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notesSlides/notesSlide12.xml" ContentType="application/vnd.openxmlformats-officedocument.presentationml.notes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autoCompressPictures="0">
  <p:sldMasterIdLst>
    <p:sldMasterId id="2147483673" r:id="rId1"/>
  </p:sldMasterIdLst>
  <p:notesMasterIdLst>
    <p:notesMasterId r:id="rId3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200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-96" y="-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D19B0-582F-4A7F-B612-B30D4A58C50A}" type="datetimeFigureOut">
              <a:rPr lang="en-US" smtClean="0"/>
              <a:pPr/>
              <a:t>11/25/14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1D12-40C7-40A4-8B07-E8DDA5F15A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44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053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20012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73807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90422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26248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16961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2554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9612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89556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15392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731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49201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21726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95338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22301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5874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0603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2641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7469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2000" y="1676400"/>
            <a:ext cx="10668000" cy="449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15266" y="6400800"/>
            <a:ext cx="4961467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397067" y="6400800"/>
            <a:ext cx="1016000" cy="457200"/>
          </a:xfrm>
        </p:spPr>
        <p:txBody>
          <a:bodyPr/>
          <a:lstStyle>
            <a:lvl1pPr>
              <a:defRPr sz="1000">
                <a:latin typeface="Tahoma" charset="0"/>
              </a:defRPr>
            </a:lvl1pPr>
          </a:lstStyle>
          <a:p>
            <a:fld id="{8EFF1CEF-CA3B-4D8F-9B8C-9830AD456F9F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74540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9641" y="6459784"/>
            <a:ext cx="1312025" cy="365125"/>
          </a:xfrm>
        </p:spPr>
        <p:txBody>
          <a:bodyPr/>
          <a:lstStyle/>
          <a:p>
            <a:fld id="{4CE482DC-2269-4F26-9D2A-7E44B1A4CD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63727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0618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460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5168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7756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2862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8410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66325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488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Architecture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Systems analysis and design,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Dennis, </a:t>
            </a:r>
            <a:r>
              <a:rPr lang="en-US" dirty="0" err="1" smtClean="0"/>
              <a:t>wixom</a:t>
            </a:r>
            <a:r>
              <a:rPr lang="en-US" dirty="0" smtClean="0"/>
              <a:t>, and </a:t>
            </a:r>
            <a:r>
              <a:rPr lang="en-US" dirty="0" err="1" smtClean="0"/>
              <a:t>roth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275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Tiers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000" dirty="0">
                <a:solidFill>
                  <a:prstClr val="black"/>
                </a:solidFill>
              </a:rPr>
              <a:t>There are many ways in which the application logic can be partitioned between the client side and the server side.</a:t>
            </a:r>
          </a:p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000" dirty="0">
                <a:solidFill>
                  <a:prstClr val="black"/>
                </a:solidFill>
              </a:rPr>
              <a:t>The arrangement in Figure 8-1 is called </a:t>
            </a:r>
            <a:r>
              <a:rPr lang="en-US" sz="3000" dirty="0">
                <a:solidFill>
                  <a:schemeClr val="accent2"/>
                </a:solidFill>
              </a:rPr>
              <a:t>two-tiered</a:t>
            </a:r>
            <a:r>
              <a:rPr lang="en-US" sz="3000" dirty="0">
                <a:solidFill>
                  <a:prstClr val="black"/>
                </a:solidFill>
              </a:rPr>
              <a:t> architecture.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8-</a:t>
            </a:r>
            <a:fld id="{A2319EC8-8E36-423B-A342-E882E6EE1DAE}" type="slidenum"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09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Two-Tiered Client-Server 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Thick client – most of application logic on the client side (shown here)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Thin client – little application logic on the client side; most shifted to server side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0" y="1020009"/>
            <a:ext cx="80645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8903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Three-Tiered Client-Server 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Adds “specialized” servers – one for application logic; one for data base tasks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020" y="1553448"/>
            <a:ext cx="7806866" cy="313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6602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n-Tiered Client-Server 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Adds “specialized” servers – one for Web-related business logic; one for application logic; one for data base tasks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176" y="1504652"/>
            <a:ext cx="7997824" cy="265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44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“Tiers” in the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3434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Modular business logic components are shareable across applications</a:t>
            </a:r>
          </a:p>
          <a:p>
            <a:pPr marL="43434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Separating the processing among multiple servers makes it possible to balance the server loads efficiently.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3434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More tiers place a higher load on the network.</a:t>
            </a:r>
          </a:p>
          <a:p>
            <a:pPr marL="43434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More difficult to implement since the servers must communicate effectively.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69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Server-Based 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Zero-client used today in virtual desktop infrastructure (VDI)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88" y="1327970"/>
            <a:ext cx="5747147" cy="420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8380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Application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000" dirty="0">
                <a:solidFill>
                  <a:prstClr val="black"/>
                </a:solidFill>
              </a:rPr>
              <a:t>Rich client – involves processing on the mobile device using its resources.  Presentation </a:t>
            </a:r>
            <a:r>
              <a:rPr lang="en-US" sz="3000" dirty="0" smtClean="0">
                <a:solidFill>
                  <a:prstClr val="black"/>
                </a:solidFill>
              </a:rPr>
              <a:t>logic</a:t>
            </a:r>
            <a:r>
              <a:rPr lang="en-US" sz="3000" dirty="0">
                <a:solidFill>
                  <a:prstClr val="black"/>
                </a:solidFill>
              </a:rPr>
              <a:t>, business </a:t>
            </a:r>
            <a:r>
              <a:rPr lang="en-US" sz="3000" dirty="0" smtClean="0">
                <a:solidFill>
                  <a:prstClr val="black"/>
                </a:solidFill>
              </a:rPr>
              <a:t>logic, </a:t>
            </a:r>
            <a:r>
              <a:rPr lang="en-US" sz="3000" dirty="0">
                <a:solidFill>
                  <a:prstClr val="black"/>
                </a:solidFill>
              </a:rPr>
              <a:t>and data access logic on the client side.</a:t>
            </a:r>
          </a:p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000" dirty="0">
                <a:solidFill>
                  <a:prstClr val="black"/>
                </a:solidFill>
              </a:rPr>
              <a:t>Thin Web-based client – business and data access logic on the server side; always connected to server.</a:t>
            </a:r>
          </a:p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000" dirty="0">
                <a:solidFill>
                  <a:prstClr val="black"/>
                </a:solidFill>
              </a:rPr>
              <a:t>Rich Internet application – browser-based; uses some technologies on client device to provide a rich user interface (e.g., Flash).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988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Application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000" dirty="0" smtClean="0">
                <a:solidFill>
                  <a:prstClr val="black"/>
                </a:solidFill>
              </a:rPr>
              <a:t>Native app – written to run on specific device with specific operating system.</a:t>
            </a:r>
            <a:endParaRPr lang="en-US" sz="3000" dirty="0">
              <a:solidFill>
                <a:prstClr val="black"/>
              </a:solidFill>
            </a:endParaRPr>
          </a:p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000" dirty="0" smtClean="0">
                <a:solidFill>
                  <a:prstClr val="black"/>
                </a:solidFill>
              </a:rPr>
              <a:t>Cross-platform frameworks – develop in web-based technologies and use framework to deploy to multiple devices.</a:t>
            </a:r>
            <a:endParaRPr lang="en-US" sz="3000" dirty="0">
              <a:solidFill>
                <a:prstClr val="black"/>
              </a:solidFill>
            </a:endParaRPr>
          </a:p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000" dirty="0" smtClean="0">
                <a:solidFill>
                  <a:prstClr val="black"/>
                </a:solidFill>
              </a:rPr>
              <a:t>Mobile Web app – </a:t>
            </a:r>
            <a:r>
              <a:rPr lang="en-US" sz="3000" dirty="0">
                <a:solidFill>
                  <a:prstClr val="black"/>
                </a:solidFill>
              </a:rPr>
              <a:t>browser-based; </a:t>
            </a:r>
            <a:r>
              <a:rPr lang="en-US" sz="3000" dirty="0" smtClean="0">
                <a:solidFill>
                  <a:prstClr val="black"/>
                </a:solidFill>
              </a:rPr>
              <a:t>platform independent.  Most limited user experience.</a:t>
            </a:r>
            <a:endParaRPr lang="en-US" sz="3000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175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Advances in Architecture Configurations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000" dirty="0">
                <a:solidFill>
                  <a:prstClr val="black"/>
                </a:solidFill>
              </a:rPr>
              <a:t>Advances in hardware, software, and networking have given rise to a number of new architecture options.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2600" dirty="0">
                <a:solidFill>
                  <a:schemeClr val="accent2"/>
                </a:solidFill>
              </a:rPr>
              <a:t>Virtualization: </a:t>
            </a:r>
            <a:r>
              <a:rPr lang="en-US" sz="2600" dirty="0" smtClean="0">
                <a:solidFill>
                  <a:schemeClr val="tx1"/>
                </a:solidFill>
              </a:rPr>
              <a:t>Creation </a:t>
            </a:r>
            <a:r>
              <a:rPr lang="en-US" sz="2600" dirty="0">
                <a:solidFill>
                  <a:schemeClr val="tx1"/>
                </a:solidFill>
              </a:rPr>
              <a:t>of a virtual device or </a:t>
            </a:r>
            <a:r>
              <a:rPr lang="en-US" sz="2600" dirty="0" smtClean="0">
                <a:solidFill>
                  <a:schemeClr val="tx1"/>
                </a:solidFill>
              </a:rPr>
              <a:t>resource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2600" dirty="0" smtClean="0">
                <a:solidFill>
                  <a:schemeClr val="accent2"/>
                </a:solidFill>
              </a:rPr>
              <a:t>Cloud computing: </a:t>
            </a:r>
            <a:r>
              <a:rPr lang="en-US" sz="2600" dirty="0" smtClean="0">
                <a:solidFill>
                  <a:schemeClr val="tx1"/>
                </a:solidFill>
              </a:rPr>
              <a:t>Computing resources obtained as a service.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8514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247954" y="1737360"/>
            <a:ext cx="9907725" cy="4800600"/>
          </a:xfrm>
        </p:spPr>
        <p:txBody>
          <a:bodyPr/>
          <a:lstStyle/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000" dirty="0" smtClean="0">
                <a:solidFill>
                  <a:prstClr val="black"/>
                </a:solidFill>
              </a:rPr>
              <a:t>Server </a:t>
            </a:r>
            <a:r>
              <a:rPr lang="en-US" sz="3000" dirty="0">
                <a:solidFill>
                  <a:prstClr val="black"/>
                </a:solidFill>
              </a:rPr>
              <a:t>virtualization involves partitioning a physical server into smaller virtual servers.</a:t>
            </a:r>
          </a:p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000" dirty="0" smtClean="0">
                <a:solidFill>
                  <a:prstClr val="black"/>
                </a:solidFill>
              </a:rPr>
              <a:t>Storage </a:t>
            </a:r>
            <a:r>
              <a:rPr lang="en-US" sz="3000" dirty="0">
                <a:solidFill>
                  <a:prstClr val="black"/>
                </a:solidFill>
              </a:rPr>
              <a:t>virtualization involves combining multiple network storage devices into what appears to be single storage unit.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402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prstClr val="black"/>
                </a:solidFill>
              </a:rPr>
              <a:t>Describe the fundamental components of an information system.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black"/>
                </a:solidFill>
              </a:rPr>
              <a:t>Describe </a:t>
            </a:r>
            <a:r>
              <a:rPr lang="en-US" sz="2400" dirty="0">
                <a:solidFill>
                  <a:prstClr val="black"/>
                </a:solidFill>
              </a:rPr>
              <a:t>client–server, server-based, and mobile application architectures.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black"/>
                </a:solidFill>
              </a:rPr>
              <a:t>Describe </a:t>
            </a:r>
            <a:r>
              <a:rPr lang="en-US" sz="2400" dirty="0">
                <a:solidFill>
                  <a:prstClr val="black"/>
                </a:solidFill>
              </a:rPr>
              <a:t>how cloud computing can be incorporated as a system architecture component.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black"/>
                </a:solidFill>
              </a:rPr>
              <a:t>Explain </a:t>
            </a:r>
            <a:r>
              <a:rPr lang="en-US" sz="2400" dirty="0">
                <a:solidFill>
                  <a:prstClr val="black"/>
                </a:solidFill>
              </a:rPr>
              <a:t>how operational, performance, security, cultural, and political requirements </a:t>
            </a:r>
            <a:r>
              <a:rPr lang="en-US" sz="2400" dirty="0" smtClean="0">
                <a:solidFill>
                  <a:prstClr val="black"/>
                </a:solidFill>
              </a:rPr>
              <a:t>affect the </a:t>
            </a:r>
            <a:r>
              <a:rPr lang="en-US" sz="2400" dirty="0">
                <a:solidFill>
                  <a:prstClr val="black"/>
                </a:solidFill>
              </a:rPr>
              <a:t>architecture design.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black"/>
                </a:solidFill>
              </a:rPr>
              <a:t>Create </a:t>
            </a:r>
            <a:r>
              <a:rPr lang="en-US" sz="2400" dirty="0">
                <a:solidFill>
                  <a:prstClr val="black"/>
                </a:solidFill>
              </a:rPr>
              <a:t>a hardware and </a:t>
            </a:r>
            <a:r>
              <a:rPr lang="en-US" sz="2400" dirty="0" smtClean="0">
                <a:solidFill>
                  <a:prstClr val="black"/>
                </a:solidFill>
              </a:rPr>
              <a:t>software specification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592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5384"/>
            <a:ext cx="10058400" cy="4724400"/>
          </a:xfrm>
        </p:spPr>
        <p:txBody>
          <a:bodyPr rtlCol="0">
            <a:normAutofit fontScale="92500"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500" dirty="0" smtClean="0">
                <a:solidFill>
                  <a:prstClr val="black"/>
                </a:solidFill>
              </a:rPr>
              <a:t>Cloud </a:t>
            </a:r>
            <a:r>
              <a:rPr lang="en-US" sz="3500" dirty="0">
                <a:solidFill>
                  <a:prstClr val="black"/>
                </a:solidFill>
              </a:rPr>
              <a:t>computing – everything from computing power to computing infrastructure, applications, business processes to personal collaboration can be delivered as a service wherever and whenever needed. 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500" dirty="0">
                <a:solidFill>
                  <a:prstClr val="black"/>
                </a:solidFill>
              </a:rPr>
              <a:t>The “</a:t>
            </a:r>
            <a:r>
              <a:rPr lang="en-US" sz="3500" dirty="0">
                <a:solidFill>
                  <a:schemeClr val="accent2"/>
                </a:solidFill>
              </a:rPr>
              <a:t>cloud</a:t>
            </a:r>
            <a:r>
              <a:rPr lang="en-US" sz="3500" dirty="0">
                <a:solidFill>
                  <a:prstClr val="black"/>
                </a:solidFill>
              </a:rPr>
              <a:t>” can be defined as the set of hardware, networks, storage, devices, and interfaces that combine to deliver aspects of computing as a service.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0167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Elasticity: the </a:t>
            </a:r>
            <a:r>
              <a:rPr lang="en-US" sz="3200" dirty="0">
                <a:solidFill>
                  <a:prstClr val="black"/>
                </a:solidFill>
              </a:rPr>
              <a:t>resources allocated can be increased or </a:t>
            </a:r>
            <a:r>
              <a:rPr lang="en-US" sz="3200" dirty="0" smtClean="0">
                <a:solidFill>
                  <a:prstClr val="black"/>
                </a:solidFill>
              </a:rPr>
              <a:t>decreased quickly, based </a:t>
            </a:r>
            <a:r>
              <a:rPr lang="en-US" sz="3200" dirty="0">
                <a:solidFill>
                  <a:prstClr val="black"/>
                </a:solidFill>
              </a:rPr>
              <a:t>on demand.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prstClr val="black"/>
                </a:solidFill>
              </a:rPr>
              <a:t>Cloud customers can obtain cloud resources in a straightforward fashion.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prstClr val="black"/>
                </a:solidFill>
              </a:rPr>
              <a:t>Cloud services typically have standardized APIs (application program interfaces).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Customers are billed </a:t>
            </a:r>
            <a:r>
              <a:rPr lang="en-US" sz="3200" dirty="0">
                <a:solidFill>
                  <a:prstClr val="black"/>
                </a:solidFill>
              </a:rPr>
              <a:t>for resources as they are used.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917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Architecture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prstClr val="black"/>
                </a:solidFill>
              </a:rPr>
              <a:t>Most systems are built to use the existing infrastructure in the organization, so often the current infrastructure restricts the choice of architecture. 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prstClr val="black"/>
                </a:solidFill>
              </a:rPr>
              <a:t>Each of the architectures discussed has its strengths and weaknesses.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prstClr val="black"/>
                </a:solidFill>
              </a:rPr>
              <a:t>Client-server architectures are strongly favored on the basis of the cost of infrastructure</a:t>
            </a:r>
            <a:r>
              <a:rPr lang="en-US" sz="3200" dirty="0" smtClean="0">
                <a:solidFill>
                  <a:prstClr val="black"/>
                </a:solidFill>
              </a:rPr>
              <a:t>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Cloud computing deserves consideration today.</a:t>
            </a:r>
            <a:endParaRPr lang="en-US" sz="32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3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3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Architecture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Applying the nonfunctional requirements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801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Architecture Design</a:t>
            </a:r>
          </a:p>
        </p:txBody>
      </p:sp>
      <p:sp>
        <p:nvSpPr>
          <p:cNvPr id="176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prstClr val="black"/>
                </a:solidFill>
              </a:rPr>
              <a:t>Lower costs often used to justify choice of client-server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prstClr val="black"/>
                </a:solidFill>
              </a:rPr>
              <a:t>Recommended selection process: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2600" dirty="0">
                <a:solidFill>
                  <a:schemeClr val="tx1"/>
                </a:solidFill>
              </a:rPr>
              <a:t>Expand nonfunctional requirement details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2600" dirty="0">
                <a:solidFill>
                  <a:schemeClr val="tx1"/>
                </a:solidFill>
              </a:rPr>
              <a:t>Base architecture selection on the detailed nonfunctional requirements </a:t>
            </a:r>
          </a:p>
          <a:p>
            <a:pPr lvl="5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</a:p>
          <a:p>
            <a:pPr lvl="5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Cultural/political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072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0821" y="544749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Requirements</a:t>
            </a:r>
          </a:p>
        </p:txBody>
      </p:sp>
      <p:graphicFrame>
        <p:nvGraphicFramePr>
          <p:cNvPr id="177211" name="Group 5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69153716"/>
              </p:ext>
            </p:extLst>
          </p:nvPr>
        </p:nvGraphicFramePr>
        <p:xfrm>
          <a:off x="2095500" y="1837255"/>
          <a:ext cx="8001000" cy="4407901"/>
        </p:xfrm>
        <a:graphic>
          <a:graphicData uri="http://schemas.openxmlformats.org/drawingml/2006/table">
            <a:tbl>
              <a:tblPr/>
              <a:tblGrid>
                <a:gridCol w="1943100"/>
                <a:gridCol w="3048000"/>
                <a:gridCol w="3009900"/>
              </a:tblGrid>
              <a:tr h="427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1149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Technical Environment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hardware, software, and network requirements imposed by business requirements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office locations have always-on network connection permitting real-time database updates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8339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Integration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extent to which the system will operate with other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will read and write to the main inventory 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88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Portability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extent to which the system will need to operate in other environments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must operate with mobile devices (Android and iOS)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043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Maintainability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business changes to which the system should be able to adapt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must accommodate new manufacturing plants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698445" y="6400800"/>
            <a:ext cx="8432800" cy="457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FF1CEF-CA3B-4D8F-9B8C-9830AD456F9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119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1639" y="59338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Requirements</a:t>
            </a:r>
          </a:p>
        </p:txBody>
      </p:sp>
      <p:graphicFrame>
        <p:nvGraphicFramePr>
          <p:cNvPr id="183353" name="Group 5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42369941"/>
              </p:ext>
            </p:extLst>
          </p:nvPr>
        </p:nvGraphicFramePr>
        <p:xfrm>
          <a:off x="2095500" y="1887165"/>
          <a:ext cx="8001000" cy="4095345"/>
        </p:xfrm>
        <a:graphic>
          <a:graphicData uri="http://schemas.openxmlformats.org/drawingml/2006/table">
            <a:tbl>
              <a:tblPr/>
              <a:tblGrid>
                <a:gridCol w="1943100"/>
                <a:gridCol w="3390900"/>
                <a:gridCol w="2667000"/>
              </a:tblGrid>
              <a:tr h="527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1054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within which the system must perform its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transaction response time &lt;= 4 seconds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142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and peak number of users and the volume of data expected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of  2000 simultaneous users at peak use 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0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Availability and Reliability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Extent to which the system will be available to the users and the permissible failure rate due to 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99% uptime performance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922732" y="6400800"/>
            <a:ext cx="8432800" cy="457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0042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1094" y="554477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Requirements</a:t>
            </a:r>
          </a:p>
        </p:txBody>
      </p:sp>
      <p:graphicFrame>
        <p:nvGraphicFramePr>
          <p:cNvPr id="179234" name="Group 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4838927"/>
              </p:ext>
            </p:extLst>
          </p:nvPr>
        </p:nvGraphicFramePr>
        <p:xfrm>
          <a:off x="2095500" y="1857982"/>
          <a:ext cx="8001000" cy="4348266"/>
        </p:xfrm>
        <a:graphic>
          <a:graphicData uri="http://schemas.openxmlformats.org/drawingml/2006/table">
            <a:tbl>
              <a:tblPr/>
              <a:tblGrid>
                <a:gridCol w="1943100"/>
                <a:gridCol w="3048000"/>
                <a:gridCol w="3009900"/>
              </a:tblGrid>
              <a:tr h="475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626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Value Estimates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 business value of the system and its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complete loss of all system data would cost $20 million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51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Control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 on who can access what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Inventory item changes can be made only by managers for items in their own department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0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Encryption and Authentication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what data will be encrypted where and whether authentication will be needed for user access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will be encrypted from the user’s computer to the Web site to provide secure ordering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51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Virus Control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Controls to limit viruses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uploaded files will be checked for viruses before being saved in the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07404" y="6400800"/>
            <a:ext cx="8432800" cy="457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FF1CEF-CA3B-4D8F-9B8C-9830AD456F9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542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1366" y="575553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Cultural/Political Requirements</a:t>
            </a:r>
          </a:p>
        </p:txBody>
      </p:sp>
      <p:graphicFrame>
        <p:nvGraphicFramePr>
          <p:cNvPr id="180268" name="Group 4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59339312"/>
              </p:ext>
            </p:extLst>
          </p:nvPr>
        </p:nvGraphicFramePr>
        <p:xfrm>
          <a:off x="2095500" y="1848255"/>
          <a:ext cx="8001000" cy="4387176"/>
        </p:xfrm>
        <a:graphic>
          <a:graphicData uri="http://schemas.openxmlformats.org/drawingml/2006/table">
            <a:tbl>
              <a:tblPr/>
              <a:tblGrid>
                <a:gridCol w="1943100"/>
                <a:gridCol w="2667000"/>
                <a:gridCol w="3390900"/>
              </a:tblGrid>
              <a:tr h="499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60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Multilingual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language(s) the system users will need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will operate in English, French, and Spanish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066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Customization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 of what aspects of the system can be changed by local users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 managers will be able to define new fields in the product database to capture country-specific information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021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Making Unstated Norms Explicit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Explicitly stating assumptions that differ from country to 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weights will be stated in pounds and in kilograms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9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laws and regulations that impose system requirements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 customer information cannot be transferred from European Union countries to 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965864" y="6400800"/>
            <a:ext cx="8432800" cy="457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FF1CEF-CA3B-4D8F-9B8C-9830AD456F9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4218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260" y="625415"/>
            <a:ext cx="8229600" cy="1066800"/>
          </a:xfrm>
        </p:spPr>
        <p:txBody>
          <a:bodyPr/>
          <a:lstStyle/>
          <a:p>
            <a:r>
              <a:rPr lang="en-US" dirty="0"/>
              <a:t>Designing the Architecture</a:t>
            </a:r>
          </a:p>
        </p:txBody>
      </p:sp>
      <p:sp>
        <p:nvSpPr>
          <p:cNvPr id="1863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prstClr val="black"/>
                </a:solidFill>
              </a:rPr>
              <a:t>Technical environment requirements, driven by business requirements, often define the application </a:t>
            </a:r>
            <a:r>
              <a:rPr lang="en-US" sz="3200" dirty="0" smtClean="0">
                <a:solidFill>
                  <a:prstClr val="black"/>
                </a:solidFill>
              </a:rPr>
              <a:t>architecture.</a:t>
            </a:r>
            <a:endParaRPr lang="en-US" sz="3200" dirty="0">
              <a:solidFill>
                <a:prstClr val="black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prstClr val="black"/>
                </a:solidFill>
              </a:rPr>
              <a:t>If not, other nonfunctional requirements become </a:t>
            </a:r>
            <a:r>
              <a:rPr lang="en-US" sz="3200" dirty="0" smtClean="0">
                <a:solidFill>
                  <a:prstClr val="black"/>
                </a:solidFill>
              </a:rPr>
              <a:t>important.</a:t>
            </a:r>
            <a:endParaRPr lang="en-US" sz="32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301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Definitions</a:t>
            </a:r>
          </a:p>
        </p:txBody>
      </p:sp>
      <p:sp>
        <p:nvSpPr>
          <p:cNvPr id="136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Architecture design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Plans for how the system will be distributed across computers and what hardware and software will be used for each </a:t>
            </a:r>
            <a:r>
              <a:rPr lang="en-US" sz="2600" dirty="0" smtClean="0">
                <a:solidFill>
                  <a:prstClr val="black"/>
                </a:solidFill>
              </a:rPr>
              <a:t>computer.</a:t>
            </a:r>
            <a:endParaRPr lang="en-US" sz="2600" dirty="0">
              <a:solidFill>
                <a:prstClr val="black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Hardware and software specification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Describes the hardware/software components in detail to aid those responsible for purchasing those products.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8632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Nonfunctional Requirements and the Architecture Design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505" y="1"/>
            <a:ext cx="5411708" cy="651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9097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Software Specification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Outlining needs in new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336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HW/SW Specification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prstClr val="black"/>
                </a:solidFill>
              </a:rPr>
              <a:t>Used if new hardware or software must be purchased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prstClr val="black"/>
                </a:solidFill>
              </a:rPr>
              <a:t>Communicates project needs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prstClr val="black"/>
                </a:solidFill>
              </a:rPr>
              <a:t>Actual acquisition of hardware and software may be done by a purchasing department -- especially in larger </a:t>
            </a:r>
            <a:r>
              <a:rPr lang="en-US" sz="3200" dirty="0" smtClean="0">
                <a:solidFill>
                  <a:prstClr val="black"/>
                </a:solidFill>
              </a:rPr>
              <a:t>firms.</a:t>
            </a:r>
            <a:endParaRPr lang="en-US" sz="3200" dirty="0">
              <a:solidFill>
                <a:prstClr val="black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00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HW/SW Specification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841" y="1390650"/>
            <a:ext cx="8089159" cy="324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0882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an Architecture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Assigning software components to hardware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331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Objective of Architecture Design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Assign the software components of the information system to the hardware devices of the system in the most advantageous way. 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The major </a:t>
            </a:r>
            <a:r>
              <a:rPr lang="en-US" sz="3200" i="1" dirty="0">
                <a:solidFill>
                  <a:schemeClr val="accent2"/>
                </a:solidFill>
              </a:rPr>
              <a:t>architectural components </a:t>
            </a:r>
            <a:r>
              <a:rPr lang="en-US" sz="3200" dirty="0">
                <a:solidFill>
                  <a:prstClr val="black"/>
                </a:solidFill>
              </a:rPr>
              <a:t>of any system are the software and the hardware.</a:t>
            </a:r>
          </a:p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2805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714" y="1737360"/>
            <a:ext cx="8229600" cy="4953000"/>
          </a:xfrm>
        </p:spPr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Software systems can be divided into four basic functions: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accent2"/>
                </a:solidFill>
              </a:rPr>
              <a:t>Data storage</a:t>
            </a:r>
            <a:r>
              <a:rPr lang="en-US" sz="2600" dirty="0">
                <a:solidFill>
                  <a:prstClr val="black"/>
                </a:solidFill>
              </a:rPr>
              <a:t>.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accent2"/>
                </a:solidFill>
              </a:rPr>
              <a:t>Data </a:t>
            </a:r>
            <a:r>
              <a:rPr lang="en-US" sz="2600" dirty="0">
                <a:solidFill>
                  <a:schemeClr val="accent2"/>
                </a:solidFill>
              </a:rPr>
              <a:t>access logic</a:t>
            </a:r>
            <a:r>
              <a:rPr lang="en-US" sz="2600" dirty="0">
                <a:solidFill>
                  <a:prstClr val="black"/>
                </a:solidFill>
              </a:rPr>
              <a:t>: the processing required to access stored data.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accent2"/>
                </a:solidFill>
              </a:rPr>
              <a:t>Application </a:t>
            </a:r>
            <a:r>
              <a:rPr lang="en-US" sz="2600" dirty="0">
                <a:solidFill>
                  <a:schemeClr val="accent2"/>
                </a:solidFill>
              </a:rPr>
              <a:t>logic</a:t>
            </a:r>
            <a:r>
              <a:rPr lang="en-US" sz="2600" dirty="0">
                <a:solidFill>
                  <a:prstClr val="black"/>
                </a:solidFill>
              </a:rPr>
              <a:t>: the logic documented in the DFDs, use cases, and functional requirements.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accent2"/>
                </a:solidFill>
              </a:rPr>
              <a:t>Presentation </a:t>
            </a:r>
            <a:r>
              <a:rPr lang="en-US" sz="2600" dirty="0">
                <a:solidFill>
                  <a:schemeClr val="accent2"/>
                </a:solidFill>
              </a:rPr>
              <a:t>logic</a:t>
            </a:r>
            <a:r>
              <a:rPr lang="en-US" sz="2600" dirty="0">
                <a:solidFill>
                  <a:prstClr val="black"/>
                </a:solidFill>
              </a:rPr>
              <a:t>: the display of information to the user and the acceptance of the user’s commands</a:t>
            </a:r>
            <a:r>
              <a:rPr lang="en-US" sz="2600" dirty="0" smtClean="0">
                <a:solidFill>
                  <a:prstClr val="black"/>
                </a:solidFill>
              </a:rPr>
              <a:t>.</a:t>
            </a:r>
            <a:endParaRPr lang="en-US" sz="2600" dirty="0">
              <a:solidFill>
                <a:prstClr val="black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971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</a:t>
            </a:r>
            <a:r>
              <a:rPr lang="en-US" dirty="0" smtClean="0"/>
              <a:t>Components (</a:t>
            </a:r>
            <a:r>
              <a:rPr lang="en-US" dirty="0"/>
              <a:t>cont’d</a:t>
            </a:r>
            <a:r>
              <a:rPr lang="en-US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807" y="1804481"/>
            <a:ext cx="9730903" cy="4724400"/>
          </a:xfrm>
        </p:spPr>
        <p:txBody>
          <a:bodyPr rtlCol="0"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prstClr val="black"/>
                </a:solidFill>
              </a:rPr>
              <a:t>The three primary hardware components: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2600" dirty="0" smtClean="0">
                <a:solidFill>
                  <a:schemeClr val="accent2"/>
                </a:solidFill>
              </a:rPr>
              <a:t>Client </a:t>
            </a:r>
            <a:r>
              <a:rPr lang="en-US" sz="2600" dirty="0">
                <a:solidFill>
                  <a:schemeClr val="accent2"/>
                </a:solidFill>
              </a:rPr>
              <a:t>computers: </a:t>
            </a:r>
            <a:r>
              <a:rPr lang="en-US" sz="2600" dirty="0">
                <a:solidFill>
                  <a:schemeClr val="tx1"/>
                </a:solidFill>
              </a:rPr>
              <a:t>Input-output devices employed by users (e.g., PCs, laptops, </a:t>
            </a:r>
            <a:r>
              <a:rPr lang="en-US" sz="2600" dirty="0" smtClean="0">
                <a:solidFill>
                  <a:schemeClr val="tx1"/>
                </a:solidFill>
              </a:rPr>
              <a:t>handheld and mobile devices</a:t>
            </a:r>
            <a:r>
              <a:rPr lang="en-US" sz="2600" dirty="0">
                <a:solidFill>
                  <a:schemeClr val="tx1"/>
                </a:solidFill>
              </a:rPr>
              <a:t>, smart phones)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2600" dirty="0" smtClean="0">
                <a:solidFill>
                  <a:schemeClr val="accent2"/>
                </a:solidFill>
              </a:rPr>
              <a:t>Servers</a:t>
            </a:r>
            <a:r>
              <a:rPr lang="en-US" sz="2600" dirty="0">
                <a:solidFill>
                  <a:schemeClr val="accent2"/>
                </a:solidFill>
              </a:rPr>
              <a:t>: </a:t>
            </a:r>
            <a:r>
              <a:rPr lang="en-US" sz="2600" dirty="0">
                <a:solidFill>
                  <a:schemeClr val="tx1"/>
                </a:solidFill>
              </a:rPr>
              <a:t>Larger multi-user computers used to store software and data.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2600" dirty="0" smtClean="0">
                <a:solidFill>
                  <a:schemeClr val="accent2"/>
                </a:solidFill>
              </a:rPr>
              <a:t>Network</a:t>
            </a:r>
            <a:r>
              <a:rPr lang="en-US" sz="2600" dirty="0">
                <a:solidFill>
                  <a:schemeClr val="accent2"/>
                </a:solidFill>
              </a:rPr>
              <a:t>: </a:t>
            </a:r>
            <a:r>
              <a:rPr lang="en-US" sz="2600" dirty="0">
                <a:solidFill>
                  <a:schemeClr val="tx1"/>
                </a:solidFill>
              </a:rPr>
              <a:t>Connects the computers.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99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Architectures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32170" y="1737360"/>
            <a:ext cx="9923510" cy="4225695"/>
          </a:xfrm>
        </p:spPr>
        <p:txBody>
          <a:bodyPr>
            <a:normAutofit lnSpcReduction="10000"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prstClr val="black"/>
                </a:solidFill>
              </a:rPr>
              <a:t>Client-server architectures balance the processing between client devices and one or more server devices.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prstClr val="black"/>
                </a:solidFill>
              </a:rPr>
              <a:t>Generally, clients are responsible for the presentation logic, and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prstClr val="black"/>
                </a:solidFill>
              </a:rPr>
              <a:t>the server(s) are responsible for the data access logic and data storage.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prstClr val="black"/>
                </a:solidFill>
              </a:rPr>
              <a:t>Application logic location varies depending on the C-S configuration chosen.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31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163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Benefits of Client-Server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442" y="1940668"/>
            <a:ext cx="9933238" cy="3516549"/>
          </a:xfrm>
        </p:spPr>
        <p:txBody>
          <a:bodyPr>
            <a:normAutofit fontScale="92500" lnSpcReduction="10000"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prstClr val="black"/>
                </a:solidFill>
              </a:rPr>
              <a:t>Scalable 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prstClr val="black"/>
                </a:solidFill>
              </a:rPr>
              <a:t>Can support different types of clients and servers through middleware. 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prstClr val="black"/>
                </a:solidFill>
              </a:rPr>
              <a:t>The presentation logic, the application logic, and the data processing logic can be independent.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prstClr val="black"/>
                </a:solidFill>
              </a:rPr>
              <a:t>If a server fails, only the applications requiring that server are affected – highly reliable.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3812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xmlns:a="http://schemas.openxmlformats.org/drawingml/2006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xmlns:a="http://schemas.openxmlformats.org/drawingml/2006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</TotalTime>
  <Words>1921</Words>
  <Application>Microsoft Macintosh PowerPoint</Application>
  <PresentationFormat>Custom</PresentationFormat>
  <Paragraphs>251</Paragraphs>
  <Slides>33</Slides>
  <Notes>16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Retrospect</vt:lpstr>
      <vt:lpstr>Architecture Design</vt:lpstr>
      <vt:lpstr>Learning Objectives</vt:lpstr>
      <vt:lpstr>Key Definitions</vt:lpstr>
      <vt:lpstr>Elements of an Architecture Design</vt:lpstr>
      <vt:lpstr>Objective of Architecture Design</vt:lpstr>
      <vt:lpstr>Architectural Components</vt:lpstr>
      <vt:lpstr>Architectural Components (cont’d)</vt:lpstr>
      <vt:lpstr>Client-Server Architectures</vt:lpstr>
      <vt:lpstr>Benefits of Client-Server</vt:lpstr>
      <vt:lpstr>Client-Server Tiers</vt:lpstr>
      <vt:lpstr>Two-Tiered Client-Server Architecture</vt:lpstr>
      <vt:lpstr>Three-Tiered Client-Server Architecture</vt:lpstr>
      <vt:lpstr>n-Tiered Client-Server Architecture</vt:lpstr>
      <vt:lpstr>Adding “Tiers” in the Architecture</vt:lpstr>
      <vt:lpstr>Server-Based Architecture</vt:lpstr>
      <vt:lpstr>Mobile Application Architecture</vt:lpstr>
      <vt:lpstr>Mobile Application Options</vt:lpstr>
      <vt:lpstr>Advances in Architecture Configurations</vt:lpstr>
      <vt:lpstr>Virtualization</vt:lpstr>
      <vt:lpstr>Cloud Computing</vt:lpstr>
      <vt:lpstr>Advantages of Cloud Computing</vt:lpstr>
      <vt:lpstr>Comparing Architecture Options</vt:lpstr>
      <vt:lpstr>Creating an Architecture Design</vt:lpstr>
      <vt:lpstr>Selecting an Architecture Design</vt:lpstr>
      <vt:lpstr>Operational Requirements</vt:lpstr>
      <vt:lpstr>Performance Requirements</vt:lpstr>
      <vt:lpstr>Security Requirements</vt:lpstr>
      <vt:lpstr>Cultural/Political Requirements</vt:lpstr>
      <vt:lpstr>Designing the Architecture</vt:lpstr>
      <vt:lpstr>Nonfunctional Requirements and the Architecture Design</vt:lpstr>
      <vt:lpstr>Hardware Software Specification</vt:lpstr>
      <vt:lpstr>HW/SW Specification Purpose</vt:lpstr>
      <vt:lpstr>Sample HW/SW Specification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Systems Analyst and Information Systems Development</dc:title>
  <dc:creator>Roberta M Roth</dc:creator>
  <cp:lastModifiedBy>Elizabeth Pearson</cp:lastModifiedBy>
  <cp:revision>29</cp:revision>
  <dcterms:created xsi:type="dcterms:W3CDTF">2014-11-25T15:08:56Z</dcterms:created>
  <dcterms:modified xsi:type="dcterms:W3CDTF">2014-11-25T15:13:22Z</dcterms:modified>
</cp:coreProperties>
</file>