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55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657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707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6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662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080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788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344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39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213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27432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182880">
              <a:buClr>
                <a:srgbClr val="00B050"/>
              </a:buClr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Layout for Web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Note use of multiple layout areas for site navigation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75" y="152990"/>
            <a:ext cx="7200393" cy="60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26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Awareness</a:t>
            </a:r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71081" y="1834176"/>
            <a:ext cx="8229600" cy="46256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All interfaces should have titles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Menus should show 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where you are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where you came from to get there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It should be clear what information is within each area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Fields and field labels should be selected carefully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Use dates and version numbers to aid system users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96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Awareness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Note the use of highlighting to indicate menu selections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Breadcrumbs provide additional clues on navigational path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37" y="2473232"/>
            <a:ext cx="8023563" cy="13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88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Aesthetics</a:t>
            </a:r>
            <a:endParaRPr lang="en-US" sz="3600" dirty="0"/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43195" y="1737360"/>
            <a:ext cx="10058400" cy="4023360"/>
          </a:xfrm>
        </p:spPr>
        <p:txBody>
          <a:bodyPr/>
          <a:lstStyle/>
          <a:p>
            <a:r>
              <a:rPr lang="en-US" sz="3200" dirty="0"/>
              <a:t>Interfaces need to be functional and inviting to use</a:t>
            </a:r>
          </a:p>
          <a:p>
            <a:r>
              <a:rPr lang="en-US" sz="3200" dirty="0"/>
              <a:t>Avoid squeezing in too much, particularly for novice users</a:t>
            </a:r>
          </a:p>
          <a:p>
            <a:r>
              <a:rPr lang="en-US" sz="3200" dirty="0"/>
              <a:t>Design text carefully</a:t>
            </a:r>
          </a:p>
          <a:p>
            <a:pPr lvl="1"/>
            <a:r>
              <a:rPr lang="en-US" sz="2800" dirty="0"/>
              <a:t>Be aware of font and size</a:t>
            </a:r>
          </a:p>
          <a:p>
            <a:pPr lvl="1"/>
            <a:r>
              <a:rPr lang="en-US" sz="2800" dirty="0"/>
              <a:t>Avoid using all capital letters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06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Aesthetics</a:t>
            </a:r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33468" y="1737360"/>
            <a:ext cx="10058400" cy="4023360"/>
          </a:xfrm>
        </p:spPr>
        <p:txBody>
          <a:bodyPr/>
          <a:lstStyle/>
          <a:p>
            <a:r>
              <a:rPr lang="en-US" sz="3200" dirty="0"/>
              <a:t>Colors and patterns should be used carefully</a:t>
            </a:r>
          </a:p>
          <a:p>
            <a:pPr lvl="1"/>
            <a:r>
              <a:rPr lang="en-US" sz="2800" dirty="0"/>
              <a:t>Test quality of colors by trying the interface on a black/white monitor</a:t>
            </a:r>
          </a:p>
          <a:p>
            <a:pPr lvl="1"/>
            <a:r>
              <a:rPr lang="en-US" sz="2800" dirty="0"/>
              <a:t>Use colors to separate or categorize items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12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will be frequent, heavy users of the system</a:t>
            </a:r>
          </a:p>
          <a:p>
            <a:r>
              <a:rPr lang="en-US" dirty="0"/>
              <a:t>Frequent users desire </a:t>
            </a:r>
            <a:r>
              <a:rPr lang="en-US" dirty="0">
                <a:solidFill>
                  <a:schemeClr val="accent2"/>
                </a:solidFill>
              </a:rPr>
              <a:t>ease of use </a:t>
            </a:r>
            <a:r>
              <a:rPr lang="en-US" dirty="0"/>
              <a:t>– quick and easy completion of job tasks</a:t>
            </a:r>
          </a:p>
          <a:p>
            <a:r>
              <a:rPr lang="en-US" dirty="0" smtClean="0"/>
              <a:t>Other people may use the system infrequently</a:t>
            </a:r>
          </a:p>
          <a:p>
            <a:r>
              <a:rPr lang="en-US" dirty="0" smtClean="0"/>
              <a:t>Infrequent users desire </a:t>
            </a:r>
            <a:r>
              <a:rPr lang="en-US" dirty="0" smtClean="0">
                <a:solidFill>
                  <a:schemeClr val="accent2"/>
                </a:solidFill>
              </a:rPr>
              <a:t>ease of learning </a:t>
            </a:r>
            <a:r>
              <a:rPr lang="en-US" dirty="0" smtClean="0"/>
              <a:t>– quick and easy ways to figure out what to do.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00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design should anticipate the types of users expected.</a:t>
            </a:r>
          </a:p>
          <a:p>
            <a:r>
              <a:rPr lang="en-US" dirty="0" smtClean="0"/>
              <a:t>For systems primarily used by </a:t>
            </a:r>
            <a:r>
              <a:rPr lang="en-US" dirty="0"/>
              <a:t>f</a:t>
            </a:r>
            <a:r>
              <a:rPr lang="en-US" dirty="0" smtClean="0"/>
              <a:t>requent users, include ways to perform tasks directly (hot keys, short-cut keys, etc.).</a:t>
            </a:r>
          </a:p>
          <a:p>
            <a:r>
              <a:rPr lang="en-US" dirty="0" smtClean="0"/>
              <a:t>For systems primarily used by infrequent users, include careful menu designs, tool tips, and extensive help systems.</a:t>
            </a:r>
          </a:p>
          <a:p>
            <a:r>
              <a:rPr lang="en-US" dirty="0" smtClean="0"/>
              <a:t>For systems with both user types, incorporate both user preferences in design as much as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43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Elements are the same throughout the application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Enables </a:t>
            </a:r>
            <a:r>
              <a:rPr lang="en-US" sz="3200" dirty="0"/>
              <a:t>users to predict what will happen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Reduces learning curve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Considers </a:t>
            </a:r>
            <a:r>
              <a:rPr lang="en-US" sz="3200" dirty="0" smtClean="0"/>
              <a:t>elements within </a:t>
            </a:r>
            <a:r>
              <a:rPr lang="en-US" sz="3200" dirty="0"/>
              <a:t>an application and across applications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Pertains to many different levels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Navigation controls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Terminology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Report and form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30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Inconsistent 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Note the different button styles, colors, and font styles.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96" y="1464813"/>
            <a:ext cx="6832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05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Effort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clicks rule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Users should be able to go from the start or main menu of a system to the information or action they want in no more than three mouse clicks or three keystrokes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38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Explain the concept of usability with regard to the user interface.</a:t>
            </a:r>
          </a:p>
          <a:p>
            <a:r>
              <a:rPr lang="en-US" dirty="0" smtClean="0"/>
              <a:t>Describe </a:t>
            </a:r>
            <a:r>
              <a:rPr lang="en-US" dirty="0"/>
              <a:t>several fundamental user interface design principles.</a:t>
            </a:r>
          </a:p>
          <a:p>
            <a:r>
              <a:rPr lang="en-US" dirty="0" smtClean="0"/>
              <a:t>Explain </a:t>
            </a:r>
            <a:r>
              <a:rPr lang="en-US" dirty="0"/>
              <a:t>the process of user interface design.</a:t>
            </a:r>
          </a:p>
          <a:p>
            <a:r>
              <a:rPr lang="en-US" dirty="0" smtClean="0"/>
              <a:t>Explain </a:t>
            </a:r>
            <a:r>
              <a:rPr lang="en-US" dirty="0"/>
              <a:t>ways to understand the perspectives of the users of the user interface.</a:t>
            </a:r>
          </a:p>
          <a:p>
            <a:r>
              <a:rPr lang="en-US" dirty="0" smtClean="0"/>
              <a:t>Describe </a:t>
            </a:r>
            <a:r>
              <a:rPr lang="en-US" dirty="0"/>
              <a:t>ways to </a:t>
            </a:r>
            <a:r>
              <a:rPr lang="en-US" dirty="0" smtClean="0"/>
              <a:t>define </a:t>
            </a:r>
            <a:r>
              <a:rPr lang="en-US" dirty="0"/>
              <a:t>the structure of the user interface.</a:t>
            </a:r>
          </a:p>
          <a:p>
            <a:r>
              <a:rPr lang="en-US" dirty="0" smtClean="0"/>
              <a:t>Explain </a:t>
            </a:r>
            <a:r>
              <a:rPr lang="en-US" dirty="0"/>
              <a:t>the standards that should be established for the user interface.</a:t>
            </a:r>
          </a:p>
          <a:p>
            <a:r>
              <a:rPr lang="en-US" dirty="0" smtClean="0"/>
              <a:t>Describe </a:t>
            </a:r>
            <a:r>
              <a:rPr lang="en-US" dirty="0"/>
              <a:t>various ways to prototype the user interface.</a:t>
            </a:r>
          </a:p>
          <a:p>
            <a:r>
              <a:rPr lang="en-US" dirty="0" smtClean="0"/>
              <a:t>Discuss </a:t>
            </a:r>
            <a:r>
              <a:rPr lang="en-US" dirty="0"/>
              <a:t>ways to evaluate and test the user interface.</a:t>
            </a:r>
          </a:p>
          <a:p>
            <a:r>
              <a:rPr lang="en-US" dirty="0" smtClean="0"/>
              <a:t>Discuss </a:t>
            </a:r>
            <a:r>
              <a:rPr lang="en-US" dirty="0"/>
              <a:t>special concerns associated with touch-screen-enabled user interfaces.</a:t>
            </a:r>
          </a:p>
          <a:p>
            <a:r>
              <a:rPr lang="en-US" dirty="0" smtClean="0"/>
              <a:t>Be </a:t>
            </a:r>
            <a:r>
              <a:rPr lang="en-US" dirty="0"/>
              <a:t>able to design a highly usable user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Issues of Touch Screen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for information display but not data entry.</a:t>
            </a:r>
          </a:p>
          <a:p>
            <a:r>
              <a:rPr lang="en-US" dirty="0" smtClean="0"/>
              <a:t>Place content at top and navigation controls at bottom so finger does not obscure content area.</a:t>
            </a:r>
          </a:p>
          <a:p>
            <a:r>
              <a:rPr lang="en-US" dirty="0" smtClean="0"/>
              <a:t>Place labels on top of navigation controls.</a:t>
            </a:r>
          </a:p>
          <a:p>
            <a:r>
              <a:rPr lang="en-US" dirty="0" smtClean="0"/>
              <a:t>Size objects correctly for “fat fingers.”</a:t>
            </a:r>
          </a:p>
          <a:p>
            <a:r>
              <a:rPr lang="en-US" dirty="0" smtClean="0"/>
              <a:t>Include adequate spacing between objects.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81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Issues of Touch Screen Design,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needs of left-handed and right-handed users.</a:t>
            </a:r>
          </a:p>
          <a:p>
            <a:r>
              <a:rPr lang="en-US" dirty="0" smtClean="0"/>
              <a:t>Bright colors/backgrounds can help reduce glare and hide fingerprints.</a:t>
            </a:r>
          </a:p>
          <a:p>
            <a:r>
              <a:rPr lang="en-US" dirty="0" smtClean="0"/>
              <a:t>Use each device’s standardized </a:t>
            </a:r>
            <a:r>
              <a:rPr lang="en-US" dirty="0"/>
              <a:t>gesture interactions </a:t>
            </a:r>
            <a:r>
              <a:rPr lang="en-US" dirty="0" smtClean="0"/>
              <a:t>to enhance </a:t>
            </a:r>
            <a:r>
              <a:rPr lang="en-US" dirty="0"/>
              <a:t>the user’s ease of learning and ease of </a:t>
            </a:r>
            <a:r>
              <a:rPr lang="en-US" dirty="0" smtClean="0"/>
              <a:t>use.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84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 Common Hand Gestures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2960" y="1092058"/>
            <a:ext cx="8099039" cy="3152948"/>
            <a:chOff x="4092960" y="1092058"/>
            <a:chExt cx="8099039" cy="31529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2960" y="1160045"/>
              <a:ext cx="8099039" cy="308496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6896" y="1092058"/>
              <a:ext cx="3213100" cy="35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46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to a successful user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21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Understand the Users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Organize the Interface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Define Standards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Develop Prototypes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Evaluation /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22" y="1558740"/>
            <a:ext cx="7910151" cy="28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likely will have very different goals and intentions when using the system.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2"/>
                </a:solidFill>
              </a:rPr>
              <a:t>personas</a:t>
            </a:r>
            <a:r>
              <a:rPr lang="en-US" dirty="0" smtClean="0"/>
              <a:t> to develop characterizations of various user groups.</a:t>
            </a:r>
          </a:p>
          <a:p>
            <a:pPr lvl="1"/>
            <a:r>
              <a:rPr lang="en-US" dirty="0" smtClean="0"/>
              <a:t>Interests</a:t>
            </a:r>
          </a:p>
          <a:p>
            <a:pPr lvl="1"/>
            <a:r>
              <a:rPr lang="en-US" dirty="0" smtClean="0"/>
              <a:t>Typical behaviors</a:t>
            </a:r>
          </a:p>
          <a:p>
            <a:pPr lvl="1"/>
            <a:r>
              <a:rPr lang="en-US" dirty="0" smtClean="0"/>
              <a:t>Goals </a:t>
            </a:r>
            <a:r>
              <a:rPr lang="en-US" dirty="0"/>
              <a:t>and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Expectations</a:t>
            </a:r>
            <a:endParaRPr lang="en-US" dirty="0"/>
          </a:p>
          <a:p>
            <a:r>
              <a:rPr lang="en-US" dirty="0" smtClean="0"/>
              <a:t>Plan a user </a:t>
            </a:r>
            <a:r>
              <a:rPr lang="en-US" dirty="0"/>
              <a:t>interface that will be satisfying for that particular user group.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80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 for Tune Source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31" y="1305968"/>
            <a:ext cx="8108069" cy="35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Users,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Use </a:t>
            </a:r>
            <a:r>
              <a:rPr lang="en-US" dirty="0">
                <a:solidFill>
                  <a:schemeClr val="accent2"/>
                </a:solidFill>
              </a:rPr>
              <a:t>scenarios </a:t>
            </a:r>
            <a:r>
              <a:rPr lang="en-US" dirty="0" smtClean="0"/>
              <a:t>outline the </a:t>
            </a:r>
            <a:r>
              <a:rPr lang="en-US" dirty="0"/>
              <a:t>steps that the users perform to accomplish some </a:t>
            </a:r>
            <a:r>
              <a:rPr lang="en-US" dirty="0" smtClean="0"/>
              <a:t>part of </a:t>
            </a:r>
            <a:r>
              <a:rPr lang="en-US" dirty="0"/>
              <a:t>their work</a:t>
            </a:r>
            <a:r>
              <a:rPr lang="en-US" dirty="0" smtClean="0"/>
              <a:t>.</a:t>
            </a:r>
          </a:p>
          <a:p>
            <a:r>
              <a:rPr lang="en-US" dirty="0"/>
              <a:t>Presented in a simple narrative tied to the related </a:t>
            </a:r>
            <a:r>
              <a:rPr lang="en-US" dirty="0" smtClean="0"/>
              <a:t>DFD.</a:t>
            </a:r>
            <a:endParaRPr lang="en-US" dirty="0"/>
          </a:p>
          <a:p>
            <a:r>
              <a:rPr lang="en-US" dirty="0"/>
              <a:t>Document the most common paths through the use case so interface designs will be easy to use for those </a:t>
            </a:r>
            <a:r>
              <a:rPr lang="en-US" dirty="0" smtClean="0"/>
              <a:t>situations.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3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Scenarios for Tune Source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10" y="644542"/>
            <a:ext cx="8023265" cy="50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87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the basic components of the interface and how they </a:t>
            </a:r>
            <a:r>
              <a:rPr lang="en-US" dirty="0" smtClean="0"/>
              <a:t>work together </a:t>
            </a:r>
            <a:r>
              <a:rPr lang="en-US" dirty="0"/>
              <a:t>to provide functionality to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2"/>
                </a:solidFill>
              </a:rPr>
              <a:t>Interface Structure Diagram (ISD)</a:t>
            </a:r>
          </a:p>
          <a:p>
            <a:r>
              <a:rPr lang="en-US" dirty="0" smtClean="0"/>
              <a:t>Shows </a:t>
            </a:r>
            <a:r>
              <a:rPr lang="en-US" dirty="0"/>
              <a:t>how all screens, forms, and reports are related</a:t>
            </a:r>
          </a:p>
          <a:p>
            <a:r>
              <a:rPr lang="en-US" dirty="0"/>
              <a:t>Shows how user moves from one to another</a:t>
            </a:r>
          </a:p>
          <a:p>
            <a:r>
              <a:rPr lang="en-US" dirty="0"/>
              <a:t>Similar to DFD in using boxes and lines</a:t>
            </a:r>
          </a:p>
          <a:p>
            <a:pPr lvl="1"/>
            <a:r>
              <a:rPr lang="en-US" dirty="0"/>
              <a:t>Boxes denote screens</a:t>
            </a:r>
          </a:p>
          <a:p>
            <a:pPr lvl="1"/>
            <a:r>
              <a:rPr lang="en-US" dirty="0"/>
              <a:t>Lines show movement from one to another</a:t>
            </a:r>
            <a:endParaRPr lang="en-US" sz="3200" dirty="0"/>
          </a:p>
          <a:p>
            <a:r>
              <a:rPr lang="en-US" dirty="0"/>
              <a:t>Different from DFD in having no standard rules or format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96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System Interface: “connections” with other systems, where systems exchange information with each other.  Designed as a part of program design.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User Interface: “connections” with users.  Focus of this chapter.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2"/>
                </a:solidFill>
              </a:rPr>
              <a:t>navigation mechanism</a:t>
            </a:r>
            <a:r>
              <a:rPr lang="en-US" dirty="0">
                <a:solidFill>
                  <a:srgbClr val="FF0033"/>
                </a:solidFill>
              </a:rPr>
              <a:t> </a:t>
            </a:r>
            <a:r>
              <a:rPr lang="en-US" dirty="0"/>
              <a:t>provides the way for users to tell the system what to do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input mechanism </a:t>
            </a:r>
            <a:r>
              <a:rPr lang="en-US" dirty="0"/>
              <a:t>defines the way the system captures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output mechanism </a:t>
            </a:r>
            <a:r>
              <a:rPr lang="en-US" dirty="0"/>
              <a:t>defines the way the system provides information to users or other systems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85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Structure Diagram for Tune Source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46" y="91794"/>
            <a:ext cx="4790485" cy="63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05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the Interface,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Web sites, use </a:t>
            </a:r>
            <a:r>
              <a:rPr lang="en-US" dirty="0" smtClean="0">
                <a:solidFill>
                  <a:schemeClr val="accent2"/>
                </a:solidFill>
              </a:rPr>
              <a:t>site map.</a:t>
            </a:r>
          </a:p>
          <a:p>
            <a:r>
              <a:rPr lang="en-US" dirty="0" smtClean="0"/>
              <a:t>Show how </a:t>
            </a:r>
            <a:r>
              <a:rPr lang="en-US" dirty="0"/>
              <a:t>all the information on the site </a:t>
            </a:r>
            <a:r>
              <a:rPr lang="en-US" dirty="0" smtClean="0"/>
              <a:t>fits together.</a:t>
            </a:r>
          </a:p>
          <a:p>
            <a:r>
              <a:rPr lang="en-US" dirty="0" smtClean="0"/>
              <a:t>Helps establish the </a:t>
            </a:r>
            <a:r>
              <a:rPr lang="en-US" dirty="0"/>
              <a:t>hierarchy of information on the site.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5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 for Tune Source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14" y="274202"/>
            <a:ext cx="72263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28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Clarify decisions on all key interface elements to ensure consistency: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common </a:t>
            </a:r>
            <a:r>
              <a:rPr lang="en-US" dirty="0" smtClean="0"/>
              <a:t>elements across </a:t>
            </a:r>
            <a:r>
              <a:rPr lang="en-US" dirty="0"/>
              <a:t>individual screens, forms, and reports within the application</a:t>
            </a:r>
          </a:p>
          <a:p>
            <a:pPr lvl="1"/>
            <a:r>
              <a:rPr lang="en-US" dirty="0"/>
              <a:t>Interface metaphor </a:t>
            </a:r>
            <a:r>
              <a:rPr lang="en-US" dirty="0" smtClean="0"/>
              <a:t>(e.g., calendar</a:t>
            </a:r>
            <a:r>
              <a:rPr lang="en-US" dirty="0"/>
              <a:t>, checkbook, shopping cart)</a:t>
            </a:r>
          </a:p>
          <a:p>
            <a:pPr lvl="1"/>
            <a:r>
              <a:rPr lang="en-US" dirty="0"/>
              <a:t>Interface objects </a:t>
            </a:r>
            <a:r>
              <a:rPr lang="en-US" dirty="0" smtClean="0"/>
              <a:t>(e.g., customer/client</a:t>
            </a:r>
            <a:r>
              <a:rPr lang="en-US" dirty="0"/>
              <a:t>; employee/associate)</a:t>
            </a:r>
          </a:p>
          <a:p>
            <a:pPr lvl="1"/>
            <a:r>
              <a:rPr lang="en-US" dirty="0"/>
              <a:t>Interface actions  </a:t>
            </a:r>
            <a:r>
              <a:rPr lang="en-US" dirty="0" smtClean="0"/>
              <a:t>(e.g., buy/purchase/check out; </a:t>
            </a:r>
            <a:r>
              <a:rPr lang="en-US" dirty="0"/>
              <a:t>exit/quit)</a:t>
            </a:r>
          </a:p>
          <a:p>
            <a:pPr lvl="1"/>
            <a:r>
              <a:rPr lang="en-US" dirty="0"/>
              <a:t>Interface icons (</a:t>
            </a:r>
            <a:r>
              <a:rPr lang="en-US" dirty="0" smtClean="0"/>
              <a:t>pictures) </a:t>
            </a:r>
            <a:r>
              <a:rPr lang="en-US" dirty="0"/>
              <a:t>representing status or </a:t>
            </a:r>
            <a:r>
              <a:rPr lang="en-US" dirty="0" smtClean="0"/>
              <a:t>actions (e.g</a:t>
            </a:r>
            <a:r>
              <a:rPr lang="en-US" dirty="0"/>
              <a:t>., trashcan for delete; disk for save)</a:t>
            </a:r>
          </a:p>
          <a:p>
            <a:pPr lvl="1"/>
            <a:r>
              <a:rPr lang="en-US" dirty="0"/>
              <a:t>Interface templates (layout guide for all screens)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01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mock-up or simulation of </a:t>
            </a:r>
            <a:r>
              <a:rPr lang="en-US" dirty="0" smtClean="0"/>
              <a:t>screens, forms, </a:t>
            </a:r>
            <a:r>
              <a:rPr lang="en-US" dirty="0"/>
              <a:t>or </a:t>
            </a:r>
            <a:r>
              <a:rPr lang="en-US" dirty="0" smtClean="0"/>
              <a:t>reports</a:t>
            </a:r>
            <a:endParaRPr lang="en-US" dirty="0"/>
          </a:p>
          <a:p>
            <a:r>
              <a:rPr lang="en-US" dirty="0"/>
              <a:t>Common methods </a:t>
            </a:r>
            <a:r>
              <a:rPr lang="en-US" dirty="0" smtClean="0"/>
              <a:t>include:</a:t>
            </a:r>
            <a:endParaRPr lang="en-US" dirty="0"/>
          </a:p>
          <a:p>
            <a:pPr lvl="1"/>
            <a:r>
              <a:rPr lang="en-US" dirty="0" smtClean="0"/>
              <a:t>Paper sketches</a:t>
            </a:r>
          </a:p>
          <a:p>
            <a:pPr lvl="1"/>
            <a:r>
              <a:rPr lang="en-US" dirty="0" smtClean="0"/>
              <a:t>Wireframe diagrams</a:t>
            </a:r>
            <a:endParaRPr lang="en-US" dirty="0"/>
          </a:p>
          <a:p>
            <a:pPr lvl="1"/>
            <a:r>
              <a:rPr lang="en-US" dirty="0" smtClean="0"/>
              <a:t>Storyboarding</a:t>
            </a:r>
          </a:p>
          <a:p>
            <a:pPr lvl="1"/>
            <a:r>
              <a:rPr lang="en-US" dirty="0" err="1" smtClean="0"/>
              <a:t>Wireflow</a:t>
            </a:r>
            <a:r>
              <a:rPr lang="en-US" dirty="0" smtClean="0"/>
              <a:t> diagrams</a:t>
            </a:r>
            <a:endParaRPr lang="en-US" dirty="0"/>
          </a:p>
          <a:p>
            <a:pPr lvl="1"/>
            <a:r>
              <a:rPr lang="en-US" dirty="0"/>
              <a:t>HTML prototype</a:t>
            </a:r>
          </a:p>
          <a:p>
            <a:pPr lvl="1"/>
            <a:r>
              <a:rPr lang="en-US" dirty="0"/>
              <a:t>Language prototype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27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Diagram for Tune Source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80" y="355600"/>
            <a:ext cx="56896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17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899" y="341488"/>
            <a:ext cx="7791289" cy="55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23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Prototype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02" y="515242"/>
            <a:ext cx="7800856" cy="51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52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Evaluation Methods</a:t>
            </a:r>
          </a:p>
        </p:txBody>
      </p:sp>
      <p:sp>
        <p:nvSpPr>
          <p:cNvPr id="16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Heuristic evaluation</a:t>
            </a:r>
          </a:p>
          <a:p>
            <a:pPr lvl="1"/>
            <a:r>
              <a:rPr lang="en-US" sz="2600" dirty="0"/>
              <a:t>Compare design to checklist</a:t>
            </a:r>
          </a:p>
          <a:p>
            <a:r>
              <a:rPr lang="en-US" sz="2600" dirty="0"/>
              <a:t>Walkthrough evaluation</a:t>
            </a:r>
          </a:p>
          <a:p>
            <a:pPr lvl="1"/>
            <a:r>
              <a:rPr lang="en-US" sz="2600" dirty="0"/>
              <a:t>Team simulates movement through components</a:t>
            </a:r>
          </a:p>
          <a:p>
            <a:r>
              <a:rPr lang="en-US" sz="2600" dirty="0"/>
              <a:t>Interactive evaluation</a:t>
            </a:r>
          </a:p>
          <a:p>
            <a:pPr lvl="1"/>
            <a:r>
              <a:rPr lang="en-US" sz="2600" dirty="0"/>
              <a:t>Users try out the system</a:t>
            </a:r>
          </a:p>
          <a:p>
            <a:r>
              <a:rPr lang="en-US" sz="2600" dirty="0"/>
              <a:t>Formal usability testing</a:t>
            </a:r>
          </a:p>
          <a:p>
            <a:pPr lvl="1"/>
            <a:r>
              <a:rPr lang="en-US" sz="2600" dirty="0"/>
              <a:t>Expensive</a:t>
            </a:r>
          </a:p>
          <a:p>
            <a:pPr lvl="1"/>
            <a:r>
              <a:rPr lang="en-US" sz="2600" dirty="0"/>
              <a:t>Detailed use of special lab testing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36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Providing a seamless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12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Definitions,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5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Graphical </a:t>
            </a:r>
            <a:r>
              <a:rPr lang="en-US" dirty="0">
                <a:solidFill>
                  <a:schemeClr val="accent2"/>
                </a:solidFill>
              </a:rPr>
              <a:t>user interface (GUI</a:t>
            </a:r>
            <a:r>
              <a:rPr lang="en-US" dirty="0" smtClean="0">
                <a:solidFill>
                  <a:schemeClr val="accent2"/>
                </a:solidFill>
              </a:rPr>
              <a:t>): </a:t>
            </a:r>
            <a:r>
              <a:rPr lang="en-US" dirty="0" smtClean="0"/>
              <a:t>most </a:t>
            </a:r>
            <a:r>
              <a:rPr lang="en-US" dirty="0"/>
              <a:t>common type of interface </a:t>
            </a:r>
            <a:r>
              <a:rPr lang="en-US" dirty="0" smtClean="0"/>
              <a:t>in use today.</a:t>
            </a:r>
            <a:endParaRPr lang="en-US" sz="4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65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Principles of Navigation Design</a:t>
            </a:r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users</a:t>
            </a:r>
          </a:p>
          <a:p>
            <a:pPr lvl="1"/>
            <a:r>
              <a:rPr lang="en-US" dirty="0"/>
              <a:t>Have not read the manual</a:t>
            </a:r>
          </a:p>
          <a:p>
            <a:pPr lvl="1"/>
            <a:r>
              <a:rPr lang="en-US" dirty="0"/>
              <a:t>Have not attended training</a:t>
            </a:r>
          </a:p>
          <a:p>
            <a:pPr lvl="1"/>
            <a:r>
              <a:rPr lang="en-US" dirty="0"/>
              <a:t>Do not have external help readily at hand</a:t>
            </a:r>
          </a:p>
          <a:p>
            <a:r>
              <a:rPr lang="en-US" sz="3200" dirty="0"/>
              <a:t>All controls should be clear and understandable and placed in an intuitive location on the screen.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78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Principles of Navigation Design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Prevent mistakes</a:t>
            </a:r>
          </a:p>
          <a:p>
            <a:pPr lvl="1"/>
            <a:r>
              <a:rPr lang="en-US" sz="2800" dirty="0"/>
              <a:t>Limit choices</a:t>
            </a:r>
          </a:p>
          <a:p>
            <a:pPr lvl="1"/>
            <a:r>
              <a:rPr lang="en-US" sz="2800" dirty="0"/>
              <a:t>Never display commands that can’t be used (or “gray them out”)</a:t>
            </a:r>
          </a:p>
          <a:p>
            <a:pPr lvl="1"/>
            <a:r>
              <a:rPr lang="en-US" sz="2800" dirty="0"/>
              <a:t>Confirm actions that are difficult or impossible to undo</a:t>
            </a:r>
          </a:p>
          <a:p>
            <a:r>
              <a:rPr lang="en-US" sz="3200" dirty="0"/>
              <a:t>Simplify recovery from mistakes</a:t>
            </a:r>
          </a:p>
          <a:p>
            <a:r>
              <a:rPr lang="en-US" sz="3200" dirty="0"/>
              <a:t>Use consistent grammar order (action-object, object-action)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85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enable users to select action from an organized display of action categories and options</a:t>
            </a:r>
          </a:p>
          <a:p>
            <a:r>
              <a:rPr lang="en-US" dirty="0" smtClean="0"/>
              <a:t>Broad and shallow design is preferred</a:t>
            </a:r>
          </a:p>
          <a:p>
            <a:r>
              <a:rPr lang="en-US" dirty="0" smtClean="0"/>
              <a:t>Logical categories can be objects (customers; orders) or actions (insert, design)</a:t>
            </a:r>
          </a:p>
          <a:p>
            <a:r>
              <a:rPr lang="fr-FR" dirty="0" smtClean="0"/>
              <a:t>Common menu formats </a:t>
            </a:r>
            <a:r>
              <a:rPr lang="fr-FR" dirty="0" err="1" smtClean="0"/>
              <a:t>include</a:t>
            </a:r>
            <a:r>
              <a:rPr lang="fr-FR" dirty="0" smtClean="0"/>
              <a:t> menu bars, </a:t>
            </a:r>
            <a:r>
              <a:rPr lang="fr-FR" dirty="0"/>
              <a:t>drop-down </a:t>
            </a:r>
            <a:r>
              <a:rPr lang="fr-FR" dirty="0" smtClean="0"/>
              <a:t>menus, </a:t>
            </a:r>
            <a:r>
              <a:rPr lang="fr-FR" dirty="0" err="1" smtClean="0"/>
              <a:t>popup</a:t>
            </a:r>
            <a:r>
              <a:rPr lang="fr-FR" dirty="0" smtClean="0"/>
              <a:t> </a:t>
            </a:r>
            <a:r>
              <a:rPr lang="en-US" dirty="0" smtClean="0"/>
              <a:t>menus, </a:t>
            </a:r>
            <a:r>
              <a:rPr lang="en-US" dirty="0"/>
              <a:t>tab </a:t>
            </a:r>
            <a:r>
              <a:rPr lang="en-US" dirty="0" smtClean="0"/>
              <a:t>menus, </a:t>
            </a:r>
            <a:r>
              <a:rPr lang="en-US" dirty="0"/>
              <a:t>icon tool </a:t>
            </a:r>
            <a:r>
              <a:rPr lang="en-US" dirty="0" smtClean="0"/>
              <a:t>bars, </a:t>
            </a:r>
            <a:r>
              <a:rPr lang="en-US" dirty="0"/>
              <a:t>and image </a:t>
            </a:r>
            <a:r>
              <a:rPr lang="en-US" dirty="0" smtClean="0"/>
              <a:t>maps.</a:t>
            </a:r>
          </a:p>
          <a:p>
            <a:r>
              <a:rPr lang="en-US" dirty="0" smtClean="0"/>
              <a:t>Menus may become less popular with trend toward touchscreens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64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Tips</a:t>
            </a:r>
          </a:p>
        </p:txBody>
      </p:sp>
      <p:sp>
        <p:nvSpPr>
          <p:cNvPr id="17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Common message types include:</a:t>
            </a:r>
          </a:p>
          <a:p>
            <a:pPr lvl="1" eaLnBrk="0" hangingPunct="0"/>
            <a:r>
              <a:rPr lang="en-US" sz="2800" dirty="0">
                <a:solidFill>
                  <a:schemeClr val="tx1"/>
                </a:solidFill>
              </a:rPr>
              <a:t>Error message</a:t>
            </a:r>
          </a:p>
          <a:p>
            <a:pPr lvl="1" eaLnBrk="0" hangingPunct="0"/>
            <a:r>
              <a:rPr lang="en-US" sz="2800" dirty="0">
                <a:solidFill>
                  <a:schemeClr val="tx1"/>
                </a:solidFill>
              </a:rPr>
              <a:t>Confirmation message</a:t>
            </a:r>
          </a:p>
          <a:p>
            <a:pPr lvl="1" eaLnBrk="0" hangingPunct="0"/>
            <a:r>
              <a:rPr lang="en-US" sz="2800" dirty="0">
                <a:solidFill>
                  <a:schemeClr val="tx1"/>
                </a:solidFill>
              </a:rPr>
              <a:t>Acknowledgment message</a:t>
            </a:r>
          </a:p>
          <a:p>
            <a:pPr lvl="1" eaLnBrk="0" hangingPunct="0"/>
            <a:r>
              <a:rPr lang="en-US" sz="2800" dirty="0">
                <a:solidFill>
                  <a:schemeClr val="tx1"/>
                </a:solidFill>
              </a:rPr>
              <a:t>Delay message</a:t>
            </a:r>
          </a:p>
          <a:p>
            <a:pPr lvl="1" eaLnBrk="0" hangingPunct="0"/>
            <a:r>
              <a:rPr lang="en-US" sz="2800" dirty="0">
                <a:solidFill>
                  <a:schemeClr val="tx1"/>
                </a:solidFill>
              </a:rPr>
              <a:t>Help message</a:t>
            </a:r>
          </a:p>
          <a:p>
            <a:r>
              <a:rPr lang="en-US" dirty="0" smtClean="0"/>
              <a:t>Strive for clear</a:t>
            </a:r>
            <a:r>
              <a:rPr lang="en-US" dirty="0"/>
              <a:t>, concise, and </a:t>
            </a:r>
            <a:r>
              <a:rPr lang="en-US" dirty="0" smtClean="0"/>
              <a:t>complete messages</a:t>
            </a:r>
            <a:endParaRPr lang="en-US" dirty="0"/>
          </a:p>
          <a:p>
            <a:r>
              <a:rPr lang="en-US" dirty="0"/>
              <a:t>Should be grammatically correct and free of jargon and abbreviations (unless they are the users’)</a:t>
            </a:r>
          </a:p>
          <a:p>
            <a:r>
              <a:rPr lang="en-US" dirty="0"/>
              <a:t>Avoid negatives and </a:t>
            </a:r>
            <a:r>
              <a:rPr lang="en-US" dirty="0" smtClean="0"/>
              <a:t>humor (it gets old)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91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entering new data into the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63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Input Design</a:t>
            </a:r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simply and easily capture accurate information for the system</a:t>
            </a:r>
          </a:p>
          <a:p>
            <a:r>
              <a:rPr lang="en-US" dirty="0"/>
              <a:t>Reflect the nature of the inputs</a:t>
            </a:r>
          </a:p>
          <a:p>
            <a:r>
              <a:rPr lang="en-US" dirty="0"/>
              <a:t>Find ways to simplify their collection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1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versus Batch Processing</a:t>
            </a:r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Online processing </a:t>
            </a:r>
            <a:r>
              <a:rPr lang="en-US" sz="3200" dirty="0"/>
              <a:t>immediately records the transaction in the appropriate database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Batch processing </a:t>
            </a:r>
            <a:r>
              <a:rPr lang="en-US" sz="3200" dirty="0"/>
              <a:t>collects inputs over </a:t>
            </a:r>
            <a:r>
              <a:rPr lang="en-US" sz="3200" dirty="0" smtClean="0"/>
              <a:t>time, holds them temporarily, </a:t>
            </a:r>
            <a:r>
              <a:rPr lang="en-US" sz="3200" dirty="0"/>
              <a:t>and </a:t>
            </a:r>
            <a:r>
              <a:rPr lang="en-US" sz="3200" dirty="0" smtClean="0"/>
              <a:t>then processes all the transactions at </a:t>
            </a:r>
            <a:r>
              <a:rPr lang="en-US" sz="3200" dirty="0"/>
              <a:t>one time in a batch</a:t>
            </a:r>
          </a:p>
          <a:p>
            <a:r>
              <a:rPr lang="en-US" sz="3200" dirty="0"/>
              <a:t>Batch processing simplifies data communications and other </a:t>
            </a:r>
            <a:r>
              <a:rPr lang="en-US" sz="3200" dirty="0" smtClean="0"/>
              <a:t>processes; but master </a:t>
            </a:r>
            <a:r>
              <a:rPr lang="en-US" sz="3200" dirty="0"/>
              <a:t>files are not updated real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84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at the Source</a:t>
            </a:r>
          </a:p>
        </p:txBody>
      </p:sp>
      <p:sp>
        <p:nvSpPr>
          <p:cNvPr id="187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duplicate work</a:t>
            </a:r>
          </a:p>
          <a:p>
            <a:r>
              <a:rPr lang="en-US" dirty="0"/>
              <a:t>Reduces processing time</a:t>
            </a:r>
          </a:p>
          <a:p>
            <a:r>
              <a:rPr lang="en-US" dirty="0"/>
              <a:t>Decreases cost</a:t>
            </a:r>
          </a:p>
          <a:p>
            <a:r>
              <a:rPr lang="en-US" dirty="0"/>
              <a:t>Decreases probability of error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04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 Automation</a:t>
            </a:r>
          </a:p>
        </p:txBody>
      </p:sp>
      <p:sp>
        <p:nvSpPr>
          <p:cNvPr id="188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obtained by using the following technologies:</a:t>
            </a:r>
          </a:p>
          <a:p>
            <a:pPr lvl="1"/>
            <a:r>
              <a:rPr lang="en-US" sz="2800" dirty="0"/>
              <a:t>bar code readers / scanners</a:t>
            </a:r>
          </a:p>
          <a:p>
            <a:pPr lvl="1"/>
            <a:r>
              <a:rPr lang="en-US" sz="2800" dirty="0"/>
              <a:t>optical character recognition</a:t>
            </a:r>
          </a:p>
          <a:p>
            <a:pPr lvl="1"/>
            <a:r>
              <a:rPr lang="en-US" sz="2800" dirty="0"/>
              <a:t>magnetic stripe readers</a:t>
            </a:r>
          </a:p>
          <a:p>
            <a:pPr lvl="1"/>
            <a:r>
              <a:rPr lang="en-US" sz="2800" dirty="0"/>
              <a:t>smart cards</a:t>
            </a:r>
          </a:p>
          <a:p>
            <a:pPr lvl="1"/>
            <a:r>
              <a:rPr lang="en-US" sz="2800" dirty="0"/>
              <a:t>RFID (Radio Frequency Identification) tags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74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Keystrokes</a:t>
            </a:r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entry is slow and error-prone</a:t>
            </a:r>
          </a:p>
          <a:p>
            <a:r>
              <a:rPr lang="en-US" dirty="0" smtClean="0"/>
              <a:t>Never </a:t>
            </a:r>
            <a:r>
              <a:rPr lang="en-US" dirty="0"/>
              <a:t>ask for information that can be obtained other ways</a:t>
            </a:r>
          </a:p>
          <a:p>
            <a:pPr lvl="1"/>
            <a:r>
              <a:rPr lang="en-US" dirty="0"/>
              <a:t>Lookups</a:t>
            </a:r>
          </a:p>
          <a:p>
            <a:pPr lvl="1"/>
            <a:r>
              <a:rPr lang="en-US" dirty="0"/>
              <a:t>Dropdown lists</a:t>
            </a:r>
          </a:p>
          <a:p>
            <a:pPr lvl="1"/>
            <a:r>
              <a:rPr lang="en-US" dirty="0"/>
              <a:t>Default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02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is easy to use and easy to learn</a:t>
            </a:r>
          </a:p>
          <a:p>
            <a:r>
              <a:rPr lang="en-US" dirty="0"/>
              <a:t>Tasks are completed more efficiently and with more accuracy</a:t>
            </a:r>
          </a:p>
          <a:p>
            <a:r>
              <a:rPr lang="en-US" dirty="0"/>
              <a:t>Mistakes with system are </a:t>
            </a:r>
            <a:r>
              <a:rPr lang="en-US" dirty="0" smtClean="0"/>
              <a:t>reduced</a:t>
            </a:r>
          </a:p>
          <a:p>
            <a:r>
              <a:rPr lang="en-US" dirty="0" smtClean="0"/>
              <a:t>User satisfaction with new system is increased</a:t>
            </a:r>
            <a:endParaRPr lang="en-US" dirty="0"/>
          </a:p>
          <a:p>
            <a:r>
              <a:rPr lang="en-US" dirty="0" smtClean="0"/>
              <a:t>Adoption of system is more likely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3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Utilize selection controls whenever possible to minimize keystrokes.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51" y="1293098"/>
            <a:ext cx="7837546" cy="36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2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judicious amount of input validation to ensure accuracy.</a:t>
            </a:r>
          </a:p>
          <a:p>
            <a:r>
              <a:rPr lang="en-US" dirty="0" smtClean="0"/>
              <a:t>Types include:</a:t>
            </a:r>
          </a:p>
          <a:p>
            <a:pPr lvl="1" eaLnBrk="0" hangingPunct="0"/>
            <a:r>
              <a:rPr lang="en-US" dirty="0"/>
              <a:t>Completeness check</a:t>
            </a:r>
          </a:p>
          <a:p>
            <a:pPr lvl="1" eaLnBrk="0" hangingPunct="0"/>
            <a:r>
              <a:rPr lang="en-US" dirty="0"/>
              <a:t>Format check</a:t>
            </a:r>
          </a:p>
          <a:p>
            <a:pPr lvl="1" eaLnBrk="0" hangingPunct="0"/>
            <a:r>
              <a:rPr lang="en-US" dirty="0"/>
              <a:t>Range check</a:t>
            </a:r>
          </a:p>
          <a:p>
            <a:pPr lvl="1" eaLnBrk="0" hangingPunct="0"/>
            <a:r>
              <a:rPr lang="en-US" dirty="0"/>
              <a:t>Check digit check</a:t>
            </a:r>
          </a:p>
          <a:p>
            <a:pPr lvl="1" eaLnBrk="0" hangingPunct="0"/>
            <a:r>
              <a:rPr lang="en-US" dirty="0"/>
              <a:t>Consistency check</a:t>
            </a:r>
          </a:p>
          <a:p>
            <a:pPr lvl="1" eaLnBrk="0" hangingPunct="0"/>
            <a:r>
              <a:rPr lang="en-US" dirty="0"/>
              <a:t>Database checks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1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Conveying the information the user needs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89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Output Design Principles</a:t>
            </a:r>
            <a:endParaRPr lang="en-US" dirty="0"/>
          </a:p>
        </p:txBody>
      </p:sp>
      <p:sp>
        <p:nvSpPr>
          <p:cNvPr id="195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report usage</a:t>
            </a:r>
          </a:p>
          <a:p>
            <a:pPr lvl="1"/>
            <a:r>
              <a:rPr lang="en-US" dirty="0"/>
              <a:t>Reference or cover-to-cover?</a:t>
            </a:r>
          </a:p>
          <a:p>
            <a:pPr lvl="1"/>
            <a:r>
              <a:rPr lang="en-US" dirty="0"/>
              <a:t>Frequency?</a:t>
            </a:r>
          </a:p>
          <a:p>
            <a:pPr lvl="1"/>
            <a:r>
              <a:rPr lang="en-US" dirty="0"/>
              <a:t>Real-time or batch reports?</a:t>
            </a:r>
          </a:p>
          <a:p>
            <a:r>
              <a:rPr lang="en-US" dirty="0"/>
              <a:t>Manage information load</a:t>
            </a:r>
          </a:p>
          <a:p>
            <a:pPr lvl="1"/>
            <a:r>
              <a:rPr lang="en-US" dirty="0"/>
              <a:t>All needed information, no more</a:t>
            </a:r>
          </a:p>
          <a:p>
            <a:r>
              <a:rPr lang="en-US" dirty="0"/>
              <a:t>Minimize </a:t>
            </a:r>
            <a:r>
              <a:rPr lang="en-US" dirty="0" smtClean="0"/>
              <a:t>bias</a:t>
            </a:r>
          </a:p>
          <a:p>
            <a:r>
              <a:rPr lang="en-US" dirty="0" smtClean="0"/>
              <a:t>Utilize various report types (detail, summary, exception, graphical) and media to satisfy users’ output requirements.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4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guidelines for user interface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for User Interface Design</a:t>
            </a:r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Content awareness</a:t>
            </a:r>
          </a:p>
          <a:p>
            <a:r>
              <a:rPr lang="en-US" dirty="0"/>
              <a:t>Aesthetics</a:t>
            </a:r>
          </a:p>
          <a:p>
            <a:r>
              <a:rPr lang="en-US" dirty="0" smtClean="0"/>
              <a:t>Usage level</a:t>
            </a:r>
            <a:endParaRPr lang="en-US" dirty="0"/>
          </a:p>
          <a:p>
            <a:r>
              <a:rPr lang="en-US" dirty="0"/>
              <a:t>Consistency</a:t>
            </a:r>
          </a:p>
          <a:p>
            <a:r>
              <a:rPr lang="en-US" dirty="0" smtClean="0"/>
              <a:t>Minimize </a:t>
            </a:r>
            <a:r>
              <a:rPr lang="en-US" dirty="0"/>
              <a:t>user effort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08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Concepts</a:t>
            </a:r>
          </a:p>
        </p:txBody>
      </p:sp>
      <p:sp>
        <p:nvSpPr>
          <p:cNvPr id="141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screen is often divided into three boxes</a:t>
            </a:r>
          </a:p>
          <a:p>
            <a:pPr lvl="1"/>
            <a:r>
              <a:rPr lang="en-US" dirty="0"/>
              <a:t>Navigation area (top)</a:t>
            </a:r>
          </a:p>
          <a:p>
            <a:pPr lvl="1"/>
            <a:r>
              <a:rPr lang="en-US" dirty="0"/>
              <a:t>Status area (bottom)</a:t>
            </a:r>
          </a:p>
          <a:p>
            <a:pPr lvl="1"/>
            <a:r>
              <a:rPr lang="en-US" dirty="0"/>
              <a:t>Work area (middle)</a:t>
            </a:r>
          </a:p>
          <a:p>
            <a:r>
              <a:rPr lang="en-US" sz="3200" dirty="0"/>
              <a:t>Information can be presented in multiple areas</a:t>
            </a:r>
          </a:p>
          <a:p>
            <a:r>
              <a:rPr lang="en-US" sz="3200" dirty="0"/>
              <a:t>Like areas should be grouped together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35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Layout Concepts</a:t>
            </a:r>
          </a:p>
        </p:txBody>
      </p:sp>
      <p:sp>
        <p:nvSpPr>
          <p:cNvPr id="14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Areas and information should minimize user movement from one to another</a:t>
            </a:r>
          </a:p>
          <a:p>
            <a:r>
              <a:rPr lang="en-US" dirty="0"/>
              <a:t>Ideally, areas will remain consistent in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Placement for entering data</a:t>
            </a:r>
          </a:p>
          <a:p>
            <a:pPr lvl="1"/>
            <a:r>
              <a:rPr lang="en-US" dirty="0"/>
              <a:t>Reports presenting retrieved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46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2414</Words>
  <Application>Microsoft Macintosh PowerPoint</Application>
  <PresentationFormat>Custom</PresentationFormat>
  <Paragraphs>373</Paragraphs>
  <Slides>53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Retrospect</vt:lpstr>
      <vt:lpstr>User Interface Design</vt:lpstr>
      <vt:lpstr>Learning Objectives</vt:lpstr>
      <vt:lpstr>Key Definitions</vt:lpstr>
      <vt:lpstr>Key Definitions, con’t.</vt:lpstr>
      <vt:lpstr>Usability Concept</vt:lpstr>
      <vt:lpstr>Interface Design Principles</vt:lpstr>
      <vt:lpstr>Principles for User Interface Design</vt:lpstr>
      <vt:lpstr>Layout Concepts</vt:lpstr>
      <vt:lpstr>More Layout Concepts</vt:lpstr>
      <vt:lpstr>Model Layout for Web Page</vt:lpstr>
      <vt:lpstr>Content Awareness</vt:lpstr>
      <vt:lpstr>Content Awareness</vt:lpstr>
      <vt:lpstr>Aesthetics</vt:lpstr>
      <vt:lpstr>More Aesthetics</vt:lpstr>
      <vt:lpstr>Usage Level</vt:lpstr>
      <vt:lpstr>Usage Level</vt:lpstr>
      <vt:lpstr>Consistency</vt:lpstr>
      <vt:lpstr>Example of Inconsistent Elements</vt:lpstr>
      <vt:lpstr>Minimize Effort</vt:lpstr>
      <vt:lpstr>Special Issues of Touch Screen Design</vt:lpstr>
      <vt:lpstr>Special Issues of Touch Screen Design, con’t.</vt:lpstr>
      <vt:lpstr>Android Device Common Hand Gestures</vt:lpstr>
      <vt:lpstr>User Interface Design Process</vt:lpstr>
      <vt:lpstr>User Interface Design Process</vt:lpstr>
      <vt:lpstr>Understand the Users</vt:lpstr>
      <vt:lpstr>Personas for Tune Source</vt:lpstr>
      <vt:lpstr>Understand the Users, con’t.</vt:lpstr>
      <vt:lpstr>Use Scenarios for Tune Source</vt:lpstr>
      <vt:lpstr>Organize the Interface</vt:lpstr>
      <vt:lpstr>Interface Structure Diagram for Tune Source</vt:lpstr>
      <vt:lpstr>Organize the Interface, con’t.</vt:lpstr>
      <vt:lpstr>Site Map for Tune Source</vt:lpstr>
      <vt:lpstr>Define Standards</vt:lpstr>
      <vt:lpstr>Interface Design Prototyping</vt:lpstr>
      <vt:lpstr>Wireframe Diagram for Tune Source</vt:lpstr>
      <vt:lpstr>Storyboard Example</vt:lpstr>
      <vt:lpstr>Language Prototype Example</vt:lpstr>
      <vt:lpstr>Interface Evaluation Methods</vt:lpstr>
      <vt:lpstr>Navigation Design</vt:lpstr>
      <vt:lpstr>Basic Principles of Navigation Design</vt:lpstr>
      <vt:lpstr>Basic Principles of Navigation Design</vt:lpstr>
      <vt:lpstr>Menu Tips </vt:lpstr>
      <vt:lpstr>Message Tips</vt:lpstr>
      <vt:lpstr>Input Design</vt:lpstr>
      <vt:lpstr>Basic Principles of Input Design</vt:lpstr>
      <vt:lpstr>Online versus Batch Processing</vt:lpstr>
      <vt:lpstr>Capture Data at the Source</vt:lpstr>
      <vt:lpstr>Source Data Automation</vt:lpstr>
      <vt:lpstr>Minimize Keystrokes</vt:lpstr>
      <vt:lpstr>Input Tips</vt:lpstr>
      <vt:lpstr>Input Validation</vt:lpstr>
      <vt:lpstr>Output Design</vt:lpstr>
      <vt:lpstr>Basic Output Design Principles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51</cp:revision>
  <dcterms:created xsi:type="dcterms:W3CDTF">2014-11-25T15:13:38Z</dcterms:created>
  <dcterms:modified xsi:type="dcterms:W3CDTF">2014-11-25T15:32:50Z</dcterms:modified>
</cp:coreProperties>
</file>