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6" r:id="rId21"/>
    <p:sldId id="282" r:id="rId22"/>
    <p:sldId id="287" r:id="rId23"/>
    <p:sldId id="284" r:id="rId24"/>
    <p:sldId id="285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94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214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4817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888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6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5452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4042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488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707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48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943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693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968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171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98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218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27432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182880">
              <a:buClr>
                <a:srgbClr val="00B050"/>
              </a:buClr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Structure Chart</a:t>
            </a:r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Important program design technique</a:t>
            </a:r>
          </a:p>
          <a:p>
            <a:r>
              <a:rPr lang="en-US" altLang="en-US" dirty="0"/>
              <a:t>Shows all components of code in a hierarchical format</a:t>
            </a:r>
          </a:p>
          <a:p>
            <a:pPr lvl="1"/>
            <a:r>
              <a:rPr lang="en-US" altLang="en-US" dirty="0"/>
              <a:t>Sequence</a:t>
            </a:r>
          </a:p>
          <a:p>
            <a:pPr lvl="1"/>
            <a:r>
              <a:rPr lang="en-US" altLang="en-US" dirty="0"/>
              <a:t>Selection</a:t>
            </a:r>
          </a:p>
          <a:p>
            <a:pPr lvl="1"/>
            <a:r>
              <a:rPr lang="en-US" altLang="en-US" dirty="0" smtClean="0"/>
              <a:t>Iteration</a:t>
            </a:r>
          </a:p>
          <a:p>
            <a:r>
              <a:rPr lang="en-US" dirty="0" smtClean="0"/>
              <a:t>Illustrates </a:t>
            </a:r>
            <a:r>
              <a:rPr lang="en-US" dirty="0"/>
              <a:t>the organization and interactions of the </a:t>
            </a:r>
            <a:r>
              <a:rPr lang="en-US" dirty="0" smtClean="0"/>
              <a:t>different program modules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52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Structure Chart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3896314" cy="65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02" y="287622"/>
            <a:ext cx="10058400" cy="1450757"/>
          </a:xfrm>
        </p:spPr>
        <p:txBody>
          <a:bodyPr/>
          <a:lstStyle/>
          <a:p>
            <a:r>
              <a:rPr lang="en-US" altLang="en-US" dirty="0"/>
              <a:t>Structure Chart Elements</a:t>
            </a:r>
          </a:p>
        </p:txBody>
      </p:sp>
      <p:grpSp>
        <p:nvGrpSpPr>
          <p:cNvPr id="141316" name="Group 4"/>
          <p:cNvGrpSpPr>
            <a:grpSpLocks/>
          </p:cNvGrpSpPr>
          <p:nvPr/>
        </p:nvGrpSpPr>
        <p:grpSpPr bwMode="auto">
          <a:xfrm>
            <a:off x="1948393" y="2073268"/>
            <a:ext cx="1371600" cy="1165225"/>
            <a:chOff x="432" y="470"/>
            <a:chExt cx="672" cy="538"/>
          </a:xfrm>
        </p:grpSpPr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432" y="672"/>
              <a:ext cx="6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1.2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Calculate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Current GPA</a:t>
              </a:r>
            </a:p>
          </p:txBody>
        </p:sp>
        <p:sp>
          <p:nvSpPr>
            <p:cNvPr id="141318" name="Text Box 6"/>
            <p:cNvSpPr txBox="1">
              <a:spLocks noChangeArrowheads="1"/>
            </p:cNvSpPr>
            <p:nvPr/>
          </p:nvSpPr>
          <p:spPr bwMode="auto">
            <a:xfrm>
              <a:off x="432" y="470"/>
              <a:ext cx="37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>
                  <a:latin typeface="Arial" panose="020B0604020202020204" pitchFamily="34" charset="0"/>
                </a:rPr>
                <a:t>Module</a:t>
              </a:r>
            </a:p>
          </p:txBody>
        </p:sp>
      </p:grpSp>
      <p:grpSp>
        <p:nvGrpSpPr>
          <p:cNvPr id="141319" name="Group 7"/>
          <p:cNvGrpSpPr>
            <a:grpSpLocks/>
          </p:cNvGrpSpPr>
          <p:nvPr/>
        </p:nvGrpSpPr>
        <p:grpSpPr bwMode="auto">
          <a:xfrm>
            <a:off x="1905001" y="3463047"/>
            <a:ext cx="1516063" cy="1219200"/>
            <a:chOff x="384" y="1282"/>
            <a:chExt cx="720" cy="542"/>
          </a:xfrm>
        </p:grpSpPr>
        <p:grpSp>
          <p:nvGrpSpPr>
            <p:cNvPr id="141320" name="Group 8"/>
            <p:cNvGrpSpPr>
              <a:grpSpLocks/>
            </p:cNvGrpSpPr>
            <p:nvPr/>
          </p:nvGrpSpPr>
          <p:grpSpPr bwMode="auto">
            <a:xfrm>
              <a:off x="432" y="1488"/>
              <a:ext cx="672" cy="336"/>
              <a:chOff x="432" y="1488"/>
              <a:chExt cx="672" cy="336"/>
            </a:xfrm>
          </p:grpSpPr>
          <p:sp>
            <p:nvSpPr>
              <p:cNvPr id="141321" name="Rectangle 9"/>
              <p:cNvSpPr>
                <a:spLocks noChangeArrowheads="1"/>
              </p:cNvSpPr>
              <p:nvPr/>
            </p:nvSpPr>
            <p:spPr bwMode="auto">
              <a:xfrm>
                <a:off x="432" y="1488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00">
                    <a:latin typeface="Arial" panose="020B0604020202020204" pitchFamily="34" charset="0"/>
                  </a:rPr>
                  <a:t>1.1</a:t>
                </a:r>
              </a:p>
              <a:p>
                <a:pPr algn="ctr"/>
                <a:r>
                  <a:rPr lang="en-US" altLang="en-US" sz="1200">
                    <a:latin typeface="Arial" panose="020B0604020202020204" pitchFamily="34" charset="0"/>
                  </a:rPr>
                  <a:t>Get Student</a:t>
                </a:r>
              </a:p>
              <a:p>
                <a:pPr algn="ctr"/>
                <a:r>
                  <a:rPr lang="en-US" altLang="en-US" sz="1200">
                    <a:latin typeface="Arial" panose="020B0604020202020204" pitchFamily="34" charset="0"/>
                  </a:rPr>
                  <a:t>Grade Record</a:t>
                </a:r>
              </a:p>
            </p:txBody>
          </p:sp>
          <p:sp>
            <p:nvSpPr>
              <p:cNvPr id="141322" name="Line 10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23" name="Line 11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324" name="Text Box 12"/>
            <p:cNvSpPr txBox="1">
              <a:spLocks noChangeArrowheads="1"/>
            </p:cNvSpPr>
            <p:nvPr/>
          </p:nvSpPr>
          <p:spPr bwMode="auto">
            <a:xfrm>
              <a:off x="384" y="1282"/>
              <a:ext cx="64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Library Module</a:t>
              </a:r>
            </a:p>
          </p:txBody>
        </p:sp>
      </p:grpSp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2362200" y="5063248"/>
            <a:ext cx="577850" cy="784225"/>
            <a:chOff x="528" y="1954"/>
            <a:chExt cx="364" cy="494"/>
          </a:xfrm>
        </p:grpSpPr>
        <p:sp>
          <p:nvSpPr>
            <p:cNvPr id="141335" name="Line 23"/>
            <p:cNvSpPr>
              <a:spLocks noChangeShapeType="1"/>
            </p:cNvSpPr>
            <p:nvPr/>
          </p:nvSpPr>
          <p:spPr bwMode="auto">
            <a:xfrm>
              <a:off x="528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1336" name="Group 24"/>
            <p:cNvGrpSpPr>
              <a:grpSpLocks/>
            </p:cNvGrpSpPr>
            <p:nvPr/>
          </p:nvGrpSpPr>
          <p:grpSpPr bwMode="auto">
            <a:xfrm>
              <a:off x="528" y="1954"/>
              <a:ext cx="364" cy="494"/>
              <a:chOff x="528" y="1954"/>
              <a:chExt cx="364" cy="494"/>
            </a:xfrm>
          </p:grpSpPr>
          <p:grpSp>
            <p:nvGrpSpPr>
              <p:cNvPr id="141337" name="Group 25"/>
              <p:cNvGrpSpPr>
                <a:grpSpLocks/>
              </p:cNvGrpSpPr>
              <p:nvPr/>
            </p:nvGrpSpPr>
            <p:grpSpPr bwMode="auto">
              <a:xfrm>
                <a:off x="528" y="2208"/>
                <a:ext cx="289" cy="240"/>
                <a:chOff x="480" y="2160"/>
                <a:chExt cx="336" cy="240"/>
              </a:xfrm>
            </p:grpSpPr>
            <p:sp>
              <p:nvSpPr>
                <p:cNvPr id="141338" name="Line 26"/>
                <p:cNvSpPr>
                  <a:spLocks noChangeShapeType="1"/>
                </p:cNvSpPr>
                <p:nvPr/>
              </p:nvSpPr>
              <p:spPr bwMode="auto">
                <a:xfrm>
                  <a:off x="48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39" name="Line 27"/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4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4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816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42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2160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4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80" y="2160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1344" name="Text Box 32"/>
              <p:cNvSpPr txBox="1">
                <a:spLocks noChangeArrowheads="1"/>
              </p:cNvSpPr>
              <p:nvPr/>
            </p:nvSpPr>
            <p:spPr bwMode="auto">
              <a:xfrm>
                <a:off x="528" y="1954"/>
                <a:ext cx="3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Arial" panose="020B0604020202020204" pitchFamily="34" charset="0"/>
                  </a:rPr>
                  <a:t>Loop</a:t>
                </a:r>
              </a:p>
            </p:txBody>
          </p:sp>
        </p:grpSp>
      </p:grpSp>
      <p:grpSp>
        <p:nvGrpSpPr>
          <p:cNvPr id="141361" name="Group 49"/>
          <p:cNvGrpSpPr>
            <a:grpSpLocks/>
          </p:cNvGrpSpPr>
          <p:nvPr/>
        </p:nvGrpSpPr>
        <p:grpSpPr bwMode="auto">
          <a:xfrm>
            <a:off x="4615393" y="2073267"/>
            <a:ext cx="1524000" cy="1143000"/>
            <a:chOff x="2208" y="1104"/>
            <a:chExt cx="960" cy="720"/>
          </a:xfrm>
        </p:grpSpPr>
        <p:grpSp>
          <p:nvGrpSpPr>
            <p:cNvPr id="141360" name="Group 48"/>
            <p:cNvGrpSpPr>
              <a:grpSpLocks/>
            </p:cNvGrpSpPr>
            <p:nvPr/>
          </p:nvGrpSpPr>
          <p:grpSpPr bwMode="auto">
            <a:xfrm>
              <a:off x="2554" y="1424"/>
              <a:ext cx="230" cy="400"/>
              <a:chOff x="2554" y="1424"/>
              <a:chExt cx="230" cy="400"/>
            </a:xfrm>
          </p:grpSpPr>
          <p:sp>
            <p:nvSpPr>
              <p:cNvPr id="141347" name="AutoShape 35"/>
              <p:cNvSpPr>
                <a:spLocks noChangeArrowheads="1"/>
              </p:cNvSpPr>
              <p:nvPr/>
            </p:nvSpPr>
            <p:spPr bwMode="auto">
              <a:xfrm>
                <a:off x="2612" y="1424"/>
                <a:ext cx="115" cy="160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8" name="Line 36"/>
              <p:cNvSpPr>
                <a:spLocks noChangeShapeType="1"/>
              </p:cNvSpPr>
              <p:nvPr/>
            </p:nvSpPr>
            <p:spPr bwMode="auto">
              <a:xfrm flipH="1">
                <a:off x="2554" y="1584"/>
                <a:ext cx="11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49" name="Line 37"/>
              <p:cNvSpPr>
                <a:spLocks noChangeShapeType="1"/>
              </p:cNvSpPr>
              <p:nvPr/>
            </p:nvSpPr>
            <p:spPr bwMode="auto">
              <a:xfrm>
                <a:off x="2669" y="1584"/>
                <a:ext cx="11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350" name="Text Box 38"/>
            <p:cNvSpPr txBox="1">
              <a:spLocks noChangeArrowheads="1"/>
            </p:cNvSpPr>
            <p:nvPr/>
          </p:nvSpPr>
          <p:spPr bwMode="auto">
            <a:xfrm>
              <a:off x="2208" y="1104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Conditional Line</a:t>
              </a:r>
            </a:p>
          </p:txBody>
        </p:sp>
      </p:grpSp>
      <p:grpSp>
        <p:nvGrpSpPr>
          <p:cNvPr id="141351" name="Group 39"/>
          <p:cNvGrpSpPr>
            <a:grpSpLocks/>
          </p:cNvGrpSpPr>
          <p:nvPr/>
        </p:nvGrpSpPr>
        <p:grpSpPr bwMode="auto">
          <a:xfrm>
            <a:off x="4724400" y="3745623"/>
            <a:ext cx="1366838" cy="479425"/>
            <a:chOff x="1536" y="951"/>
            <a:chExt cx="795" cy="201"/>
          </a:xfrm>
        </p:grpSpPr>
        <p:sp>
          <p:nvSpPr>
            <p:cNvPr id="141352" name="Line 40"/>
            <p:cNvSpPr>
              <a:spLocks noChangeShapeType="1"/>
            </p:cNvSpPr>
            <p:nvPr/>
          </p:nvSpPr>
          <p:spPr bwMode="auto">
            <a:xfrm>
              <a:off x="177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53" name="Text Box 41"/>
            <p:cNvSpPr txBox="1">
              <a:spLocks noChangeArrowheads="1"/>
            </p:cNvSpPr>
            <p:nvPr/>
          </p:nvSpPr>
          <p:spPr bwMode="auto">
            <a:xfrm>
              <a:off x="1536" y="951"/>
              <a:ext cx="795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Control Couple</a:t>
              </a:r>
            </a:p>
          </p:txBody>
        </p:sp>
      </p:grp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4800600" y="4834648"/>
            <a:ext cx="1169988" cy="633413"/>
            <a:chOff x="1488" y="1285"/>
            <a:chExt cx="662" cy="299"/>
          </a:xfrm>
        </p:grpSpPr>
        <p:sp>
          <p:nvSpPr>
            <p:cNvPr id="141355" name="Oval 43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6" name="Line 44"/>
            <p:cNvSpPr>
              <a:spLocks noChangeShapeType="1"/>
            </p:cNvSpPr>
            <p:nvPr/>
          </p:nvSpPr>
          <p:spPr bwMode="auto">
            <a:xfrm>
              <a:off x="1728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57" name="Text Box 45"/>
            <p:cNvSpPr txBox="1">
              <a:spLocks noChangeArrowheads="1"/>
            </p:cNvSpPr>
            <p:nvPr/>
          </p:nvSpPr>
          <p:spPr bwMode="auto">
            <a:xfrm>
              <a:off x="1488" y="1285"/>
              <a:ext cx="66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Data Couple</a:t>
              </a:r>
            </a:p>
          </p:txBody>
        </p:sp>
      </p:grpSp>
      <p:sp>
        <p:nvSpPr>
          <p:cNvPr id="141358" name="AutoShape 46"/>
          <p:cNvSpPr>
            <a:spLocks noChangeArrowheads="1"/>
          </p:cNvSpPr>
          <p:nvPr/>
        </p:nvSpPr>
        <p:spPr bwMode="auto">
          <a:xfrm rot="5400000">
            <a:off x="7320493" y="2339967"/>
            <a:ext cx="685800" cy="609600"/>
          </a:xfrm>
          <a:prstGeom prst="homePlate">
            <a:avLst>
              <a:gd name="adj" fmla="val 334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altLang="en-US" sz="1200">
                <a:latin typeface="Arial" panose="020B0604020202020204" pitchFamily="34" charset="0"/>
              </a:rPr>
              <a:t>Off</a:t>
            </a:r>
          </a:p>
          <a:p>
            <a:pPr algn="ctr"/>
            <a:r>
              <a:rPr lang="en-US" altLang="en-US" sz="1200"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141359" name="Oval 47"/>
          <p:cNvSpPr>
            <a:spLocks noChangeArrowheads="1"/>
          </p:cNvSpPr>
          <p:nvPr/>
        </p:nvSpPr>
        <p:spPr bwMode="auto">
          <a:xfrm>
            <a:off x="7391400" y="353924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Arial" panose="020B0604020202020204" pitchFamily="34" charset="0"/>
              </a:rPr>
              <a:t>On</a:t>
            </a:r>
          </a:p>
          <a:p>
            <a:pPr algn="ctr"/>
            <a:r>
              <a:rPr lang="en-US" altLang="en-US" sz="1200"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95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the Structure Chart</a:t>
            </a:r>
          </a:p>
        </p:txBody>
      </p:sp>
      <p:sp>
        <p:nvSpPr>
          <p:cNvPr id="143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Processes in the DFD tend to represent one module on the structure chart</a:t>
            </a:r>
          </a:p>
          <a:p>
            <a:pPr lvl="1"/>
            <a:r>
              <a:rPr lang="en-US" altLang="en-US" sz="2800" dirty="0"/>
              <a:t>Afferent processes – provide inputs to system</a:t>
            </a:r>
          </a:p>
          <a:p>
            <a:pPr lvl="1"/>
            <a:r>
              <a:rPr lang="en-US" altLang="en-US" sz="2800" dirty="0"/>
              <a:t>Central processes – perform critical system operations</a:t>
            </a:r>
          </a:p>
          <a:p>
            <a:pPr lvl="1"/>
            <a:r>
              <a:rPr lang="en-US" altLang="en-US" sz="2800" dirty="0"/>
              <a:t>Efferent processes – handle system outputs</a:t>
            </a:r>
          </a:p>
          <a:p>
            <a:r>
              <a:rPr lang="en-US" altLang="en-US" sz="3200" dirty="0"/>
              <a:t>The DFD leveling can correspond to the structure chart hierarchy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6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Structure Charts</a:t>
            </a:r>
          </a:p>
        </p:txBody>
      </p:sp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Transaction</a:t>
            </a:r>
            <a:r>
              <a:rPr lang="en-US" altLang="en-US" dirty="0"/>
              <a:t> structure – control module calls subordinate modules, each of which handles a particular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 afferent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Many efferent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Higher up levels of structure chart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Concerned with coordinating the production of outputs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7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84" y="1091598"/>
            <a:ext cx="7919416" cy="46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7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Structure </a:t>
            </a:r>
            <a:r>
              <a:rPr lang="en-US" altLang="en-US" dirty="0" smtClean="0"/>
              <a:t>Charts, </a:t>
            </a:r>
            <a:r>
              <a:rPr lang="en-US" altLang="en-US" dirty="0" err="1" smtClean="0"/>
              <a:t>con’t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chemeClr val="accent2"/>
                </a:solidFill>
              </a:rPr>
              <a:t>Transform </a:t>
            </a:r>
            <a:r>
              <a:rPr lang="en-US" altLang="en-US" sz="3200" dirty="0"/>
              <a:t>structure – control module calls several subordinate modules in sequence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Each subordinate performs a step in a process that transforms an input into an output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Many afferent processes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Few efferent processes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Lower levels of structure chart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Concerned with using inputs to create a new output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10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61" y="925666"/>
            <a:ext cx="8111239" cy="50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7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in Building the Structure Chart</a:t>
            </a:r>
          </a:p>
        </p:txBody>
      </p:sp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1. Identify top level modules and decompose them into lower levels</a:t>
            </a:r>
          </a:p>
          <a:p>
            <a:pPr>
              <a:buFontTx/>
              <a:buNone/>
            </a:pPr>
            <a:r>
              <a:rPr lang="en-US" altLang="en-US" dirty="0"/>
              <a:t>2. Add control connections</a:t>
            </a:r>
          </a:p>
          <a:p>
            <a:pPr>
              <a:buFontTx/>
              <a:buNone/>
            </a:pPr>
            <a:r>
              <a:rPr lang="en-US" altLang="en-US" dirty="0"/>
              <a:t>3. Add couples</a:t>
            </a:r>
          </a:p>
          <a:p>
            <a:pPr>
              <a:buFontTx/>
              <a:buNone/>
            </a:pPr>
            <a:r>
              <a:rPr lang="en-US" altLang="en-US" dirty="0"/>
              <a:t>4. Review and revise again and again until complete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98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Guidelines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High quality structure charts result in programs that are modular, reusable and easy to implement.</a:t>
            </a:r>
          </a:p>
          <a:p>
            <a:r>
              <a:rPr lang="en-US" altLang="en-US" dirty="0"/>
              <a:t>Measures include:</a:t>
            </a:r>
          </a:p>
          <a:p>
            <a:pPr lvl="1"/>
            <a:r>
              <a:rPr lang="en-US" altLang="en-US" dirty="0"/>
              <a:t>Cohesion</a:t>
            </a:r>
          </a:p>
          <a:p>
            <a:pPr lvl="1"/>
            <a:r>
              <a:rPr lang="en-US" altLang="en-US" dirty="0"/>
              <a:t>Coupling</a:t>
            </a:r>
          </a:p>
          <a:p>
            <a:pPr lvl="1"/>
            <a:r>
              <a:rPr lang="en-US" altLang="en-US" dirty="0"/>
              <a:t>Appropriate levels of fan-in and fan-out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00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able to revise logical DFDs into physical DFDs.</a:t>
            </a:r>
          </a:p>
          <a:p>
            <a:r>
              <a:rPr lang="en-US" dirty="0" smtClean="0"/>
              <a:t>Be </a:t>
            </a:r>
            <a:r>
              <a:rPr lang="en-US" dirty="0"/>
              <a:t>able to create a structure chart.</a:t>
            </a:r>
          </a:p>
          <a:p>
            <a:r>
              <a:rPr lang="en-US" dirty="0" smtClean="0"/>
              <a:t>Be </a:t>
            </a:r>
            <a:r>
              <a:rPr lang="en-US" dirty="0"/>
              <a:t>able to write a program </a:t>
            </a:r>
            <a:r>
              <a:rPr lang="en-US" dirty="0" smtClean="0"/>
              <a:t>specification</a:t>
            </a:r>
            <a:r>
              <a:rPr lang="en-US" dirty="0"/>
              <a:t>.</a:t>
            </a:r>
          </a:p>
          <a:p>
            <a:r>
              <a:rPr lang="en-US" dirty="0" smtClean="0"/>
              <a:t>Be </a:t>
            </a:r>
            <a:r>
              <a:rPr lang="en-US" dirty="0"/>
              <a:t>able to write instructions using </a:t>
            </a:r>
            <a:r>
              <a:rPr lang="en-US" dirty="0" err="1"/>
              <a:t>pseudocode</a:t>
            </a:r>
            <a:r>
              <a:rPr lang="en-US" dirty="0"/>
              <a:t>.</a:t>
            </a:r>
          </a:p>
          <a:p>
            <a:r>
              <a:rPr lang="en-US" dirty="0" smtClean="0"/>
              <a:t>Become </a:t>
            </a:r>
            <a:r>
              <a:rPr lang="en-US" dirty="0"/>
              <a:t>familiar with event-driven programming.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altLang="en-US" dirty="0"/>
              <a:t>Functional</a:t>
            </a:r>
          </a:p>
          <a:p>
            <a:pPr eaLnBrk="0" hangingPunct="0"/>
            <a:r>
              <a:rPr lang="en-US" altLang="en-US" dirty="0"/>
              <a:t>Sequential</a:t>
            </a:r>
          </a:p>
          <a:p>
            <a:pPr eaLnBrk="0" hangingPunct="0"/>
            <a:r>
              <a:rPr lang="en-US" altLang="en-US" dirty="0"/>
              <a:t>Communicational</a:t>
            </a:r>
          </a:p>
          <a:p>
            <a:pPr eaLnBrk="0" hangingPunct="0"/>
            <a:r>
              <a:rPr lang="en-US" altLang="en-US" dirty="0"/>
              <a:t>Procedural</a:t>
            </a:r>
          </a:p>
          <a:p>
            <a:pPr eaLnBrk="0" hangingPunct="0"/>
            <a:r>
              <a:rPr lang="en-US" altLang="en-US" dirty="0"/>
              <a:t>Temporal</a:t>
            </a:r>
          </a:p>
          <a:p>
            <a:pPr eaLnBrk="0" hangingPunct="0"/>
            <a:r>
              <a:rPr lang="en-US" altLang="en-US" dirty="0"/>
              <a:t>Logical</a:t>
            </a:r>
          </a:p>
          <a:p>
            <a:pPr eaLnBrk="0" hangingPunct="0"/>
            <a:r>
              <a:rPr lang="en-US" altLang="en-US" dirty="0" smtClean="0"/>
              <a:t>Coincidental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290881" y="1845734"/>
            <a:ext cx="6030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7592406" y="2153511"/>
            <a:ext cx="0" cy="3011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45383" y="5165387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endParaRPr lang="en-US" altLang="en-US" sz="1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4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Factoring</a:t>
            </a:r>
          </a:p>
        </p:txBody>
      </p:sp>
      <p:sp>
        <p:nvSpPr>
          <p:cNvPr id="15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Process of dealing with “low” cohesion</a:t>
            </a:r>
          </a:p>
          <a:p>
            <a:r>
              <a:rPr lang="en-US" altLang="en-US" dirty="0"/>
              <a:t>Separates tasks into different modules</a:t>
            </a:r>
          </a:p>
          <a:p>
            <a:r>
              <a:rPr lang="en-US" altLang="en-US" dirty="0"/>
              <a:t>Reduces use of control flags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00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altLang="en-US" dirty="0"/>
              <a:t>Data</a:t>
            </a:r>
          </a:p>
          <a:p>
            <a:pPr eaLnBrk="0" hangingPunct="0"/>
            <a:r>
              <a:rPr lang="en-US" altLang="en-US" dirty="0"/>
              <a:t>Stamp</a:t>
            </a:r>
          </a:p>
          <a:p>
            <a:pPr eaLnBrk="0" hangingPunct="0"/>
            <a:r>
              <a:rPr lang="en-US" altLang="en-US" dirty="0"/>
              <a:t>Control</a:t>
            </a:r>
          </a:p>
          <a:p>
            <a:pPr eaLnBrk="0" hangingPunct="0"/>
            <a:r>
              <a:rPr lang="en-US" altLang="en-US" dirty="0"/>
              <a:t>Common</a:t>
            </a:r>
          </a:p>
          <a:p>
            <a:pPr eaLnBrk="0" hangingPunct="0"/>
            <a:r>
              <a:rPr lang="en-US" alt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014609" y="1878817"/>
            <a:ext cx="6030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316134" y="2186594"/>
            <a:ext cx="14623" cy="20157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069111" y="4156834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endParaRPr lang="en-US" altLang="en-US" sz="1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07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73829"/>
            <a:ext cx="10058400" cy="1450757"/>
          </a:xfrm>
        </p:spPr>
        <p:txBody>
          <a:bodyPr/>
          <a:lstStyle/>
          <a:p>
            <a:r>
              <a:rPr lang="en-US" altLang="en-US" dirty="0"/>
              <a:t>Fan-in  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358164" y="1709497"/>
            <a:ext cx="68659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fan-in preferred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Promotes reuse of subordinate modules</a:t>
            </a:r>
          </a:p>
        </p:txBody>
      </p:sp>
      <p:grpSp>
        <p:nvGrpSpPr>
          <p:cNvPr id="159765" name="Group 21"/>
          <p:cNvGrpSpPr>
            <a:grpSpLocks/>
          </p:cNvGrpSpPr>
          <p:nvPr/>
        </p:nvGrpSpPr>
        <p:grpSpPr bwMode="auto">
          <a:xfrm>
            <a:off x="2349937" y="2956921"/>
            <a:ext cx="3581400" cy="2514600"/>
            <a:chOff x="432" y="1728"/>
            <a:chExt cx="2256" cy="1584"/>
          </a:xfrm>
        </p:grpSpPr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432" y="1728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Salary</a:t>
              </a: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Roster</a:t>
              </a: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1968" y="1728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Benefits</a:t>
              </a:r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1200" y="2736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1.1.2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816" y="2304"/>
              <a:ext cx="48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754" name="Line 10"/>
            <p:cNvSpPr>
              <a:spLocks noChangeShapeType="1"/>
            </p:cNvSpPr>
            <p:nvPr/>
          </p:nvSpPr>
          <p:spPr bwMode="auto">
            <a:xfrm>
              <a:off x="158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755" name="Line 11"/>
            <p:cNvSpPr>
              <a:spLocks noChangeShapeType="1"/>
            </p:cNvSpPr>
            <p:nvPr/>
          </p:nvSpPr>
          <p:spPr bwMode="auto">
            <a:xfrm flipH="1">
              <a:off x="1776" y="2304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1664137" y="1893296"/>
            <a:ext cx="609600" cy="1520825"/>
          </a:xfrm>
          <a:prstGeom prst="curvedRightArrow">
            <a:avLst>
              <a:gd name="adj1" fmla="val 33010"/>
              <a:gd name="adj2" fmla="val 104296"/>
              <a:gd name="adj3" fmla="val 3901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>
              <a:solidFill>
                <a:srgbClr val="CC0000"/>
              </a:solidFill>
            </a:endParaRPr>
          </a:p>
        </p:txBody>
      </p:sp>
      <p:grpSp>
        <p:nvGrpSpPr>
          <p:cNvPr id="159770" name="Group 26"/>
          <p:cNvGrpSpPr>
            <a:grpSpLocks/>
          </p:cNvGrpSpPr>
          <p:nvPr/>
        </p:nvGrpSpPr>
        <p:grpSpPr bwMode="auto">
          <a:xfrm>
            <a:off x="6755756" y="2956921"/>
            <a:ext cx="3733800" cy="2514600"/>
            <a:chOff x="3216" y="1728"/>
            <a:chExt cx="2352" cy="1584"/>
          </a:xfrm>
        </p:grpSpPr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3216" y="1728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Salary</a:t>
              </a:r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4032" y="1728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Roster</a:t>
              </a:r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4848" y="1728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Benefits</a:t>
              </a:r>
            </a:p>
          </p:txBody>
        </p:sp>
        <p:sp>
          <p:nvSpPr>
            <p:cNvPr id="159760" name="Rectangle 16"/>
            <p:cNvSpPr>
              <a:spLocks noChangeArrowheads="1"/>
            </p:cNvSpPr>
            <p:nvPr/>
          </p:nvSpPr>
          <p:spPr bwMode="auto">
            <a:xfrm>
              <a:off x="3216" y="2736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1.1.1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159761" name="Rectangle 17"/>
            <p:cNvSpPr>
              <a:spLocks noChangeArrowheads="1"/>
            </p:cNvSpPr>
            <p:nvPr/>
          </p:nvSpPr>
          <p:spPr bwMode="auto">
            <a:xfrm>
              <a:off x="4032" y="2736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1.2.1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159762" name="Rectangle 18"/>
            <p:cNvSpPr>
              <a:spLocks noChangeArrowheads="1"/>
            </p:cNvSpPr>
            <p:nvPr/>
          </p:nvSpPr>
          <p:spPr bwMode="auto">
            <a:xfrm>
              <a:off x="4848" y="2736"/>
              <a:ext cx="720" cy="5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1.3.1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159766" name="Line 22"/>
            <p:cNvSpPr>
              <a:spLocks noChangeShapeType="1"/>
            </p:cNvSpPr>
            <p:nvPr/>
          </p:nvSpPr>
          <p:spPr bwMode="auto">
            <a:xfrm>
              <a:off x="3552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767" name="Line 23"/>
            <p:cNvSpPr>
              <a:spLocks noChangeShapeType="1"/>
            </p:cNvSpPr>
            <p:nvPr/>
          </p:nvSpPr>
          <p:spPr bwMode="auto">
            <a:xfrm>
              <a:off x="436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768" name="Line 24"/>
            <p:cNvSpPr>
              <a:spLocks noChangeShapeType="1"/>
            </p:cNvSpPr>
            <p:nvPr/>
          </p:nvSpPr>
          <p:spPr bwMode="auto">
            <a:xfrm>
              <a:off x="5232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6536989" y="5530534"/>
            <a:ext cx="42514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fan-in not preferred</a:t>
            </a:r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5814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45720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24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Checklist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1. Library modules have been created where ever possible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2. The diagram has a high fan-in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3. Control modules have no more than 7 subordinates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4. Each module performs only one function (high cohesion)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5. Modules sparingly  share information (loose coupling)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6. Data couples that are passed are actually used by the accepting module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7. Control couples are passed from “low to high”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600" dirty="0"/>
              <a:t>8. Each module has a reasonable amount of code associated with it</a:t>
            </a:r>
            <a:endParaRPr lang="en-US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16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Specifications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to the programmer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92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</a:t>
            </a:r>
            <a:r>
              <a:rPr lang="en-US" altLang="en-US" dirty="0" smtClean="0"/>
              <a:t>Specification </a:t>
            </a:r>
            <a:r>
              <a:rPr lang="en-US" altLang="en-US" dirty="0"/>
              <a:t>Content</a:t>
            </a:r>
          </a:p>
        </p:txBody>
      </p:sp>
      <p:sp>
        <p:nvSpPr>
          <p:cNvPr id="163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 standard approach</a:t>
            </a:r>
          </a:p>
          <a:p>
            <a:r>
              <a:rPr lang="en-US" altLang="en-US" dirty="0"/>
              <a:t>Include program information</a:t>
            </a:r>
          </a:p>
          <a:p>
            <a:r>
              <a:rPr lang="en-US" altLang="en-US" dirty="0"/>
              <a:t>Note events that trigger actions</a:t>
            </a:r>
          </a:p>
          <a:p>
            <a:r>
              <a:rPr lang="en-US" altLang="en-US" dirty="0"/>
              <a:t>List inputs and outputs</a:t>
            </a:r>
          </a:p>
          <a:p>
            <a:r>
              <a:rPr lang="en-US" altLang="en-US" dirty="0"/>
              <a:t>Include </a:t>
            </a:r>
            <a:r>
              <a:rPr lang="en-US" altLang="en-US" dirty="0" err="1"/>
              <a:t>pseudocode</a:t>
            </a:r>
            <a:endParaRPr lang="en-US" altLang="en-US" dirty="0"/>
          </a:p>
          <a:p>
            <a:r>
              <a:rPr lang="en-US" altLang="en-US" dirty="0" smtClean="0"/>
              <a:t>Provide additional </a:t>
            </a:r>
            <a:r>
              <a:rPr lang="en-US" altLang="en-US" dirty="0"/>
              <a:t>notes and </a:t>
            </a:r>
            <a:r>
              <a:rPr lang="en-US" altLang="en-US" dirty="0" smtClean="0"/>
              <a:t>comments as needed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0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208" y="1153021"/>
            <a:ext cx="7544896" cy="38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76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Specification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42" y="0"/>
            <a:ext cx="5081137" cy="65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61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from Logical to Physical Process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implementation decisions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Physical Process Model</a:t>
            </a:r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Show the implementation details and explain how the system will work, including</a:t>
            </a:r>
          </a:p>
          <a:p>
            <a:pPr lvl="1"/>
            <a:r>
              <a:rPr lang="en-US" altLang="en-US" dirty="0"/>
              <a:t>Actual, specific technology</a:t>
            </a:r>
          </a:p>
          <a:p>
            <a:pPr lvl="1"/>
            <a:r>
              <a:rPr lang="en-US" altLang="en-US" dirty="0"/>
              <a:t>Format of information</a:t>
            </a:r>
          </a:p>
          <a:p>
            <a:pPr lvl="1"/>
            <a:r>
              <a:rPr lang="en-US" altLang="en-US" dirty="0"/>
              <a:t>Human interaction with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07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Physical DFD</a:t>
            </a:r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Contains the same components as the logical DFD</a:t>
            </a:r>
          </a:p>
          <a:p>
            <a:r>
              <a:rPr lang="en-US" altLang="en-US" sz="3200" dirty="0"/>
              <a:t>The same rules pertaining to balance and decomposition apply</a:t>
            </a:r>
          </a:p>
          <a:p>
            <a:r>
              <a:rPr lang="en-US" altLang="en-US" sz="3200" dirty="0"/>
              <a:t>Contains additional details describing how the system will be built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61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to Create the Physical DFD</a:t>
            </a:r>
          </a:p>
        </p:txBody>
      </p:sp>
      <p:sp>
        <p:nvSpPr>
          <p:cNvPr id="192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Add implementation references</a:t>
            </a:r>
          </a:p>
          <a:p>
            <a:r>
              <a:rPr lang="en-US" altLang="en-US" sz="3200" dirty="0"/>
              <a:t>Draw a human-machine boundary</a:t>
            </a:r>
          </a:p>
          <a:p>
            <a:r>
              <a:rPr lang="en-US" altLang="en-US" sz="3200" dirty="0"/>
              <a:t>Add system-related data stores, data flows and processes</a:t>
            </a:r>
          </a:p>
          <a:p>
            <a:r>
              <a:rPr lang="en-US" altLang="en-US" sz="3200" dirty="0"/>
              <a:t>Update data elements in the data flows</a:t>
            </a:r>
          </a:p>
          <a:p>
            <a:r>
              <a:rPr lang="en-US" altLang="en-US" sz="3200" dirty="0"/>
              <a:t>Update the metadata in the CASE repository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39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Contrasting a Logical and Physical DFD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DFD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Physical </a:t>
            </a:r>
            <a:r>
              <a:rPr lang="en-US" dirty="0" err="1" smtClean="0"/>
              <a:t>dfd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3" y="2474021"/>
            <a:ext cx="5866580" cy="2987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906" y="2399939"/>
            <a:ext cx="5988333" cy="33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80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Sons, Inc.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01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Definitions</a:t>
            </a:r>
          </a:p>
        </p:txBody>
      </p:sp>
      <p:sp>
        <p:nvSpPr>
          <p:cNvPr id="195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accent2"/>
                </a:solidFill>
              </a:rPr>
              <a:t>Program design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- creating instructions for the programmers 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The </a:t>
            </a:r>
            <a:r>
              <a:rPr lang="en-US" altLang="en-US" i="1" dirty="0">
                <a:solidFill>
                  <a:schemeClr val="accent2"/>
                </a:solidFill>
              </a:rPr>
              <a:t>top-down, modular approach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- begin with the “big picture” and gradually add detail</a:t>
            </a:r>
          </a:p>
          <a:p>
            <a:r>
              <a:rPr lang="en-US" altLang="en-US" i="1" dirty="0">
                <a:solidFill>
                  <a:schemeClr val="accent2"/>
                </a:solidFill>
              </a:rPr>
              <a:t>Program design document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– all structure charts and specifications needed by programmers to implement the system</a:t>
            </a:r>
            <a:endParaRPr lang="en-US" altLang="en-US" sz="4400" dirty="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28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1112</Words>
  <Application>Microsoft Macintosh PowerPoint</Application>
  <PresentationFormat>Custom</PresentationFormat>
  <Paragraphs>245</Paragraphs>
  <Slides>28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Program Design</vt:lpstr>
      <vt:lpstr>Learning Objectives</vt:lpstr>
      <vt:lpstr>Moving from Logical to Physical Process Models</vt:lpstr>
      <vt:lpstr>The Physical Process Model</vt:lpstr>
      <vt:lpstr>The Physical DFD</vt:lpstr>
      <vt:lpstr>Steps to Create the Physical DFD</vt:lpstr>
      <vt:lpstr>Contrasting a Logical and Physical DFD</vt:lpstr>
      <vt:lpstr>Designing Programs</vt:lpstr>
      <vt:lpstr>Key Definitions</vt:lpstr>
      <vt:lpstr>The Structure Chart</vt:lpstr>
      <vt:lpstr>Example Structure Chart</vt:lpstr>
      <vt:lpstr>Structure Chart Elements</vt:lpstr>
      <vt:lpstr>Building the Structure Chart</vt:lpstr>
      <vt:lpstr>Types of Structure Charts</vt:lpstr>
      <vt:lpstr>Transaction Structure</vt:lpstr>
      <vt:lpstr>Types of Structure Charts, con’t.</vt:lpstr>
      <vt:lpstr>Transform Structure</vt:lpstr>
      <vt:lpstr>Steps in Building the Structure Chart</vt:lpstr>
      <vt:lpstr>Design Guidelines</vt:lpstr>
      <vt:lpstr>Types of Cohesion</vt:lpstr>
      <vt:lpstr>Factoring</vt:lpstr>
      <vt:lpstr>Types of Coupling</vt:lpstr>
      <vt:lpstr>Fan-in  </vt:lpstr>
      <vt:lpstr>Quality Checklist</vt:lpstr>
      <vt:lpstr>Program Specifications</vt:lpstr>
      <vt:lpstr>Program Specification Content</vt:lpstr>
      <vt:lpstr>Sample Pseudocode</vt:lpstr>
      <vt:lpstr>Sample Program Specification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53</cp:revision>
  <dcterms:created xsi:type="dcterms:W3CDTF">2014-11-25T15:33:14Z</dcterms:created>
  <dcterms:modified xsi:type="dcterms:W3CDTF">2014-11-25T15:55:34Z</dcterms:modified>
</cp:coreProperties>
</file>