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notesSlides/notesSlide12.xml" ContentType="application/vnd.openxmlformats-officedocument.presentationml.notes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19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notesSlides/notesSlide2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autoCompressPictures="0">
  <p:sldMasterIdLst>
    <p:sldMasterId id="2147483673" r:id="rId1"/>
  </p:sldMasterIdLst>
  <p:notesMasterIdLst>
    <p:notesMasterId r:id="rId2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="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3" d="100"/>
          <a:sy n="83" d="100"/>
        </p:scale>
        <p:origin x="-96" y="-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D19B0-582F-4A7F-B612-B30D4A58C50A}" type="datetimeFigureOut">
              <a:rPr lang="en-US" smtClean="0"/>
              <a:pPr/>
              <a:t>11/25/14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E1D12-40C7-40A4-8B07-E8DDA5F15A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444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6053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80226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767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41012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85777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60972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47534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16424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31873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190505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48023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629149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293681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926925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341474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01357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04141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10073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89238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2255C0-B4C7-4259-9257-92C22B032C7F}" type="slidenum">
              <a:rPr lang="en-US"/>
              <a:pPr/>
              <a:t>7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3738"/>
            <a:ext cx="6070600" cy="3414712"/>
          </a:xfrm>
          <a:ln w="12700" cap="flat">
            <a:solidFill>
              <a:schemeClr val="tx1"/>
            </a:solidFill>
          </a:ln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1674" tIns="45838" rIns="91674" bIns="45838"/>
          <a:lstStyle/>
          <a:p>
            <a:pPr defTabSz="85884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83377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04755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83393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4109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00603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2641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7469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5760" indent="0" algn="l" defTabSz="914400" rtl="0" eaLnBrk="1" latinLnBrk="0" hangingPunct="1">
              <a:lnSpc>
                <a:spcPct val="90000"/>
              </a:lnSpc>
              <a:buFont typeface="Wingdings" panose="05000000000000000000" pitchFamily="2" charset="2"/>
              <a:buChar char="q"/>
              <a:defRPr lang="en-US" sz="2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097280" indent="-457200" algn="l" defTabSz="91440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41248" indent="-457200" algn="l" defTabSz="914400" rtl="0" eaLnBrk="1" latinLnBrk="0" hangingPunct="1">
              <a:lnSpc>
                <a:spcPct val="90000"/>
              </a:lnSpc>
              <a:buClr>
                <a:srgbClr val="00B050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0" lvl="0" indent="-3657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63727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30618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44609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5168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67756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28627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8410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66325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8488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Moving into 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Systems analysis and design,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r>
              <a:rPr lang="en-US" dirty="0" smtClean="0"/>
              <a:t>Dennis, </a:t>
            </a:r>
            <a:r>
              <a:rPr lang="en-US" dirty="0" err="1" smtClean="0"/>
              <a:t>wixom</a:t>
            </a:r>
            <a:r>
              <a:rPr lang="en-US" dirty="0" smtClean="0"/>
              <a:t>, and </a:t>
            </a:r>
            <a:r>
              <a:rPr lang="en-US" dirty="0" err="1" smtClean="0"/>
              <a:t>roth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Roberta M. Roth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275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02987" y="609600"/>
            <a:ext cx="8229600" cy="1066800"/>
          </a:xfrm>
        </p:spPr>
        <p:txBody>
          <a:bodyPr/>
          <a:lstStyle/>
          <a:p>
            <a:r>
              <a:rPr lang="en-US" dirty="0"/>
              <a:t>Avoid Classic Mistakes</a:t>
            </a:r>
          </a:p>
        </p:txBody>
      </p:sp>
      <p:sp>
        <p:nvSpPr>
          <p:cNvPr id="143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329447" y="1773676"/>
            <a:ext cx="9721174" cy="44958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3200" dirty="0" smtClean="0"/>
              <a:t>Research-oriented </a:t>
            </a:r>
            <a:r>
              <a:rPr lang="en-US" sz="3200" dirty="0"/>
              <a:t>development</a:t>
            </a:r>
          </a:p>
          <a:p>
            <a:pPr marL="0" lvl="1" indent="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/>
              <a:t>If </a:t>
            </a:r>
            <a:r>
              <a:rPr lang="en-US" sz="2600" dirty="0"/>
              <a:t>you use state-of-the art technology, lengthen planned time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3200" dirty="0"/>
              <a:t>Using “low-cost” personnel</a:t>
            </a:r>
          </a:p>
          <a:p>
            <a:pPr lvl="1">
              <a:buFontTx/>
              <a:buNone/>
            </a:pPr>
            <a:r>
              <a:rPr lang="en-US" sz="2600" dirty="0"/>
              <a:t>	If using a significant number of entry level personnel, lengthen planned time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3200" dirty="0"/>
              <a:t>Lack of code control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2800" dirty="0"/>
              <a:t>	</a:t>
            </a:r>
            <a:r>
              <a:rPr lang="en-US" sz="2600" dirty="0"/>
              <a:t>Use source code library to keep programmers from changing the same code at the same time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3200" dirty="0"/>
              <a:t>Inadequate testing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2800" dirty="0"/>
              <a:t>	</a:t>
            </a:r>
            <a:r>
              <a:rPr lang="en-US" sz="2600" dirty="0"/>
              <a:t>Always allocate sufficient time for formal testing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0759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Ensuring the system fulfills requirements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9787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Philosophy</a:t>
            </a:r>
          </a:p>
        </p:txBody>
      </p:sp>
      <p:sp>
        <p:nvSpPr>
          <p:cNvPr id="146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Testing helps ensure that the system performs as outlined in the specifications. </a:t>
            </a:r>
          </a:p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It is dangerous to test early modules without an overall testing plan</a:t>
            </a:r>
          </a:p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It may be difficult to reproduce sequence of events causing an error</a:t>
            </a:r>
          </a:p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Testing must be done systematically and results documented carefully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1042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070" y="0"/>
            <a:ext cx="4982323" cy="653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5643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92757"/>
          </a:xfrm>
        </p:spPr>
        <p:txBody>
          <a:bodyPr>
            <a:normAutofit fontScale="77500" lnSpcReduction="20000"/>
          </a:bodyPr>
          <a:lstStyle/>
          <a:p>
            <a:pPr marL="576072" indent="-457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100" dirty="0">
                <a:solidFill>
                  <a:schemeClr val="tx1"/>
                </a:solidFill>
              </a:rPr>
              <a:t>Stub testing</a:t>
            </a:r>
          </a:p>
          <a:p>
            <a:pPr marL="868680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Tests control structures before all modules are written</a:t>
            </a:r>
          </a:p>
          <a:p>
            <a:pPr marL="576072" indent="-457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100" dirty="0">
                <a:solidFill>
                  <a:schemeClr val="tx1"/>
                </a:solidFill>
              </a:rPr>
              <a:t>Unit testing</a:t>
            </a:r>
          </a:p>
          <a:p>
            <a:pPr marL="868680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Tests each module – Does it performs its function?</a:t>
            </a:r>
          </a:p>
          <a:p>
            <a:pPr marL="576072" indent="-457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100" dirty="0">
                <a:solidFill>
                  <a:schemeClr val="tx1"/>
                </a:solidFill>
              </a:rPr>
              <a:t>Integration testing</a:t>
            </a:r>
          </a:p>
          <a:p>
            <a:pPr marL="868680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Tests the interaction of modules - do they work together?</a:t>
            </a:r>
          </a:p>
          <a:p>
            <a:pPr marL="576072" indent="-457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100" dirty="0">
                <a:solidFill>
                  <a:schemeClr val="tx1"/>
                </a:solidFill>
              </a:rPr>
              <a:t>System testing</a:t>
            </a:r>
          </a:p>
          <a:p>
            <a:pPr marL="868680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Tests to assure that the software works well as part of the overall system</a:t>
            </a:r>
          </a:p>
          <a:p>
            <a:pPr marL="576072" indent="-457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100" dirty="0">
                <a:solidFill>
                  <a:schemeClr val="tx1"/>
                </a:solidFill>
              </a:rPr>
              <a:t>Acceptance testing</a:t>
            </a:r>
          </a:p>
          <a:p>
            <a:pPr marL="868680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Tests to assure that the system serves organizational needs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283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 Testing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301" y="359107"/>
            <a:ext cx="7175379" cy="60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878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150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Black Box Testing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Focuses on whether the unit meets requirements stated in specification</a:t>
            </a:r>
          </a:p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White-Box Testing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Looks inside the module at actual code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95600" y="4876801"/>
            <a:ext cx="1638300" cy="1300163"/>
            <a:chOff x="710" y="3271"/>
            <a:chExt cx="1032" cy="819"/>
          </a:xfrm>
        </p:grpSpPr>
        <p:sp>
          <p:nvSpPr>
            <p:cNvPr id="150533" name="Rectangle 5"/>
            <p:cNvSpPr>
              <a:spLocks noChangeArrowheads="1"/>
            </p:cNvSpPr>
            <p:nvPr/>
          </p:nvSpPr>
          <p:spPr bwMode="auto">
            <a:xfrm>
              <a:off x="718" y="3323"/>
              <a:ext cx="1016" cy="686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34" name="Freeform 6"/>
            <p:cNvSpPr>
              <a:spLocks/>
            </p:cNvSpPr>
            <p:nvPr/>
          </p:nvSpPr>
          <p:spPr bwMode="auto">
            <a:xfrm>
              <a:off x="710" y="3318"/>
              <a:ext cx="16" cy="69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5"/>
                </a:cxn>
                <a:cxn ang="0">
                  <a:pos x="0" y="691"/>
                </a:cxn>
                <a:cxn ang="0">
                  <a:pos x="16" y="691"/>
                </a:cxn>
                <a:cxn ang="0">
                  <a:pos x="16" y="5"/>
                </a:cxn>
                <a:cxn ang="0">
                  <a:pos x="8" y="5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8" y="0"/>
                </a:cxn>
              </a:cxnLst>
              <a:rect l="0" t="0" r="r" b="b"/>
              <a:pathLst>
                <a:path w="16" h="691">
                  <a:moveTo>
                    <a:pt x="8" y="0"/>
                  </a:moveTo>
                  <a:lnTo>
                    <a:pt x="0" y="5"/>
                  </a:lnTo>
                  <a:lnTo>
                    <a:pt x="0" y="691"/>
                  </a:lnTo>
                  <a:lnTo>
                    <a:pt x="16" y="691"/>
                  </a:lnTo>
                  <a:lnTo>
                    <a:pt x="16" y="5"/>
                  </a:lnTo>
                  <a:lnTo>
                    <a:pt x="8" y="5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35" name="Freeform 7"/>
            <p:cNvSpPr>
              <a:spLocks/>
            </p:cNvSpPr>
            <p:nvPr/>
          </p:nvSpPr>
          <p:spPr bwMode="auto">
            <a:xfrm>
              <a:off x="718" y="3318"/>
              <a:ext cx="1024" cy="5"/>
            </a:xfrm>
            <a:custGeom>
              <a:avLst/>
              <a:gdLst/>
              <a:ahLst/>
              <a:cxnLst>
                <a:cxn ang="0">
                  <a:pos x="1024" y="5"/>
                </a:cxn>
                <a:cxn ang="0">
                  <a:pos x="1016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1016" y="5"/>
                </a:cxn>
                <a:cxn ang="0">
                  <a:pos x="1008" y="5"/>
                </a:cxn>
                <a:cxn ang="0">
                  <a:pos x="1024" y="5"/>
                </a:cxn>
                <a:cxn ang="0">
                  <a:pos x="1024" y="0"/>
                </a:cxn>
                <a:cxn ang="0">
                  <a:pos x="1016" y="0"/>
                </a:cxn>
                <a:cxn ang="0">
                  <a:pos x="1024" y="5"/>
                </a:cxn>
              </a:cxnLst>
              <a:rect l="0" t="0" r="r" b="b"/>
              <a:pathLst>
                <a:path w="1024" h="5">
                  <a:moveTo>
                    <a:pt x="1024" y="5"/>
                  </a:moveTo>
                  <a:lnTo>
                    <a:pt x="101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1016" y="5"/>
                  </a:lnTo>
                  <a:lnTo>
                    <a:pt x="1008" y="5"/>
                  </a:lnTo>
                  <a:lnTo>
                    <a:pt x="1024" y="5"/>
                  </a:lnTo>
                  <a:lnTo>
                    <a:pt x="1024" y="0"/>
                  </a:lnTo>
                  <a:lnTo>
                    <a:pt x="1016" y="0"/>
                  </a:lnTo>
                  <a:lnTo>
                    <a:pt x="1024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36" name="Freeform 8"/>
            <p:cNvSpPr>
              <a:spLocks/>
            </p:cNvSpPr>
            <p:nvPr/>
          </p:nvSpPr>
          <p:spPr bwMode="auto">
            <a:xfrm>
              <a:off x="1726" y="3323"/>
              <a:ext cx="16" cy="686"/>
            </a:xfrm>
            <a:custGeom>
              <a:avLst/>
              <a:gdLst/>
              <a:ahLst/>
              <a:cxnLst>
                <a:cxn ang="0">
                  <a:pos x="8" y="686"/>
                </a:cxn>
                <a:cxn ang="0">
                  <a:pos x="16" y="686"/>
                </a:cxn>
                <a:cxn ang="0">
                  <a:pos x="16" y="0"/>
                </a:cxn>
                <a:cxn ang="0">
                  <a:pos x="0" y="0"/>
                </a:cxn>
                <a:cxn ang="0">
                  <a:pos x="0" y="686"/>
                </a:cxn>
                <a:cxn ang="0">
                  <a:pos x="8" y="681"/>
                </a:cxn>
                <a:cxn ang="0">
                  <a:pos x="8" y="686"/>
                </a:cxn>
                <a:cxn ang="0">
                  <a:pos x="16" y="686"/>
                </a:cxn>
                <a:cxn ang="0">
                  <a:pos x="16" y="686"/>
                </a:cxn>
                <a:cxn ang="0">
                  <a:pos x="8" y="686"/>
                </a:cxn>
              </a:cxnLst>
              <a:rect l="0" t="0" r="r" b="b"/>
              <a:pathLst>
                <a:path w="16" h="686">
                  <a:moveTo>
                    <a:pt x="8" y="686"/>
                  </a:moveTo>
                  <a:lnTo>
                    <a:pt x="16" y="686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686"/>
                  </a:lnTo>
                  <a:lnTo>
                    <a:pt x="8" y="681"/>
                  </a:lnTo>
                  <a:lnTo>
                    <a:pt x="8" y="686"/>
                  </a:lnTo>
                  <a:lnTo>
                    <a:pt x="16" y="686"/>
                  </a:lnTo>
                  <a:lnTo>
                    <a:pt x="16" y="686"/>
                  </a:lnTo>
                  <a:lnTo>
                    <a:pt x="8" y="6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37" name="Freeform 9"/>
            <p:cNvSpPr>
              <a:spLocks/>
            </p:cNvSpPr>
            <p:nvPr/>
          </p:nvSpPr>
          <p:spPr bwMode="auto">
            <a:xfrm>
              <a:off x="710" y="4004"/>
              <a:ext cx="1024" cy="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8" y="5"/>
                </a:cxn>
                <a:cxn ang="0">
                  <a:pos x="1024" y="5"/>
                </a:cxn>
                <a:cxn ang="0">
                  <a:pos x="1024" y="0"/>
                </a:cxn>
                <a:cxn ang="0">
                  <a:pos x="8" y="0"/>
                </a:cxn>
                <a:cxn ang="0">
                  <a:pos x="16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8" y="5"/>
                </a:cxn>
                <a:cxn ang="0">
                  <a:pos x="0" y="5"/>
                </a:cxn>
              </a:cxnLst>
              <a:rect l="0" t="0" r="r" b="b"/>
              <a:pathLst>
                <a:path w="1024" h="5">
                  <a:moveTo>
                    <a:pt x="0" y="5"/>
                  </a:moveTo>
                  <a:lnTo>
                    <a:pt x="8" y="5"/>
                  </a:lnTo>
                  <a:lnTo>
                    <a:pt x="1024" y="5"/>
                  </a:lnTo>
                  <a:lnTo>
                    <a:pt x="1024" y="0"/>
                  </a:lnTo>
                  <a:lnTo>
                    <a:pt x="8" y="0"/>
                  </a:lnTo>
                  <a:lnTo>
                    <a:pt x="16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8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38" name="Rectangle 10"/>
            <p:cNvSpPr>
              <a:spLocks noChangeArrowheads="1"/>
            </p:cNvSpPr>
            <p:nvPr/>
          </p:nvSpPr>
          <p:spPr bwMode="auto">
            <a:xfrm>
              <a:off x="840" y="3403"/>
              <a:ext cx="772" cy="52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39" name="Freeform 11"/>
            <p:cNvSpPr>
              <a:spLocks/>
            </p:cNvSpPr>
            <p:nvPr/>
          </p:nvSpPr>
          <p:spPr bwMode="auto">
            <a:xfrm>
              <a:off x="833" y="3397"/>
              <a:ext cx="7" cy="52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0" y="528"/>
                </a:cxn>
                <a:cxn ang="0">
                  <a:pos x="7" y="528"/>
                </a:cxn>
                <a:cxn ang="0">
                  <a:pos x="7" y="6"/>
                </a:cxn>
                <a:cxn ang="0">
                  <a:pos x="7" y="11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" y="0"/>
                </a:cxn>
              </a:cxnLst>
              <a:rect l="0" t="0" r="r" b="b"/>
              <a:pathLst>
                <a:path w="7" h="528">
                  <a:moveTo>
                    <a:pt x="7" y="0"/>
                  </a:moveTo>
                  <a:lnTo>
                    <a:pt x="0" y="6"/>
                  </a:lnTo>
                  <a:lnTo>
                    <a:pt x="0" y="528"/>
                  </a:lnTo>
                  <a:lnTo>
                    <a:pt x="7" y="528"/>
                  </a:lnTo>
                  <a:lnTo>
                    <a:pt x="7" y="6"/>
                  </a:lnTo>
                  <a:lnTo>
                    <a:pt x="7" y="1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40" name="Freeform 12"/>
            <p:cNvSpPr>
              <a:spLocks/>
            </p:cNvSpPr>
            <p:nvPr/>
          </p:nvSpPr>
          <p:spPr bwMode="auto">
            <a:xfrm>
              <a:off x="840" y="3397"/>
              <a:ext cx="779" cy="11"/>
            </a:xfrm>
            <a:custGeom>
              <a:avLst/>
              <a:gdLst/>
              <a:ahLst/>
              <a:cxnLst>
                <a:cxn ang="0">
                  <a:pos x="779" y="6"/>
                </a:cxn>
                <a:cxn ang="0">
                  <a:pos x="772" y="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772" y="11"/>
                </a:cxn>
                <a:cxn ang="0">
                  <a:pos x="772" y="6"/>
                </a:cxn>
                <a:cxn ang="0">
                  <a:pos x="779" y="6"/>
                </a:cxn>
                <a:cxn ang="0">
                  <a:pos x="779" y="0"/>
                </a:cxn>
                <a:cxn ang="0">
                  <a:pos x="772" y="0"/>
                </a:cxn>
                <a:cxn ang="0">
                  <a:pos x="779" y="6"/>
                </a:cxn>
              </a:cxnLst>
              <a:rect l="0" t="0" r="r" b="b"/>
              <a:pathLst>
                <a:path w="779" h="11">
                  <a:moveTo>
                    <a:pt x="779" y="6"/>
                  </a:moveTo>
                  <a:lnTo>
                    <a:pt x="772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772" y="11"/>
                  </a:lnTo>
                  <a:lnTo>
                    <a:pt x="772" y="6"/>
                  </a:lnTo>
                  <a:lnTo>
                    <a:pt x="779" y="6"/>
                  </a:lnTo>
                  <a:lnTo>
                    <a:pt x="779" y="0"/>
                  </a:lnTo>
                  <a:lnTo>
                    <a:pt x="772" y="0"/>
                  </a:lnTo>
                  <a:lnTo>
                    <a:pt x="779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41" name="Freeform 13"/>
            <p:cNvSpPr>
              <a:spLocks/>
            </p:cNvSpPr>
            <p:nvPr/>
          </p:nvSpPr>
          <p:spPr bwMode="auto">
            <a:xfrm>
              <a:off x="1612" y="3403"/>
              <a:ext cx="7" cy="527"/>
            </a:xfrm>
            <a:custGeom>
              <a:avLst/>
              <a:gdLst/>
              <a:ahLst/>
              <a:cxnLst>
                <a:cxn ang="0">
                  <a:pos x="0" y="527"/>
                </a:cxn>
                <a:cxn ang="0">
                  <a:pos x="7" y="522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0" y="516"/>
                </a:cxn>
                <a:cxn ang="0">
                  <a:pos x="0" y="527"/>
                </a:cxn>
                <a:cxn ang="0">
                  <a:pos x="7" y="527"/>
                </a:cxn>
                <a:cxn ang="0">
                  <a:pos x="7" y="522"/>
                </a:cxn>
                <a:cxn ang="0">
                  <a:pos x="0" y="527"/>
                </a:cxn>
              </a:cxnLst>
              <a:rect l="0" t="0" r="r" b="b"/>
              <a:pathLst>
                <a:path w="7" h="527">
                  <a:moveTo>
                    <a:pt x="0" y="527"/>
                  </a:moveTo>
                  <a:lnTo>
                    <a:pt x="7" y="522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22"/>
                  </a:lnTo>
                  <a:lnTo>
                    <a:pt x="0" y="516"/>
                  </a:lnTo>
                  <a:lnTo>
                    <a:pt x="0" y="527"/>
                  </a:lnTo>
                  <a:lnTo>
                    <a:pt x="7" y="527"/>
                  </a:lnTo>
                  <a:lnTo>
                    <a:pt x="7" y="522"/>
                  </a:lnTo>
                  <a:lnTo>
                    <a:pt x="0" y="5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42" name="Freeform 14"/>
            <p:cNvSpPr>
              <a:spLocks/>
            </p:cNvSpPr>
            <p:nvPr/>
          </p:nvSpPr>
          <p:spPr bwMode="auto">
            <a:xfrm>
              <a:off x="833" y="3919"/>
              <a:ext cx="779" cy="1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" y="11"/>
                </a:cxn>
                <a:cxn ang="0">
                  <a:pos x="779" y="11"/>
                </a:cxn>
                <a:cxn ang="0">
                  <a:pos x="779" y="0"/>
                </a:cxn>
                <a:cxn ang="0">
                  <a:pos x="7" y="0"/>
                </a:cxn>
                <a:cxn ang="0">
                  <a:pos x="7" y="6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7" y="11"/>
                </a:cxn>
                <a:cxn ang="0">
                  <a:pos x="0" y="6"/>
                </a:cxn>
              </a:cxnLst>
              <a:rect l="0" t="0" r="r" b="b"/>
              <a:pathLst>
                <a:path w="779" h="11">
                  <a:moveTo>
                    <a:pt x="0" y="6"/>
                  </a:moveTo>
                  <a:lnTo>
                    <a:pt x="7" y="11"/>
                  </a:lnTo>
                  <a:lnTo>
                    <a:pt x="779" y="11"/>
                  </a:lnTo>
                  <a:lnTo>
                    <a:pt x="779" y="0"/>
                  </a:lnTo>
                  <a:lnTo>
                    <a:pt x="7" y="0"/>
                  </a:lnTo>
                  <a:lnTo>
                    <a:pt x="7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7" y="1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43" name="Rectangle 15"/>
            <p:cNvSpPr>
              <a:spLocks noChangeArrowheads="1"/>
            </p:cNvSpPr>
            <p:nvPr/>
          </p:nvSpPr>
          <p:spPr bwMode="auto">
            <a:xfrm>
              <a:off x="932" y="3466"/>
              <a:ext cx="596" cy="40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44" name="Freeform 16"/>
            <p:cNvSpPr>
              <a:spLocks/>
            </p:cNvSpPr>
            <p:nvPr/>
          </p:nvSpPr>
          <p:spPr bwMode="auto">
            <a:xfrm>
              <a:off x="924" y="3461"/>
              <a:ext cx="8" cy="40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5"/>
                </a:cxn>
                <a:cxn ang="0">
                  <a:pos x="0" y="406"/>
                </a:cxn>
                <a:cxn ang="0">
                  <a:pos x="8" y="406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8" y="0"/>
                </a:cxn>
              </a:cxnLst>
              <a:rect l="0" t="0" r="r" b="b"/>
              <a:pathLst>
                <a:path w="8" h="406">
                  <a:moveTo>
                    <a:pt x="8" y="0"/>
                  </a:moveTo>
                  <a:lnTo>
                    <a:pt x="0" y="5"/>
                  </a:lnTo>
                  <a:lnTo>
                    <a:pt x="0" y="406"/>
                  </a:lnTo>
                  <a:lnTo>
                    <a:pt x="8" y="40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45" name="Freeform 17"/>
            <p:cNvSpPr>
              <a:spLocks/>
            </p:cNvSpPr>
            <p:nvPr/>
          </p:nvSpPr>
          <p:spPr bwMode="auto">
            <a:xfrm>
              <a:off x="932" y="3461"/>
              <a:ext cx="596" cy="5"/>
            </a:xfrm>
            <a:custGeom>
              <a:avLst/>
              <a:gdLst/>
              <a:ahLst/>
              <a:cxnLst>
                <a:cxn ang="0">
                  <a:pos x="596" y="5"/>
                </a:cxn>
                <a:cxn ang="0">
                  <a:pos x="596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596" y="5"/>
                </a:cxn>
                <a:cxn ang="0">
                  <a:pos x="588" y="5"/>
                </a:cxn>
                <a:cxn ang="0">
                  <a:pos x="596" y="5"/>
                </a:cxn>
                <a:cxn ang="0">
                  <a:pos x="596" y="0"/>
                </a:cxn>
                <a:cxn ang="0">
                  <a:pos x="596" y="0"/>
                </a:cxn>
                <a:cxn ang="0">
                  <a:pos x="596" y="5"/>
                </a:cxn>
              </a:cxnLst>
              <a:rect l="0" t="0" r="r" b="b"/>
              <a:pathLst>
                <a:path w="596" h="5">
                  <a:moveTo>
                    <a:pt x="596" y="5"/>
                  </a:moveTo>
                  <a:lnTo>
                    <a:pt x="59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596" y="5"/>
                  </a:lnTo>
                  <a:lnTo>
                    <a:pt x="588" y="5"/>
                  </a:lnTo>
                  <a:lnTo>
                    <a:pt x="596" y="5"/>
                  </a:lnTo>
                  <a:lnTo>
                    <a:pt x="596" y="0"/>
                  </a:lnTo>
                  <a:lnTo>
                    <a:pt x="596" y="0"/>
                  </a:lnTo>
                  <a:lnTo>
                    <a:pt x="596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46" name="Freeform 18"/>
            <p:cNvSpPr>
              <a:spLocks/>
            </p:cNvSpPr>
            <p:nvPr/>
          </p:nvSpPr>
          <p:spPr bwMode="auto">
            <a:xfrm>
              <a:off x="1520" y="3466"/>
              <a:ext cx="8" cy="406"/>
            </a:xfrm>
            <a:custGeom>
              <a:avLst/>
              <a:gdLst/>
              <a:ahLst/>
              <a:cxnLst>
                <a:cxn ang="0">
                  <a:pos x="8" y="406"/>
                </a:cxn>
                <a:cxn ang="0">
                  <a:pos x="8" y="401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401"/>
                </a:cxn>
                <a:cxn ang="0">
                  <a:pos x="8" y="395"/>
                </a:cxn>
                <a:cxn ang="0">
                  <a:pos x="8" y="406"/>
                </a:cxn>
                <a:cxn ang="0">
                  <a:pos x="8" y="406"/>
                </a:cxn>
                <a:cxn ang="0">
                  <a:pos x="8" y="401"/>
                </a:cxn>
                <a:cxn ang="0">
                  <a:pos x="8" y="406"/>
                </a:cxn>
              </a:cxnLst>
              <a:rect l="0" t="0" r="r" b="b"/>
              <a:pathLst>
                <a:path w="8" h="406">
                  <a:moveTo>
                    <a:pt x="8" y="406"/>
                  </a:moveTo>
                  <a:lnTo>
                    <a:pt x="8" y="401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401"/>
                  </a:lnTo>
                  <a:lnTo>
                    <a:pt x="8" y="395"/>
                  </a:lnTo>
                  <a:lnTo>
                    <a:pt x="8" y="406"/>
                  </a:lnTo>
                  <a:lnTo>
                    <a:pt x="8" y="406"/>
                  </a:lnTo>
                  <a:lnTo>
                    <a:pt x="8" y="401"/>
                  </a:lnTo>
                  <a:lnTo>
                    <a:pt x="8" y="40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47" name="Freeform 19"/>
            <p:cNvSpPr>
              <a:spLocks/>
            </p:cNvSpPr>
            <p:nvPr/>
          </p:nvSpPr>
          <p:spPr bwMode="auto">
            <a:xfrm>
              <a:off x="924" y="3861"/>
              <a:ext cx="604" cy="1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11"/>
                </a:cxn>
                <a:cxn ang="0">
                  <a:pos x="604" y="11"/>
                </a:cxn>
                <a:cxn ang="0">
                  <a:pos x="604" y="0"/>
                </a:cxn>
                <a:cxn ang="0">
                  <a:pos x="8" y="0"/>
                </a:cxn>
                <a:cxn ang="0">
                  <a:pos x="8" y="6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8" y="11"/>
                </a:cxn>
                <a:cxn ang="0">
                  <a:pos x="0" y="6"/>
                </a:cxn>
              </a:cxnLst>
              <a:rect l="0" t="0" r="r" b="b"/>
              <a:pathLst>
                <a:path w="604" h="11">
                  <a:moveTo>
                    <a:pt x="0" y="6"/>
                  </a:moveTo>
                  <a:lnTo>
                    <a:pt x="8" y="11"/>
                  </a:lnTo>
                  <a:lnTo>
                    <a:pt x="604" y="11"/>
                  </a:lnTo>
                  <a:lnTo>
                    <a:pt x="604" y="0"/>
                  </a:lnTo>
                  <a:lnTo>
                    <a:pt x="8" y="0"/>
                  </a:lnTo>
                  <a:lnTo>
                    <a:pt x="8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8" y="1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48" name="Rectangle 20"/>
            <p:cNvSpPr>
              <a:spLocks noChangeArrowheads="1"/>
            </p:cNvSpPr>
            <p:nvPr/>
          </p:nvSpPr>
          <p:spPr bwMode="auto">
            <a:xfrm>
              <a:off x="741" y="4009"/>
              <a:ext cx="955" cy="26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49" name="Freeform 21"/>
            <p:cNvSpPr>
              <a:spLocks/>
            </p:cNvSpPr>
            <p:nvPr/>
          </p:nvSpPr>
          <p:spPr bwMode="auto">
            <a:xfrm>
              <a:off x="733" y="4004"/>
              <a:ext cx="16" cy="3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5"/>
                </a:cxn>
                <a:cxn ang="0">
                  <a:pos x="0" y="31"/>
                </a:cxn>
                <a:cxn ang="0">
                  <a:pos x="16" y="31"/>
                </a:cxn>
                <a:cxn ang="0">
                  <a:pos x="16" y="5"/>
                </a:cxn>
                <a:cxn ang="0">
                  <a:pos x="8" y="5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8" y="0"/>
                </a:cxn>
              </a:cxnLst>
              <a:rect l="0" t="0" r="r" b="b"/>
              <a:pathLst>
                <a:path w="16" h="31">
                  <a:moveTo>
                    <a:pt x="8" y="0"/>
                  </a:moveTo>
                  <a:lnTo>
                    <a:pt x="0" y="5"/>
                  </a:lnTo>
                  <a:lnTo>
                    <a:pt x="0" y="31"/>
                  </a:lnTo>
                  <a:lnTo>
                    <a:pt x="16" y="31"/>
                  </a:lnTo>
                  <a:lnTo>
                    <a:pt x="16" y="5"/>
                  </a:lnTo>
                  <a:lnTo>
                    <a:pt x="8" y="5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50" name="Freeform 22"/>
            <p:cNvSpPr>
              <a:spLocks/>
            </p:cNvSpPr>
            <p:nvPr/>
          </p:nvSpPr>
          <p:spPr bwMode="auto">
            <a:xfrm>
              <a:off x="741" y="4004"/>
              <a:ext cx="955" cy="5"/>
            </a:xfrm>
            <a:custGeom>
              <a:avLst/>
              <a:gdLst/>
              <a:ahLst/>
              <a:cxnLst>
                <a:cxn ang="0">
                  <a:pos x="955" y="5"/>
                </a:cxn>
                <a:cxn ang="0">
                  <a:pos x="955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955" y="5"/>
                </a:cxn>
                <a:cxn ang="0">
                  <a:pos x="947" y="5"/>
                </a:cxn>
                <a:cxn ang="0">
                  <a:pos x="955" y="5"/>
                </a:cxn>
                <a:cxn ang="0">
                  <a:pos x="955" y="0"/>
                </a:cxn>
                <a:cxn ang="0">
                  <a:pos x="955" y="0"/>
                </a:cxn>
                <a:cxn ang="0">
                  <a:pos x="955" y="5"/>
                </a:cxn>
              </a:cxnLst>
              <a:rect l="0" t="0" r="r" b="b"/>
              <a:pathLst>
                <a:path w="955" h="5">
                  <a:moveTo>
                    <a:pt x="955" y="5"/>
                  </a:moveTo>
                  <a:lnTo>
                    <a:pt x="95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955" y="5"/>
                  </a:lnTo>
                  <a:lnTo>
                    <a:pt x="947" y="5"/>
                  </a:lnTo>
                  <a:lnTo>
                    <a:pt x="955" y="5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55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51" name="Freeform 23"/>
            <p:cNvSpPr>
              <a:spLocks/>
            </p:cNvSpPr>
            <p:nvPr/>
          </p:nvSpPr>
          <p:spPr bwMode="auto">
            <a:xfrm>
              <a:off x="1688" y="4009"/>
              <a:ext cx="8" cy="32"/>
            </a:xfrm>
            <a:custGeom>
              <a:avLst/>
              <a:gdLst/>
              <a:ahLst/>
              <a:cxnLst>
                <a:cxn ang="0">
                  <a:pos x="8" y="32"/>
                </a:cxn>
                <a:cxn ang="0">
                  <a:pos x="8" y="26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26"/>
                </a:cxn>
                <a:cxn ang="0">
                  <a:pos x="8" y="21"/>
                </a:cxn>
                <a:cxn ang="0">
                  <a:pos x="8" y="32"/>
                </a:cxn>
                <a:cxn ang="0">
                  <a:pos x="8" y="32"/>
                </a:cxn>
                <a:cxn ang="0">
                  <a:pos x="8" y="26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8" y="32"/>
                  </a:moveTo>
                  <a:lnTo>
                    <a:pt x="8" y="26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8" y="21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8" y="26"/>
                  </a:lnTo>
                  <a:lnTo>
                    <a:pt x="8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52" name="Freeform 24"/>
            <p:cNvSpPr>
              <a:spLocks/>
            </p:cNvSpPr>
            <p:nvPr/>
          </p:nvSpPr>
          <p:spPr bwMode="auto">
            <a:xfrm>
              <a:off x="733" y="4030"/>
              <a:ext cx="963" cy="11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8" y="11"/>
                </a:cxn>
                <a:cxn ang="0">
                  <a:pos x="963" y="11"/>
                </a:cxn>
                <a:cxn ang="0">
                  <a:pos x="963" y="0"/>
                </a:cxn>
                <a:cxn ang="0">
                  <a:pos x="8" y="0"/>
                </a:cxn>
                <a:cxn ang="0">
                  <a:pos x="16" y="5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8" y="11"/>
                </a:cxn>
                <a:cxn ang="0">
                  <a:pos x="0" y="5"/>
                </a:cxn>
              </a:cxnLst>
              <a:rect l="0" t="0" r="r" b="b"/>
              <a:pathLst>
                <a:path w="963" h="11">
                  <a:moveTo>
                    <a:pt x="0" y="5"/>
                  </a:moveTo>
                  <a:lnTo>
                    <a:pt x="8" y="11"/>
                  </a:lnTo>
                  <a:lnTo>
                    <a:pt x="963" y="11"/>
                  </a:lnTo>
                  <a:lnTo>
                    <a:pt x="963" y="0"/>
                  </a:lnTo>
                  <a:lnTo>
                    <a:pt x="8" y="0"/>
                  </a:lnTo>
                  <a:lnTo>
                    <a:pt x="16" y="5"/>
                  </a:lnTo>
                  <a:lnTo>
                    <a:pt x="0" y="5"/>
                  </a:lnTo>
                  <a:lnTo>
                    <a:pt x="0" y="11"/>
                  </a:lnTo>
                  <a:lnTo>
                    <a:pt x="8" y="1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53" name="Rectangle 25"/>
            <p:cNvSpPr>
              <a:spLocks noChangeArrowheads="1"/>
            </p:cNvSpPr>
            <p:nvPr/>
          </p:nvSpPr>
          <p:spPr bwMode="auto">
            <a:xfrm>
              <a:off x="1535" y="4035"/>
              <a:ext cx="130" cy="21"/>
            </a:xfrm>
            <a:prstGeom prst="rect">
              <a:avLst/>
            </a:prstGeom>
            <a:solidFill>
              <a:srgbClr val="4C4C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54" name="Freeform 26"/>
            <p:cNvSpPr>
              <a:spLocks/>
            </p:cNvSpPr>
            <p:nvPr/>
          </p:nvSpPr>
          <p:spPr bwMode="auto">
            <a:xfrm>
              <a:off x="1665" y="4030"/>
              <a:ext cx="8" cy="26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5"/>
                </a:cxn>
                <a:cxn ang="0">
                  <a:pos x="0" y="26"/>
                </a:cxn>
                <a:cxn ang="0">
                  <a:pos x="8" y="26"/>
                </a:cxn>
                <a:cxn ang="0">
                  <a:pos x="8" y="5"/>
                </a:cxn>
                <a:cxn ang="0">
                  <a:pos x="0" y="0"/>
                </a:cxn>
                <a:cxn ang="0">
                  <a:pos x="8" y="5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11"/>
                </a:cxn>
              </a:cxnLst>
              <a:rect l="0" t="0" r="r" b="b"/>
              <a:pathLst>
                <a:path w="8" h="26">
                  <a:moveTo>
                    <a:pt x="0" y="11"/>
                  </a:moveTo>
                  <a:lnTo>
                    <a:pt x="0" y="5"/>
                  </a:lnTo>
                  <a:lnTo>
                    <a:pt x="0" y="26"/>
                  </a:lnTo>
                  <a:lnTo>
                    <a:pt x="8" y="26"/>
                  </a:lnTo>
                  <a:lnTo>
                    <a:pt x="8" y="5"/>
                  </a:lnTo>
                  <a:lnTo>
                    <a:pt x="0" y="0"/>
                  </a:lnTo>
                  <a:lnTo>
                    <a:pt x="8" y="5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55" name="Freeform 27"/>
            <p:cNvSpPr>
              <a:spLocks/>
            </p:cNvSpPr>
            <p:nvPr/>
          </p:nvSpPr>
          <p:spPr bwMode="auto">
            <a:xfrm>
              <a:off x="1528" y="4030"/>
              <a:ext cx="137" cy="11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7" y="11"/>
                </a:cxn>
                <a:cxn ang="0">
                  <a:pos x="137" y="11"/>
                </a:cxn>
                <a:cxn ang="0">
                  <a:pos x="137" y="0"/>
                </a:cxn>
                <a:cxn ang="0">
                  <a:pos x="7" y="0"/>
                </a:cxn>
                <a:cxn ang="0">
                  <a:pos x="0" y="5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15" y="5"/>
                </a:cxn>
              </a:cxnLst>
              <a:rect l="0" t="0" r="r" b="b"/>
              <a:pathLst>
                <a:path w="137" h="11">
                  <a:moveTo>
                    <a:pt x="15" y="5"/>
                  </a:moveTo>
                  <a:lnTo>
                    <a:pt x="7" y="11"/>
                  </a:lnTo>
                  <a:lnTo>
                    <a:pt x="137" y="11"/>
                  </a:lnTo>
                  <a:lnTo>
                    <a:pt x="137" y="0"/>
                  </a:lnTo>
                  <a:lnTo>
                    <a:pt x="7" y="0"/>
                  </a:lnTo>
                  <a:lnTo>
                    <a:pt x="0" y="5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56" name="Freeform 28"/>
            <p:cNvSpPr>
              <a:spLocks/>
            </p:cNvSpPr>
            <p:nvPr/>
          </p:nvSpPr>
          <p:spPr bwMode="auto">
            <a:xfrm>
              <a:off x="1528" y="4035"/>
              <a:ext cx="15" cy="27"/>
            </a:xfrm>
            <a:custGeom>
              <a:avLst/>
              <a:gdLst/>
              <a:ahLst/>
              <a:cxnLst>
                <a:cxn ang="0">
                  <a:pos x="7" y="16"/>
                </a:cxn>
                <a:cxn ang="0">
                  <a:pos x="15" y="21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0" y="21"/>
                </a:cxn>
                <a:cxn ang="0">
                  <a:pos x="7" y="27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7" y="27"/>
                </a:cxn>
                <a:cxn ang="0">
                  <a:pos x="7" y="16"/>
                </a:cxn>
              </a:cxnLst>
              <a:rect l="0" t="0" r="r" b="b"/>
              <a:pathLst>
                <a:path w="15" h="27">
                  <a:moveTo>
                    <a:pt x="7" y="16"/>
                  </a:moveTo>
                  <a:lnTo>
                    <a:pt x="15" y="21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7" y="27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7" y="27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57" name="Freeform 29"/>
            <p:cNvSpPr>
              <a:spLocks/>
            </p:cNvSpPr>
            <p:nvPr/>
          </p:nvSpPr>
          <p:spPr bwMode="auto">
            <a:xfrm>
              <a:off x="1535" y="4051"/>
              <a:ext cx="138" cy="11"/>
            </a:xfrm>
            <a:custGeom>
              <a:avLst/>
              <a:gdLst/>
              <a:ahLst/>
              <a:cxnLst>
                <a:cxn ang="0">
                  <a:pos x="130" y="5"/>
                </a:cxn>
                <a:cxn ang="0">
                  <a:pos x="130" y="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130" y="11"/>
                </a:cxn>
                <a:cxn ang="0">
                  <a:pos x="138" y="5"/>
                </a:cxn>
                <a:cxn ang="0">
                  <a:pos x="130" y="11"/>
                </a:cxn>
                <a:cxn ang="0">
                  <a:pos x="138" y="11"/>
                </a:cxn>
                <a:cxn ang="0">
                  <a:pos x="138" y="5"/>
                </a:cxn>
                <a:cxn ang="0">
                  <a:pos x="130" y="5"/>
                </a:cxn>
              </a:cxnLst>
              <a:rect l="0" t="0" r="r" b="b"/>
              <a:pathLst>
                <a:path w="138" h="11">
                  <a:moveTo>
                    <a:pt x="130" y="5"/>
                  </a:moveTo>
                  <a:lnTo>
                    <a:pt x="130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130" y="11"/>
                  </a:lnTo>
                  <a:lnTo>
                    <a:pt x="138" y="5"/>
                  </a:lnTo>
                  <a:lnTo>
                    <a:pt x="130" y="11"/>
                  </a:lnTo>
                  <a:lnTo>
                    <a:pt x="138" y="11"/>
                  </a:lnTo>
                  <a:lnTo>
                    <a:pt x="138" y="5"/>
                  </a:lnTo>
                  <a:lnTo>
                    <a:pt x="13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58" name="Rectangle 30"/>
            <p:cNvSpPr>
              <a:spLocks noChangeArrowheads="1"/>
            </p:cNvSpPr>
            <p:nvPr/>
          </p:nvSpPr>
          <p:spPr bwMode="auto">
            <a:xfrm>
              <a:off x="787" y="4035"/>
              <a:ext cx="130" cy="21"/>
            </a:xfrm>
            <a:prstGeom prst="rect">
              <a:avLst/>
            </a:prstGeom>
            <a:solidFill>
              <a:srgbClr val="4C4C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59" name="Freeform 31"/>
            <p:cNvSpPr>
              <a:spLocks/>
            </p:cNvSpPr>
            <p:nvPr/>
          </p:nvSpPr>
          <p:spPr bwMode="auto">
            <a:xfrm>
              <a:off x="909" y="4030"/>
              <a:ext cx="15" cy="26"/>
            </a:xfrm>
            <a:custGeom>
              <a:avLst/>
              <a:gdLst/>
              <a:ahLst/>
              <a:cxnLst>
                <a:cxn ang="0">
                  <a:pos x="8" y="11"/>
                </a:cxn>
                <a:cxn ang="0">
                  <a:pos x="0" y="5"/>
                </a:cxn>
                <a:cxn ang="0">
                  <a:pos x="0" y="26"/>
                </a:cxn>
                <a:cxn ang="0">
                  <a:pos x="15" y="26"/>
                </a:cxn>
                <a:cxn ang="0">
                  <a:pos x="15" y="5"/>
                </a:cxn>
                <a:cxn ang="0">
                  <a:pos x="8" y="0"/>
                </a:cxn>
                <a:cxn ang="0">
                  <a:pos x="15" y="5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8" y="11"/>
                </a:cxn>
              </a:cxnLst>
              <a:rect l="0" t="0" r="r" b="b"/>
              <a:pathLst>
                <a:path w="15" h="26">
                  <a:moveTo>
                    <a:pt x="8" y="11"/>
                  </a:moveTo>
                  <a:lnTo>
                    <a:pt x="0" y="5"/>
                  </a:lnTo>
                  <a:lnTo>
                    <a:pt x="0" y="26"/>
                  </a:lnTo>
                  <a:lnTo>
                    <a:pt x="15" y="26"/>
                  </a:lnTo>
                  <a:lnTo>
                    <a:pt x="15" y="5"/>
                  </a:lnTo>
                  <a:lnTo>
                    <a:pt x="8" y="0"/>
                  </a:lnTo>
                  <a:lnTo>
                    <a:pt x="15" y="5"/>
                  </a:lnTo>
                  <a:lnTo>
                    <a:pt x="15" y="0"/>
                  </a:lnTo>
                  <a:lnTo>
                    <a:pt x="8" y="0"/>
                  </a:lnTo>
                  <a:lnTo>
                    <a:pt x="8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60" name="Freeform 32"/>
            <p:cNvSpPr>
              <a:spLocks/>
            </p:cNvSpPr>
            <p:nvPr/>
          </p:nvSpPr>
          <p:spPr bwMode="auto">
            <a:xfrm>
              <a:off x="779" y="4030"/>
              <a:ext cx="138" cy="11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8" y="11"/>
                </a:cxn>
                <a:cxn ang="0">
                  <a:pos x="138" y="11"/>
                </a:cxn>
                <a:cxn ang="0">
                  <a:pos x="138" y="0"/>
                </a:cxn>
                <a:cxn ang="0">
                  <a:pos x="8" y="0"/>
                </a:cxn>
                <a:cxn ang="0">
                  <a:pos x="0" y="5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8" y="5"/>
                </a:cxn>
              </a:cxnLst>
              <a:rect l="0" t="0" r="r" b="b"/>
              <a:pathLst>
                <a:path w="138" h="11">
                  <a:moveTo>
                    <a:pt x="8" y="5"/>
                  </a:moveTo>
                  <a:lnTo>
                    <a:pt x="8" y="11"/>
                  </a:lnTo>
                  <a:lnTo>
                    <a:pt x="138" y="11"/>
                  </a:lnTo>
                  <a:lnTo>
                    <a:pt x="138" y="0"/>
                  </a:lnTo>
                  <a:lnTo>
                    <a:pt x="8" y="0"/>
                  </a:lnTo>
                  <a:lnTo>
                    <a:pt x="0" y="5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61" name="Freeform 33"/>
            <p:cNvSpPr>
              <a:spLocks/>
            </p:cNvSpPr>
            <p:nvPr/>
          </p:nvSpPr>
          <p:spPr bwMode="auto">
            <a:xfrm>
              <a:off x="779" y="4035"/>
              <a:ext cx="8" cy="27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8" y="21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21"/>
                </a:cxn>
                <a:cxn ang="0">
                  <a:pos x="8" y="27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8" y="27"/>
                </a:cxn>
                <a:cxn ang="0">
                  <a:pos x="8" y="16"/>
                </a:cxn>
              </a:cxnLst>
              <a:rect l="0" t="0" r="r" b="b"/>
              <a:pathLst>
                <a:path w="8" h="27">
                  <a:moveTo>
                    <a:pt x="8" y="16"/>
                  </a:moveTo>
                  <a:lnTo>
                    <a:pt x="8" y="21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8" y="27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8" y="27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62" name="Freeform 34"/>
            <p:cNvSpPr>
              <a:spLocks/>
            </p:cNvSpPr>
            <p:nvPr/>
          </p:nvSpPr>
          <p:spPr bwMode="auto">
            <a:xfrm>
              <a:off x="787" y="4051"/>
              <a:ext cx="137" cy="11"/>
            </a:xfrm>
            <a:custGeom>
              <a:avLst/>
              <a:gdLst/>
              <a:ahLst/>
              <a:cxnLst>
                <a:cxn ang="0">
                  <a:pos x="122" y="5"/>
                </a:cxn>
                <a:cxn ang="0">
                  <a:pos x="130" y="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130" y="11"/>
                </a:cxn>
                <a:cxn ang="0">
                  <a:pos x="137" y="5"/>
                </a:cxn>
                <a:cxn ang="0">
                  <a:pos x="130" y="11"/>
                </a:cxn>
                <a:cxn ang="0">
                  <a:pos x="137" y="11"/>
                </a:cxn>
                <a:cxn ang="0">
                  <a:pos x="137" y="5"/>
                </a:cxn>
                <a:cxn ang="0">
                  <a:pos x="122" y="5"/>
                </a:cxn>
              </a:cxnLst>
              <a:rect l="0" t="0" r="r" b="b"/>
              <a:pathLst>
                <a:path w="137" h="11">
                  <a:moveTo>
                    <a:pt x="122" y="5"/>
                  </a:moveTo>
                  <a:lnTo>
                    <a:pt x="130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130" y="11"/>
                  </a:lnTo>
                  <a:lnTo>
                    <a:pt x="137" y="5"/>
                  </a:lnTo>
                  <a:lnTo>
                    <a:pt x="130" y="11"/>
                  </a:lnTo>
                  <a:lnTo>
                    <a:pt x="137" y="11"/>
                  </a:lnTo>
                  <a:lnTo>
                    <a:pt x="137" y="5"/>
                  </a:lnTo>
                  <a:lnTo>
                    <a:pt x="122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63" name="Freeform 35"/>
            <p:cNvSpPr>
              <a:spLocks/>
            </p:cNvSpPr>
            <p:nvPr/>
          </p:nvSpPr>
          <p:spPr bwMode="auto">
            <a:xfrm>
              <a:off x="810" y="3276"/>
              <a:ext cx="305" cy="791"/>
            </a:xfrm>
            <a:custGeom>
              <a:avLst/>
              <a:gdLst/>
              <a:ahLst/>
              <a:cxnLst>
                <a:cxn ang="0">
                  <a:pos x="305" y="791"/>
                </a:cxn>
                <a:cxn ang="0">
                  <a:pos x="305" y="0"/>
                </a:cxn>
                <a:cxn ang="0">
                  <a:pos x="0" y="111"/>
                </a:cxn>
                <a:cxn ang="0">
                  <a:pos x="0" y="670"/>
                </a:cxn>
                <a:cxn ang="0">
                  <a:pos x="305" y="791"/>
                </a:cxn>
              </a:cxnLst>
              <a:rect l="0" t="0" r="r" b="b"/>
              <a:pathLst>
                <a:path w="305" h="791">
                  <a:moveTo>
                    <a:pt x="305" y="791"/>
                  </a:moveTo>
                  <a:lnTo>
                    <a:pt x="305" y="0"/>
                  </a:lnTo>
                  <a:lnTo>
                    <a:pt x="0" y="111"/>
                  </a:lnTo>
                  <a:lnTo>
                    <a:pt x="0" y="670"/>
                  </a:lnTo>
                  <a:lnTo>
                    <a:pt x="305" y="791"/>
                  </a:lnTo>
                  <a:close/>
                </a:path>
              </a:pathLst>
            </a:custGeom>
            <a:solidFill>
              <a:srgbClr val="99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64" name="Freeform 36"/>
            <p:cNvSpPr>
              <a:spLocks/>
            </p:cNvSpPr>
            <p:nvPr/>
          </p:nvSpPr>
          <p:spPr bwMode="auto">
            <a:xfrm>
              <a:off x="1108" y="3271"/>
              <a:ext cx="15" cy="79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0" y="5"/>
                </a:cxn>
                <a:cxn ang="0">
                  <a:pos x="0" y="796"/>
                </a:cxn>
                <a:cxn ang="0">
                  <a:pos x="15" y="796"/>
                </a:cxn>
                <a:cxn ang="0">
                  <a:pos x="15" y="5"/>
                </a:cxn>
                <a:cxn ang="0">
                  <a:pos x="7" y="0"/>
                </a:cxn>
                <a:cxn ang="0">
                  <a:pos x="15" y="5"/>
                </a:cxn>
                <a:cxn ang="0">
                  <a:pos x="15" y="0"/>
                </a:cxn>
                <a:cxn ang="0">
                  <a:pos x="7" y="0"/>
                </a:cxn>
                <a:cxn ang="0">
                  <a:pos x="7" y="10"/>
                </a:cxn>
              </a:cxnLst>
              <a:rect l="0" t="0" r="r" b="b"/>
              <a:pathLst>
                <a:path w="15" h="796">
                  <a:moveTo>
                    <a:pt x="7" y="10"/>
                  </a:moveTo>
                  <a:lnTo>
                    <a:pt x="0" y="5"/>
                  </a:lnTo>
                  <a:lnTo>
                    <a:pt x="0" y="796"/>
                  </a:lnTo>
                  <a:lnTo>
                    <a:pt x="15" y="796"/>
                  </a:lnTo>
                  <a:lnTo>
                    <a:pt x="15" y="5"/>
                  </a:lnTo>
                  <a:lnTo>
                    <a:pt x="7" y="0"/>
                  </a:lnTo>
                  <a:lnTo>
                    <a:pt x="15" y="5"/>
                  </a:lnTo>
                  <a:lnTo>
                    <a:pt x="15" y="0"/>
                  </a:lnTo>
                  <a:lnTo>
                    <a:pt x="7" y="0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65" name="Freeform 37"/>
            <p:cNvSpPr>
              <a:spLocks/>
            </p:cNvSpPr>
            <p:nvPr/>
          </p:nvSpPr>
          <p:spPr bwMode="auto">
            <a:xfrm>
              <a:off x="802" y="3271"/>
              <a:ext cx="313" cy="116"/>
            </a:xfrm>
            <a:custGeom>
              <a:avLst/>
              <a:gdLst/>
              <a:ahLst/>
              <a:cxnLst>
                <a:cxn ang="0">
                  <a:pos x="15" y="116"/>
                </a:cxn>
                <a:cxn ang="0">
                  <a:pos x="8" y="116"/>
                </a:cxn>
                <a:cxn ang="0">
                  <a:pos x="313" y="10"/>
                </a:cxn>
                <a:cxn ang="0">
                  <a:pos x="313" y="0"/>
                </a:cxn>
                <a:cxn ang="0">
                  <a:pos x="8" y="110"/>
                </a:cxn>
                <a:cxn ang="0">
                  <a:pos x="0" y="116"/>
                </a:cxn>
                <a:cxn ang="0">
                  <a:pos x="8" y="110"/>
                </a:cxn>
                <a:cxn ang="0">
                  <a:pos x="0" y="110"/>
                </a:cxn>
                <a:cxn ang="0">
                  <a:pos x="0" y="116"/>
                </a:cxn>
                <a:cxn ang="0">
                  <a:pos x="15" y="116"/>
                </a:cxn>
              </a:cxnLst>
              <a:rect l="0" t="0" r="r" b="b"/>
              <a:pathLst>
                <a:path w="313" h="116">
                  <a:moveTo>
                    <a:pt x="15" y="116"/>
                  </a:moveTo>
                  <a:lnTo>
                    <a:pt x="8" y="116"/>
                  </a:lnTo>
                  <a:lnTo>
                    <a:pt x="313" y="10"/>
                  </a:lnTo>
                  <a:lnTo>
                    <a:pt x="313" y="0"/>
                  </a:lnTo>
                  <a:lnTo>
                    <a:pt x="8" y="110"/>
                  </a:lnTo>
                  <a:lnTo>
                    <a:pt x="0" y="116"/>
                  </a:lnTo>
                  <a:lnTo>
                    <a:pt x="8" y="110"/>
                  </a:lnTo>
                  <a:lnTo>
                    <a:pt x="0" y="110"/>
                  </a:lnTo>
                  <a:lnTo>
                    <a:pt x="0" y="116"/>
                  </a:lnTo>
                  <a:lnTo>
                    <a:pt x="15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66" name="Freeform 38"/>
            <p:cNvSpPr>
              <a:spLocks/>
            </p:cNvSpPr>
            <p:nvPr/>
          </p:nvSpPr>
          <p:spPr bwMode="auto">
            <a:xfrm>
              <a:off x="802" y="3387"/>
              <a:ext cx="15" cy="559"/>
            </a:xfrm>
            <a:custGeom>
              <a:avLst/>
              <a:gdLst/>
              <a:ahLst/>
              <a:cxnLst>
                <a:cxn ang="0">
                  <a:pos x="8" y="553"/>
                </a:cxn>
                <a:cxn ang="0">
                  <a:pos x="15" y="5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0" y="559"/>
                </a:cxn>
                <a:cxn ang="0">
                  <a:pos x="8" y="559"/>
                </a:cxn>
                <a:cxn ang="0">
                  <a:pos x="0" y="559"/>
                </a:cxn>
                <a:cxn ang="0">
                  <a:pos x="0" y="559"/>
                </a:cxn>
                <a:cxn ang="0">
                  <a:pos x="8" y="559"/>
                </a:cxn>
                <a:cxn ang="0">
                  <a:pos x="8" y="553"/>
                </a:cxn>
              </a:cxnLst>
              <a:rect l="0" t="0" r="r" b="b"/>
              <a:pathLst>
                <a:path w="15" h="559">
                  <a:moveTo>
                    <a:pt x="8" y="553"/>
                  </a:moveTo>
                  <a:lnTo>
                    <a:pt x="15" y="5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8" y="559"/>
                  </a:lnTo>
                  <a:lnTo>
                    <a:pt x="0" y="559"/>
                  </a:lnTo>
                  <a:lnTo>
                    <a:pt x="0" y="559"/>
                  </a:lnTo>
                  <a:lnTo>
                    <a:pt x="8" y="559"/>
                  </a:lnTo>
                  <a:lnTo>
                    <a:pt x="8" y="5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67" name="Freeform 39"/>
            <p:cNvSpPr>
              <a:spLocks/>
            </p:cNvSpPr>
            <p:nvPr/>
          </p:nvSpPr>
          <p:spPr bwMode="auto">
            <a:xfrm>
              <a:off x="810" y="3940"/>
              <a:ext cx="313" cy="132"/>
            </a:xfrm>
            <a:custGeom>
              <a:avLst/>
              <a:gdLst/>
              <a:ahLst/>
              <a:cxnLst>
                <a:cxn ang="0">
                  <a:pos x="298" y="127"/>
                </a:cxn>
                <a:cxn ang="0">
                  <a:pos x="305" y="122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305" y="132"/>
                </a:cxn>
                <a:cxn ang="0">
                  <a:pos x="313" y="127"/>
                </a:cxn>
                <a:cxn ang="0">
                  <a:pos x="305" y="132"/>
                </a:cxn>
                <a:cxn ang="0">
                  <a:pos x="313" y="132"/>
                </a:cxn>
                <a:cxn ang="0">
                  <a:pos x="313" y="127"/>
                </a:cxn>
                <a:cxn ang="0">
                  <a:pos x="298" y="127"/>
                </a:cxn>
              </a:cxnLst>
              <a:rect l="0" t="0" r="r" b="b"/>
              <a:pathLst>
                <a:path w="313" h="132">
                  <a:moveTo>
                    <a:pt x="298" y="127"/>
                  </a:moveTo>
                  <a:lnTo>
                    <a:pt x="305" y="122"/>
                  </a:lnTo>
                  <a:lnTo>
                    <a:pt x="0" y="0"/>
                  </a:lnTo>
                  <a:lnTo>
                    <a:pt x="0" y="6"/>
                  </a:lnTo>
                  <a:lnTo>
                    <a:pt x="305" y="132"/>
                  </a:lnTo>
                  <a:lnTo>
                    <a:pt x="313" y="127"/>
                  </a:lnTo>
                  <a:lnTo>
                    <a:pt x="305" y="132"/>
                  </a:lnTo>
                  <a:lnTo>
                    <a:pt x="313" y="132"/>
                  </a:lnTo>
                  <a:lnTo>
                    <a:pt x="313" y="127"/>
                  </a:lnTo>
                  <a:lnTo>
                    <a:pt x="298" y="1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68" name="Rectangle 40"/>
            <p:cNvSpPr>
              <a:spLocks noChangeArrowheads="1"/>
            </p:cNvSpPr>
            <p:nvPr/>
          </p:nvSpPr>
          <p:spPr bwMode="auto">
            <a:xfrm>
              <a:off x="1184" y="3302"/>
              <a:ext cx="99" cy="744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69" name="Freeform 41"/>
            <p:cNvSpPr>
              <a:spLocks/>
            </p:cNvSpPr>
            <p:nvPr/>
          </p:nvSpPr>
          <p:spPr bwMode="auto">
            <a:xfrm>
              <a:off x="1276" y="3302"/>
              <a:ext cx="15" cy="749"/>
            </a:xfrm>
            <a:custGeom>
              <a:avLst/>
              <a:gdLst/>
              <a:ahLst/>
              <a:cxnLst>
                <a:cxn ang="0">
                  <a:pos x="7" y="749"/>
                </a:cxn>
                <a:cxn ang="0">
                  <a:pos x="15" y="744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0" y="744"/>
                </a:cxn>
                <a:cxn ang="0">
                  <a:pos x="7" y="739"/>
                </a:cxn>
                <a:cxn ang="0">
                  <a:pos x="7" y="749"/>
                </a:cxn>
                <a:cxn ang="0">
                  <a:pos x="15" y="749"/>
                </a:cxn>
                <a:cxn ang="0">
                  <a:pos x="15" y="744"/>
                </a:cxn>
                <a:cxn ang="0">
                  <a:pos x="7" y="749"/>
                </a:cxn>
              </a:cxnLst>
              <a:rect l="0" t="0" r="r" b="b"/>
              <a:pathLst>
                <a:path w="15" h="749">
                  <a:moveTo>
                    <a:pt x="7" y="749"/>
                  </a:moveTo>
                  <a:lnTo>
                    <a:pt x="15" y="744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744"/>
                  </a:lnTo>
                  <a:lnTo>
                    <a:pt x="7" y="739"/>
                  </a:lnTo>
                  <a:lnTo>
                    <a:pt x="7" y="749"/>
                  </a:lnTo>
                  <a:lnTo>
                    <a:pt x="15" y="749"/>
                  </a:lnTo>
                  <a:lnTo>
                    <a:pt x="15" y="744"/>
                  </a:lnTo>
                  <a:lnTo>
                    <a:pt x="7" y="7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70" name="Freeform 42"/>
            <p:cNvSpPr>
              <a:spLocks/>
            </p:cNvSpPr>
            <p:nvPr/>
          </p:nvSpPr>
          <p:spPr bwMode="auto">
            <a:xfrm>
              <a:off x="1176" y="4041"/>
              <a:ext cx="107" cy="1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8" y="10"/>
                </a:cxn>
                <a:cxn ang="0">
                  <a:pos x="107" y="10"/>
                </a:cxn>
                <a:cxn ang="0">
                  <a:pos x="107" y="0"/>
                </a:cxn>
                <a:cxn ang="0">
                  <a:pos x="8" y="0"/>
                </a:cxn>
                <a:cxn ang="0">
                  <a:pos x="16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8" y="10"/>
                </a:cxn>
                <a:cxn ang="0">
                  <a:pos x="0" y="5"/>
                </a:cxn>
              </a:cxnLst>
              <a:rect l="0" t="0" r="r" b="b"/>
              <a:pathLst>
                <a:path w="107" h="10">
                  <a:moveTo>
                    <a:pt x="0" y="5"/>
                  </a:moveTo>
                  <a:lnTo>
                    <a:pt x="8" y="10"/>
                  </a:lnTo>
                  <a:lnTo>
                    <a:pt x="107" y="10"/>
                  </a:lnTo>
                  <a:lnTo>
                    <a:pt x="107" y="0"/>
                  </a:lnTo>
                  <a:lnTo>
                    <a:pt x="8" y="0"/>
                  </a:lnTo>
                  <a:lnTo>
                    <a:pt x="16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8" y="1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71" name="Freeform 43"/>
            <p:cNvSpPr>
              <a:spLocks/>
            </p:cNvSpPr>
            <p:nvPr/>
          </p:nvSpPr>
          <p:spPr bwMode="auto">
            <a:xfrm>
              <a:off x="1176" y="3297"/>
              <a:ext cx="16" cy="74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5"/>
                </a:cxn>
                <a:cxn ang="0">
                  <a:pos x="0" y="749"/>
                </a:cxn>
                <a:cxn ang="0">
                  <a:pos x="16" y="749"/>
                </a:cxn>
                <a:cxn ang="0">
                  <a:pos x="16" y="5"/>
                </a:cxn>
                <a:cxn ang="0">
                  <a:pos x="8" y="5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8" y="0"/>
                </a:cxn>
              </a:cxnLst>
              <a:rect l="0" t="0" r="r" b="b"/>
              <a:pathLst>
                <a:path w="16" h="749">
                  <a:moveTo>
                    <a:pt x="8" y="0"/>
                  </a:moveTo>
                  <a:lnTo>
                    <a:pt x="0" y="5"/>
                  </a:lnTo>
                  <a:lnTo>
                    <a:pt x="0" y="749"/>
                  </a:lnTo>
                  <a:lnTo>
                    <a:pt x="16" y="749"/>
                  </a:lnTo>
                  <a:lnTo>
                    <a:pt x="16" y="5"/>
                  </a:lnTo>
                  <a:lnTo>
                    <a:pt x="8" y="5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72" name="Freeform 44"/>
            <p:cNvSpPr>
              <a:spLocks/>
            </p:cNvSpPr>
            <p:nvPr/>
          </p:nvSpPr>
          <p:spPr bwMode="auto">
            <a:xfrm>
              <a:off x="1184" y="3297"/>
              <a:ext cx="107" cy="5"/>
            </a:xfrm>
            <a:custGeom>
              <a:avLst/>
              <a:gdLst/>
              <a:ahLst/>
              <a:cxnLst>
                <a:cxn ang="0">
                  <a:pos x="107" y="5"/>
                </a:cxn>
                <a:cxn ang="0">
                  <a:pos x="99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99" y="5"/>
                </a:cxn>
                <a:cxn ang="0">
                  <a:pos x="92" y="5"/>
                </a:cxn>
                <a:cxn ang="0">
                  <a:pos x="107" y="5"/>
                </a:cxn>
                <a:cxn ang="0">
                  <a:pos x="107" y="0"/>
                </a:cxn>
                <a:cxn ang="0">
                  <a:pos x="99" y="0"/>
                </a:cxn>
                <a:cxn ang="0">
                  <a:pos x="107" y="5"/>
                </a:cxn>
              </a:cxnLst>
              <a:rect l="0" t="0" r="r" b="b"/>
              <a:pathLst>
                <a:path w="107" h="5">
                  <a:moveTo>
                    <a:pt x="107" y="5"/>
                  </a:moveTo>
                  <a:lnTo>
                    <a:pt x="99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99" y="5"/>
                  </a:lnTo>
                  <a:lnTo>
                    <a:pt x="92" y="5"/>
                  </a:lnTo>
                  <a:lnTo>
                    <a:pt x="107" y="5"/>
                  </a:lnTo>
                  <a:lnTo>
                    <a:pt x="107" y="0"/>
                  </a:lnTo>
                  <a:lnTo>
                    <a:pt x="99" y="0"/>
                  </a:lnTo>
                  <a:lnTo>
                    <a:pt x="107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73" name="Rectangle 45"/>
            <p:cNvSpPr>
              <a:spLocks noChangeArrowheads="1"/>
            </p:cNvSpPr>
            <p:nvPr/>
          </p:nvSpPr>
          <p:spPr bwMode="auto">
            <a:xfrm>
              <a:off x="1115" y="3276"/>
              <a:ext cx="100" cy="791"/>
            </a:xfrm>
            <a:prstGeom prst="rect">
              <a:avLst/>
            </a:prstGeom>
            <a:solidFill>
              <a:srgbClr val="0066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74" name="Freeform 46"/>
            <p:cNvSpPr>
              <a:spLocks/>
            </p:cNvSpPr>
            <p:nvPr/>
          </p:nvSpPr>
          <p:spPr bwMode="auto">
            <a:xfrm>
              <a:off x="1207" y="3271"/>
              <a:ext cx="8" cy="796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0" y="5"/>
                </a:cxn>
                <a:cxn ang="0">
                  <a:pos x="0" y="796"/>
                </a:cxn>
                <a:cxn ang="0">
                  <a:pos x="8" y="796"/>
                </a:cxn>
                <a:cxn ang="0">
                  <a:pos x="8" y="5"/>
                </a:cxn>
                <a:cxn ang="0">
                  <a:pos x="8" y="0"/>
                </a:cxn>
                <a:cxn ang="0">
                  <a:pos x="8" y="5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10"/>
                </a:cxn>
              </a:cxnLst>
              <a:rect l="0" t="0" r="r" b="b"/>
              <a:pathLst>
                <a:path w="8" h="796">
                  <a:moveTo>
                    <a:pt x="8" y="10"/>
                  </a:moveTo>
                  <a:lnTo>
                    <a:pt x="0" y="5"/>
                  </a:lnTo>
                  <a:lnTo>
                    <a:pt x="0" y="796"/>
                  </a:lnTo>
                  <a:lnTo>
                    <a:pt x="8" y="796"/>
                  </a:lnTo>
                  <a:lnTo>
                    <a:pt x="8" y="5"/>
                  </a:lnTo>
                  <a:lnTo>
                    <a:pt x="8" y="0"/>
                  </a:lnTo>
                  <a:lnTo>
                    <a:pt x="8" y="5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75" name="Freeform 47"/>
            <p:cNvSpPr>
              <a:spLocks/>
            </p:cNvSpPr>
            <p:nvPr/>
          </p:nvSpPr>
          <p:spPr bwMode="auto">
            <a:xfrm>
              <a:off x="1108" y="3271"/>
              <a:ext cx="107" cy="10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7" y="10"/>
                </a:cxn>
                <a:cxn ang="0">
                  <a:pos x="107" y="10"/>
                </a:cxn>
                <a:cxn ang="0">
                  <a:pos x="107" y="0"/>
                </a:cxn>
                <a:cxn ang="0">
                  <a:pos x="7" y="0"/>
                </a:cxn>
                <a:cxn ang="0">
                  <a:pos x="0" y="5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15" y="5"/>
                </a:cxn>
              </a:cxnLst>
              <a:rect l="0" t="0" r="r" b="b"/>
              <a:pathLst>
                <a:path w="107" h="10">
                  <a:moveTo>
                    <a:pt x="15" y="5"/>
                  </a:moveTo>
                  <a:lnTo>
                    <a:pt x="7" y="10"/>
                  </a:lnTo>
                  <a:lnTo>
                    <a:pt x="107" y="10"/>
                  </a:lnTo>
                  <a:lnTo>
                    <a:pt x="107" y="0"/>
                  </a:lnTo>
                  <a:lnTo>
                    <a:pt x="7" y="0"/>
                  </a:lnTo>
                  <a:lnTo>
                    <a:pt x="0" y="5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76" name="Freeform 48"/>
            <p:cNvSpPr>
              <a:spLocks/>
            </p:cNvSpPr>
            <p:nvPr/>
          </p:nvSpPr>
          <p:spPr bwMode="auto">
            <a:xfrm>
              <a:off x="1108" y="3294"/>
              <a:ext cx="15" cy="796"/>
            </a:xfrm>
            <a:custGeom>
              <a:avLst/>
              <a:gdLst/>
              <a:ahLst/>
              <a:cxnLst>
                <a:cxn ang="0">
                  <a:pos x="7" y="786"/>
                </a:cxn>
                <a:cxn ang="0">
                  <a:pos x="15" y="791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0" y="791"/>
                </a:cxn>
                <a:cxn ang="0">
                  <a:pos x="7" y="796"/>
                </a:cxn>
                <a:cxn ang="0">
                  <a:pos x="0" y="791"/>
                </a:cxn>
                <a:cxn ang="0">
                  <a:pos x="0" y="796"/>
                </a:cxn>
                <a:cxn ang="0">
                  <a:pos x="7" y="796"/>
                </a:cxn>
                <a:cxn ang="0">
                  <a:pos x="7" y="786"/>
                </a:cxn>
              </a:cxnLst>
              <a:rect l="0" t="0" r="r" b="b"/>
              <a:pathLst>
                <a:path w="15" h="796">
                  <a:moveTo>
                    <a:pt x="7" y="786"/>
                  </a:moveTo>
                  <a:lnTo>
                    <a:pt x="15" y="791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791"/>
                  </a:lnTo>
                  <a:lnTo>
                    <a:pt x="7" y="796"/>
                  </a:lnTo>
                  <a:lnTo>
                    <a:pt x="0" y="791"/>
                  </a:lnTo>
                  <a:lnTo>
                    <a:pt x="0" y="796"/>
                  </a:lnTo>
                  <a:lnTo>
                    <a:pt x="7" y="796"/>
                  </a:lnTo>
                  <a:lnTo>
                    <a:pt x="7" y="7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77" name="Freeform 49"/>
            <p:cNvSpPr>
              <a:spLocks/>
            </p:cNvSpPr>
            <p:nvPr/>
          </p:nvSpPr>
          <p:spPr bwMode="auto">
            <a:xfrm>
              <a:off x="1115" y="4062"/>
              <a:ext cx="100" cy="10"/>
            </a:xfrm>
            <a:custGeom>
              <a:avLst/>
              <a:gdLst/>
              <a:ahLst/>
              <a:cxnLst>
                <a:cxn ang="0">
                  <a:pos x="92" y="5"/>
                </a:cxn>
                <a:cxn ang="0">
                  <a:pos x="100" y="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100" y="10"/>
                </a:cxn>
                <a:cxn ang="0">
                  <a:pos x="100" y="5"/>
                </a:cxn>
                <a:cxn ang="0">
                  <a:pos x="100" y="10"/>
                </a:cxn>
                <a:cxn ang="0">
                  <a:pos x="100" y="10"/>
                </a:cxn>
                <a:cxn ang="0">
                  <a:pos x="100" y="5"/>
                </a:cxn>
                <a:cxn ang="0">
                  <a:pos x="92" y="5"/>
                </a:cxn>
              </a:cxnLst>
              <a:rect l="0" t="0" r="r" b="b"/>
              <a:pathLst>
                <a:path w="100" h="10">
                  <a:moveTo>
                    <a:pt x="92" y="5"/>
                  </a:moveTo>
                  <a:lnTo>
                    <a:pt x="10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100" y="10"/>
                  </a:lnTo>
                  <a:lnTo>
                    <a:pt x="100" y="5"/>
                  </a:lnTo>
                  <a:lnTo>
                    <a:pt x="100" y="10"/>
                  </a:lnTo>
                  <a:lnTo>
                    <a:pt x="100" y="10"/>
                  </a:lnTo>
                  <a:lnTo>
                    <a:pt x="100" y="5"/>
                  </a:lnTo>
                  <a:lnTo>
                    <a:pt x="92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78" name="Freeform 50"/>
            <p:cNvSpPr>
              <a:spLocks/>
            </p:cNvSpPr>
            <p:nvPr/>
          </p:nvSpPr>
          <p:spPr bwMode="auto">
            <a:xfrm>
              <a:off x="978" y="3587"/>
              <a:ext cx="68" cy="127"/>
            </a:xfrm>
            <a:custGeom>
              <a:avLst/>
              <a:gdLst/>
              <a:ahLst/>
              <a:cxnLst>
                <a:cxn ang="0">
                  <a:pos x="38" y="127"/>
                </a:cxn>
                <a:cxn ang="0">
                  <a:pos x="30" y="127"/>
                </a:cxn>
                <a:cxn ang="0">
                  <a:pos x="23" y="121"/>
                </a:cxn>
                <a:cxn ang="0">
                  <a:pos x="15" y="116"/>
                </a:cxn>
                <a:cxn ang="0">
                  <a:pos x="7" y="106"/>
                </a:cxn>
                <a:cxn ang="0">
                  <a:pos x="7" y="100"/>
                </a:cxn>
                <a:cxn ang="0">
                  <a:pos x="7" y="90"/>
                </a:cxn>
                <a:cxn ang="0">
                  <a:pos x="0" y="74"/>
                </a:cxn>
                <a:cxn ang="0">
                  <a:pos x="0" y="63"/>
                </a:cxn>
                <a:cxn ang="0">
                  <a:pos x="0" y="53"/>
                </a:cxn>
                <a:cxn ang="0">
                  <a:pos x="7" y="37"/>
                </a:cxn>
                <a:cxn ang="0">
                  <a:pos x="7" y="26"/>
                </a:cxn>
                <a:cxn ang="0">
                  <a:pos x="7" y="21"/>
                </a:cxn>
                <a:cxn ang="0">
                  <a:pos x="15" y="11"/>
                </a:cxn>
                <a:cxn ang="0">
                  <a:pos x="23" y="5"/>
                </a:cxn>
                <a:cxn ang="0">
                  <a:pos x="30" y="0"/>
                </a:cxn>
                <a:cxn ang="0">
                  <a:pos x="38" y="0"/>
                </a:cxn>
                <a:cxn ang="0">
                  <a:pos x="46" y="0"/>
                </a:cxn>
                <a:cxn ang="0">
                  <a:pos x="53" y="5"/>
                </a:cxn>
                <a:cxn ang="0">
                  <a:pos x="53" y="11"/>
                </a:cxn>
                <a:cxn ang="0">
                  <a:pos x="61" y="21"/>
                </a:cxn>
                <a:cxn ang="0">
                  <a:pos x="68" y="26"/>
                </a:cxn>
                <a:cxn ang="0">
                  <a:pos x="68" y="37"/>
                </a:cxn>
                <a:cxn ang="0">
                  <a:pos x="68" y="53"/>
                </a:cxn>
                <a:cxn ang="0">
                  <a:pos x="68" y="63"/>
                </a:cxn>
                <a:cxn ang="0">
                  <a:pos x="68" y="74"/>
                </a:cxn>
                <a:cxn ang="0">
                  <a:pos x="68" y="90"/>
                </a:cxn>
                <a:cxn ang="0">
                  <a:pos x="68" y="100"/>
                </a:cxn>
                <a:cxn ang="0">
                  <a:pos x="61" y="106"/>
                </a:cxn>
                <a:cxn ang="0">
                  <a:pos x="53" y="116"/>
                </a:cxn>
                <a:cxn ang="0">
                  <a:pos x="53" y="121"/>
                </a:cxn>
                <a:cxn ang="0">
                  <a:pos x="46" y="127"/>
                </a:cxn>
                <a:cxn ang="0">
                  <a:pos x="38" y="127"/>
                </a:cxn>
              </a:cxnLst>
              <a:rect l="0" t="0" r="r" b="b"/>
              <a:pathLst>
                <a:path w="68" h="127">
                  <a:moveTo>
                    <a:pt x="38" y="127"/>
                  </a:moveTo>
                  <a:lnTo>
                    <a:pt x="30" y="127"/>
                  </a:lnTo>
                  <a:lnTo>
                    <a:pt x="23" y="121"/>
                  </a:lnTo>
                  <a:lnTo>
                    <a:pt x="15" y="116"/>
                  </a:lnTo>
                  <a:lnTo>
                    <a:pt x="7" y="106"/>
                  </a:lnTo>
                  <a:lnTo>
                    <a:pt x="7" y="100"/>
                  </a:lnTo>
                  <a:lnTo>
                    <a:pt x="7" y="90"/>
                  </a:lnTo>
                  <a:lnTo>
                    <a:pt x="0" y="74"/>
                  </a:lnTo>
                  <a:lnTo>
                    <a:pt x="0" y="63"/>
                  </a:lnTo>
                  <a:lnTo>
                    <a:pt x="0" y="53"/>
                  </a:lnTo>
                  <a:lnTo>
                    <a:pt x="7" y="37"/>
                  </a:lnTo>
                  <a:lnTo>
                    <a:pt x="7" y="26"/>
                  </a:lnTo>
                  <a:lnTo>
                    <a:pt x="7" y="21"/>
                  </a:lnTo>
                  <a:lnTo>
                    <a:pt x="15" y="11"/>
                  </a:lnTo>
                  <a:lnTo>
                    <a:pt x="23" y="5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53" y="5"/>
                  </a:lnTo>
                  <a:lnTo>
                    <a:pt x="53" y="11"/>
                  </a:lnTo>
                  <a:lnTo>
                    <a:pt x="61" y="21"/>
                  </a:lnTo>
                  <a:lnTo>
                    <a:pt x="68" y="26"/>
                  </a:lnTo>
                  <a:lnTo>
                    <a:pt x="68" y="37"/>
                  </a:lnTo>
                  <a:lnTo>
                    <a:pt x="68" y="53"/>
                  </a:lnTo>
                  <a:lnTo>
                    <a:pt x="68" y="63"/>
                  </a:lnTo>
                  <a:lnTo>
                    <a:pt x="68" y="74"/>
                  </a:lnTo>
                  <a:lnTo>
                    <a:pt x="68" y="90"/>
                  </a:lnTo>
                  <a:lnTo>
                    <a:pt x="68" y="100"/>
                  </a:lnTo>
                  <a:lnTo>
                    <a:pt x="61" y="106"/>
                  </a:lnTo>
                  <a:lnTo>
                    <a:pt x="53" y="116"/>
                  </a:lnTo>
                  <a:lnTo>
                    <a:pt x="53" y="121"/>
                  </a:lnTo>
                  <a:lnTo>
                    <a:pt x="46" y="127"/>
                  </a:lnTo>
                  <a:lnTo>
                    <a:pt x="38" y="1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79" name="Freeform 51"/>
            <p:cNvSpPr>
              <a:spLocks/>
            </p:cNvSpPr>
            <p:nvPr/>
          </p:nvSpPr>
          <p:spPr bwMode="auto">
            <a:xfrm>
              <a:off x="970" y="3650"/>
              <a:ext cx="46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8" y="11"/>
                </a:cxn>
                <a:cxn ang="0">
                  <a:pos x="8" y="27"/>
                </a:cxn>
                <a:cxn ang="0">
                  <a:pos x="8" y="37"/>
                </a:cxn>
                <a:cxn ang="0">
                  <a:pos x="15" y="48"/>
                </a:cxn>
                <a:cxn ang="0">
                  <a:pos x="23" y="53"/>
                </a:cxn>
                <a:cxn ang="0">
                  <a:pos x="23" y="58"/>
                </a:cxn>
                <a:cxn ang="0">
                  <a:pos x="38" y="64"/>
                </a:cxn>
                <a:cxn ang="0">
                  <a:pos x="46" y="69"/>
                </a:cxn>
                <a:cxn ang="0">
                  <a:pos x="46" y="58"/>
                </a:cxn>
                <a:cxn ang="0">
                  <a:pos x="38" y="58"/>
                </a:cxn>
                <a:cxn ang="0">
                  <a:pos x="38" y="53"/>
                </a:cxn>
                <a:cxn ang="0">
                  <a:pos x="31" y="48"/>
                </a:cxn>
                <a:cxn ang="0">
                  <a:pos x="23" y="43"/>
                </a:cxn>
                <a:cxn ang="0">
                  <a:pos x="23" y="32"/>
                </a:cxn>
                <a:cxn ang="0">
                  <a:pos x="15" y="22"/>
                </a:cxn>
                <a:cxn ang="0">
                  <a:pos x="15" y="11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46" h="69">
                  <a:moveTo>
                    <a:pt x="0" y="0"/>
                  </a:moveTo>
                  <a:lnTo>
                    <a:pt x="0" y="0"/>
                  </a:lnTo>
                  <a:lnTo>
                    <a:pt x="8" y="11"/>
                  </a:lnTo>
                  <a:lnTo>
                    <a:pt x="8" y="27"/>
                  </a:lnTo>
                  <a:lnTo>
                    <a:pt x="8" y="37"/>
                  </a:lnTo>
                  <a:lnTo>
                    <a:pt x="15" y="48"/>
                  </a:lnTo>
                  <a:lnTo>
                    <a:pt x="23" y="53"/>
                  </a:lnTo>
                  <a:lnTo>
                    <a:pt x="23" y="58"/>
                  </a:lnTo>
                  <a:lnTo>
                    <a:pt x="38" y="64"/>
                  </a:lnTo>
                  <a:lnTo>
                    <a:pt x="46" y="69"/>
                  </a:lnTo>
                  <a:lnTo>
                    <a:pt x="46" y="58"/>
                  </a:lnTo>
                  <a:lnTo>
                    <a:pt x="38" y="58"/>
                  </a:lnTo>
                  <a:lnTo>
                    <a:pt x="38" y="53"/>
                  </a:lnTo>
                  <a:lnTo>
                    <a:pt x="31" y="48"/>
                  </a:lnTo>
                  <a:lnTo>
                    <a:pt x="23" y="43"/>
                  </a:lnTo>
                  <a:lnTo>
                    <a:pt x="23" y="32"/>
                  </a:lnTo>
                  <a:lnTo>
                    <a:pt x="15" y="22"/>
                  </a:lnTo>
                  <a:lnTo>
                    <a:pt x="15" y="1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80" name="Freeform 52"/>
            <p:cNvSpPr>
              <a:spLocks/>
            </p:cNvSpPr>
            <p:nvPr/>
          </p:nvSpPr>
          <p:spPr bwMode="auto">
            <a:xfrm>
              <a:off x="970" y="3582"/>
              <a:ext cx="46" cy="68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6" y="0"/>
                </a:cxn>
                <a:cxn ang="0">
                  <a:pos x="38" y="5"/>
                </a:cxn>
                <a:cxn ang="0">
                  <a:pos x="23" y="10"/>
                </a:cxn>
                <a:cxn ang="0">
                  <a:pos x="23" y="16"/>
                </a:cxn>
                <a:cxn ang="0">
                  <a:pos x="15" y="21"/>
                </a:cxn>
                <a:cxn ang="0">
                  <a:pos x="8" y="31"/>
                </a:cxn>
                <a:cxn ang="0">
                  <a:pos x="8" y="42"/>
                </a:cxn>
                <a:cxn ang="0">
                  <a:pos x="8" y="58"/>
                </a:cxn>
                <a:cxn ang="0">
                  <a:pos x="0" y="68"/>
                </a:cxn>
                <a:cxn ang="0">
                  <a:pos x="15" y="68"/>
                </a:cxn>
                <a:cxn ang="0">
                  <a:pos x="15" y="58"/>
                </a:cxn>
                <a:cxn ang="0">
                  <a:pos x="15" y="47"/>
                </a:cxn>
                <a:cxn ang="0">
                  <a:pos x="23" y="31"/>
                </a:cxn>
                <a:cxn ang="0">
                  <a:pos x="23" y="26"/>
                </a:cxn>
                <a:cxn ang="0">
                  <a:pos x="31" y="21"/>
                </a:cxn>
                <a:cxn ang="0">
                  <a:pos x="38" y="16"/>
                </a:cxn>
                <a:cxn ang="0">
                  <a:pos x="38" y="10"/>
                </a:cxn>
                <a:cxn ang="0">
                  <a:pos x="46" y="10"/>
                </a:cxn>
                <a:cxn ang="0">
                  <a:pos x="46" y="10"/>
                </a:cxn>
                <a:cxn ang="0">
                  <a:pos x="46" y="0"/>
                </a:cxn>
              </a:cxnLst>
              <a:rect l="0" t="0" r="r" b="b"/>
              <a:pathLst>
                <a:path w="46" h="68">
                  <a:moveTo>
                    <a:pt x="46" y="0"/>
                  </a:moveTo>
                  <a:lnTo>
                    <a:pt x="46" y="0"/>
                  </a:lnTo>
                  <a:lnTo>
                    <a:pt x="38" y="5"/>
                  </a:lnTo>
                  <a:lnTo>
                    <a:pt x="23" y="10"/>
                  </a:lnTo>
                  <a:lnTo>
                    <a:pt x="23" y="16"/>
                  </a:lnTo>
                  <a:lnTo>
                    <a:pt x="15" y="21"/>
                  </a:lnTo>
                  <a:lnTo>
                    <a:pt x="8" y="31"/>
                  </a:lnTo>
                  <a:lnTo>
                    <a:pt x="8" y="42"/>
                  </a:lnTo>
                  <a:lnTo>
                    <a:pt x="8" y="58"/>
                  </a:lnTo>
                  <a:lnTo>
                    <a:pt x="0" y="68"/>
                  </a:lnTo>
                  <a:lnTo>
                    <a:pt x="15" y="68"/>
                  </a:lnTo>
                  <a:lnTo>
                    <a:pt x="15" y="58"/>
                  </a:lnTo>
                  <a:lnTo>
                    <a:pt x="15" y="47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31" y="21"/>
                  </a:lnTo>
                  <a:lnTo>
                    <a:pt x="38" y="16"/>
                  </a:lnTo>
                  <a:lnTo>
                    <a:pt x="38" y="10"/>
                  </a:lnTo>
                  <a:lnTo>
                    <a:pt x="46" y="10"/>
                  </a:lnTo>
                  <a:lnTo>
                    <a:pt x="46" y="1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81" name="Freeform 53"/>
            <p:cNvSpPr>
              <a:spLocks/>
            </p:cNvSpPr>
            <p:nvPr/>
          </p:nvSpPr>
          <p:spPr bwMode="auto">
            <a:xfrm>
              <a:off x="1016" y="3582"/>
              <a:ext cx="38" cy="68"/>
            </a:xfrm>
            <a:custGeom>
              <a:avLst/>
              <a:gdLst/>
              <a:ahLst/>
              <a:cxnLst>
                <a:cxn ang="0">
                  <a:pos x="38" y="68"/>
                </a:cxn>
                <a:cxn ang="0">
                  <a:pos x="38" y="68"/>
                </a:cxn>
                <a:cxn ang="0">
                  <a:pos x="38" y="58"/>
                </a:cxn>
                <a:cxn ang="0">
                  <a:pos x="38" y="42"/>
                </a:cxn>
                <a:cxn ang="0">
                  <a:pos x="30" y="31"/>
                </a:cxn>
                <a:cxn ang="0">
                  <a:pos x="30" y="21"/>
                </a:cxn>
                <a:cxn ang="0">
                  <a:pos x="23" y="16"/>
                </a:cxn>
                <a:cxn ang="0">
                  <a:pos x="15" y="10"/>
                </a:cxn>
                <a:cxn ang="0">
                  <a:pos x="8" y="5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8" y="16"/>
                </a:cxn>
                <a:cxn ang="0">
                  <a:pos x="15" y="21"/>
                </a:cxn>
                <a:cxn ang="0">
                  <a:pos x="15" y="26"/>
                </a:cxn>
                <a:cxn ang="0">
                  <a:pos x="23" y="31"/>
                </a:cxn>
                <a:cxn ang="0">
                  <a:pos x="23" y="47"/>
                </a:cxn>
                <a:cxn ang="0">
                  <a:pos x="30" y="58"/>
                </a:cxn>
                <a:cxn ang="0">
                  <a:pos x="30" y="68"/>
                </a:cxn>
                <a:cxn ang="0">
                  <a:pos x="30" y="68"/>
                </a:cxn>
                <a:cxn ang="0">
                  <a:pos x="38" y="68"/>
                </a:cxn>
              </a:cxnLst>
              <a:rect l="0" t="0" r="r" b="b"/>
              <a:pathLst>
                <a:path w="38" h="68">
                  <a:moveTo>
                    <a:pt x="38" y="68"/>
                  </a:moveTo>
                  <a:lnTo>
                    <a:pt x="38" y="68"/>
                  </a:lnTo>
                  <a:lnTo>
                    <a:pt x="38" y="58"/>
                  </a:lnTo>
                  <a:lnTo>
                    <a:pt x="38" y="42"/>
                  </a:lnTo>
                  <a:lnTo>
                    <a:pt x="30" y="31"/>
                  </a:lnTo>
                  <a:lnTo>
                    <a:pt x="30" y="21"/>
                  </a:lnTo>
                  <a:lnTo>
                    <a:pt x="23" y="16"/>
                  </a:lnTo>
                  <a:lnTo>
                    <a:pt x="15" y="10"/>
                  </a:lnTo>
                  <a:lnTo>
                    <a:pt x="8" y="5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8" y="16"/>
                  </a:lnTo>
                  <a:lnTo>
                    <a:pt x="15" y="21"/>
                  </a:lnTo>
                  <a:lnTo>
                    <a:pt x="15" y="26"/>
                  </a:lnTo>
                  <a:lnTo>
                    <a:pt x="23" y="31"/>
                  </a:lnTo>
                  <a:lnTo>
                    <a:pt x="23" y="47"/>
                  </a:lnTo>
                  <a:lnTo>
                    <a:pt x="30" y="58"/>
                  </a:lnTo>
                  <a:lnTo>
                    <a:pt x="30" y="68"/>
                  </a:lnTo>
                  <a:lnTo>
                    <a:pt x="30" y="68"/>
                  </a:lnTo>
                  <a:lnTo>
                    <a:pt x="38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82" name="Freeform 54"/>
            <p:cNvSpPr>
              <a:spLocks/>
            </p:cNvSpPr>
            <p:nvPr/>
          </p:nvSpPr>
          <p:spPr bwMode="auto">
            <a:xfrm>
              <a:off x="1016" y="3650"/>
              <a:ext cx="38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0" y="69"/>
                </a:cxn>
                <a:cxn ang="0">
                  <a:pos x="8" y="64"/>
                </a:cxn>
                <a:cxn ang="0">
                  <a:pos x="15" y="58"/>
                </a:cxn>
                <a:cxn ang="0">
                  <a:pos x="23" y="53"/>
                </a:cxn>
                <a:cxn ang="0">
                  <a:pos x="30" y="48"/>
                </a:cxn>
                <a:cxn ang="0">
                  <a:pos x="30" y="37"/>
                </a:cxn>
                <a:cxn ang="0">
                  <a:pos x="38" y="27"/>
                </a:cxn>
                <a:cxn ang="0">
                  <a:pos x="38" y="11"/>
                </a:cxn>
                <a:cxn ang="0">
                  <a:pos x="38" y="0"/>
                </a:cxn>
                <a:cxn ang="0">
                  <a:pos x="30" y="0"/>
                </a:cxn>
                <a:cxn ang="0">
                  <a:pos x="30" y="11"/>
                </a:cxn>
                <a:cxn ang="0">
                  <a:pos x="23" y="22"/>
                </a:cxn>
                <a:cxn ang="0">
                  <a:pos x="23" y="32"/>
                </a:cxn>
                <a:cxn ang="0">
                  <a:pos x="15" y="43"/>
                </a:cxn>
                <a:cxn ang="0">
                  <a:pos x="15" y="48"/>
                </a:cxn>
                <a:cxn ang="0">
                  <a:pos x="8" y="53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0" y="69"/>
                </a:cxn>
              </a:cxnLst>
              <a:rect l="0" t="0" r="r" b="b"/>
              <a:pathLst>
                <a:path w="38" h="69">
                  <a:moveTo>
                    <a:pt x="0" y="69"/>
                  </a:moveTo>
                  <a:lnTo>
                    <a:pt x="0" y="69"/>
                  </a:lnTo>
                  <a:lnTo>
                    <a:pt x="8" y="64"/>
                  </a:lnTo>
                  <a:lnTo>
                    <a:pt x="15" y="58"/>
                  </a:lnTo>
                  <a:lnTo>
                    <a:pt x="23" y="53"/>
                  </a:lnTo>
                  <a:lnTo>
                    <a:pt x="30" y="48"/>
                  </a:lnTo>
                  <a:lnTo>
                    <a:pt x="30" y="37"/>
                  </a:lnTo>
                  <a:lnTo>
                    <a:pt x="38" y="27"/>
                  </a:lnTo>
                  <a:lnTo>
                    <a:pt x="38" y="11"/>
                  </a:lnTo>
                  <a:lnTo>
                    <a:pt x="38" y="0"/>
                  </a:lnTo>
                  <a:lnTo>
                    <a:pt x="30" y="0"/>
                  </a:lnTo>
                  <a:lnTo>
                    <a:pt x="30" y="11"/>
                  </a:lnTo>
                  <a:lnTo>
                    <a:pt x="23" y="22"/>
                  </a:lnTo>
                  <a:lnTo>
                    <a:pt x="23" y="32"/>
                  </a:lnTo>
                  <a:lnTo>
                    <a:pt x="15" y="43"/>
                  </a:lnTo>
                  <a:lnTo>
                    <a:pt x="15" y="48"/>
                  </a:lnTo>
                  <a:lnTo>
                    <a:pt x="8" y="5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83" name="Freeform 55"/>
            <p:cNvSpPr>
              <a:spLocks/>
            </p:cNvSpPr>
            <p:nvPr/>
          </p:nvSpPr>
          <p:spPr bwMode="auto">
            <a:xfrm>
              <a:off x="924" y="3613"/>
              <a:ext cx="100" cy="74"/>
            </a:xfrm>
            <a:custGeom>
              <a:avLst/>
              <a:gdLst/>
              <a:ahLst/>
              <a:cxnLst>
                <a:cxn ang="0">
                  <a:pos x="23" y="74"/>
                </a:cxn>
                <a:cxn ang="0">
                  <a:pos x="16" y="74"/>
                </a:cxn>
                <a:cxn ang="0">
                  <a:pos x="8" y="64"/>
                </a:cxn>
                <a:cxn ang="0">
                  <a:pos x="0" y="53"/>
                </a:cxn>
                <a:cxn ang="0">
                  <a:pos x="0" y="37"/>
                </a:cxn>
                <a:cxn ang="0">
                  <a:pos x="0" y="22"/>
                </a:cxn>
                <a:cxn ang="0">
                  <a:pos x="8" y="11"/>
                </a:cxn>
                <a:cxn ang="0">
                  <a:pos x="16" y="0"/>
                </a:cxn>
                <a:cxn ang="0">
                  <a:pos x="23" y="0"/>
                </a:cxn>
                <a:cxn ang="0">
                  <a:pos x="77" y="0"/>
                </a:cxn>
                <a:cxn ang="0">
                  <a:pos x="84" y="0"/>
                </a:cxn>
                <a:cxn ang="0">
                  <a:pos x="92" y="11"/>
                </a:cxn>
                <a:cxn ang="0">
                  <a:pos x="100" y="22"/>
                </a:cxn>
                <a:cxn ang="0">
                  <a:pos x="100" y="37"/>
                </a:cxn>
                <a:cxn ang="0">
                  <a:pos x="100" y="53"/>
                </a:cxn>
                <a:cxn ang="0">
                  <a:pos x="92" y="64"/>
                </a:cxn>
                <a:cxn ang="0">
                  <a:pos x="84" y="74"/>
                </a:cxn>
                <a:cxn ang="0">
                  <a:pos x="77" y="74"/>
                </a:cxn>
                <a:cxn ang="0">
                  <a:pos x="23" y="74"/>
                </a:cxn>
              </a:cxnLst>
              <a:rect l="0" t="0" r="r" b="b"/>
              <a:pathLst>
                <a:path w="100" h="74">
                  <a:moveTo>
                    <a:pt x="23" y="74"/>
                  </a:moveTo>
                  <a:lnTo>
                    <a:pt x="16" y="74"/>
                  </a:lnTo>
                  <a:lnTo>
                    <a:pt x="8" y="64"/>
                  </a:lnTo>
                  <a:lnTo>
                    <a:pt x="0" y="53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8" y="11"/>
                  </a:lnTo>
                  <a:lnTo>
                    <a:pt x="16" y="0"/>
                  </a:lnTo>
                  <a:lnTo>
                    <a:pt x="23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1"/>
                  </a:lnTo>
                  <a:lnTo>
                    <a:pt x="100" y="22"/>
                  </a:lnTo>
                  <a:lnTo>
                    <a:pt x="100" y="37"/>
                  </a:lnTo>
                  <a:lnTo>
                    <a:pt x="100" y="53"/>
                  </a:lnTo>
                  <a:lnTo>
                    <a:pt x="92" y="64"/>
                  </a:lnTo>
                  <a:lnTo>
                    <a:pt x="84" y="74"/>
                  </a:lnTo>
                  <a:lnTo>
                    <a:pt x="77" y="74"/>
                  </a:lnTo>
                  <a:lnTo>
                    <a:pt x="23" y="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84" name="Freeform 56"/>
            <p:cNvSpPr>
              <a:spLocks/>
            </p:cNvSpPr>
            <p:nvPr/>
          </p:nvSpPr>
          <p:spPr bwMode="auto">
            <a:xfrm>
              <a:off x="917" y="3650"/>
              <a:ext cx="30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7" y="16"/>
                </a:cxn>
                <a:cxn ang="0">
                  <a:pos x="7" y="27"/>
                </a:cxn>
                <a:cxn ang="0">
                  <a:pos x="15" y="37"/>
                </a:cxn>
                <a:cxn ang="0">
                  <a:pos x="30" y="43"/>
                </a:cxn>
                <a:cxn ang="0">
                  <a:pos x="30" y="32"/>
                </a:cxn>
                <a:cxn ang="0">
                  <a:pos x="23" y="32"/>
                </a:cxn>
                <a:cxn ang="0">
                  <a:pos x="23" y="27"/>
                </a:cxn>
                <a:cxn ang="0">
                  <a:pos x="15" y="16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30" h="43">
                  <a:moveTo>
                    <a:pt x="0" y="0"/>
                  </a:moveTo>
                  <a:lnTo>
                    <a:pt x="0" y="0"/>
                  </a:lnTo>
                  <a:lnTo>
                    <a:pt x="7" y="16"/>
                  </a:lnTo>
                  <a:lnTo>
                    <a:pt x="7" y="27"/>
                  </a:lnTo>
                  <a:lnTo>
                    <a:pt x="15" y="37"/>
                  </a:lnTo>
                  <a:lnTo>
                    <a:pt x="30" y="43"/>
                  </a:lnTo>
                  <a:lnTo>
                    <a:pt x="30" y="32"/>
                  </a:lnTo>
                  <a:lnTo>
                    <a:pt x="23" y="32"/>
                  </a:lnTo>
                  <a:lnTo>
                    <a:pt x="23" y="27"/>
                  </a:lnTo>
                  <a:lnTo>
                    <a:pt x="15" y="16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85" name="Freeform 57"/>
            <p:cNvSpPr>
              <a:spLocks/>
            </p:cNvSpPr>
            <p:nvPr/>
          </p:nvSpPr>
          <p:spPr bwMode="auto">
            <a:xfrm>
              <a:off x="917" y="3608"/>
              <a:ext cx="30" cy="42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15" y="5"/>
                </a:cxn>
                <a:cxn ang="0">
                  <a:pos x="7" y="16"/>
                </a:cxn>
                <a:cxn ang="0">
                  <a:pos x="7" y="27"/>
                </a:cxn>
                <a:cxn ang="0">
                  <a:pos x="0" y="42"/>
                </a:cxn>
                <a:cxn ang="0">
                  <a:pos x="15" y="42"/>
                </a:cxn>
                <a:cxn ang="0">
                  <a:pos x="15" y="27"/>
                </a:cxn>
                <a:cxn ang="0">
                  <a:pos x="23" y="16"/>
                </a:cxn>
                <a:cxn ang="0">
                  <a:pos x="23" y="11"/>
                </a:cxn>
                <a:cxn ang="0">
                  <a:pos x="30" y="11"/>
                </a:cxn>
                <a:cxn ang="0">
                  <a:pos x="30" y="11"/>
                </a:cxn>
                <a:cxn ang="0">
                  <a:pos x="30" y="0"/>
                </a:cxn>
              </a:cxnLst>
              <a:rect l="0" t="0" r="r" b="b"/>
              <a:pathLst>
                <a:path w="30" h="42">
                  <a:moveTo>
                    <a:pt x="30" y="0"/>
                  </a:moveTo>
                  <a:lnTo>
                    <a:pt x="30" y="0"/>
                  </a:lnTo>
                  <a:lnTo>
                    <a:pt x="15" y="5"/>
                  </a:lnTo>
                  <a:lnTo>
                    <a:pt x="7" y="16"/>
                  </a:lnTo>
                  <a:lnTo>
                    <a:pt x="7" y="27"/>
                  </a:lnTo>
                  <a:lnTo>
                    <a:pt x="0" y="42"/>
                  </a:lnTo>
                  <a:lnTo>
                    <a:pt x="15" y="42"/>
                  </a:lnTo>
                  <a:lnTo>
                    <a:pt x="15" y="27"/>
                  </a:lnTo>
                  <a:lnTo>
                    <a:pt x="23" y="16"/>
                  </a:lnTo>
                  <a:lnTo>
                    <a:pt x="23" y="11"/>
                  </a:lnTo>
                  <a:lnTo>
                    <a:pt x="30" y="11"/>
                  </a:lnTo>
                  <a:lnTo>
                    <a:pt x="30" y="11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86" name="Freeform 58"/>
            <p:cNvSpPr>
              <a:spLocks/>
            </p:cNvSpPr>
            <p:nvPr/>
          </p:nvSpPr>
          <p:spPr bwMode="auto">
            <a:xfrm>
              <a:off x="947" y="3608"/>
              <a:ext cx="54" cy="11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54" y="11"/>
                </a:cxn>
                <a:cxn ang="0">
                  <a:pos x="54" y="11"/>
                </a:cxn>
                <a:cxn ang="0">
                  <a:pos x="54" y="0"/>
                </a:cxn>
              </a:cxnLst>
              <a:rect l="0" t="0" r="r" b="b"/>
              <a:pathLst>
                <a:path w="54" h="11">
                  <a:moveTo>
                    <a:pt x="54" y="0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54" y="11"/>
                  </a:lnTo>
                  <a:lnTo>
                    <a:pt x="54" y="1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87" name="Freeform 59"/>
            <p:cNvSpPr>
              <a:spLocks/>
            </p:cNvSpPr>
            <p:nvPr/>
          </p:nvSpPr>
          <p:spPr bwMode="auto">
            <a:xfrm>
              <a:off x="1001" y="3608"/>
              <a:ext cx="30" cy="42"/>
            </a:xfrm>
            <a:custGeom>
              <a:avLst/>
              <a:gdLst/>
              <a:ahLst/>
              <a:cxnLst>
                <a:cxn ang="0">
                  <a:pos x="30" y="42"/>
                </a:cxn>
                <a:cxn ang="0">
                  <a:pos x="30" y="42"/>
                </a:cxn>
                <a:cxn ang="0">
                  <a:pos x="30" y="27"/>
                </a:cxn>
                <a:cxn ang="0">
                  <a:pos x="23" y="16"/>
                </a:cxn>
                <a:cxn ang="0">
                  <a:pos x="15" y="5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7" y="11"/>
                </a:cxn>
                <a:cxn ang="0">
                  <a:pos x="15" y="16"/>
                </a:cxn>
                <a:cxn ang="0">
                  <a:pos x="15" y="27"/>
                </a:cxn>
                <a:cxn ang="0">
                  <a:pos x="15" y="42"/>
                </a:cxn>
                <a:cxn ang="0">
                  <a:pos x="15" y="42"/>
                </a:cxn>
                <a:cxn ang="0">
                  <a:pos x="30" y="42"/>
                </a:cxn>
              </a:cxnLst>
              <a:rect l="0" t="0" r="r" b="b"/>
              <a:pathLst>
                <a:path w="30" h="42">
                  <a:moveTo>
                    <a:pt x="30" y="42"/>
                  </a:moveTo>
                  <a:lnTo>
                    <a:pt x="30" y="42"/>
                  </a:lnTo>
                  <a:lnTo>
                    <a:pt x="30" y="27"/>
                  </a:lnTo>
                  <a:lnTo>
                    <a:pt x="23" y="16"/>
                  </a:lnTo>
                  <a:lnTo>
                    <a:pt x="15" y="5"/>
                  </a:lnTo>
                  <a:lnTo>
                    <a:pt x="0" y="0"/>
                  </a:lnTo>
                  <a:lnTo>
                    <a:pt x="0" y="11"/>
                  </a:lnTo>
                  <a:lnTo>
                    <a:pt x="7" y="11"/>
                  </a:lnTo>
                  <a:lnTo>
                    <a:pt x="15" y="16"/>
                  </a:lnTo>
                  <a:lnTo>
                    <a:pt x="15" y="27"/>
                  </a:lnTo>
                  <a:lnTo>
                    <a:pt x="15" y="42"/>
                  </a:lnTo>
                  <a:lnTo>
                    <a:pt x="15" y="42"/>
                  </a:lnTo>
                  <a:lnTo>
                    <a:pt x="3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88" name="Freeform 60"/>
            <p:cNvSpPr>
              <a:spLocks/>
            </p:cNvSpPr>
            <p:nvPr/>
          </p:nvSpPr>
          <p:spPr bwMode="auto">
            <a:xfrm>
              <a:off x="1001" y="3650"/>
              <a:ext cx="30" cy="4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0" y="43"/>
                </a:cxn>
                <a:cxn ang="0">
                  <a:pos x="15" y="37"/>
                </a:cxn>
                <a:cxn ang="0">
                  <a:pos x="23" y="27"/>
                </a:cxn>
                <a:cxn ang="0">
                  <a:pos x="30" y="16"/>
                </a:cxn>
                <a:cxn ang="0">
                  <a:pos x="30" y="0"/>
                </a:cxn>
                <a:cxn ang="0">
                  <a:pos x="15" y="0"/>
                </a:cxn>
                <a:cxn ang="0">
                  <a:pos x="15" y="16"/>
                </a:cxn>
                <a:cxn ang="0">
                  <a:pos x="15" y="27"/>
                </a:cxn>
                <a:cxn ang="0">
                  <a:pos x="7" y="3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43"/>
                </a:cxn>
              </a:cxnLst>
              <a:rect l="0" t="0" r="r" b="b"/>
              <a:pathLst>
                <a:path w="30" h="43">
                  <a:moveTo>
                    <a:pt x="0" y="43"/>
                  </a:moveTo>
                  <a:lnTo>
                    <a:pt x="0" y="43"/>
                  </a:lnTo>
                  <a:lnTo>
                    <a:pt x="15" y="37"/>
                  </a:lnTo>
                  <a:lnTo>
                    <a:pt x="23" y="27"/>
                  </a:lnTo>
                  <a:lnTo>
                    <a:pt x="30" y="16"/>
                  </a:lnTo>
                  <a:lnTo>
                    <a:pt x="30" y="0"/>
                  </a:lnTo>
                  <a:lnTo>
                    <a:pt x="15" y="0"/>
                  </a:lnTo>
                  <a:lnTo>
                    <a:pt x="15" y="16"/>
                  </a:lnTo>
                  <a:lnTo>
                    <a:pt x="15" y="27"/>
                  </a:lnTo>
                  <a:lnTo>
                    <a:pt x="7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89" name="Freeform 61"/>
            <p:cNvSpPr>
              <a:spLocks/>
            </p:cNvSpPr>
            <p:nvPr/>
          </p:nvSpPr>
          <p:spPr bwMode="auto">
            <a:xfrm>
              <a:off x="947" y="3682"/>
              <a:ext cx="54" cy="11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11"/>
                </a:cxn>
                <a:cxn ang="0">
                  <a:pos x="54" y="11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1"/>
                </a:cxn>
              </a:cxnLst>
              <a:rect l="0" t="0" r="r" b="b"/>
              <a:pathLst>
                <a:path w="54" h="11">
                  <a:moveTo>
                    <a:pt x="0" y="11"/>
                  </a:moveTo>
                  <a:lnTo>
                    <a:pt x="0" y="11"/>
                  </a:lnTo>
                  <a:lnTo>
                    <a:pt x="54" y="11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90" name="Freeform 62"/>
            <p:cNvSpPr>
              <a:spLocks/>
            </p:cNvSpPr>
            <p:nvPr/>
          </p:nvSpPr>
          <p:spPr bwMode="auto">
            <a:xfrm>
              <a:off x="924" y="3613"/>
              <a:ext cx="46" cy="74"/>
            </a:xfrm>
            <a:custGeom>
              <a:avLst/>
              <a:gdLst/>
              <a:ahLst/>
              <a:cxnLst>
                <a:cxn ang="0">
                  <a:pos x="23" y="74"/>
                </a:cxn>
                <a:cxn ang="0">
                  <a:pos x="16" y="74"/>
                </a:cxn>
                <a:cxn ang="0">
                  <a:pos x="8" y="64"/>
                </a:cxn>
                <a:cxn ang="0">
                  <a:pos x="0" y="53"/>
                </a:cxn>
                <a:cxn ang="0">
                  <a:pos x="0" y="37"/>
                </a:cxn>
                <a:cxn ang="0">
                  <a:pos x="0" y="22"/>
                </a:cxn>
                <a:cxn ang="0">
                  <a:pos x="8" y="11"/>
                </a:cxn>
                <a:cxn ang="0">
                  <a:pos x="16" y="0"/>
                </a:cxn>
                <a:cxn ang="0">
                  <a:pos x="23" y="0"/>
                </a:cxn>
                <a:cxn ang="0">
                  <a:pos x="31" y="0"/>
                </a:cxn>
                <a:cxn ang="0">
                  <a:pos x="38" y="11"/>
                </a:cxn>
                <a:cxn ang="0">
                  <a:pos x="38" y="22"/>
                </a:cxn>
                <a:cxn ang="0">
                  <a:pos x="46" y="37"/>
                </a:cxn>
                <a:cxn ang="0">
                  <a:pos x="38" y="53"/>
                </a:cxn>
                <a:cxn ang="0">
                  <a:pos x="38" y="64"/>
                </a:cxn>
                <a:cxn ang="0">
                  <a:pos x="31" y="74"/>
                </a:cxn>
                <a:cxn ang="0">
                  <a:pos x="23" y="74"/>
                </a:cxn>
              </a:cxnLst>
              <a:rect l="0" t="0" r="r" b="b"/>
              <a:pathLst>
                <a:path w="46" h="74">
                  <a:moveTo>
                    <a:pt x="23" y="74"/>
                  </a:moveTo>
                  <a:lnTo>
                    <a:pt x="16" y="74"/>
                  </a:lnTo>
                  <a:lnTo>
                    <a:pt x="8" y="64"/>
                  </a:lnTo>
                  <a:lnTo>
                    <a:pt x="0" y="53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8" y="11"/>
                  </a:lnTo>
                  <a:lnTo>
                    <a:pt x="16" y="0"/>
                  </a:lnTo>
                  <a:lnTo>
                    <a:pt x="23" y="0"/>
                  </a:lnTo>
                  <a:lnTo>
                    <a:pt x="31" y="0"/>
                  </a:lnTo>
                  <a:lnTo>
                    <a:pt x="38" y="11"/>
                  </a:lnTo>
                  <a:lnTo>
                    <a:pt x="38" y="22"/>
                  </a:lnTo>
                  <a:lnTo>
                    <a:pt x="46" y="37"/>
                  </a:lnTo>
                  <a:lnTo>
                    <a:pt x="38" y="53"/>
                  </a:lnTo>
                  <a:lnTo>
                    <a:pt x="38" y="64"/>
                  </a:lnTo>
                  <a:lnTo>
                    <a:pt x="31" y="74"/>
                  </a:lnTo>
                  <a:lnTo>
                    <a:pt x="23" y="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91" name="Freeform 63"/>
            <p:cNvSpPr>
              <a:spLocks/>
            </p:cNvSpPr>
            <p:nvPr/>
          </p:nvSpPr>
          <p:spPr bwMode="auto">
            <a:xfrm>
              <a:off x="917" y="3650"/>
              <a:ext cx="30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7" y="16"/>
                </a:cxn>
                <a:cxn ang="0">
                  <a:pos x="7" y="27"/>
                </a:cxn>
                <a:cxn ang="0">
                  <a:pos x="15" y="37"/>
                </a:cxn>
                <a:cxn ang="0">
                  <a:pos x="30" y="43"/>
                </a:cxn>
                <a:cxn ang="0">
                  <a:pos x="30" y="32"/>
                </a:cxn>
                <a:cxn ang="0">
                  <a:pos x="23" y="32"/>
                </a:cxn>
                <a:cxn ang="0">
                  <a:pos x="23" y="27"/>
                </a:cxn>
                <a:cxn ang="0">
                  <a:pos x="15" y="16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30" h="43">
                  <a:moveTo>
                    <a:pt x="0" y="0"/>
                  </a:moveTo>
                  <a:lnTo>
                    <a:pt x="0" y="0"/>
                  </a:lnTo>
                  <a:lnTo>
                    <a:pt x="7" y="16"/>
                  </a:lnTo>
                  <a:lnTo>
                    <a:pt x="7" y="27"/>
                  </a:lnTo>
                  <a:lnTo>
                    <a:pt x="15" y="37"/>
                  </a:lnTo>
                  <a:lnTo>
                    <a:pt x="30" y="43"/>
                  </a:lnTo>
                  <a:lnTo>
                    <a:pt x="30" y="32"/>
                  </a:lnTo>
                  <a:lnTo>
                    <a:pt x="23" y="32"/>
                  </a:lnTo>
                  <a:lnTo>
                    <a:pt x="23" y="27"/>
                  </a:lnTo>
                  <a:lnTo>
                    <a:pt x="15" y="16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92" name="Freeform 64"/>
            <p:cNvSpPr>
              <a:spLocks/>
            </p:cNvSpPr>
            <p:nvPr/>
          </p:nvSpPr>
          <p:spPr bwMode="auto">
            <a:xfrm>
              <a:off x="917" y="3608"/>
              <a:ext cx="30" cy="42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15" y="5"/>
                </a:cxn>
                <a:cxn ang="0">
                  <a:pos x="7" y="16"/>
                </a:cxn>
                <a:cxn ang="0">
                  <a:pos x="7" y="27"/>
                </a:cxn>
                <a:cxn ang="0">
                  <a:pos x="0" y="42"/>
                </a:cxn>
                <a:cxn ang="0">
                  <a:pos x="15" y="42"/>
                </a:cxn>
                <a:cxn ang="0">
                  <a:pos x="15" y="27"/>
                </a:cxn>
                <a:cxn ang="0">
                  <a:pos x="23" y="16"/>
                </a:cxn>
                <a:cxn ang="0">
                  <a:pos x="23" y="11"/>
                </a:cxn>
                <a:cxn ang="0">
                  <a:pos x="30" y="11"/>
                </a:cxn>
                <a:cxn ang="0">
                  <a:pos x="30" y="11"/>
                </a:cxn>
                <a:cxn ang="0">
                  <a:pos x="30" y="0"/>
                </a:cxn>
              </a:cxnLst>
              <a:rect l="0" t="0" r="r" b="b"/>
              <a:pathLst>
                <a:path w="30" h="42">
                  <a:moveTo>
                    <a:pt x="30" y="0"/>
                  </a:moveTo>
                  <a:lnTo>
                    <a:pt x="30" y="0"/>
                  </a:lnTo>
                  <a:lnTo>
                    <a:pt x="15" y="5"/>
                  </a:lnTo>
                  <a:lnTo>
                    <a:pt x="7" y="16"/>
                  </a:lnTo>
                  <a:lnTo>
                    <a:pt x="7" y="27"/>
                  </a:lnTo>
                  <a:lnTo>
                    <a:pt x="0" y="42"/>
                  </a:lnTo>
                  <a:lnTo>
                    <a:pt x="15" y="42"/>
                  </a:lnTo>
                  <a:lnTo>
                    <a:pt x="15" y="27"/>
                  </a:lnTo>
                  <a:lnTo>
                    <a:pt x="23" y="16"/>
                  </a:lnTo>
                  <a:lnTo>
                    <a:pt x="23" y="11"/>
                  </a:lnTo>
                  <a:lnTo>
                    <a:pt x="30" y="11"/>
                  </a:lnTo>
                  <a:lnTo>
                    <a:pt x="30" y="11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93" name="Freeform 65"/>
            <p:cNvSpPr>
              <a:spLocks/>
            </p:cNvSpPr>
            <p:nvPr/>
          </p:nvSpPr>
          <p:spPr bwMode="auto">
            <a:xfrm>
              <a:off x="947" y="3608"/>
              <a:ext cx="31" cy="42"/>
            </a:xfrm>
            <a:custGeom>
              <a:avLst/>
              <a:gdLst/>
              <a:ahLst/>
              <a:cxnLst>
                <a:cxn ang="0">
                  <a:pos x="31" y="42"/>
                </a:cxn>
                <a:cxn ang="0">
                  <a:pos x="31" y="42"/>
                </a:cxn>
                <a:cxn ang="0">
                  <a:pos x="23" y="27"/>
                </a:cxn>
                <a:cxn ang="0">
                  <a:pos x="23" y="16"/>
                </a:cxn>
                <a:cxn ang="0">
                  <a:pos x="15" y="5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8" y="16"/>
                </a:cxn>
                <a:cxn ang="0">
                  <a:pos x="15" y="27"/>
                </a:cxn>
                <a:cxn ang="0">
                  <a:pos x="15" y="42"/>
                </a:cxn>
                <a:cxn ang="0">
                  <a:pos x="15" y="42"/>
                </a:cxn>
                <a:cxn ang="0">
                  <a:pos x="31" y="42"/>
                </a:cxn>
              </a:cxnLst>
              <a:rect l="0" t="0" r="r" b="b"/>
              <a:pathLst>
                <a:path w="31" h="42">
                  <a:moveTo>
                    <a:pt x="31" y="42"/>
                  </a:moveTo>
                  <a:lnTo>
                    <a:pt x="31" y="42"/>
                  </a:lnTo>
                  <a:lnTo>
                    <a:pt x="23" y="27"/>
                  </a:lnTo>
                  <a:lnTo>
                    <a:pt x="23" y="16"/>
                  </a:lnTo>
                  <a:lnTo>
                    <a:pt x="15" y="5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8" y="16"/>
                  </a:lnTo>
                  <a:lnTo>
                    <a:pt x="15" y="27"/>
                  </a:lnTo>
                  <a:lnTo>
                    <a:pt x="15" y="42"/>
                  </a:lnTo>
                  <a:lnTo>
                    <a:pt x="15" y="42"/>
                  </a:lnTo>
                  <a:lnTo>
                    <a:pt x="3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94" name="Freeform 66"/>
            <p:cNvSpPr>
              <a:spLocks/>
            </p:cNvSpPr>
            <p:nvPr/>
          </p:nvSpPr>
          <p:spPr bwMode="auto">
            <a:xfrm>
              <a:off x="947" y="3650"/>
              <a:ext cx="31" cy="4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0" y="43"/>
                </a:cxn>
                <a:cxn ang="0">
                  <a:pos x="15" y="37"/>
                </a:cxn>
                <a:cxn ang="0">
                  <a:pos x="23" y="27"/>
                </a:cxn>
                <a:cxn ang="0">
                  <a:pos x="23" y="16"/>
                </a:cxn>
                <a:cxn ang="0">
                  <a:pos x="31" y="0"/>
                </a:cxn>
                <a:cxn ang="0">
                  <a:pos x="15" y="0"/>
                </a:cxn>
                <a:cxn ang="0">
                  <a:pos x="15" y="16"/>
                </a:cxn>
                <a:cxn ang="0">
                  <a:pos x="8" y="27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43"/>
                </a:cxn>
              </a:cxnLst>
              <a:rect l="0" t="0" r="r" b="b"/>
              <a:pathLst>
                <a:path w="31" h="43">
                  <a:moveTo>
                    <a:pt x="0" y="43"/>
                  </a:moveTo>
                  <a:lnTo>
                    <a:pt x="0" y="43"/>
                  </a:lnTo>
                  <a:lnTo>
                    <a:pt x="15" y="37"/>
                  </a:lnTo>
                  <a:lnTo>
                    <a:pt x="23" y="27"/>
                  </a:lnTo>
                  <a:lnTo>
                    <a:pt x="23" y="16"/>
                  </a:lnTo>
                  <a:lnTo>
                    <a:pt x="31" y="0"/>
                  </a:lnTo>
                  <a:lnTo>
                    <a:pt x="15" y="0"/>
                  </a:lnTo>
                  <a:lnTo>
                    <a:pt x="15" y="16"/>
                  </a:lnTo>
                  <a:lnTo>
                    <a:pt x="8" y="27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95" name="Freeform 67"/>
            <p:cNvSpPr>
              <a:spLocks/>
            </p:cNvSpPr>
            <p:nvPr/>
          </p:nvSpPr>
          <p:spPr bwMode="auto">
            <a:xfrm>
              <a:off x="886" y="3629"/>
              <a:ext cx="69" cy="43"/>
            </a:xfrm>
            <a:custGeom>
              <a:avLst/>
              <a:gdLst/>
              <a:ahLst/>
              <a:cxnLst>
                <a:cxn ang="0">
                  <a:pos x="15" y="43"/>
                </a:cxn>
                <a:cxn ang="0">
                  <a:pos x="8" y="43"/>
                </a:cxn>
                <a:cxn ang="0">
                  <a:pos x="8" y="37"/>
                </a:cxn>
                <a:cxn ang="0">
                  <a:pos x="0" y="27"/>
                </a:cxn>
                <a:cxn ang="0">
                  <a:pos x="0" y="21"/>
                </a:cxn>
                <a:cxn ang="0">
                  <a:pos x="0" y="11"/>
                </a:cxn>
                <a:cxn ang="0">
                  <a:pos x="8" y="6"/>
                </a:cxn>
                <a:cxn ang="0">
                  <a:pos x="8" y="0"/>
                </a:cxn>
                <a:cxn ang="0">
                  <a:pos x="15" y="0"/>
                </a:cxn>
                <a:cxn ang="0">
                  <a:pos x="61" y="0"/>
                </a:cxn>
                <a:cxn ang="0">
                  <a:pos x="61" y="0"/>
                </a:cxn>
                <a:cxn ang="0">
                  <a:pos x="69" y="6"/>
                </a:cxn>
                <a:cxn ang="0">
                  <a:pos x="69" y="11"/>
                </a:cxn>
                <a:cxn ang="0">
                  <a:pos x="69" y="21"/>
                </a:cxn>
                <a:cxn ang="0">
                  <a:pos x="69" y="27"/>
                </a:cxn>
                <a:cxn ang="0">
                  <a:pos x="69" y="37"/>
                </a:cxn>
                <a:cxn ang="0">
                  <a:pos x="61" y="43"/>
                </a:cxn>
                <a:cxn ang="0">
                  <a:pos x="61" y="43"/>
                </a:cxn>
                <a:cxn ang="0">
                  <a:pos x="15" y="43"/>
                </a:cxn>
              </a:cxnLst>
              <a:rect l="0" t="0" r="r" b="b"/>
              <a:pathLst>
                <a:path w="69" h="43">
                  <a:moveTo>
                    <a:pt x="15" y="43"/>
                  </a:moveTo>
                  <a:lnTo>
                    <a:pt x="8" y="43"/>
                  </a:lnTo>
                  <a:lnTo>
                    <a:pt x="8" y="37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0" y="11"/>
                  </a:lnTo>
                  <a:lnTo>
                    <a:pt x="8" y="6"/>
                  </a:lnTo>
                  <a:lnTo>
                    <a:pt x="8" y="0"/>
                  </a:lnTo>
                  <a:lnTo>
                    <a:pt x="15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69" y="6"/>
                  </a:lnTo>
                  <a:lnTo>
                    <a:pt x="69" y="11"/>
                  </a:lnTo>
                  <a:lnTo>
                    <a:pt x="69" y="21"/>
                  </a:lnTo>
                  <a:lnTo>
                    <a:pt x="69" y="27"/>
                  </a:lnTo>
                  <a:lnTo>
                    <a:pt x="69" y="37"/>
                  </a:lnTo>
                  <a:lnTo>
                    <a:pt x="61" y="43"/>
                  </a:lnTo>
                  <a:lnTo>
                    <a:pt x="61" y="43"/>
                  </a:lnTo>
                  <a:lnTo>
                    <a:pt x="15" y="4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96" name="Freeform 68"/>
            <p:cNvSpPr>
              <a:spLocks/>
            </p:cNvSpPr>
            <p:nvPr/>
          </p:nvSpPr>
          <p:spPr bwMode="auto">
            <a:xfrm>
              <a:off x="878" y="3650"/>
              <a:ext cx="23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8" y="11"/>
                </a:cxn>
                <a:cxn ang="0">
                  <a:pos x="8" y="16"/>
                </a:cxn>
                <a:cxn ang="0">
                  <a:pos x="16" y="22"/>
                </a:cxn>
                <a:cxn ang="0">
                  <a:pos x="23" y="27"/>
                </a:cxn>
                <a:cxn ang="0">
                  <a:pos x="23" y="16"/>
                </a:cxn>
                <a:cxn ang="0">
                  <a:pos x="23" y="16"/>
                </a:cxn>
                <a:cxn ang="0">
                  <a:pos x="16" y="11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23" h="27">
                  <a:moveTo>
                    <a:pt x="0" y="0"/>
                  </a:moveTo>
                  <a:lnTo>
                    <a:pt x="0" y="0"/>
                  </a:lnTo>
                  <a:lnTo>
                    <a:pt x="8" y="11"/>
                  </a:lnTo>
                  <a:lnTo>
                    <a:pt x="8" y="16"/>
                  </a:lnTo>
                  <a:lnTo>
                    <a:pt x="16" y="22"/>
                  </a:lnTo>
                  <a:lnTo>
                    <a:pt x="23" y="27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16" y="11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97" name="Freeform 69"/>
            <p:cNvSpPr>
              <a:spLocks/>
            </p:cNvSpPr>
            <p:nvPr/>
          </p:nvSpPr>
          <p:spPr bwMode="auto">
            <a:xfrm>
              <a:off x="878" y="3624"/>
              <a:ext cx="23" cy="26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3" y="0"/>
                </a:cxn>
                <a:cxn ang="0">
                  <a:pos x="16" y="5"/>
                </a:cxn>
                <a:cxn ang="0">
                  <a:pos x="8" y="11"/>
                </a:cxn>
                <a:cxn ang="0">
                  <a:pos x="8" y="16"/>
                </a:cxn>
                <a:cxn ang="0">
                  <a:pos x="0" y="26"/>
                </a:cxn>
                <a:cxn ang="0">
                  <a:pos x="16" y="26"/>
                </a:cxn>
                <a:cxn ang="0">
                  <a:pos x="16" y="16"/>
                </a:cxn>
                <a:cxn ang="0">
                  <a:pos x="16" y="11"/>
                </a:cxn>
                <a:cxn ang="0">
                  <a:pos x="23" y="5"/>
                </a:cxn>
                <a:cxn ang="0">
                  <a:pos x="23" y="5"/>
                </a:cxn>
                <a:cxn ang="0">
                  <a:pos x="23" y="5"/>
                </a:cxn>
                <a:cxn ang="0">
                  <a:pos x="23" y="0"/>
                </a:cxn>
              </a:cxnLst>
              <a:rect l="0" t="0" r="r" b="b"/>
              <a:pathLst>
                <a:path w="23" h="26">
                  <a:moveTo>
                    <a:pt x="23" y="0"/>
                  </a:moveTo>
                  <a:lnTo>
                    <a:pt x="23" y="0"/>
                  </a:lnTo>
                  <a:lnTo>
                    <a:pt x="16" y="5"/>
                  </a:lnTo>
                  <a:lnTo>
                    <a:pt x="8" y="11"/>
                  </a:lnTo>
                  <a:lnTo>
                    <a:pt x="8" y="16"/>
                  </a:lnTo>
                  <a:lnTo>
                    <a:pt x="0" y="26"/>
                  </a:lnTo>
                  <a:lnTo>
                    <a:pt x="16" y="26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98" name="Freeform 70"/>
            <p:cNvSpPr>
              <a:spLocks/>
            </p:cNvSpPr>
            <p:nvPr/>
          </p:nvSpPr>
          <p:spPr bwMode="auto">
            <a:xfrm>
              <a:off x="901" y="3624"/>
              <a:ext cx="46" cy="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6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46" y="5"/>
                </a:cxn>
                <a:cxn ang="0">
                  <a:pos x="46" y="5"/>
                </a:cxn>
                <a:cxn ang="0">
                  <a:pos x="46" y="0"/>
                </a:cxn>
              </a:cxnLst>
              <a:rect l="0" t="0" r="r" b="b"/>
              <a:pathLst>
                <a:path w="46" h="5">
                  <a:moveTo>
                    <a:pt x="46" y="0"/>
                  </a:moveTo>
                  <a:lnTo>
                    <a:pt x="4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99" name="Freeform 71"/>
            <p:cNvSpPr>
              <a:spLocks/>
            </p:cNvSpPr>
            <p:nvPr/>
          </p:nvSpPr>
          <p:spPr bwMode="auto">
            <a:xfrm>
              <a:off x="947" y="3624"/>
              <a:ext cx="15" cy="26"/>
            </a:xfrm>
            <a:custGeom>
              <a:avLst/>
              <a:gdLst/>
              <a:ahLst/>
              <a:cxnLst>
                <a:cxn ang="0">
                  <a:pos x="15" y="26"/>
                </a:cxn>
                <a:cxn ang="0">
                  <a:pos x="15" y="26"/>
                </a:cxn>
                <a:cxn ang="0">
                  <a:pos x="15" y="16"/>
                </a:cxn>
                <a:cxn ang="0">
                  <a:pos x="8" y="11"/>
                </a:cxn>
                <a:cxn ang="0">
                  <a:pos x="8" y="5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5" y="26"/>
                </a:cxn>
              </a:cxnLst>
              <a:rect l="0" t="0" r="r" b="b"/>
              <a:pathLst>
                <a:path w="15" h="26">
                  <a:moveTo>
                    <a:pt x="15" y="26"/>
                  </a:moveTo>
                  <a:lnTo>
                    <a:pt x="15" y="26"/>
                  </a:lnTo>
                  <a:lnTo>
                    <a:pt x="15" y="16"/>
                  </a:lnTo>
                  <a:lnTo>
                    <a:pt x="8" y="11"/>
                  </a:lnTo>
                  <a:lnTo>
                    <a:pt x="8" y="5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5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00" name="Freeform 72"/>
            <p:cNvSpPr>
              <a:spLocks/>
            </p:cNvSpPr>
            <p:nvPr/>
          </p:nvSpPr>
          <p:spPr bwMode="auto">
            <a:xfrm>
              <a:off x="947" y="3650"/>
              <a:ext cx="15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0" y="27"/>
                </a:cxn>
                <a:cxn ang="0">
                  <a:pos x="8" y="22"/>
                </a:cxn>
                <a:cxn ang="0">
                  <a:pos x="8" y="16"/>
                </a:cxn>
                <a:cxn ang="0">
                  <a:pos x="15" y="11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7"/>
                </a:cxn>
              </a:cxnLst>
              <a:rect l="0" t="0" r="r" b="b"/>
              <a:pathLst>
                <a:path w="15" h="27">
                  <a:moveTo>
                    <a:pt x="0" y="27"/>
                  </a:moveTo>
                  <a:lnTo>
                    <a:pt x="0" y="27"/>
                  </a:lnTo>
                  <a:lnTo>
                    <a:pt x="8" y="22"/>
                  </a:lnTo>
                  <a:lnTo>
                    <a:pt x="8" y="16"/>
                  </a:lnTo>
                  <a:lnTo>
                    <a:pt x="15" y="11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01" name="Freeform 73"/>
            <p:cNvSpPr>
              <a:spLocks/>
            </p:cNvSpPr>
            <p:nvPr/>
          </p:nvSpPr>
          <p:spPr bwMode="auto">
            <a:xfrm>
              <a:off x="901" y="3666"/>
              <a:ext cx="46" cy="11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11"/>
                </a:cxn>
                <a:cxn ang="0">
                  <a:pos x="46" y="11"/>
                </a:cxn>
                <a:cxn ang="0">
                  <a:pos x="4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1"/>
                </a:cxn>
              </a:cxnLst>
              <a:rect l="0" t="0" r="r" b="b"/>
              <a:pathLst>
                <a:path w="46" h="11">
                  <a:moveTo>
                    <a:pt x="0" y="11"/>
                  </a:moveTo>
                  <a:lnTo>
                    <a:pt x="0" y="11"/>
                  </a:lnTo>
                  <a:lnTo>
                    <a:pt x="46" y="11"/>
                  </a:lnTo>
                  <a:lnTo>
                    <a:pt x="4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02" name="Freeform 74"/>
            <p:cNvSpPr>
              <a:spLocks/>
            </p:cNvSpPr>
            <p:nvPr/>
          </p:nvSpPr>
          <p:spPr bwMode="auto">
            <a:xfrm>
              <a:off x="886" y="3629"/>
              <a:ext cx="23" cy="43"/>
            </a:xfrm>
            <a:custGeom>
              <a:avLst/>
              <a:gdLst/>
              <a:ahLst/>
              <a:cxnLst>
                <a:cxn ang="0">
                  <a:pos x="15" y="43"/>
                </a:cxn>
                <a:cxn ang="0">
                  <a:pos x="8" y="43"/>
                </a:cxn>
                <a:cxn ang="0">
                  <a:pos x="8" y="37"/>
                </a:cxn>
                <a:cxn ang="0">
                  <a:pos x="0" y="27"/>
                </a:cxn>
                <a:cxn ang="0">
                  <a:pos x="0" y="21"/>
                </a:cxn>
                <a:cxn ang="0">
                  <a:pos x="0" y="11"/>
                </a:cxn>
                <a:cxn ang="0">
                  <a:pos x="8" y="6"/>
                </a:cxn>
                <a:cxn ang="0">
                  <a:pos x="8" y="0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23" y="6"/>
                </a:cxn>
                <a:cxn ang="0">
                  <a:pos x="23" y="11"/>
                </a:cxn>
                <a:cxn ang="0">
                  <a:pos x="23" y="21"/>
                </a:cxn>
                <a:cxn ang="0">
                  <a:pos x="23" y="27"/>
                </a:cxn>
                <a:cxn ang="0">
                  <a:pos x="23" y="37"/>
                </a:cxn>
                <a:cxn ang="0">
                  <a:pos x="15" y="43"/>
                </a:cxn>
                <a:cxn ang="0">
                  <a:pos x="15" y="43"/>
                </a:cxn>
              </a:cxnLst>
              <a:rect l="0" t="0" r="r" b="b"/>
              <a:pathLst>
                <a:path w="23" h="43">
                  <a:moveTo>
                    <a:pt x="15" y="43"/>
                  </a:moveTo>
                  <a:lnTo>
                    <a:pt x="8" y="43"/>
                  </a:lnTo>
                  <a:lnTo>
                    <a:pt x="8" y="37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0" y="11"/>
                  </a:lnTo>
                  <a:lnTo>
                    <a:pt x="8" y="6"/>
                  </a:lnTo>
                  <a:lnTo>
                    <a:pt x="8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23" y="6"/>
                  </a:lnTo>
                  <a:lnTo>
                    <a:pt x="23" y="11"/>
                  </a:lnTo>
                  <a:lnTo>
                    <a:pt x="23" y="21"/>
                  </a:lnTo>
                  <a:lnTo>
                    <a:pt x="23" y="27"/>
                  </a:lnTo>
                  <a:lnTo>
                    <a:pt x="23" y="37"/>
                  </a:lnTo>
                  <a:lnTo>
                    <a:pt x="15" y="43"/>
                  </a:lnTo>
                  <a:lnTo>
                    <a:pt x="15" y="4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03" name="Freeform 75"/>
            <p:cNvSpPr>
              <a:spLocks/>
            </p:cNvSpPr>
            <p:nvPr/>
          </p:nvSpPr>
          <p:spPr bwMode="auto">
            <a:xfrm>
              <a:off x="878" y="3650"/>
              <a:ext cx="23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8" y="11"/>
                </a:cxn>
                <a:cxn ang="0">
                  <a:pos x="8" y="16"/>
                </a:cxn>
                <a:cxn ang="0">
                  <a:pos x="16" y="22"/>
                </a:cxn>
                <a:cxn ang="0">
                  <a:pos x="23" y="27"/>
                </a:cxn>
                <a:cxn ang="0">
                  <a:pos x="23" y="16"/>
                </a:cxn>
                <a:cxn ang="0">
                  <a:pos x="23" y="16"/>
                </a:cxn>
                <a:cxn ang="0">
                  <a:pos x="16" y="11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23" h="27">
                  <a:moveTo>
                    <a:pt x="0" y="0"/>
                  </a:moveTo>
                  <a:lnTo>
                    <a:pt x="0" y="0"/>
                  </a:lnTo>
                  <a:lnTo>
                    <a:pt x="8" y="11"/>
                  </a:lnTo>
                  <a:lnTo>
                    <a:pt x="8" y="16"/>
                  </a:lnTo>
                  <a:lnTo>
                    <a:pt x="16" y="22"/>
                  </a:lnTo>
                  <a:lnTo>
                    <a:pt x="23" y="27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16" y="11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04" name="Freeform 76"/>
            <p:cNvSpPr>
              <a:spLocks/>
            </p:cNvSpPr>
            <p:nvPr/>
          </p:nvSpPr>
          <p:spPr bwMode="auto">
            <a:xfrm>
              <a:off x="878" y="3624"/>
              <a:ext cx="23" cy="26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3" y="0"/>
                </a:cxn>
                <a:cxn ang="0">
                  <a:pos x="16" y="5"/>
                </a:cxn>
                <a:cxn ang="0">
                  <a:pos x="8" y="11"/>
                </a:cxn>
                <a:cxn ang="0">
                  <a:pos x="8" y="16"/>
                </a:cxn>
                <a:cxn ang="0">
                  <a:pos x="0" y="26"/>
                </a:cxn>
                <a:cxn ang="0">
                  <a:pos x="16" y="26"/>
                </a:cxn>
                <a:cxn ang="0">
                  <a:pos x="16" y="16"/>
                </a:cxn>
                <a:cxn ang="0">
                  <a:pos x="16" y="11"/>
                </a:cxn>
                <a:cxn ang="0">
                  <a:pos x="23" y="5"/>
                </a:cxn>
                <a:cxn ang="0">
                  <a:pos x="23" y="5"/>
                </a:cxn>
                <a:cxn ang="0">
                  <a:pos x="23" y="5"/>
                </a:cxn>
                <a:cxn ang="0">
                  <a:pos x="23" y="0"/>
                </a:cxn>
              </a:cxnLst>
              <a:rect l="0" t="0" r="r" b="b"/>
              <a:pathLst>
                <a:path w="23" h="26">
                  <a:moveTo>
                    <a:pt x="23" y="0"/>
                  </a:moveTo>
                  <a:lnTo>
                    <a:pt x="23" y="0"/>
                  </a:lnTo>
                  <a:lnTo>
                    <a:pt x="16" y="5"/>
                  </a:lnTo>
                  <a:lnTo>
                    <a:pt x="8" y="11"/>
                  </a:lnTo>
                  <a:lnTo>
                    <a:pt x="8" y="16"/>
                  </a:lnTo>
                  <a:lnTo>
                    <a:pt x="0" y="26"/>
                  </a:lnTo>
                  <a:lnTo>
                    <a:pt x="16" y="26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05" name="Freeform 77"/>
            <p:cNvSpPr>
              <a:spLocks/>
            </p:cNvSpPr>
            <p:nvPr/>
          </p:nvSpPr>
          <p:spPr bwMode="auto">
            <a:xfrm>
              <a:off x="901" y="3624"/>
              <a:ext cx="16" cy="26"/>
            </a:xfrm>
            <a:custGeom>
              <a:avLst/>
              <a:gdLst/>
              <a:ahLst/>
              <a:cxnLst>
                <a:cxn ang="0">
                  <a:pos x="16" y="26"/>
                </a:cxn>
                <a:cxn ang="0">
                  <a:pos x="16" y="26"/>
                </a:cxn>
                <a:cxn ang="0">
                  <a:pos x="16" y="16"/>
                </a:cxn>
                <a:cxn ang="0">
                  <a:pos x="16" y="11"/>
                </a:cxn>
                <a:cxn ang="0">
                  <a:pos x="8" y="5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8" y="16"/>
                </a:cxn>
                <a:cxn ang="0">
                  <a:pos x="8" y="26"/>
                </a:cxn>
                <a:cxn ang="0">
                  <a:pos x="8" y="26"/>
                </a:cxn>
                <a:cxn ang="0">
                  <a:pos x="16" y="26"/>
                </a:cxn>
              </a:cxnLst>
              <a:rect l="0" t="0" r="r" b="b"/>
              <a:pathLst>
                <a:path w="16" h="26">
                  <a:moveTo>
                    <a:pt x="16" y="26"/>
                  </a:moveTo>
                  <a:lnTo>
                    <a:pt x="16" y="26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8" y="5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1"/>
                  </a:lnTo>
                  <a:lnTo>
                    <a:pt x="8" y="1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16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06" name="Freeform 78"/>
            <p:cNvSpPr>
              <a:spLocks/>
            </p:cNvSpPr>
            <p:nvPr/>
          </p:nvSpPr>
          <p:spPr bwMode="auto">
            <a:xfrm>
              <a:off x="901" y="3650"/>
              <a:ext cx="16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0" y="27"/>
                </a:cxn>
                <a:cxn ang="0">
                  <a:pos x="8" y="22"/>
                </a:cxn>
                <a:cxn ang="0">
                  <a:pos x="16" y="16"/>
                </a:cxn>
                <a:cxn ang="0">
                  <a:pos x="16" y="11"/>
                </a:cxn>
                <a:cxn ang="0">
                  <a:pos x="16" y="0"/>
                </a:cxn>
                <a:cxn ang="0">
                  <a:pos x="8" y="0"/>
                </a:cxn>
                <a:cxn ang="0">
                  <a:pos x="8" y="6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7"/>
                </a:cxn>
              </a:cxnLst>
              <a:rect l="0" t="0" r="r" b="b"/>
              <a:pathLst>
                <a:path w="16" h="27">
                  <a:moveTo>
                    <a:pt x="0" y="27"/>
                  </a:moveTo>
                  <a:lnTo>
                    <a:pt x="0" y="27"/>
                  </a:lnTo>
                  <a:lnTo>
                    <a:pt x="8" y="22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6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467600" y="4905375"/>
            <a:ext cx="1638300" cy="1271588"/>
            <a:chOff x="5943600" y="4905375"/>
            <a:chExt cx="1638300" cy="1271588"/>
          </a:xfrm>
        </p:grpSpPr>
        <p:sp>
          <p:nvSpPr>
            <p:cNvPr id="150607" name="Rectangle 79"/>
            <p:cNvSpPr>
              <a:spLocks noChangeArrowheads="1"/>
            </p:cNvSpPr>
            <p:nvPr/>
          </p:nvSpPr>
          <p:spPr bwMode="auto">
            <a:xfrm>
              <a:off x="5956300" y="4987925"/>
              <a:ext cx="1612900" cy="108902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08" name="Freeform 80"/>
            <p:cNvSpPr>
              <a:spLocks/>
            </p:cNvSpPr>
            <p:nvPr/>
          </p:nvSpPr>
          <p:spPr bwMode="auto">
            <a:xfrm>
              <a:off x="5943600" y="4979988"/>
              <a:ext cx="25400" cy="109696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5"/>
                </a:cxn>
                <a:cxn ang="0">
                  <a:pos x="0" y="691"/>
                </a:cxn>
                <a:cxn ang="0">
                  <a:pos x="16" y="691"/>
                </a:cxn>
                <a:cxn ang="0">
                  <a:pos x="16" y="5"/>
                </a:cxn>
                <a:cxn ang="0">
                  <a:pos x="8" y="5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8" y="0"/>
                </a:cxn>
              </a:cxnLst>
              <a:rect l="0" t="0" r="r" b="b"/>
              <a:pathLst>
                <a:path w="16" h="691">
                  <a:moveTo>
                    <a:pt x="8" y="0"/>
                  </a:moveTo>
                  <a:lnTo>
                    <a:pt x="0" y="5"/>
                  </a:lnTo>
                  <a:lnTo>
                    <a:pt x="0" y="691"/>
                  </a:lnTo>
                  <a:lnTo>
                    <a:pt x="16" y="691"/>
                  </a:lnTo>
                  <a:lnTo>
                    <a:pt x="16" y="5"/>
                  </a:lnTo>
                  <a:lnTo>
                    <a:pt x="8" y="5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09" name="Freeform 81"/>
            <p:cNvSpPr>
              <a:spLocks/>
            </p:cNvSpPr>
            <p:nvPr/>
          </p:nvSpPr>
          <p:spPr bwMode="auto">
            <a:xfrm>
              <a:off x="5956300" y="4979988"/>
              <a:ext cx="1625600" cy="7937"/>
            </a:xfrm>
            <a:custGeom>
              <a:avLst/>
              <a:gdLst/>
              <a:ahLst/>
              <a:cxnLst>
                <a:cxn ang="0">
                  <a:pos x="1024" y="5"/>
                </a:cxn>
                <a:cxn ang="0">
                  <a:pos x="1016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1016" y="5"/>
                </a:cxn>
                <a:cxn ang="0">
                  <a:pos x="1008" y="5"/>
                </a:cxn>
                <a:cxn ang="0">
                  <a:pos x="1024" y="5"/>
                </a:cxn>
                <a:cxn ang="0">
                  <a:pos x="1024" y="0"/>
                </a:cxn>
                <a:cxn ang="0">
                  <a:pos x="1016" y="0"/>
                </a:cxn>
                <a:cxn ang="0">
                  <a:pos x="1024" y="5"/>
                </a:cxn>
              </a:cxnLst>
              <a:rect l="0" t="0" r="r" b="b"/>
              <a:pathLst>
                <a:path w="1024" h="5">
                  <a:moveTo>
                    <a:pt x="1024" y="5"/>
                  </a:moveTo>
                  <a:lnTo>
                    <a:pt x="101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1016" y="5"/>
                  </a:lnTo>
                  <a:lnTo>
                    <a:pt x="1008" y="5"/>
                  </a:lnTo>
                  <a:lnTo>
                    <a:pt x="1024" y="5"/>
                  </a:lnTo>
                  <a:lnTo>
                    <a:pt x="1024" y="0"/>
                  </a:lnTo>
                  <a:lnTo>
                    <a:pt x="1016" y="0"/>
                  </a:lnTo>
                  <a:lnTo>
                    <a:pt x="1024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10" name="Freeform 82"/>
            <p:cNvSpPr>
              <a:spLocks/>
            </p:cNvSpPr>
            <p:nvPr/>
          </p:nvSpPr>
          <p:spPr bwMode="auto">
            <a:xfrm>
              <a:off x="7556500" y="4987925"/>
              <a:ext cx="25400" cy="1089025"/>
            </a:xfrm>
            <a:custGeom>
              <a:avLst/>
              <a:gdLst/>
              <a:ahLst/>
              <a:cxnLst>
                <a:cxn ang="0">
                  <a:pos x="8" y="686"/>
                </a:cxn>
                <a:cxn ang="0">
                  <a:pos x="16" y="686"/>
                </a:cxn>
                <a:cxn ang="0">
                  <a:pos x="16" y="0"/>
                </a:cxn>
                <a:cxn ang="0">
                  <a:pos x="0" y="0"/>
                </a:cxn>
                <a:cxn ang="0">
                  <a:pos x="0" y="686"/>
                </a:cxn>
                <a:cxn ang="0">
                  <a:pos x="8" y="681"/>
                </a:cxn>
                <a:cxn ang="0">
                  <a:pos x="8" y="686"/>
                </a:cxn>
                <a:cxn ang="0">
                  <a:pos x="16" y="686"/>
                </a:cxn>
                <a:cxn ang="0">
                  <a:pos x="16" y="686"/>
                </a:cxn>
                <a:cxn ang="0">
                  <a:pos x="8" y="686"/>
                </a:cxn>
              </a:cxnLst>
              <a:rect l="0" t="0" r="r" b="b"/>
              <a:pathLst>
                <a:path w="16" h="686">
                  <a:moveTo>
                    <a:pt x="8" y="686"/>
                  </a:moveTo>
                  <a:lnTo>
                    <a:pt x="16" y="686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686"/>
                  </a:lnTo>
                  <a:lnTo>
                    <a:pt x="8" y="681"/>
                  </a:lnTo>
                  <a:lnTo>
                    <a:pt x="8" y="686"/>
                  </a:lnTo>
                  <a:lnTo>
                    <a:pt x="16" y="686"/>
                  </a:lnTo>
                  <a:lnTo>
                    <a:pt x="16" y="686"/>
                  </a:lnTo>
                  <a:lnTo>
                    <a:pt x="8" y="6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11" name="Freeform 83"/>
            <p:cNvSpPr>
              <a:spLocks/>
            </p:cNvSpPr>
            <p:nvPr/>
          </p:nvSpPr>
          <p:spPr bwMode="auto">
            <a:xfrm>
              <a:off x="5943600" y="6069013"/>
              <a:ext cx="1625600" cy="793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8" y="5"/>
                </a:cxn>
                <a:cxn ang="0">
                  <a:pos x="1024" y="5"/>
                </a:cxn>
                <a:cxn ang="0">
                  <a:pos x="1024" y="0"/>
                </a:cxn>
                <a:cxn ang="0">
                  <a:pos x="8" y="0"/>
                </a:cxn>
                <a:cxn ang="0">
                  <a:pos x="16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8" y="5"/>
                </a:cxn>
                <a:cxn ang="0">
                  <a:pos x="0" y="5"/>
                </a:cxn>
              </a:cxnLst>
              <a:rect l="0" t="0" r="r" b="b"/>
              <a:pathLst>
                <a:path w="1024" h="5">
                  <a:moveTo>
                    <a:pt x="0" y="5"/>
                  </a:moveTo>
                  <a:lnTo>
                    <a:pt x="8" y="5"/>
                  </a:lnTo>
                  <a:lnTo>
                    <a:pt x="1024" y="5"/>
                  </a:lnTo>
                  <a:lnTo>
                    <a:pt x="1024" y="0"/>
                  </a:lnTo>
                  <a:lnTo>
                    <a:pt x="8" y="0"/>
                  </a:lnTo>
                  <a:lnTo>
                    <a:pt x="16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8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12" name="Rectangle 84"/>
            <p:cNvSpPr>
              <a:spLocks noChangeArrowheads="1"/>
            </p:cNvSpPr>
            <p:nvPr/>
          </p:nvSpPr>
          <p:spPr bwMode="auto">
            <a:xfrm>
              <a:off x="6149975" y="5114925"/>
              <a:ext cx="1225550" cy="8286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13" name="Freeform 85"/>
            <p:cNvSpPr>
              <a:spLocks/>
            </p:cNvSpPr>
            <p:nvPr/>
          </p:nvSpPr>
          <p:spPr bwMode="auto">
            <a:xfrm>
              <a:off x="6138863" y="5105400"/>
              <a:ext cx="11112" cy="83820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0" y="528"/>
                </a:cxn>
                <a:cxn ang="0">
                  <a:pos x="7" y="528"/>
                </a:cxn>
                <a:cxn ang="0">
                  <a:pos x="7" y="6"/>
                </a:cxn>
                <a:cxn ang="0">
                  <a:pos x="7" y="11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" y="0"/>
                </a:cxn>
              </a:cxnLst>
              <a:rect l="0" t="0" r="r" b="b"/>
              <a:pathLst>
                <a:path w="7" h="528">
                  <a:moveTo>
                    <a:pt x="7" y="0"/>
                  </a:moveTo>
                  <a:lnTo>
                    <a:pt x="0" y="6"/>
                  </a:lnTo>
                  <a:lnTo>
                    <a:pt x="0" y="528"/>
                  </a:lnTo>
                  <a:lnTo>
                    <a:pt x="7" y="528"/>
                  </a:lnTo>
                  <a:lnTo>
                    <a:pt x="7" y="6"/>
                  </a:lnTo>
                  <a:lnTo>
                    <a:pt x="7" y="1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14" name="Freeform 86"/>
            <p:cNvSpPr>
              <a:spLocks/>
            </p:cNvSpPr>
            <p:nvPr/>
          </p:nvSpPr>
          <p:spPr bwMode="auto">
            <a:xfrm>
              <a:off x="7375525" y="5114925"/>
              <a:ext cx="11113" cy="836613"/>
            </a:xfrm>
            <a:custGeom>
              <a:avLst/>
              <a:gdLst/>
              <a:ahLst/>
              <a:cxnLst>
                <a:cxn ang="0">
                  <a:pos x="0" y="527"/>
                </a:cxn>
                <a:cxn ang="0">
                  <a:pos x="7" y="522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0" y="516"/>
                </a:cxn>
                <a:cxn ang="0">
                  <a:pos x="0" y="527"/>
                </a:cxn>
                <a:cxn ang="0">
                  <a:pos x="7" y="527"/>
                </a:cxn>
                <a:cxn ang="0">
                  <a:pos x="7" y="522"/>
                </a:cxn>
                <a:cxn ang="0">
                  <a:pos x="0" y="527"/>
                </a:cxn>
              </a:cxnLst>
              <a:rect l="0" t="0" r="r" b="b"/>
              <a:pathLst>
                <a:path w="7" h="527">
                  <a:moveTo>
                    <a:pt x="0" y="527"/>
                  </a:moveTo>
                  <a:lnTo>
                    <a:pt x="7" y="522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22"/>
                  </a:lnTo>
                  <a:lnTo>
                    <a:pt x="0" y="516"/>
                  </a:lnTo>
                  <a:lnTo>
                    <a:pt x="0" y="527"/>
                  </a:lnTo>
                  <a:lnTo>
                    <a:pt x="7" y="527"/>
                  </a:lnTo>
                  <a:lnTo>
                    <a:pt x="7" y="522"/>
                  </a:lnTo>
                  <a:lnTo>
                    <a:pt x="0" y="5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15" name="Freeform 87"/>
            <p:cNvSpPr>
              <a:spLocks/>
            </p:cNvSpPr>
            <p:nvPr/>
          </p:nvSpPr>
          <p:spPr bwMode="auto">
            <a:xfrm>
              <a:off x="6138863" y="5934075"/>
              <a:ext cx="1236662" cy="17463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" y="11"/>
                </a:cxn>
                <a:cxn ang="0">
                  <a:pos x="779" y="11"/>
                </a:cxn>
                <a:cxn ang="0">
                  <a:pos x="779" y="0"/>
                </a:cxn>
                <a:cxn ang="0">
                  <a:pos x="7" y="0"/>
                </a:cxn>
                <a:cxn ang="0">
                  <a:pos x="7" y="6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7" y="11"/>
                </a:cxn>
                <a:cxn ang="0">
                  <a:pos x="0" y="6"/>
                </a:cxn>
              </a:cxnLst>
              <a:rect l="0" t="0" r="r" b="b"/>
              <a:pathLst>
                <a:path w="779" h="11">
                  <a:moveTo>
                    <a:pt x="0" y="6"/>
                  </a:moveTo>
                  <a:lnTo>
                    <a:pt x="7" y="11"/>
                  </a:lnTo>
                  <a:lnTo>
                    <a:pt x="779" y="11"/>
                  </a:lnTo>
                  <a:lnTo>
                    <a:pt x="779" y="0"/>
                  </a:lnTo>
                  <a:lnTo>
                    <a:pt x="7" y="0"/>
                  </a:lnTo>
                  <a:lnTo>
                    <a:pt x="7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7" y="1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16" name="Rectangle 88"/>
            <p:cNvSpPr>
              <a:spLocks noChangeArrowheads="1"/>
            </p:cNvSpPr>
            <p:nvPr/>
          </p:nvSpPr>
          <p:spPr bwMode="auto">
            <a:xfrm>
              <a:off x="6296025" y="5214938"/>
              <a:ext cx="946150" cy="6365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17" name="Freeform 89"/>
            <p:cNvSpPr>
              <a:spLocks/>
            </p:cNvSpPr>
            <p:nvPr/>
          </p:nvSpPr>
          <p:spPr bwMode="auto">
            <a:xfrm>
              <a:off x="6283325" y="5207000"/>
              <a:ext cx="12700" cy="6445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5"/>
                </a:cxn>
                <a:cxn ang="0">
                  <a:pos x="0" y="406"/>
                </a:cxn>
                <a:cxn ang="0">
                  <a:pos x="8" y="406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8" y="0"/>
                </a:cxn>
              </a:cxnLst>
              <a:rect l="0" t="0" r="r" b="b"/>
              <a:pathLst>
                <a:path w="8" h="406">
                  <a:moveTo>
                    <a:pt x="8" y="0"/>
                  </a:moveTo>
                  <a:lnTo>
                    <a:pt x="0" y="5"/>
                  </a:lnTo>
                  <a:lnTo>
                    <a:pt x="0" y="406"/>
                  </a:lnTo>
                  <a:lnTo>
                    <a:pt x="8" y="40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18" name="Rectangle 90"/>
            <p:cNvSpPr>
              <a:spLocks noChangeArrowheads="1"/>
            </p:cNvSpPr>
            <p:nvPr/>
          </p:nvSpPr>
          <p:spPr bwMode="auto">
            <a:xfrm>
              <a:off x="5992813" y="6076950"/>
              <a:ext cx="1516062" cy="41275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19" name="Freeform 91"/>
            <p:cNvSpPr>
              <a:spLocks/>
            </p:cNvSpPr>
            <p:nvPr/>
          </p:nvSpPr>
          <p:spPr bwMode="auto">
            <a:xfrm>
              <a:off x="5980113" y="6069013"/>
              <a:ext cx="25400" cy="492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5"/>
                </a:cxn>
                <a:cxn ang="0">
                  <a:pos x="0" y="31"/>
                </a:cxn>
                <a:cxn ang="0">
                  <a:pos x="16" y="31"/>
                </a:cxn>
                <a:cxn ang="0">
                  <a:pos x="16" y="5"/>
                </a:cxn>
                <a:cxn ang="0">
                  <a:pos x="8" y="5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8" y="0"/>
                </a:cxn>
              </a:cxnLst>
              <a:rect l="0" t="0" r="r" b="b"/>
              <a:pathLst>
                <a:path w="16" h="31">
                  <a:moveTo>
                    <a:pt x="8" y="0"/>
                  </a:moveTo>
                  <a:lnTo>
                    <a:pt x="0" y="5"/>
                  </a:lnTo>
                  <a:lnTo>
                    <a:pt x="0" y="31"/>
                  </a:lnTo>
                  <a:lnTo>
                    <a:pt x="16" y="31"/>
                  </a:lnTo>
                  <a:lnTo>
                    <a:pt x="16" y="5"/>
                  </a:lnTo>
                  <a:lnTo>
                    <a:pt x="8" y="5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20" name="Freeform 92"/>
            <p:cNvSpPr>
              <a:spLocks/>
            </p:cNvSpPr>
            <p:nvPr/>
          </p:nvSpPr>
          <p:spPr bwMode="auto">
            <a:xfrm>
              <a:off x="5992813" y="6069013"/>
              <a:ext cx="1516062" cy="7937"/>
            </a:xfrm>
            <a:custGeom>
              <a:avLst/>
              <a:gdLst/>
              <a:ahLst/>
              <a:cxnLst>
                <a:cxn ang="0">
                  <a:pos x="955" y="5"/>
                </a:cxn>
                <a:cxn ang="0">
                  <a:pos x="955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955" y="5"/>
                </a:cxn>
                <a:cxn ang="0">
                  <a:pos x="947" y="5"/>
                </a:cxn>
                <a:cxn ang="0">
                  <a:pos x="955" y="5"/>
                </a:cxn>
                <a:cxn ang="0">
                  <a:pos x="955" y="0"/>
                </a:cxn>
                <a:cxn ang="0">
                  <a:pos x="955" y="0"/>
                </a:cxn>
                <a:cxn ang="0">
                  <a:pos x="955" y="5"/>
                </a:cxn>
              </a:cxnLst>
              <a:rect l="0" t="0" r="r" b="b"/>
              <a:pathLst>
                <a:path w="955" h="5">
                  <a:moveTo>
                    <a:pt x="955" y="5"/>
                  </a:moveTo>
                  <a:lnTo>
                    <a:pt x="95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955" y="5"/>
                  </a:lnTo>
                  <a:lnTo>
                    <a:pt x="947" y="5"/>
                  </a:lnTo>
                  <a:lnTo>
                    <a:pt x="955" y="5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55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21" name="Freeform 93"/>
            <p:cNvSpPr>
              <a:spLocks/>
            </p:cNvSpPr>
            <p:nvPr/>
          </p:nvSpPr>
          <p:spPr bwMode="auto">
            <a:xfrm>
              <a:off x="7496175" y="6076950"/>
              <a:ext cx="12700" cy="50800"/>
            </a:xfrm>
            <a:custGeom>
              <a:avLst/>
              <a:gdLst/>
              <a:ahLst/>
              <a:cxnLst>
                <a:cxn ang="0">
                  <a:pos x="8" y="32"/>
                </a:cxn>
                <a:cxn ang="0">
                  <a:pos x="8" y="26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26"/>
                </a:cxn>
                <a:cxn ang="0">
                  <a:pos x="8" y="21"/>
                </a:cxn>
                <a:cxn ang="0">
                  <a:pos x="8" y="32"/>
                </a:cxn>
                <a:cxn ang="0">
                  <a:pos x="8" y="32"/>
                </a:cxn>
                <a:cxn ang="0">
                  <a:pos x="8" y="26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8" y="32"/>
                  </a:moveTo>
                  <a:lnTo>
                    <a:pt x="8" y="26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8" y="21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8" y="26"/>
                  </a:lnTo>
                  <a:lnTo>
                    <a:pt x="8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22" name="Freeform 94"/>
            <p:cNvSpPr>
              <a:spLocks/>
            </p:cNvSpPr>
            <p:nvPr/>
          </p:nvSpPr>
          <p:spPr bwMode="auto">
            <a:xfrm>
              <a:off x="5980113" y="6110288"/>
              <a:ext cx="1528762" cy="17462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8" y="11"/>
                </a:cxn>
                <a:cxn ang="0">
                  <a:pos x="963" y="11"/>
                </a:cxn>
                <a:cxn ang="0">
                  <a:pos x="963" y="0"/>
                </a:cxn>
                <a:cxn ang="0">
                  <a:pos x="8" y="0"/>
                </a:cxn>
                <a:cxn ang="0">
                  <a:pos x="16" y="5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8" y="11"/>
                </a:cxn>
                <a:cxn ang="0">
                  <a:pos x="0" y="5"/>
                </a:cxn>
              </a:cxnLst>
              <a:rect l="0" t="0" r="r" b="b"/>
              <a:pathLst>
                <a:path w="963" h="11">
                  <a:moveTo>
                    <a:pt x="0" y="5"/>
                  </a:moveTo>
                  <a:lnTo>
                    <a:pt x="8" y="11"/>
                  </a:lnTo>
                  <a:lnTo>
                    <a:pt x="963" y="11"/>
                  </a:lnTo>
                  <a:lnTo>
                    <a:pt x="963" y="0"/>
                  </a:lnTo>
                  <a:lnTo>
                    <a:pt x="8" y="0"/>
                  </a:lnTo>
                  <a:lnTo>
                    <a:pt x="16" y="5"/>
                  </a:lnTo>
                  <a:lnTo>
                    <a:pt x="0" y="5"/>
                  </a:lnTo>
                  <a:lnTo>
                    <a:pt x="0" y="11"/>
                  </a:lnTo>
                  <a:lnTo>
                    <a:pt x="8" y="1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23" name="Rectangle 95"/>
            <p:cNvSpPr>
              <a:spLocks noChangeArrowheads="1"/>
            </p:cNvSpPr>
            <p:nvPr/>
          </p:nvSpPr>
          <p:spPr bwMode="auto">
            <a:xfrm>
              <a:off x="7253288" y="6118225"/>
              <a:ext cx="206375" cy="33338"/>
            </a:xfrm>
            <a:prstGeom prst="rect">
              <a:avLst/>
            </a:prstGeom>
            <a:solidFill>
              <a:srgbClr val="4C4C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24" name="Freeform 96"/>
            <p:cNvSpPr>
              <a:spLocks/>
            </p:cNvSpPr>
            <p:nvPr/>
          </p:nvSpPr>
          <p:spPr bwMode="auto">
            <a:xfrm>
              <a:off x="7459663" y="6110288"/>
              <a:ext cx="12700" cy="41275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5"/>
                </a:cxn>
                <a:cxn ang="0">
                  <a:pos x="0" y="26"/>
                </a:cxn>
                <a:cxn ang="0">
                  <a:pos x="8" y="26"/>
                </a:cxn>
                <a:cxn ang="0">
                  <a:pos x="8" y="5"/>
                </a:cxn>
                <a:cxn ang="0">
                  <a:pos x="0" y="0"/>
                </a:cxn>
                <a:cxn ang="0">
                  <a:pos x="8" y="5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11"/>
                </a:cxn>
              </a:cxnLst>
              <a:rect l="0" t="0" r="r" b="b"/>
              <a:pathLst>
                <a:path w="8" h="26">
                  <a:moveTo>
                    <a:pt x="0" y="11"/>
                  </a:moveTo>
                  <a:lnTo>
                    <a:pt x="0" y="5"/>
                  </a:lnTo>
                  <a:lnTo>
                    <a:pt x="0" y="26"/>
                  </a:lnTo>
                  <a:lnTo>
                    <a:pt x="8" y="26"/>
                  </a:lnTo>
                  <a:lnTo>
                    <a:pt x="8" y="5"/>
                  </a:lnTo>
                  <a:lnTo>
                    <a:pt x="0" y="0"/>
                  </a:lnTo>
                  <a:lnTo>
                    <a:pt x="8" y="5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25" name="Freeform 97"/>
            <p:cNvSpPr>
              <a:spLocks/>
            </p:cNvSpPr>
            <p:nvPr/>
          </p:nvSpPr>
          <p:spPr bwMode="auto">
            <a:xfrm>
              <a:off x="7242175" y="6110288"/>
              <a:ext cx="217488" cy="17462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7" y="11"/>
                </a:cxn>
                <a:cxn ang="0">
                  <a:pos x="137" y="11"/>
                </a:cxn>
                <a:cxn ang="0">
                  <a:pos x="137" y="0"/>
                </a:cxn>
                <a:cxn ang="0">
                  <a:pos x="7" y="0"/>
                </a:cxn>
                <a:cxn ang="0">
                  <a:pos x="0" y="5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15" y="5"/>
                </a:cxn>
              </a:cxnLst>
              <a:rect l="0" t="0" r="r" b="b"/>
              <a:pathLst>
                <a:path w="137" h="11">
                  <a:moveTo>
                    <a:pt x="15" y="5"/>
                  </a:moveTo>
                  <a:lnTo>
                    <a:pt x="7" y="11"/>
                  </a:lnTo>
                  <a:lnTo>
                    <a:pt x="137" y="11"/>
                  </a:lnTo>
                  <a:lnTo>
                    <a:pt x="137" y="0"/>
                  </a:lnTo>
                  <a:lnTo>
                    <a:pt x="7" y="0"/>
                  </a:lnTo>
                  <a:lnTo>
                    <a:pt x="0" y="5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26" name="Freeform 98"/>
            <p:cNvSpPr>
              <a:spLocks/>
            </p:cNvSpPr>
            <p:nvPr/>
          </p:nvSpPr>
          <p:spPr bwMode="auto">
            <a:xfrm>
              <a:off x="7242175" y="6118225"/>
              <a:ext cx="23813" cy="42863"/>
            </a:xfrm>
            <a:custGeom>
              <a:avLst/>
              <a:gdLst/>
              <a:ahLst/>
              <a:cxnLst>
                <a:cxn ang="0">
                  <a:pos x="7" y="16"/>
                </a:cxn>
                <a:cxn ang="0">
                  <a:pos x="15" y="21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0" y="21"/>
                </a:cxn>
                <a:cxn ang="0">
                  <a:pos x="7" y="27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7" y="27"/>
                </a:cxn>
                <a:cxn ang="0">
                  <a:pos x="7" y="16"/>
                </a:cxn>
              </a:cxnLst>
              <a:rect l="0" t="0" r="r" b="b"/>
              <a:pathLst>
                <a:path w="15" h="27">
                  <a:moveTo>
                    <a:pt x="7" y="16"/>
                  </a:moveTo>
                  <a:lnTo>
                    <a:pt x="15" y="21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7" y="27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7" y="27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27" name="Freeform 99"/>
            <p:cNvSpPr>
              <a:spLocks/>
            </p:cNvSpPr>
            <p:nvPr/>
          </p:nvSpPr>
          <p:spPr bwMode="auto">
            <a:xfrm>
              <a:off x="7253288" y="6143625"/>
              <a:ext cx="219075" cy="17463"/>
            </a:xfrm>
            <a:custGeom>
              <a:avLst/>
              <a:gdLst/>
              <a:ahLst/>
              <a:cxnLst>
                <a:cxn ang="0">
                  <a:pos x="130" y="5"/>
                </a:cxn>
                <a:cxn ang="0">
                  <a:pos x="130" y="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130" y="11"/>
                </a:cxn>
                <a:cxn ang="0">
                  <a:pos x="138" y="5"/>
                </a:cxn>
                <a:cxn ang="0">
                  <a:pos x="130" y="11"/>
                </a:cxn>
                <a:cxn ang="0">
                  <a:pos x="138" y="11"/>
                </a:cxn>
                <a:cxn ang="0">
                  <a:pos x="138" y="5"/>
                </a:cxn>
                <a:cxn ang="0">
                  <a:pos x="130" y="5"/>
                </a:cxn>
              </a:cxnLst>
              <a:rect l="0" t="0" r="r" b="b"/>
              <a:pathLst>
                <a:path w="138" h="11">
                  <a:moveTo>
                    <a:pt x="130" y="5"/>
                  </a:moveTo>
                  <a:lnTo>
                    <a:pt x="130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130" y="11"/>
                  </a:lnTo>
                  <a:lnTo>
                    <a:pt x="138" y="5"/>
                  </a:lnTo>
                  <a:lnTo>
                    <a:pt x="130" y="11"/>
                  </a:lnTo>
                  <a:lnTo>
                    <a:pt x="138" y="11"/>
                  </a:lnTo>
                  <a:lnTo>
                    <a:pt x="138" y="5"/>
                  </a:lnTo>
                  <a:lnTo>
                    <a:pt x="13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28" name="Rectangle 100"/>
            <p:cNvSpPr>
              <a:spLocks noChangeArrowheads="1"/>
            </p:cNvSpPr>
            <p:nvPr/>
          </p:nvSpPr>
          <p:spPr bwMode="auto">
            <a:xfrm>
              <a:off x="6065838" y="6118225"/>
              <a:ext cx="206375" cy="33338"/>
            </a:xfrm>
            <a:prstGeom prst="rect">
              <a:avLst/>
            </a:prstGeom>
            <a:solidFill>
              <a:srgbClr val="4C4C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29" name="Freeform 101"/>
            <p:cNvSpPr>
              <a:spLocks/>
            </p:cNvSpPr>
            <p:nvPr/>
          </p:nvSpPr>
          <p:spPr bwMode="auto">
            <a:xfrm>
              <a:off x="6259513" y="6110288"/>
              <a:ext cx="23812" cy="41275"/>
            </a:xfrm>
            <a:custGeom>
              <a:avLst/>
              <a:gdLst/>
              <a:ahLst/>
              <a:cxnLst>
                <a:cxn ang="0">
                  <a:pos x="8" y="11"/>
                </a:cxn>
                <a:cxn ang="0">
                  <a:pos x="0" y="5"/>
                </a:cxn>
                <a:cxn ang="0">
                  <a:pos x="0" y="26"/>
                </a:cxn>
                <a:cxn ang="0">
                  <a:pos x="15" y="26"/>
                </a:cxn>
                <a:cxn ang="0">
                  <a:pos x="15" y="5"/>
                </a:cxn>
                <a:cxn ang="0">
                  <a:pos x="8" y="0"/>
                </a:cxn>
                <a:cxn ang="0">
                  <a:pos x="15" y="5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8" y="11"/>
                </a:cxn>
              </a:cxnLst>
              <a:rect l="0" t="0" r="r" b="b"/>
              <a:pathLst>
                <a:path w="15" h="26">
                  <a:moveTo>
                    <a:pt x="8" y="11"/>
                  </a:moveTo>
                  <a:lnTo>
                    <a:pt x="0" y="5"/>
                  </a:lnTo>
                  <a:lnTo>
                    <a:pt x="0" y="26"/>
                  </a:lnTo>
                  <a:lnTo>
                    <a:pt x="15" y="26"/>
                  </a:lnTo>
                  <a:lnTo>
                    <a:pt x="15" y="5"/>
                  </a:lnTo>
                  <a:lnTo>
                    <a:pt x="8" y="0"/>
                  </a:lnTo>
                  <a:lnTo>
                    <a:pt x="15" y="5"/>
                  </a:lnTo>
                  <a:lnTo>
                    <a:pt x="15" y="0"/>
                  </a:lnTo>
                  <a:lnTo>
                    <a:pt x="8" y="0"/>
                  </a:lnTo>
                  <a:lnTo>
                    <a:pt x="8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30" name="Freeform 102"/>
            <p:cNvSpPr>
              <a:spLocks/>
            </p:cNvSpPr>
            <p:nvPr/>
          </p:nvSpPr>
          <p:spPr bwMode="auto">
            <a:xfrm>
              <a:off x="6053138" y="6110288"/>
              <a:ext cx="219075" cy="17462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8" y="11"/>
                </a:cxn>
                <a:cxn ang="0">
                  <a:pos x="138" y="11"/>
                </a:cxn>
                <a:cxn ang="0">
                  <a:pos x="138" y="0"/>
                </a:cxn>
                <a:cxn ang="0">
                  <a:pos x="8" y="0"/>
                </a:cxn>
                <a:cxn ang="0">
                  <a:pos x="0" y="5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8" y="5"/>
                </a:cxn>
              </a:cxnLst>
              <a:rect l="0" t="0" r="r" b="b"/>
              <a:pathLst>
                <a:path w="138" h="11">
                  <a:moveTo>
                    <a:pt x="8" y="5"/>
                  </a:moveTo>
                  <a:lnTo>
                    <a:pt x="8" y="11"/>
                  </a:lnTo>
                  <a:lnTo>
                    <a:pt x="138" y="11"/>
                  </a:lnTo>
                  <a:lnTo>
                    <a:pt x="138" y="0"/>
                  </a:lnTo>
                  <a:lnTo>
                    <a:pt x="8" y="0"/>
                  </a:lnTo>
                  <a:lnTo>
                    <a:pt x="0" y="5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31" name="Freeform 103"/>
            <p:cNvSpPr>
              <a:spLocks/>
            </p:cNvSpPr>
            <p:nvPr/>
          </p:nvSpPr>
          <p:spPr bwMode="auto">
            <a:xfrm>
              <a:off x="6053138" y="6118225"/>
              <a:ext cx="12700" cy="428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8" y="21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21"/>
                </a:cxn>
                <a:cxn ang="0">
                  <a:pos x="8" y="27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8" y="27"/>
                </a:cxn>
                <a:cxn ang="0">
                  <a:pos x="8" y="16"/>
                </a:cxn>
              </a:cxnLst>
              <a:rect l="0" t="0" r="r" b="b"/>
              <a:pathLst>
                <a:path w="8" h="27">
                  <a:moveTo>
                    <a:pt x="8" y="16"/>
                  </a:moveTo>
                  <a:lnTo>
                    <a:pt x="8" y="21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8" y="27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8" y="27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32" name="Freeform 104"/>
            <p:cNvSpPr>
              <a:spLocks/>
            </p:cNvSpPr>
            <p:nvPr/>
          </p:nvSpPr>
          <p:spPr bwMode="auto">
            <a:xfrm>
              <a:off x="6065838" y="6143625"/>
              <a:ext cx="217487" cy="17463"/>
            </a:xfrm>
            <a:custGeom>
              <a:avLst/>
              <a:gdLst/>
              <a:ahLst/>
              <a:cxnLst>
                <a:cxn ang="0">
                  <a:pos x="122" y="5"/>
                </a:cxn>
                <a:cxn ang="0">
                  <a:pos x="130" y="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130" y="11"/>
                </a:cxn>
                <a:cxn ang="0">
                  <a:pos x="137" y="5"/>
                </a:cxn>
                <a:cxn ang="0">
                  <a:pos x="130" y="11"/>
                </a:cxn>
                <a:cxn ang="0">
                  <a:pos x="137" y="11"/>
                </a:cxn>
                <a:cxn ang="0">
                  <a:pos x="137" y="5"/>
                </a:cxn>
                <a:cxn ang="0">
                  <a:pos x="122" y="5"/>
                </a:cxn>
              </a:cxnLst>
              <a:rect l="0" t="0" r="r" b="b"/>
              <a:pathLst>
                <a:path w="137" h="11">
                  <a:moveTo>
                    <a:pt x="122" y="5"/>
                  </a:moveTo>
                  <a:lnTo>
                    <a:pt x="130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130" y="11"/>
                  </a:lnTo>
                  <a:lnTo>
                    <a:pt x="137" y="5"/>
                  </a:lnTo>
                  <a:lnTo>
                    <a:pt x="130" y="11"/>
                  </a:lnTo>
                  <a:lnTo>
                    <a:pt x="137" y="11"/>
                  </a:lnTo>
                  <a:lnTo>
                    <a:pt x="137" y="5"/>
                  </a:lnTo>
                  <a:lnTo>
                    <a:pt x="122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33" name="Freeform 105"/>
            <p:cNvSpPr>
              <a:spLocks/>
            </p:cNvSpPr>
            <p:nvPr/>
          </p:nvSpPr>
          <p:spPr bwMode="auto">
            <a:xfrm>
              <a:off x="6102350" y="4913313"/>
              <a:ext cx="484188" cy="1255712"/>
            </a:xfrm>
            <a:custGeom>
              <a:avLst/>
              <a:gdLst/>
              <a:ahLst/>
              <a:cxnLst>
                <a:cxn ang="0">
                  <a:pos x="305" y="791"/>
                </a:cxn>
                <a:cxn ang="0">
                  <a:pos x="305" y="0"/>
                </a:cxn>
                <a:cxn ang="0">
                  <a:pos x="0" y="111"/>
                </a:cxn>
                <a:cxn ang="0">
                  <a:pos x="0" y="670"/>
                </a:cxn>
                <a:cxn ang="0">
                  <a:pos x="305" y="791"/>
                </a:cxn>
              </a:cxnLst>
              <a:rect l="0" t="0" r="r" b="b"/>
              <a:pathLst>
                <a:path w="305" h="791">
                  <a:moveTo>
                    <a:pt x="305" y="791"/>
                  </a:moveTo>
                  <a:lnTo>
                    <a:pt x="305" y="0"/>
                  </a:lnTo>
                  <a:lnTo>
                    <a:pt x="0" y="111"/>
                  </a:lnTo>
                  <a:lnTo>
                    <a:pt x="0" y="670"/>
                  </a:lnTo>
                  <a:lnTo>
                    <a:pt x="305" y="791"/>
                  </a:lnTo>
                  <a:close/>
                </a:path>
              </a:pathLst>
            </a:custGeom>
            <a:solidFill>
              <a:srgbClr val="99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34" name="Freeform 106"/>
            <p:cNvSpPr>
              <a:spLocks/>
            </p:cNvSpPr>
            <p:nvPr/>
          </p:nvSpPr>
          <p:spPr bwMode="auto">
            <a:xfrm>
              <a:off x="6575425" y="4905375"/>
              <a:ext cx="23813" cy="1263650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0" y="5"/>
                </a:cxn>
                <a:cxn ang="0">
                  <a:pos x="0" y="796"/>
                </a:cxn>
                <a:cxn ang="0">
                  <a:pos x="15" y="796"/>
                </a:cxn>
                <a:cxn ang="0">
                  <a:pos x="15" y="5"/>
                </a:cxn>
                <a:cxn ang="0">
                  <a:pos x="7" y="0"/>
                </a:cxn>
                <a:cxn ang="0">
                  <a:pos x="15" y="5"/>
                </a:cxn>
                <a:cxn ang="0">
                  <a:pos x="15" y="0"/>
                </a:cxn>
                <a:cxn ang="0">
                  <a:pos x="7" y="0"/>
                </a:cxn>
                <a:cxn ang="0">
                  <a:pos x="7" y="10"/>
                </a:cxn>
              </a:cxnLst>
              <a:rect l="0" t="0" r="r" b="b"/>
              <a:pathLst>
                <a:path w="15" h="796">
                  <a:moveTo>
                    <a:pt x="7" y="10"/>
                  </a:moveTo>
                  <a:lnTo>
                    <a:pt x="0" y="5"/>
                  </a:lnTo>
                  <a:lnTo>
                    <a:pt x="0" y="796"/>
                  </a:lnTo>
                  <a:lnTo>
                    <a:pt x="15" y="796"/>
                  </a:lnTo>
                  <a:lnTo>
                    <a:pt x="15" y="5"/>
                  </a:lnTo>
                  <a:lnTo>
                    <a:pt x="7" y="0"/>
                  </a:lnTo>
                  <a:lnTo>
                    <a:pt x="15" y="5"/>
                  </a:lnTo>
                  <a:lnTo>
                    <a:pt x="15" y="0"/>
                  </a:lnTo>
                  <a:lnTo>
                    <a:pt x="7" y="0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35" name="Freeform 107"/>
            <p:cNvSpPr>
              <a:spLocks/>
            </p:cNvSpPr>
            <p:nvPr/>
          </p:nvSpPr>
          <p:spPr bwMode="auto">
            <a:xfrm>
              <a:off x="6089650" y="4905375"/>
              <a:ext cx="496888" cy="184150"/>
            </a:xfrm>
            <a:custGeom>
              <a:avLst/>
              <a:gdLst/>
              <a:ahLst/>
              <a:cxnLst>
                <a:cxn ang="0">
                  <a:pos x="15" y="116"/>
                </a:cxn>
                <a:cxn ang="0">
                  <a:pos x="8" y="116"/>
                </a:cxn>
                <a:cxn ang="0">
                  <a:pos x="313" y="10"/>
                </a:cxn>
                <a:cxn ang="0">
                  <a:pos x="313" y="0"/>
                </a:cxn>
                <a:cxn ang="0">
                  <a:pos x="8" y="110"/>
                </a:cxn>
                <a:cxn ang="0">
                  <a:pos x="0" y="116"/>
                </a:cxn>
                <a:cxn ang="0">
                  <a:pos x="8" y="110"/>
                </a:cxn>
                <a:cxn ang="0">
                  <a:pos x="0" y="110"/>
                </a:cxn>
                <a:cxn ang="0">
                  <a:pos x="0" y="116"/>
                </a:cxn>
                <a:cxn ang="0">
                  <a:pos x="15" y="116"/>
                </a:cxn>
              </a:cxnLst>
              <a:rect l="0" t="0" r="r" b="b"/>
              <a:pathLst>
                <a:path w="313" h="116">
                  <a:moveTo>
                    <a:pt x="15" y="116"/>
                  </a:moveTo>
                  <a:lnTo>
                    <a:pt x="8" y="116"/>
                  </a:lnTo>
                  <a:lnTo>
                    <a:pt x="313" y="10"/>
                  </a:lnTo>
                  <a:lnTo>
                    <a:pt x="313" y="0"/>
                  </a:lnTo>
                  <a:lnTo>
                    <a:pt x="8" y="110"/>
                  </a:lnTo>
                  <a:lnTo>
                    <a:pt x="0" y="116"/>
                  </a:lnTo>
                  <a:lnTo>
                    <a:pt x="8" y="110"/>
                  </a:lnTo>
                  <a:lnTo>
                    <a:pt x="0" y="110"/>
                  </a:lnTo>
                  <a:lnTo>
                    <a:pt x="0" y="116"/>
                  </a:lnTo>
                  <a:lnTo>
                    <a:pt x="15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36" name="Freeform 108"/>
            <p:cNvSpPr>
              <a:spLocks/>
            </p:cNvSpPr>
            <p:nvPr/>
          </p:nvSpPr>
          <p:spPr bwMode="auto">
            <a:xfrm>
              <a:off x="6089650" y="5089525"/>
              <a:ext cx="23813" cy="887413"/>
            </a:xfrm>
            <a:custGeom>
              <a:avLst/>
              <a:gdLst/>
              <a:ahLst/>
              <a:cxnLst>
                <a:cxn ang="0">
                  <a:pos x="8" y="553"/>
                </a:cxn>
                <a:cxn ang="0">
                  <a:pos x="15" y="5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0" y="559"/>
                </a:cxn>
                <a:cxn ang="0">
                  <a:pos x="8" y="559"/>
                </a:cxn>
                <a:cxn ang="0">
                  <a:pos x="0" y="559"/>
                </a:cxn>
                <a:cxn ang="0">
                  <a:pos x="0" y="559"/>
                </a:cxn>
                <a:cxn ang="0">
                  <a:pos x="8" y="559"/>
                </a:cxn>
                <a:cxn ang="0">
                  <a:pos x="8" y="553"/>
                </a:cxn>
              </a:cxnLst>
              <a:rect l="0" t="0" r="r" b="b"/>
              <a:pathLst>
                <a:path w="15" h="559">
                  <a:moveTo>
                    <a:pt x="8" y="553"/>
                  </a:moveTo>
                  <a:lnTo>
                    <a:pt x="15" y="5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8" y="559"/>
                  </a:lnTo>
                  <a:lnTo>
                    <a:pt x="0" y="559"/>
                  </a:lnTo>
                  <a:lnTo>
                    <a:pt x="0" y="559"/>
                  </a:lnTo>
                  <a:lnTo>
                    <a:pt x="8" y="559"/>
                  </a:lnTo>
                  <a:lnTo>
                    <a:pt x="8" y="5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37" name="Freeform 109"/>
            <p:cNvSpPr>
              <a:spLocks/>
            </p:cNvSpPr>
            <p:nvPr/>
          </p:nvSpPr>
          <p:spPr bwMode="auto">
            <a:xfrm>
              <a:off x="6102350" y="5967413"/>
              <a:ext cx="496888" cy="209550"/>
            </a:xfrm>
            <a:custGeom>
              <a:avLst/>
              <a:gdLst/>
              <a:ahLst/>
              <a:cxnLst>
                <a:cxn ang="0">
                  <a:pos x="298" y="127"/>
                </a:cxn>
                <a:cxn ang="0">
                  <a:pos x="305" y="122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305" y="132"/>
                </a:cxn>
                <a:cxn ang="0">
                  <a:pos x="313" y="127"/>
                </a:cxn>
                <a:cxn ang="0">
                  <a:pos x="305" y="132"/>
                </a:cxn>
                <a:cxn ang="0">
                  <a:pos x="313" y="132"/>
                </a:cxn>
                <a:cxn ang="0">
                  <a:pos x="313" y="127"/>
                </a:cxn>
                <a:cxn ang="0">
                  <a:pos x="298" y="127"/>
                </a:cxn>
              </a:cxnLst>
              <a:rect l="0" t="0" r="r" b="b"/>
              <a:pathLst>
                <a:path w="313" h="132">
                  <a:moveTo>
                    <a:pt x="298" y="127"/>
                  </a:moveTo>
                  <a:lnTo>
                    <a:pt x="305" y="122"/>
                  </a:lnTo>
                  <a:lnTo>
                    <a:pt x="0" y="0"/>
                  </a:lnTo>
                  <a:lnTo>
                    <a:pt x="0" y="6"/>
                  </a:lnTo>
                  <a:lnTo>
                    <a:pt x="305" y="132"/>
                  </a:lnTo>
                  <a:lnTo>
                    <a:pt x="313" y="127"/>
                  </a:lnTo>
                  <a:lnTo>
                    <a:pt x="305" y="132"/>
                  </a:lnTo>
                  <a:lnTo>
                    <a:pt x="313" y="132"/>
                  </a:lnTo>
                  <a:lnTo>
                    <a:pt x="313" y="127"/>
                  </a:lnTo>
                  <a:lnTo>
                    <a:pt x="298" y="1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38" name="Rectangle 110"/>
            <p:cNvSpPr>
              <a:spLocks noChangeArrowheads="1"/>
            </p:cNvSpPr>
            <p:nvPr/>
          </p:nvSpPr>
          <p:spPr bwMode="auto">
            <a:xfrm>
              <a:off x="6696075" y="4954588"/>
              <a:ext cx="157163" cy="118110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39" name="Freeform 111"/>
            <p:cNvSpPr>
              <a:spLocks/>
            </p:cNvSpPr>
            <p:nvPr/>
          </p:nvSpPr>
          <p:spPr bwMode="auto">
            <a:xfrm>
              <a:off x="6842125" y="4954588"/>
              <a:ext cx="23813" cy="1189037"/>
            </a:xfrm>
            <a:custGeom>
              <a:avLst/>
              <a:gdLst/>
              <a:ahLst/>
              <a:cxnLst>
                <a:cxn ang="0">
                  <a:pos x="7" y="749"/>
                </a:cxn>
                <a:cxn ang="0">
                  <a:pos x="15" y="744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0" y="744"/>
                </a:cxn>
                <a:cxn ang="0">
                  <a:pos x="7" y="739"/>
                </a:cxn>
                <a:cxn ang="0">
                  <a:pos x="7" y="749"/>
                </a:cxn>
                <a:cxn ang="0">
                  <a:pos x="15" y="749"/>
                </a:cxn>
                <a:cxn ang="0">
                  <a:pos x="15" y="744"/>
                </a:cxn>
                <a:cxn ang="0">
                  <a:pos x="7" y="749"/>
                </a:cxn>
              </a:cxnLst>
              <a:rect l="0" t="0" r="r" b="b"/>
              <a:pathLst>
                <a:path w="15" h="749">
                  <a:moveTo>
                    <a:pt x="7" y="749"/>
                  </a:moveTo>
                  <a:lnTo>
                    <a:pt x="15" y="744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744"/>
                  </a:lnTo>
                  <a:lnTo>
                    <a:pt x="7" y="739"/>
                  </a:lnTo>
                  <a:lnTo>
                    <a:pt x="7" y="749"/>
                  </a:lnTo>
                  <a:lnTo>
                    <a:pt x="15" y="749"/>
                  </a:lnTo>
                  <a:lnTo>
                    <a:pt x="15" y="744"/>
                  </a:lnTo>
                  <a:lnTo>
                    <a:pt x="7" y="7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40" name="Freeform 112"/>
            <p:cNvSpPr>
              <a:spLocks/>
            </p:cNvSpPr>
            <p:nvPr/>
          </p:nvSpPr>
          <p:spPr bwMode="auto">
            <a:xfrm>
              <a:off x="6683375" y="6127750"/>
              <a:ext cx="169863" cy="1587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8" y="10"/>
                </a:cxn>
                <a:cxn ang="0">
                  <a:pos x="107" y="10"/>
                </a:cxn>
                <a:cxn ang="0">
                  <a:pos x="107" y="0"/>
                </a:cxn>
                <a:cxn ang="0">
                  <a:pos x="8" y="0"/>
                </a:cxn>
                <a:cxn ang="0">
                  <a:pos x="16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8" y="10"/>
                </a:cxn>
                <a:cxn ang="0">
                  <a:pos x="0" y="5"/>
                </a:cxn>
              </a:cxnLst>
              <a:rect l="0" t="0" r="r" b="b"/>
              <a:pathLst>
                <a:path w="107" h="10">
                  <a:moveTo>
                    <a:pt x="0" y="5"/>
                  </a:moveTo>
                  <a:lnTo>
                    <a:pt x="8" y="10"/>
                  </a:lnTo>
                  <a:lnTo>
                    <a:pt x="107" y="10"/>
                  </a:lnTo>
                  <a:lnTo>
                    <a:pt x="107" y="0"/>
                  </a:lnTo>
                  <a:lnTo>
                    <a:pt x="8" y="0"/>
                  </a:lnTo>
                  <a:lnTo>
                    <a:pt x="16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8" y="1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41" name="Freeform 113"/>
            <p:cNvSpPr>
              <a:spLocks/>
            </p:cNvSpPr>
            <p:nvPr/>
          </p:nvSpPr>
          <p:spPr bwMode="auto">
            <a:xfrm>
              <a:off x="6683375" y="4946650"/>
              <a:ext cx="25400" cy="118903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5"/>
                </a:cxn>
                <a:cxn ang="0">
                  <a:pos x="0" y="749"/>
                </a:cxn>
                <a:cxn ang="0">
                  <a:pos x="16" y="749"/>
                </a:cxn>
                <a:cxn ang="0">
                  <a:pos x="16" y="5"/>
                </a:cxn>
                <a:cxn ang="0">
                  <a:pos x="8" y="5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8" y="0"/>
                </a:cxn>
              </a:cxnLst>
              <a:rect l="0" t="0" r="r" b="b"/>
              <a:pathLst>
                <a:path w="16" h="749">
                  <a:moveTo>
                    <a:pt x="8" y="0"/>
                  </a:moveTo>
                  <a:lnTo>
                    <a:pt x="0" y="5"/>
                  </a:lnTo>
                  <a:lnTo>
                    <a:pt x="0" y="749"/>
                  </a:lnTo>
                  <a:lnTo>
                    <a:pt x="16" y="749"/>
                  </a:lnTo>
                  <a:lnTo>
                    <a:pt x="16" y="5"/>
                  </a:lnTo>
                  <a:lnTo>
                    <a:pt x="8" y="5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42" name="Freeform 114"/>
            <p:cNvSpPr>
              <a:spLocks/>
            </p:cNvSpPr>
            <p:nvPr/>
          </p:nvSpPr>
          <p:spPr bwMode="auto">
            <a:xfrm>
              <a:off x="6696075" y="4946650"/>
              <a:ext cx="169863" cy="7938"/>
            </a:xfrm>
            <a:custGeom>
              <a:avLst/>
              <a:gdLst/>
              <a:ahLst/>
              <a:cxnLst>
                <a:cxn ang="0">
                  <a:pos x="107" y="5"/>
                </a:cxn>
                <a:cxn ang="0">
                  <a:pos x="99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99" y="5"/>
                </a:cxn>
                <a:cxn ang="0">
                  <a:pos x="92" y="5"/>
                </a:cxn>
                <a:cxn ang="0">
                  <a:pos x="107" y="5"/>
                </a:cxn>
                <a:cxn ang="0">
                  <a:pos x="107" y="0"/>
                </a:cxn>
                <a:cxn ang="0">
                  <a:pos x="99" y="0"/>
                </a:cxn>
                <a:cxn ang="0">
                  <a:pos x="107" y="5"/>
                </a:cxn>
              </a:cxnLst>
              <a:rect l="0" t="0" r="r" b="b"/>
              <a:pathLst>
                <a:path w="107" h="5">
                  <a:moveTo>
                    <a:pt x="107" y="5"/>
                  </a:moveTo>
                  <a:lnTo>
                    <a:pt x="99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99" y="5"/>
                  </a:lnTo>
                  <a:lnTo>
                    <a:pt x="92" y="5"/>
                  </a:lnTo>
                  <a:lnTo>
                    <a:pt x="107" y="5"/>
                  </a:lnTo>
                  <a:lnTo>
                    <a:pt x="107" y="0"/>
                  </a:lnTo>
                  <a:lnTo>
                    <a:pt x="99" y="0"/>
                  </a:lnTo>
                  <a:lnTo>
                    <a:pt x="107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43" name="Rectangle 115"/>
            <p:cNvSpPr>
              <a:spLocks noChangeArrowheads="1"/>
            </p:cNvSpPr>
            <p:nvPr/>
          </p:nvSpPr>
          <p:spPr bwMode="auto">
            <a:xfrm>
              <a:off x="6586538" y="4913313"/>
              <a:ext cx="158750" cy="1255712"/>
            </a:xfrm>
            <a:prstGeom prst="rect">
              <a:avLst/>
            </a:prstGeom>
            <a:solidFill>
              <a:srgbClr val="0066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44" name="Freeform 116"/>
            <p:cNvSpPr>
              <a:spLocks/>
            </p:cNvSpPr>
            <p:nvPr/>
          </p:nvSpPr>
          <p:spPr bwMode="auto">
            <a:xfrm>
              <a:off x="6732588" y="4905375"/>
              <a:ext cx="12700" cy="1263650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0" y="5"/>
                </a:cxn>
                <a:cxn ang="0">
                  <a:pos x="0" y="796"/>
                </a:cxn>
                <a:cxn ang="0">
                  <a:pos x="8" y="796"/>
                </a:cxn>
                <a:cxn ang="0">
                  <a:pos x="8" y="5"/>
                </a:cxn>
                <a:cxn ang="0">
                  <a:pos x="8" y="0"/>
                </a:cxn>
                <a:cxn ang="0">
                  <a:pos x="8" y="5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10"/>
                </a:cxn>
              </a:cxnLst>
              <a:rect l="0" t="0" r="r" b="b"/>
              <a:pathLst>
                <a:path w="8" h="796">
                  <a:moveTo>
                    <a:pt x="8" y="10"/>
                  </a:moveTo>
                  <a:lnTo>
                    <a:pt x="0" y="5"/>
                  </a:lnTo>
                  <a:lnTo>
                    <a:pt x="0" y="796"/>
                  </a:lnTo>
                  <a:lnTo>
                    <a:pt x="8" y="796"/>
                  </a:lnTo>
                  <a:lnTo>
                    <a:pt x="8" y="5"/>
                  </a:lnTo>
                  <a:lnTo>
                    <a:pt x="8" y="0"/>
                  </a:lnTo>
                  <a:lnTo>
                    <a:pt x="8" y="5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45" name="Freeform 117"/>
            <p:cNvSpPr>
              <a:spLocks/>
            </p:cNvSpPr>
            <p:nvPr/>
          </p:nvSpPr>
          <p:spPr bwMode="auto">
            <a:xfrm>
              <a:off x="6575425" y="4905375"/>
              <a:ext cx="169863" cy="15875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7" y="10"/>
                </a:cxn>
                <a:cxn ang="0">
                  <a:pos x="107" y="10"/>
                </a:cxn>
                <a:cxn ang="0">
                  <a:pos x="107" y="0"/>
                </a:cxn>
                <a:cxn ang="0">
                  <a:pos x="7" y="0"/>
                </a:cxn>
                <a:cxn ang="0">
                  <a:pos x="0" y="5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15" y="5"/>
                </a:cxn>
              </a:cxnLst>
              <a:rect l="0" t="0" r="r" b="b"/>
              <a:pathLst>
                <a:path w="107" h="10">
                  <a:moveTo>
                    <a:pt x="15" y="5"/>
                  </a:moveTo>
                  <a:lnTo>
                    <a:pt x="7" y="10"/>
                  </a:lnTo>
                  <a:lnTo>
                    <a:pt x="107" y="10"/>
                  </a:lnTo>
                  <a:lnTo>
                    <a:pt x="107" y="0"/>
                  </a:lnTo>
                  <a:lnTo>
                    <a:pt x="7" y="0"/>
                  </a:lnTo>
                  <a:lnTo>
                    <a:pt x="0" y="5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46" name="Freeform 118"/>
            <p:cNvSpPr>
              <a:spLocks/>
            </p:cNvSpPr>
            <p:nvPr/>
          </p:nvSpPr>
          <p:spPr bwMode="auto">
            <a:xfrm>
              <a:off x="6575425" y="4913313"/>
              <a:ext cx="23813" cy="1263650"/>
            </a:xfrm>
            <a:custGeom>
              <a:avLst/>
              <a:gdLst/>
              <a:ahLst/>
              <a:cxnLst>
                <a:cxn ang="0">
                  <a:pos x="7" y="786"/>
                </a:cxn>
                <a:cxn ang="0">
                  <a:pos x="15" y="791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0" y="791"/>
                </a:cxn>
                <a:cxn ang="0">
                  <a:pos x="7" y="796"/>
                </a:cxn>
                <a:cxn ang="0">
                  <a:pos x="0" y="791"/>
                </a:cxn>
                <a:cxn ang="0">
                  <a:pos x="0" y="796"/>
                </a:cxn>
                <a:cxn ang="0">
                  <a:pos x="7" y="796"/>
                </a:cxn>
                <a:cxn ang="0">
                  <a:pos x="7" y="786"/>
                </a:cxn>
              </a:cxnLst>
              <a:rect l="0" t="0" r="r" b="b"/>
              <a:pathLst>
                <a:path w="15" h="796">
                  <a:moveTo>
                    <a:pt x="7" y="786"/>
                  </a:moveTo>
                  <a:lnTo>
                    <a:pt x="15" y="791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791"/>
                  </a:lnTo>
                  <a:lnTo>
                    <a:pt x="7" y="796"/>
                  </a:lnTo>
                  <a:lnTo>
                    <a:pt x="0" y="791"/>
                  </a:lnTo>
                  <a:lnTo>
                    <a:pt x="0" y="796"/>
                  </a:lnTo>
                  <a:lnTo>
                    <a:pt x="7" y="796"/>
                  </a:lnTo>
                  <a:lnTo>
                    <a:pt x="7" y="7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47" name="Freeform 119"/>
            <p:cNvSpPr>
              <a:spLocks/>
            </p:cNvSpPr>
            <p:nvPr/>
          </p:nvSpPr>
          <p:spPr bwMode="auto">
            <a:xfrm>
              <a:off x="6586538" y="6161088"/>
              <a:ext cx="158750" cy="15875"/>
            </a:xfrm>
            <a:custGeom>
              <a:avLst/>
              <a:gdLst/>
              <a:ahLst/>
              <a:cxnLst>
                <a:cxn ang="0">
                  <a:pos x="92" y="5"/>
                </a:cxn>
                <a:cxn ang="0">
                  <a:pos x="100" y="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100" y="10"/>
                </a:cxn>
                <a:cxn ang="0">
                  <a:pos x="100" y="5"/>
                </a:cxn>
                <a:cxn ang="0">
                  <a:pos x="100" y="10"/>
                </a:cxn>
                <a:cxn ang="0">
                  <a:pos x="100" y="10"/>
                </a:cxn>
                <a:cxn ang="0">
                  <a:pos x="100" y="5"/>
                </a:cxn>
                <a:cxn ang="0">
                  <a:pos x="92" y="5"/>
                </a:cxn>
              </a:cxnLst>
              <a:rect l="0" t="0" r="r" b="b"/>
              <a:pathLst>
                <a:path w="100" h="10">
                  <a:moveTo>
                    <a:pt x="92" y="5"/>
                  </a:moveTo>
                  <a:lnTo>
                    <a:pt x="10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100" y="10"/>
                  </a:lnTo>
                  <a:lnTo>
                    <a:pt x="100" y="5"/>
                  </a:lnTo>
                  <a:lnTo>
                    <a:pt x="100" y="10"/>
                  </a:lnTo>
                  <a:lnTo>
                    <a:pt x="100" y="10"/>
                  </a:lnTo>
                  <a:lnTo>
                    <a:pt x="100" y="5"/>
                  </a:lnTo>
                  <a:lnTo>
                    <a:pt x="92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48" name="Freeform 120"/>
            <p:cNvSpPr>
              <a:spLocks/>
            </p:cNvSpPr>
            <p:nvPr/>
          </p:nvSpPr>
          <p:spPr bwMode="auto">
            <a:xfrm>
              <a:off x="6369050" y="5407025"/>
              <a:ext cx="107950" cy="201613"/>
            </a:xfrm>
            <a:custGeom>
              <a:avLst/>
              <a:gdLst/>
              <a:ahLst/>
              <a:cxnLst>
                <a:cxn ang="0">
                  <a:pos x="38" y="127"/>
                </a:cxn>
                <a:cxn ang="0">
                  <a:pos x="30" y="127"/>
                </a:cxn>
                <a:cxn ang="0">
                  <a:pos x="23" y="121"/>
                </a:cxn>
                <a:cxn ang="0">
                  <a:pos x="15" y="116"/>
                </a:cxn>
                <a:cxn ang="0">
                  <a:pos x="7" y="106"/>
                </a:cxn>
                <a:cxn ang="0">
                  <a:pos x="7" y="100"/>
                </a:cxn>
                <a:cxn ang="0">
                  <a:pos x="7" y="90"/>
                </a:cxn>
                <a:cxn ang="0">
                  <a:pos x="0" y="74"/>
                </a:cxn>
                <a:cxn ang="0">
                  <a:pos x="0" y="63"/>
                </a:cxn>
                <a:cxn ang="0">
                  <a:pos x="0" y="53"/>
                </a:cxn>
                <a:cxn ang="0">
                  <a:pos x="7" y="37"/>
                </a:cxn>
                <a:cxn ang="0">
                  <a:pos x="7" y="26"/>
                </a:cxn>
                <a:cxn ang="0">
                  <a:pos x="7" y="21"/>
                </a:cxn>
                <a:cxn ang="0">
                  <a:pos x="15" y="11"/>
                </a:cxn>
                <a:cxn ang="0">
                  <a:pos x="23" y="5"/>
                </a:cxn>
                <a:cxn ang="0">
                  <a:pos x="30" y="0"/>
                </a:cxn>
                <a:cxn ang="0">
                  <a:pos x="38" y="0"/>
                </a:cxn>
                <a:cxn ang="0">
                  <a:pos x="46" y="0"/>
                </a:cxn>
                <a:cxn ang="0">
                  <a:pos x="53" y="5"/>
                </a:cxn>
                <a:cxn ang="0">
                  <a:pos x="53" y="11"/>
                </a:cxn>
                <a:cxn ang="0">
                  <a:pos x="61" y="21"/>
                </a:cxn>
                <a:cxn ang="0">
                  <a:pos x="68" y="26"/>
                </a:cxn>
                <a:cxn ang="0">
                  <a:pos x="68" y="37"/>
                </a:cxn>
                <a:cxn ang="0">
                  <a:pos x="68" y="53"/>
                </a:cxn>
                <a:cxn ang="0">
                  <a:pos x="68" y="63"/>
                </a:cxn>
                <a:cxn ang="0">
                  <a:pos x="68" y="74"/>
                </a:cxn>
                <a:cxn ang="0">
                  <a:pos x="68" y="90"/>
                </a:cxn>
                <a:cxn ang="0">
                  <a:pos x="68" y="100"/>
                </a:cxn>
                <a:cxn ang="0">
                  <a:pos x="61" y="106"/>
                </a:cxn>
                <a:cxn ang="0">
                  <a:pos x="53" y="116"/>
                </a:cxn>
                <a:cxn ang="0">
                  <a:pos x="53" y="121"/>
                </a:cxn>
                <a:cxn ang="0">
                  <a:pos x="46" y="127"/>
                </a:cxn>
                <a:cxn ang="0">
                  <a:pos x="38" y="127"/>
                </a:cxn>
              </a:cxnLst>
              <a:rect l="0" t="0" r="r" b="b"/>
              <a:pathLst>
                <a:path w="68" h="127">
                  <a:moveTo>
                    <a:pt x="38" y="127"/>
                  </a:moveTo>
                  <a:lnTo>
                    <a:pt x="30" y="127"/>
                  </a:lnTo>
                  <a:lnTo>
                    <a:pt x="23" y="121"/>
                  </a:lnTo>
                  <a:lnTo>
                    <a:pt x="15" y="116"/>
                  </a:lnTo>
                  <a:lnTo>
                    <a:pt x="7" y="106"/>
                  </a:lnTo>
                  <a:lnTo>
                    <a:pt x="7" y="100"/>
                  </a:lnTo>
                  <a:lnTo>
                    <a:pt x="7" y="90"/>
                  </a:lnTo>
                  <a:lnTo>
                    <a:pt x="0" y="74"/>
                  </a:lnTo>
                  <a:lnTo>
                    <a:pt x="0" y="63"/>
                  </a:lnTo>
                  <a:lnTo>
                    <a:pt x="0" y="53"/>
                  </a:lnTo>
                  <a:lnTo>
                    <a:pt x="7" y="37"/>
                  </a:lnTo>
                  <a:lnTo>
                    <a:pt x="7" y="26"/>
                  </a:lnTo>
                  <a:lnTo>
                    <a:pt x="7" y="21"/>
                  </a:lnTo>
                  <a:lnTo>
                    <a:pt x="15" y="11"/>
                  </a:lnTo>
                  <a:lnTo>
                    <a:pt x="23" y="5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53" y="5"/>
                  </a:lnTo>
                  <a:lnTo>
                    <a:pt x="53" y="11"/>
                  </a:lnTo>
                  <a:lnTo>
                    <a:pt x="61" y="21"/>
                  </a:lnTo>
                  <a:lnTo>
                    <a:pt x="68" y="26"/>
                  </a:lnTo>
                  <a:lnTo>
                    <a:pt x="68" y="37"/>
                  </a:lnTo>
                  <a:lnTo>
                    <a:pt x="68" y="53"/>
                  </a:lnTo>
                  <a:lnTo>
                    <a:pt x="68" y="63"/>
                  </a:lnTo>
                  <a:lnTo>
                    <a:pt x="68" y="74"/>
                  </a:lnTo>
                  <a:lnTo>
                    <a:pt x="68" y="90"/>
                  </a:lnTo>
                  <a:lnTo>
                    <a:pt x="68" y="100"/>
                  </a:lnTo>
                  <a:lnTo>
                    <a:pt x="61" y="106"/>
                  </a:lnTo>
                  <a:lnTo>
                    <a:pt x="53" y="116"/>
                  </a:lnTo>
                  <a:lnTo>
                    <a:pt x="53" y="121"/>
                  </a:lnTo>
                  <a:lnTo>
                    <a:pt x="46" y="127"/>
                  </a:lnTo>
                  <a:lnTo>
                    <a:pt x="38" y="1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49" name="Freeform 121"/>
            <p:cNvSpPr>
              <a:spLocks/>
            </p:cNvSpPr>
            <p:nvPr/>
          </p:nvSpPr>
          <p:spPr bwMode="auto">
            <a:xfrm>
              <a:off x="6356350" y="5507038"/>
              <a:ext cx="73025" cy="109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8" y="11"/>
                </a:cxn>
                <a:cxn ang="0">
                  <a:pos x="8" y="27"/>
                </a:cxn>
                <a:cxn ang="0">
                  <a:pos x="8" y="37"/>
                </a:cxn>
                <a:cxn ang="0">
                  <a:pos x="15" y="48"/>
                </a:cxn>
                <a:cxn ang="0">
                  <a:pos x="23" y="53"/>
                </a:cxn>
                <a:cxn ang="0">
                  <a:pos x="23" y="58"/>
                </a:cxn>
                <a:cxn ang="0">
                  <a:pos x="38" y="64"/>
                </a:cxn>
                <a:cxn ang="0">
                  <a:pos x="46" y="69"/>
                </a:cxn>
                <a:cxn ang="0">
                  <a:pos x="46" y="58"/>
                </a:cxn>
                <a:cxn ang="0">
                  <a:pos x="38" y="58"/>
                </a:cxn>
                <a:cxn ang="0">
                  <a:pos x="38" y="53"/>
                </a:cxn>
                <a:cxn ang="0">
                  <a:pos x="31" y="48"/>
                </a:cxn>
                <a:cxn ang="0">
                  <a:pos x="23" y="43"/>
                </a:cxn>
                <a:cxn ang="0">
                  <a:pos x="23" y="32"/>
                </a:cxn>
                <a:cxn ang="0">
                  <a:pos x="15" y="22"/>
                </a:cxn>
                <a:cxn ang="0">
                  <a:pos x="15" y="11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46" h="69">
                  <a:moveTo>
                    <a:pt x="0" y="0"/>
                  </a:moveTo>
                  <a:lnTo>
                    <a:pt x="0" y="0"/>
                  </a:lnTo>
                  <a:lnTo>
                    <a:pt x="8" y="11"/>
                  </a:lnTo>
                  <a:lnTo>
                    <a:pt x="8" y="27"/>
                  </a:lnTo>
                  <a:lnTo>
                    <a:pt x="8" y="37"/>
                  </a:lnTo>
                  <a:lnTo>
                    <a:pt x="15" y="48"/>
                  </a:lnTo>
                  <a:lnTo>
                    <a:pt x="23" y="53"/>
                  </a:lnTo>
                  <a:lnTo>
                    <a:pt x="23" y="58"/>
                  </a:lnTo>
                  <a:lnTo>
                    <a:pt x="38" y="64"/>
                  </a:lnTo>
                  <a:lnTo>
                    <a:pt x="46" y="69"/>
                  </a:lnTo>
                  <a:lnTo>
                    <a:pt x="46" y="58"/>
                  </a:lnTo>
                  <a:lnTo>
                    <a:pt x="38" y="58"/>
                  </a:lnTo>
                  <a:lnTo>
                    <a:pt x="38" y="53"/>
                  </a:lnTo>
                  <a:lnTo>
                    <a:pt x="31" y="48"/>
                  </a:lnTo>
                  <a:lnTo>
                    <a:pt x="23" y="43"/>
                  </a:lnTo>
                  <a:lnTo>
                    <a:pt x="23" y="32"/>
                  </a:lnTo>
                  <a:lnTo>
                    <a:pt x="15" y="22"/>
                  </a:lnTo>
                  <a:lnTo>
                    <a:pt x="15" y="1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50" name="Freeform 122"/>
            <p:cNvSpPr>
              <a:spLocks/>
            </p:cNvSpPr>
            <p:nvPr/>
          </p:nvSpPr>
          <p:spPr bwMode="auto">
            <a:xfrm>
              <a:off x="6356350" y="5399088"/>
              <a:ext cx="73025" cy="107950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6" y="0"/>
                </a:cxn>
                <a:cxn ang="0">
                  <a:pos x="38" y="5"/>
                </a:cxn>
                <a:cxn ang="0">
                  <a:pos x="23" y="10"/>
                </a:cxn>
                <a:cxn ang="0">
                  <a:pos x="23" y="16"/>
                </a:cxn>
                <a:cxn ang="0">
                  <a:pos x="15" y="21"/>
                </a:cxn>
                <a:cxn ang="0">
                  <a:pos x="8" y="31"/>
                </a:cxn>
                <a:cxn ang="0">
                  <a:pos x="8" y="42"/>
                </a:cxn>
                <a:cxn ang="0">
                  <a:pos x="8" y="58"/>
                </a:cxn>
                <a:cxn ang="0">
                  <a:pos x="0" y="68"/>
                </a:cxn>
                <a:cxn ang="0">
                  <a:pos x="15" y="68"/>
                </a:cxn>
                <a:cxn ang="0">
                  <a:pos x="15" y="58"/>
                </a:cxn>
                <a:cxn ang="0">
                  <a:pos x="15" y="47"/>
                </a:cxn>
                <a:cxn ang="0">
                  <a:pos x="23" y="31"/>
                </a:cxn>
                <a:cxn ang="0">
                  <a:pos x="23" y="26"/>
                </a:cxn>
                <a:cxn ang="0">
                  <a:pos x="31" y="21"/>
                </a:cxn>
                <a:cxn ang="0">
                  <a:pos x="38" y="16"/>
                </a:cxn>
                <a:cxn ang="0">
                  <a:pos x="38" y="10"/>
                </a:cxn>
                <a:cxn ang="0">
                  <a:pos x="46" y="10"/>
                </a:cxn>
                <a:cxn ang="0">
                  <a:pos x="46" y="10"/>
                </a:cxn>
                <a:cxn ang="0">
                  <a:pos x="46" y="0"/>
                </a:cxn>
              </a:cxnLst>
              <a:rect l="0" t="0" r="r" b="b"/>
              <a:pathLst>
                <a:path w="46" h="68">
                  <a:moveTo>
                    <a:pt x="46" y="0"/>
                  </a:moveTo>
                  <a:lnTo>
                    <a:pt x="46" y="0"/>
                  </a:lnTo>
                  <a:lnTo>
                    <a:pt x="38" y="5"/>
                  </a:lnTo>
                  <a:lnTo>
                    <a:pt x="23" y="10"/>
                  </a:lnTo>
                  <a:lnTo>
                    <a:pt x="23" y="16"/>
                  </a:lnTo>
                  <a:lnTo>
                    <a:pt x="15" y="21"/>
                  </a:lnTo>
                  <a:lnTo>
                    <a:pt x="8" y="31"/>
                  </a:lnTo>
                  <a:lnTo>
                    <a:pt x="8" y="42"/>
                  </a:lnTo>
                  <a:lnTo>
                    <a:pt x="8" y="58"/>
                  </a:lnTo>
                  <a:lnTo>
                    <a:pt x="0" y="68"/>
                  </a:lnTo>
                  <a:lnTo>
                    <a:pt x="15" y="68"/>
                  </a:lnTo>
                  <a:lnTo>
                    <a:pt x="15" y="58"/>
                  </a:lnTo>
                  <a:lnTo>
                    <a:pt x="15" y="47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31" y="21"/>
                  </a:lnTo>
                  <a:lnTo>
                    <a:pt x="38" y="16"/>
                  </a:lnTo>
                  <a:lnTo>
                    <a:pt x="38" y="10"/>
                  </a:lnTo>
                  <a:lnTo>
                    <a:pt x="46" y="10"/>
                  </a:lnTo>
                  <a:lnTo>
                    <a:pt x="46" y="1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51" name="Freeform 123"/>
            <p:cNvSpPr>
              <a:spLocks/>
            </p:cNvSpPr>
            <p:nvPr/>
          </p:nvSpPr>
          <p:spPr bwMode="auto">
            <a:xfrm>
              <a:off x="6429375" y="5399088"/>
              <a:ext cx="60325" cy="107950"/>
            </a:xfrm>
            <a:custGeom>
              <a:avLst/>
              <a:gdLst/>
              <a:ahLst/>
              <a:cxnLst>
                <a:cxn ang="0">
                  <a:pos x="38" y="68"/>
                </a:cxn>
                <a:cxn ang="0">
                  <a:pos x="38" y="68"/>
                </a:cxn>
                <a:cxn ang="0">
                  <a:pos x="38" y="58"/>
                </a:cxn>
                <a:cxn ang="0">
                  <a:pos x="38" y="42"/>
                </a:cxn>
                <a:cxn ang="0">
                  <a:pos x="30" y="31"/>
                </a:cxn>
                <a:cxn ang="0">
                  <a:pos x="30" y="21"/>
                </a:cxn>
                <a:cxn ang="0">
                  <a:pos x="23" y="16"/>
                </a:cxn>
                <a:cxn ang="0">
                  <a:pos x="15" y="10"/>
                </a:cxn>
                <a:cxn ang="0">
                  <a:pos x="8" y="5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8" y="16"/>
                </a:cxn>
                <a:cxn ang="0">
                  <a:pos x="15" y="21"/>
                </a:cxn>
                <a:cxn ang="0">
                  <a:pos x="15" y="26"/>
                </a:cxn>
                <a:cxn ang="0">
                  <a:pos x="23" y="31"/>
                </a:cxn>
                <a:cxn ang="0">
                  <a:pos x="23" y="47"/>
                </a:cxn>
                <a:cxn ang="0">
                  <a:pos x="30" y="58"/>
                </a:cxn>
                <a:cxn ang="0">
                  <a:pos x="30" y="68"/>
                </a:cxn>
                <a:cxn ang="0">
                  <a:pos x="30" y="68"/>
                </a:cxn>
                <a:cxn ang="0">
                  <a:pos x="38" y="68"/>
                </a:cxn>
              </a:cxnLst>
              <a:rect l="0" t="0" r="r" b="b"/>
              <a:pathLst>
                <a:path w="38" h="68">
                  <a:moveTo>
                    <a:pt x="38" y="68"/>
                  </a:moveTo>
                  <a:lnTo>
                    <a:pt x="38" y="68"/>
                  </a:lnTo>
                  <a:lnTo>
                    <a:pt x="38" y="58"/>
                  </a:lnTo>
                  <a:lnTo>
                    <a:pt x="38" y="42"/>
                  </a:lnTo>
                  <a:lnTo>
                    <a:pt x="30" y="31"/>
                  </a:lnTo>
                  <a:lnTo>
                    <a:pt x="30" y="21"/>
                  </a:lnTo>
                  <a:lnTo>
                    <a:pt x="23" y="16"/>
                  </a:lnTo>
                  <a:lnTo>
                    <a:pt x="15" y="10"/>
                  </a:lnTo>
                  <a:lnTo>
                    <a:pt x="8" y="5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8" y="16"/>
                  </a:lnTo>
                  <a:lnTo>
                    <a:pt x="15" y="21"/>
                  </a:lnTo>
                  <a:lnTo>
                    <a:pt x="15" y="26"/>
                  </a:lnTo>
                  <a:lnTo>
                    <a:pt x="23" y="31"/>
                  </a:lnTo>
                  <a:lnTo>
                    <a:pt x="23" y="47"/>
                  </a:lnTo>
                  <a:lnTo>
                    <a:pt x="30" y="58"/>
                  </a:lnTo>
                  <a:lnTo>
                    <a:pt x="30" y="68"/>
                  </a:lnTo>
                  <a:lnTo>
                    <a:pt x="30" y="68"/>
                  </a:lnTo>
                  <a:lnTo>
                    <a:pt x="38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52" name="Freeform 124"/>
            <p:cNvSpPr>
              <a:spLocks/>
            </p:cNvSpPr>
            <p:nvPr/>
          </p:nvSpPr>
          <p:spPr bwMode="auto">
            <a:xfrm>
              <a:off x="6429375" y="5507038"/>
              <a:ext cx="60325" cy="109537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0" y="69"/>
                </a:cxn>
                <a:cxn ang="0">
                  <a:pos x="8" y="64"/>
                </a:cxn>
                <a:cxn ang="0">
                  <a:pos x="15" y="58"/>
                </a:cxn>
                <a:cxn ang="0">
                  <a:pos x="23" y="53"/>
                </a:cxn>
                <a:cxn ang="0">
                  <a:pos x="30" y="48"/>
                </a:cxn>
                <a:cxn ang="0">
                  <a:pos x="30" y="37"/>
                </a:cxn>
                <a:cxn ang="0">
                  <a:pos x="38" y="27"/>
                </a:cxn>
                <a:cxn ang="0">
                  <a:pos x="38" y="11"/>
                </a:cxn>
                <a:cxn ang="0">
                  <a:pos x="38" y="0"/>
                </a:cxn>
                <a:cxn ang="0">
                  <a:pos x="30" y="0"/>
                </a:cxn>
                <a:cxn ang="0">
                  <a:pos x="30" y="11"/>
                </a:cxn>
                <a:cxn ang="0">
                  <a:pos x="23" y="22"/>
                </a:cxn>
                <a:cxn ang="0">
                  <a:pos x="23" y="32"/>
                </a:cxn>
                <a:cxn ang="0">
                  <a:pos x="15" y="43"/>
                </a:cxn>
                <a:cxn ang="0">
                  <a:pos x="15" y="48"/>
                </a:cxn>
                <a:cxn ang="0">
                  <a:pos x="8" y="53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0" y="69"/>
                </a:cxn>
              </a:cxnLst>
              <a:rect l="0" t="0" r="r" b="b"/>
              <a:pathLst>
                <a:path w="38" h="69">
                  <a:moveTo>
                    <a:pt x="0" y="69"/>
                  </a:moveTo>
                  <a:lnTo>
                    <a:pt x="0" y="69"/>
                  </a:lnTo>
                  <a:lnTo>
                    <a:pt x="8" y="64"/>
                  </a:lnTo>
                  <a:lnTo>
                    <a:pt x="15" y="58"/>
                  </a:lnTo>
                  <a:lnTo>
                    <a:pt x="23" y="53"/>
                  </a:lnTo>
                  <a:lnTo>
                    <a:pt x="30" y="48"/>
                  </a:lnTo>
                  <a:lnTo>
                    <a:pt x="30" y="37"/>
                  </a:lnTo>
                  <a:lnTo>
                    <a:pt x="38" y="27"/>
                  </a:lnTo>
                  <a:lnTo>
                    <a:pt x="38" y="11"/>
                  </a:lnTo>
                  <a:lnTo>
                    <a:pt x="38" y="0"/>
                  </a:lnTo>
                  <a:lnTo>
                    <a:pt x="30" y="0"/>
                  </a:lnTo>
                  <a:lnTo>
                    <a:pt x="30" y="11"/>
                  </a:lnTo>
                  <a:lnTo>
                    <a:pt x="23" y="22"/>
                  </a:lnTo>
                  <a:lnTo>
                    <a:pt x="23" y="32"/>
                  </a:lnTo>
                  <a:lnTo>
                    <a:pt x="15" y="43"/>
                  </a:lnTo>
                  <a:lnTo>
                    <a:pt x="15" y="48"/>
                  </a:lnTo>
                  <a:lnTo>
                    <a:pt x="8" y="5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53" name="Freeform 125"/>
            <p:cNvSpPr>
              <a:spLocks/>
            </p:cNvSpPr>
            <p:nvPr/>
          </p:nvSpPr>
          <p:spPr bwMode="auto">
            <a:xfrm>
              <a:off x="6283325" y="5448300"/>
              <a:ext cx="158750" cy="117475"/>
            </a:xfrm>
            <a:custGeom>
              <a:avLst/>
              <a:gdLst/>
              <a:ahLst/>
              <a:cxnLst>
                <a:cxn ang="0">
                  <a:pos x="23" y="74"/>
                </a:cxn>
                <a:cxn ang="0">
                  <a:pos x="16" y="74"/>
                </a:cxn>
                <a:cxn ang="0">
                  <a:pos x="8" y="64"/>
                </a:cxn>
                <a:cxn ang="0">
                  <a:pos x="0" y="53"/>
                </a:cxn>
                <a:cxn ang="0">
                  <a:pos x="0" y="37"/>
                </a:cxn>
                <a:cxn ang="0">
                  <a:pos x="0" y="22"/>
                </a:cxn>
                <a:cxn ang="0">
                  <a:pos x="8" y="11"/>
                </a:cxn>
                <a:cxn ang="0">
                  <a:pos x="16" y="0"/>
                </a:cxn>
                <a:cxn ang="0">
                  <a:pos x="23" y="0"/>
                </a:cxn>
                <a:cxn ang="0">
                  <a:pos x="77" y="0"/>
                </a:cxn>
                <a:cxn ang="0">
                  <a:pos x="84" y="0"/>
                </a:cxn>
                <a:cxn ang="0">
                  <a:pos x="92" y="11"/>
                </a:cxn>
                <a:cxn ang="0">
                  <a:pos x="100" y="22"/>
                </a:cxn>
                <a:cxn ang="0">
                  <a:pos x="100" y="37"/>
                </a:cxn>
                <a:cxn ang="0">
                  <a:pos x="100" y="53"/>
                </a:cxn>
                <a:cxn ang="0">
                  <a:pos x="92" y="64"/>
                </a:cxn>
                <a:cxn ang="0">
                  <a:pos x="84" y="74"/>
                </a:cxn>
                <a:cxn ang="0">
                  <a:pos x="77" y="74"/>
                </a:cxn>
                <a:cxn ang="0">
                  <a:pos x="23" y="74"/>
                </a:cxn>
              </a:cxnLst>
              <a:rect l="0" t="0" r="r" b="b"/>
              <a:pathLst>
                <a:path w="100" h="74">
                  <a:moveTo>
                    <a:pt x="23" y="74"/>
                  </a:moveTo>
                  <a:lnTo>
                    <a:pt x="16" y="74"/>
                  </a:lnTo>
                  <a:lnTo>
                    <a:pt x="8" y="64"/>
                  </a:lnTo>
                  <a:lnTo>
                    <a:pt x="0" y="53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8" y="11"/>
                  </a:lnTo>
                  <a:lnTo>
                    <a:pt x="16" y="0"/>
                  </a:lnTo>
                  <a:lnTo>
                    <a:pt x="23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1"/>
                  </a:lnTo>
                  <a:lnTo>
                    <a:pt x="100" y="22"/>
                  </a:lnTo>
                  <a:lnTo>
                    <a:pt x="100" y="37"/>
                  </a:lnTo>
                  <a:lnTo>
                    <a:pt x="100" y="53"/>
                  </a:lnTo>
                  <a:lnTo>
                    <a:pt x="92" y="64"/>
                  </a:lnTo>
                  <a:lnTo>
                    <a:pt x="84" y="74"/>
                  </a:lnTo>
                  <a:lnTo>
                    <a:pt x="77" y="74"/>
                  </a:lnTo>
                  <a:lnTo>
                    <a:pt x="23" y="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54" name="Freeform 126"/>
            <p:cNvSpPr>
              <a:spLocks/>
            </p:cNvSpPr>
            <p:nvPr/>
          </p:nvSpPr>
          <p:spPr bwMode="auto">
            <a:xfrm>
              <a:off x="6272213" y="5507038"/>
              <a:ext cx="47625" cy="682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7" y="16"/>
                </a:cxn>
                <a:cxn ang="0">
                  <a:pos x="7" y="27"/>
                </a:cxn>
                <a:cxn ang="0">
                  <a:pos x="15" y="37"/>
                </a:cxn>
                <a:cxn ang="0">
                  <a:pos x="30" y="43"/>
                </a:cxn>
                <a:cxn ang="0">
                  <a:pos x="30" y="32"/>
                </a:cxn>
                <a:cxn ang="0">
                  <a:pos x="23" y="32"/>
                </a:cxn>
                <a:cxn ang="0">
                  <a:pos x="23" y="27"/>
                </a:cxn>
                <a:cxn ang="0">
                  <a:pos x="15" y="16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30" h="43">
                  <a:moveTo>
                    <a:pt x="0" y="0"/>
                  </a:moveTo>
                  <a:lnTo>
                    <a:pt x="0" y="0"/>
                  </a:lnTo>
                  <a:lnTo>
                    <a:pt x="7" y="16"/>
                  </a:lnTo>
                  <a:lnTo>
                    <a:pt x="7" y="27"/>
                  </a:lnTo>
                  <a:lnTo>
                    <a:pt x="15" y="37"/>
                  </a:lnTo>
                  <a:lnTo>
                    <a:pt x="30" y="43"/>
                  </a:lnTo>
                  <a:lnTo>
                    <a:pt x="30" y="32"/>
                  </a:lnTo>
                  <a:lnTo>
                    <a:pt x="23" y="32"/>
                  </a:lnTo>
                  <a:lnTo>
                    <a:pt x="23" y="27"/>
                  </a:lnTo>
                  <a:lnTo>
                    <a:pt x="15" y="16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55" name="Freeform 127"/>
            <p:cNvSpPr>
              <a:spLocks/>
            </p:cNvSpPr>
            <p:nvPr/>
          </p:nvSpPr>
          <p:spPr bwMode="auto">
            <a:xfrm>
              <a:off x="6272213" y="5440363"/>
              <a:ext cx="47625" cy="666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15" y="5"/>
                </a:cxn>
                <a:cxn ang="0">
                  <a:pos x="7" y="16"/>
                </a:cxn>
                <a:cxn ang="0">
                  <a:pos x="7" y="27"/>
                </a:cxn>
                <a:cxn ang="0">
                  <a:pos x="0" y="42"/>
                </a:cxn>
                <a:cxn ang="0">
                  <a:pos x="15" y="42"/>
                </a:cxn>
                <a:cxn ang="0">
                  <a:pos x="15" y="27"/>
                </a:cxn>
                <a:cxn ang="0">
                  <a:pos x="23" y="16"/>
                </a:cxn>
                <a:cxn ang="0">
                  <a:pos x="23" y="11"/>
                </a:cxn>
                <a:cxn ang="0">
                  <a:pos x="30" y="11"/>
                </a:cxn>
                <a:cxn ang="0">
                  <a:pos x="30" y="11"/>
                </a:cxn>
                <a:cxn ang="0">
                  <a:pos x="30" y="0"/>
                </a:cxn>
              </a:cxnLst>
              <a:rect l="0" t="0" r="r" b="b"/>
              <a:pathLst>
                <a:path w="30" h="42">
                  <a:moveTo>
                    <a:pt x="30" y="0"/>
                  </a:moveTo>
                  <a:lnTo>
                    <a:pt x="30" y="0"/>
                  </a:lnTo>
                  <a:lnTo>
                    <a:pt x="15" y="5"/>
                  </a:lnTo>
                  <a:lnTo>
                    <a:pt x="7" y="16"/>
                  </a:lnTo>
                  <a:lnTo>
                    <a:pt x="7" y="27"/>
                  </a:lnTo>
                  <a:lnTo>
                    <a:pt x="0" y="42"/>
                  </a:lnTo>
                  <a:lnTo>
                    <a:pt x="15" y="42"/>
                  </a:lnTo>
                  <a:lnTo>
                    <a:pt x="15" y="27"/>
                  </a:lnTo>
                  <a:lnTo>
                    <a:pt x="23" y="16"/>
                  </a:lnTo>
                  <a:lnTo>
                    <a:pt x="23" y="11"/>
                  </a:lnTo>
                  <a:lnTo>
                    <a:pt x="30" y="11"/>
                  </a:lnTo>
                  <a:lnTo>
                    <a:pt x="30" y="11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56" name="Freeform 128"/>
            <p:cNvSpPr>
              <a:spLocks/>
            </p:cNvSpPr>
            <p:nvPr/>
          </p:nvSpPr>
          <p:spPr bwMode="auto">
            <a:xfrm>
              <a:off x="6319838" y="5440363"/>
              <a:ext cx="85725" cy="17462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54" y="11"/>
                </a:cxn>
                <a:cxn ang="0">
                  <a:pos x="54" y="11"/>
                </a:cxn>
                <a:cxn ang="0">
                  <a:pos x="54" y="0"/>
                </a:cxn>
              </a:cxnLst>
              <a:rect l="0" t="0" r="r" b="b"/>
              <a:pathLst>
                <a:path w="54" h="11">
                  <a:moveTo>
                    <a:pt x="54" y="0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54" y="11"/>
                  </a:lnTo>
                  <a:lnTo>
                    <a:pt x="54" y="1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57" name="Freeform 129"/>
            <p:cNvSpPr>
              <a:spLocks/>
            </p:cNvSpPr>
            <p:nvPr/>
          </p:nvSpPr>
          <p:spPr bwMode="auto">
            <a:xfrm>
              <a:off x="6405563" y="5440363"/>
              <a:ext cx="47625" cy="66675"/>
            </a:xfrm>
            <a:custGeom>
              <a:avLst/>
              <a:gdLst/>
              <a:ahLst/>
              <a:cxnLst>
                <a:cxn ang="0">
                  <a:pos x="30" y="42"/>
                </a:cxn>
                <a:cxn ang="0">
                  <a:pos x="30" y="42"/>
                </a:cxn>
                <a:cxn ang="0">
                  <a:pos x="30" y="27"/>
                </a:cxn>
                <a:cxn ang="0">
                  <a:pos x="23" y="16"/>
                </a:cxn>
                <a:cxn ang="0">
                  <a:pos x="15" y="5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7" y="11"/>
                </a:cxn>
                <a:cxn ang="0">
                  <a:pos x="15" y="16"/>
                </a:cxn>
                <a:cxn ang="0">
                  <a:pos x="15" y="27"/>
                </a:cxn>
                <a:cxn ang="0">
                  <a:pos x="15" y="42"/>
                </a:cxn>
                <a:cxn ang="0">
                  <a:pos x="15" y="42"/>
                </a:cxn>
                <a:cxn ang="0">
                  <a:pos x="30" y="42"/>
                </a:cxn>
              </a:cxnLst>
              <a:rect l="0" t="0" r="r" b="b"/>
              <a:pathLst>
                <a:path w="30" h="42">
                  <a:moveTo>
                    <a:pt x="30" y="42"/>
                  </a:moveTo>
                  <a:lnTo>
                    <a:pt x="30" y="42"/>
                  </a:lnTo>
                  <a:lnTo>
                    <a:pt x="30" y="27"/>
                  </a:lnTo>
                  <a:lnTo>
                    <a:pt x="23" y="16"/>
                  </a:lnTo>
                  <a:lnTo>
                    <a:pt x="15" y="5"/>
                  </a:lnTo>
                  <a:lnTo>
                    <a:pt x="0" y="0"/>
                  </a:lnTo>
                  <a:lnTo>
                    <a:pt x="0" y="11"/>
                  </a:lnTo>
                  <a:lnTo>
                    <a:pt x="7" y="11"/>
                  </a:lnTo>
                  <a:lnTo>
                    <a:pt x="15" y="16"/>
                  </a:lnTo>
                  <a:lnTo>
                    <a:pt x="15" y="27"/>
                  </a:lnTo>
                  <a:lnTo>
                    <a:pt x="15" y="42"/>
                  </a:lnTo>
                  <a:lnTo>
                    <a:pt x="15" y="42"/>
                  </a:lnTo>
                  <a:lnTo>
                    <a:pt x="3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58" name="Freeform 130"/>
            <p:cNvSpPr>
              <a:spLocks/>
            </p:cNvSpPr>
            <p:nvPr/>
          </p:nvSpPr>
          <p:spPr bwMode="auto">
            <a:xfrm>
              <a:off x="6405563" y="5507038"/>
              <a:ext cx="47625" cy="68262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0" y="43"/>
                </a:cxn>
                <a:cxn ang="0">
                  <a:pos x="15" y="37"/>
                </a:cxn>
                <a:cxn ang="0">
                  <a:pos x="23" y="27"/>
                </a:cxn>
                <a:cxn ang="0">
                  <a:pos x="30" y="16"/>
                </a:cxn>
                <a:cxn ang="0">
                  <a:pos x="30" y="0"/>
                </a:cxn>
                <a:cxn ang="0">
                  <a:pos x="15" y="0"/>
                </a:cxn>
                <a:cxn ang="0">
                  <a:pos x="15" y="16"/>
                </a:cxn>
                <a:cxn ang="0">
                  <a:pos x="15" y="27"/>
                </a:cxn>
                <a:cxn ang="0">
                  <a:pos x="7" y="3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43"/>
                </a:cxn>
              </a:cxnLst>
              <a:rect l="0" t="0" r="r" b="b"/>
              <a:pathLst>
                <a:path w="30" h="43">
                  <a:moveTo>
                    <a:pt x="0" y="43"/>
                  </a:moveTo>
                  <a:lnTo>
                    <a:pt x="0" y="43"/>
                  </a:lnTo>
                  <a:lnTo>
                    <a:pt x="15" y="37"/>
                  </a:lnTo>
                  <a:lnTo>
                    <a:pt x="23" y="27"/>
                  </a:lnTo>
                  <a:lnTo>
                    <a:pt x="30" y="16"/>
                  </a:lnTo>
                  <a:lnTo>
                    <a:pt x="30" y="0"/>
                  </a:lnTo>
                  <a:lnTo>
                    <a:pt x="15" y="0"/>
                  </a:lnTo>
                  <a:lnTo>
                    <a:pt x="15" y="16"/>
                  </a:lnTo>
                  <a:lnTo>
                    <a:pt x="15" y="27"/>
                  </a:lnTo>
                  <a:lnTo>
                    <a:pt x="7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59" name="Freeform 131"/>
            <p:cNvSpPr>
              <a:spLocks/>
            </p:cNvSpPr>
            <p:nvPr/>
          </p:nvSpPr>
          <p:spPr bwMode="auto">
            <a:xfrm>
              <a:off x="6319838" y="5557838"/>
              <a:ext cx="85725" cy="17462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11"/>
                </a:cxn>
                <a:cxn ang="0">
                  <a:pos x="54" y="11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1"/>
                </a:cxn>
              </a:cxnLst>
              <a:rect l="0" t="0" r="r" b="b"/>
              <a:pathLst>
                <a:path w="54" h="11">
                  <a:moveTo>
                    <a:pt x="0" y="11"/>
                  </a:moveTo>
                  <a:lnTo>
                    <a:pt x="0" y="11"/>
                  </a:lnTo>
                  <a:lnTo>
                    <a:pt x="54" y="11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60" name="Freeform 132"/>
            <p:cNvSpPr>
              <a:spLocks/>
            </p:cNvSpPr>
            <p:nvPr/>
          </p:nvSpPr>
          <p:spPr bwMode="auto">
            <a:xfrm>
              <a:off x="6283325" y="5448300"/>
              <a:ext cx="73025" cy="117475"/>
            </a:xfrm>
            <a:custGeom>
              <a:avLst/>
              <a:gdLst/>
              <a:ahLst/>
              <a:cxnLst>
                <a:cxn ang="0">
                  <a:pos x="23" y="74"/>
                </a:cxn>
                <a:cxn ang="0">
                  <a:pos x="16" y="74"/>
                </a:cxn>
                <a:cxn ang="0">
                  <a:pos x="8" y="64"/>
                </a:cxn>
                <a:cxn ang="0">
                  <a:pos x="0" y="53"/>
                </a:cxn>
                <a:cxn ang="0">
                  <a:pos x="0" y="37"/>
                </a:cxn>
                <a:cxn ang="0">
                  <a:pos x="0" y="22"/>
                </a:cxn>
                <a:cxn ang="0">
                  <a:pos x="8" y="11"/>
                </a:cxn>
                <a:cxn ang="0">
                  <a:pos x="16" y="0"/>
                </a:cxn>
                <a:cxn ang="0">
                  <a:pos x="23" y="0"/>
                </a:cxn>
                <a:cxn ang="0">
                  <a:pos x="31" y="0"/>
                </a:cxn>
                <a:cxn ang="0">
                  <a:pos x="38" y="11"/>
                </a:cxn>
                <a:cxn ang="0">
                  <a:pos x="38" y="22"/>
                </a:cxn>
                <a:cxn ang="0">
                  <a:pos x="46" y="37"/>
                </a:cxn>
                <a:cxn ang="0">
                  <a:pos x="38" y="53"/>
                </a:cxn>
                <a:cxn ang="0">
                  <a:pos x="38" y="64"/>
                </a:cxn>
                <a:cxn ang="0">
                  <a:pos x="31" y="74"/>
                </a:cxn>
                <a:cxn ang="0">
                  <a:pos x="23" y="74"/>
                </a:cxn>
              </a:cxnLst>
              <a:rect l="0" t="0" r="r" b="b"/>
              <a:pathLst>
                <a:path w="46" h="74">
                  <a:moveTo>
                    <a:pt x="23" y="74"/>
                  </a:moveTo>
                  <a:lnTo>
                    <a:pt x="16" y="74"/>
                  </a:lnTo>
                  <a:lnTo>
                    <a:pt x="8" y="64"/>
                  </a:lnTo>
                  <a:lnTo>
                    <a:pt x="0" y="53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8" y="11"/>
                  </a:lnTo>
                  <a:lnTo>
                    <a:pt x="16" y="0"/>
                  </a:lnTo>
                  <a:lnTo>
                    <a:pt x="23" y="0"/>
                  </a:lnTo>
                  <a:lnTo>
                    <a:pt x="31" y="0"/>
                  </a:lnTo>
                  <a:lnTo>
                    <a:pt x="38" y="11"/>
                  </a:lnTo>
                  <a:lnTo>
                    <a:pt x="38" y="22"/>
                  </a:lnTo>
                  <a:lnTo>
                    <a:pt x="46" y="37"/>
                  </a:lnTo>
                  <a:lnTo>
                    <a:pt x="38" y="53"/>
                  </a:lnTo>
                  <a:lnTo>
                    <a:pt x="38" y="64"/>
                  </a:lnTo>
                  <a:lnTo>
                    <a:pt x="31" y="74"/>
                  </a:lnTo>
                  <a:lnTo>
                    <a:pt x="23" y="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61" name="Freeform 133"/>
            <p:cNvSpPr>
              <a:spLocks/>
            </p:cNvSpPr>
            <p:nvPr/>
          </p:nvSpPr>
          <p:spPr bwMode="auto">
            <a:xfrm>
              <a:off x="6272213" y="5507038"/>
              <a:ext cx="47625" cy="682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7" y="16"/>
                </a:cxn>
                <a:cxn ang="0">
                  <a:pos x="7" y="27"/>
                </a:cxn>
                <a:cxn ang="0">
                  <a:pos x="15" y="37"/>
                </a:cxn>
                <a:cxn ang="0">
                  <a:pos x="30" y="43"/>
                </a:cxn>
                <a:cxn ang="0">
                  <a:pos x="30" y="32"/>
                </a:cxn>
                <a:cxn ang="0">
                  <a:pos x="23" y="32"/>
                </a:cxn>
                <a:cxn ang="0">
                  <a:pos x="23" y="27"/>
                </a:cxn>
                <a:cxn ang="0">
                  <a:pos x="15" y="16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30" h="43">
                  <a:moveTo>
                    <a:pt x="0" y="0"/>
                  </a:moveTo>
                  <a:lnTo>
                    <a:pt x="0" y="0"/>
                  </a:lnTo>
                  <a:lnTo>
                    <a:pt x="7" y="16"/>
                  </a:lnTo>
                  <a:lnTo>
                    <a:pt x="7" y="27"/>
                  </a:lnTo>
                  <a:lnTo>
                    <a:pt x="15" y="37"/>
                  </a:lnTo>
                  <a:lnTo>
                    <a:pt x="30" y="43"/>
                  </a:lnTo>
                  <a:lnTo>
                    <a:pt x="30" y="32"/>
                  </a:lnTo>
                  <a:lnTo>
                    <a:pt x="23" y="32"/>
                  </a:lnTo>
                  <a:lnTo>
                    <a:pt x="23" y="27"/>
                  </a:lnTo>
                  <a:lnTo>
                    <a:pt x="15" y="16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62" name="Freeform 134"/>
            <p:cNvSpPr>
              <a:spLocks/>
            </p:cNvSpPr>
            <p:nvPr/>
          </p:nvSpPr>
          <p:spPr bwMode="auto">
            <a:xfrm>
              <a:off x="6272213" y="5440363"/>
              <a:ext cx="47625" cy="666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15" y="5"/>
                </a:cxn>
                <a:cxn ang="0">
                  <a:pos x="7" y="16"/>
                </a:cxn>
                <a:cxn ang="0">
                  <a:pos x="7" y="27"/>
                </a:cxn>
                <a:cxn ang="0">
                  <a:pos x="0" y="42"/>
                </a:cxn>
                <a:cxn ang="0">
                  <a:pos x="15" y="42"/>
                </a:cxn>
                <a:cxn ang="0">
                  <a:pos x="15" y="27"/>
                </a:cxn>
                <a:cxn ang="0">
                  <a:pos x="23" y="16"/>
                </a:cxn>
                <a:cxn ang="0">
                  <a:pos x="23" y="11"/>
                </a:cxn>
                <a:cxn ang="0">
                  <a:pos x="30" y="11"/>
                </a:cxn>
                <a:cxn ang="0">
                  <a:pos x="30" y="11"/>
                </a:cxn>
                <a:cxn ang="0">
                  <a:pos x="30" y="0"/>
                </a:cxn>
              </a:cxnLst>
              <a:rect l="0" t="0" r="r" b="b"/>
              <a:pathLst>
                <a:path w="30" h="42">
                  <a:moveTo>
                    <a:pt x="30" y="0"/>
                  </a:moveTo>
                  <a:lnTo>
                    <a:pt x="30" y="0"/>
                  </a:lnTo>
                  <a:lnTo>
                    <a:pt x="15" y="5"/>
                  </a:lnTo>
                  <a:lnTo>
                    <a:pt x="7" y="16"/>
                  </a:lnTo>
                  <a:lnTo>
                    <a:pt x="7" y="27"/>
                  </a:lnTo>
                  <a:lnTo>
                    <a:pt x="0" y="42"/>
                  </a:lnTo>
                  <a:lnTo>
                    <a:pt x="15" y="42"/>
                  </a:lnTo>
                  <a:lnTo>
                    <a:pt x="15" y="27"/>
                  </a:lnTo>
                  <a:lnTo>
                    <a:pt x="23" y="16"/>
                  </a:lnTo>
                  <a:lnTo>
                    <a:pt x="23" y="11"/>
                  </a:lnTo>
                  <a:lnTo>
                    <a:pt x="30" y="11"/>
                  </a:lnTo>
                  <a:lnTo>
                    <a:pt x="30" y="11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63" name="Freeform 135"/>
            <p:cNvSpPr>
              <a:spLocks/>
            </p:cNvSpPr>
            <p:nvPr/>
          </p:nvSpPr>
          <p:spPr bwMode="auto">
            <a:xfrm>
              <a:off x="6319838" y="5440363"/>
              <a:ext cx="49212" cy="66675"/>
            </a:xfrm>
            <a:custGeom>
              <a:avLst/>
              <a:gdLst/>
              <a:ahLst/>
              <a:cxnLst>
                <a:cxn ang="0">
                  <a:pos x="31" y="42"/>
                </a:cxn>
                <a:cxn ang="0">
                  <a:pos x="31" y="42"/>
                </a:cxn>
                <a:cxn ang="0">
                  <a:pos x="23" y="27"/>
                </a:cxn>
                <a:cxn ang="0">
                  <a:pos x="23" y="16"/>
                </a:cxn>
                <a:cxn ang="0">
                  <a:pos x="15" y="5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8" y="16"/>
                </a:cxn>
                <a:cxn ang="0">
                  <a:pos x="15" y="27"/>
                </a:cxn>
                <a:cxn ang="0">
                  <a:pos x="15" y="42"/>
                </a:cxn>
                <a:cxn ang="0">
                  <a:pos x="15" y="42"/>
                </a:cxn>
                <a:cxn ang="0">
                  <a:pos x="31" y="42"/>
                </a:cxn>
              </a:cxnLst>
              <a:rect l="0" t="0" r="r" b="b"/>
              <a:pathLst>
                <a:path w="31" h="42">
                  <a:moveTo>
                    <a:pt x="31" y="42"/>
                  </a:moveTo>
                  <a:lnTo>
                    <a:pt x="31" y="42"/>
                  </a:lnTo>
                  <a:lnTo>
                    <a:pt x="23" y="27"/>
                  </a:lnTo>
                  <a:lnTo>
                    <a:pt x="23" y="16"/>
                  </a:lnTo>
                  <a:lnTo>
                    <a:pt x="15" y="5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8" y="16"/>
                  </a:lnTo>
                  <a:lnTo>
                    <a:pt x="15" y="27"/>
                  </a:lnTo>
                  <a:lnTo>
                    <a:pt x="15" y="42"/>
                  </a:lnTo>
                  <a:lnTo>
                    <a:pt x="15" y="42"/>
                  </a:lnTo>
                  <a:lnTo>
                    <a:pt x="3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64" name="Freeform 136"/>
            <p:cNvSpPr>
              <a:spLocks/>
            </p:cNvSpPr>
            <p:nvPr/>
          </p:nvSpPr>
          <p:spPr bwMode="auto">
            <a:xfrm>
              <a:off x="6319838" y="5507038"/>
              <a:ext cx="49212" cy="68262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0" y="43"/>
                </a:cxn>
                <a:cxn ang="0">
                  <a:pos x="15" y="37"/>
                </a:cxn>
                <a:cxn ang="0">
                  <a:pos x="23" y="27"/>
                </a:cxn>
                <a:cxn ang="0">
                  <a:pos x="23" y="16"/>
                </a:cxn>
                <a:cxn ang="0">
                  <a:pos x="31" y="0"/>
                </a:cxn>
                <a:cxn ang="0">
                  <a:pos x="15" y="0"/>
                </a:cxn>
                <a:cxn ang="0">
                  <a:pos x="15" y="16"/>
                </a:cxn>
                <a:cxn ang="0">
                  <a:pos x="8" y="27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43"/>
                </a:cxn>
              </a:cxnLst>
              <a:rect l="0" t="0" r="r" b="b"/>
              <a:pathLst>
                <a:path w="31" h="43">
                  <a:moveTo>
                    <a:pt x="0" y="43"/>
                  </a:moveTo>
                  <a:lnTo>
                    <a:pt x="0" y="43"/>
                  </a:lnTo>
                  <a:lnTo>
                    <a:pt x="15" y="37"/>
                  </a:lnTo>
                  <a:lnTo>
                    <a:pt x="23" y="27"/>
                  </a:lnTo>
                  <a:lnTo>
                    <a:pt x="23" y="16"/>
                  </a:lnTo>
                  <a:lnTo>
                    <a:pt x="31" y="0"/>
                  </a:lnTo>
                  <a:lnTo>
                    <a:pt x="15" y="0"/>
                  </a:lnTo>
                  <a:lnTo>
                    <a:pt x="15" y="16"/>
                  </a:lnTo>
                  <a:lnTo>
                    <a:pt x="8" y="27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65" name="Freeform 137"/>
            <p:cNvSpPr>
              <a:spLocks/>
            </p:cNvSpPr>
            <p:nvPr/>
          </p:nvSpPr>
          <p:spPr bwMode="auto">
            <a:xfrm>
              <a:off x="6223000" y="5473700"/>
              <a:ext cx="109538" cy="68263"/>
            </a:xfrm>
            <a:custGeom>
              <a:avLst/>
              <a:gdLst/>
              <a:ahLst/>
              <a:cxnLst>
                <a:cxn ang="0">
                  <a:pos x="15" y="43"/>
                </a:cxn>
                <a:cxn ang="0">
                  <a:pos x="8" y="43"/>
                </a:cxn>
                <a:cxn ang="0">
                  <a:pos x="8" y="37"/>
                </a:cxn>
                <a:cxn ang="0">
                  <a:pos x="0" y="27"/>
                </a:cxn>
                <a:cxn ang="0">
                  <a:pos x="0" y="21"/>
                </a:cxn>
                <a:cxn ang="0">
                  <a:pos x="0" y="11"/>
                </a:cxn>
                <a:cxn ang="0">
                  <a:pos x="8" y="6"/>
                </a:cxn>
                <a:cxn ang="0">
                  <a:pos x="8" y="0"/>
                </a:cxn>
                <a:cxn ang="0">
                  <a:pos x="15" y="0"/>
                </a:cxn>
                <a:cxn ang="0">
                  <a:pos x="61" y="0"/>
                </a:cxn>
                <a:cxn ang="0">
                  <a:pos x="61" y="0"/>
                </a:cxn>
                <a:cxn ang="0">
                  <a:pos x="69" y="6"/>
                </a:cxn>
                <a:cxn ang="0">
                  <a:pos x="69" y="11"/>
                </a:cxn>
                <a:cxn ang="0">
                  <a:pos x="69" y="21"/>
                </a:cxn>
                <a:cxn ang="0">
                  <a:pos x="69" y="27"/>
                </a:cxn>
                <a:cxn ang="0">
                  <a:pos x="69" y="37"/>
                </a:cxn>
                <a:cxn ang="0">
                  <a:pos x="61" y="43"/>
                </a:cxn>
                <a:cxn ang="0">
                  <a:pos x="61" y="43"/>
                </a:cxn>
                <a:cxn ang="0">
                  <a:pos x="15" y="43"/>
                </a:cxn>
              </a:cxnLst>
              <a:rect l="0" t="0" r="r" b="b"/>
              <a:pathLst>
                <a:path w="69" h="43">
                  <a:moveTo>
                    <a:pt x="15" y="43"/>
                  </a:moveTo>
                  <a:lnTo>
                    <a:pt x="8" y="43"/>
                  </a:lnTo>
                  <a:lnTo>
                    <a:pt x="8" y="37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0" y="11"/>
                  </a:lnTo>
                  <a:lnTo>
                    <a:pt x="8" y="6"/>
                  </a:lnTo>
                  <a:lnTo>
                    <a:pt x="8" y="0"/>
                  </a:lnTo>
                  <a:lnTo>
                    <a:pt x="15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69" y="6"/>
                  </a:lnTo>
                  <a:lnTo>
                    <a:pt x="69" y="11"/>
                  </a:lnTo>
                  <a:lnTo>
                    <a:pt x="69" y="21"/>
                  </a:lnTo>
                  <a:lnTo>
                    <a:pt x="69" y="27"/>
                  </a:lnTo>
                  <a:lnTo>
                    <a:pt x="69" y="37"/>
                  </a:lnTo>
                  <a:lnTo>
                    <a:pt x="61" y="43"/>
                  </a:lnTo>
                  <a:lnTo>
                    <a:pt x="61" y="43"/>
                  </a:lnTo>
                  <a:lnTo>
                    <a:pt x="15" y="4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66" name="Freeform 138"/>
            <p:cNvSpPr>
              <a:spLocks/>
            </p:cNvSpPr>
            <p:nvPr/>
          </p:nvSpPr>
          <p:spPr bwMode="auto">
            <a:xfrm>
              <a:off x="6210300" y="5507038"/>
              <a:ext cx="36513" cy="428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8" y="11"/>
                </a:cxn>
                <a:cxn ang="0">
                  <a:pos x="8" y="16"/>
                </a:cxn>
                <a:cxn ang="0">
                  <a:pos x="16" y="22"/>
                </a:cxn>
                <a:cxn ang="0">
                  <a:pos x="23" y="27"/>
                </a:cxn>
                <a:cxn ang="0">
                  <a:pos x="23" y="16"/>
                </a:cxn>
                <a:cxn ang="0">
                  <a:pos x="23" y="16"/>
                </a:cxn>
                <a:cxn ang="0">
                  <a:pos x="16" y="11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23" h="27">
                  <a:moveTo>
                    <a:pt x="0" y="0"/>
                  </a:moveTo>
                  <a:lnTo>
                    <a:pt x="0" y="0"/>
                  </a:lnTo>
                  <a:lnTo>
                    <a:pt x="8" y="11"/>
                  </a:lnTo>
                  <a:lnTo>
                    <a:pt x="8" y="16"/>
                  </a:lnTo>
                  <a:lnTo>
                    <a:pt x="16" y="22"/>
                  </a:lnTo>
                  <a:lnTo>
                    <a:pt x="23" y="27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16" y="11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67" name="Freeform 139"/>
            <p:cNvSpPr>
              <a:spLocks/>
            </p:cNvSpPr>
            <p:nvPr/>
          </p:nvSpPr>
          <p:spPr bwMode="auto">
            <a:xfrm>
              <a:off x="6210300" y="5465763"/>
              <a:ext cx="36513" cy="4127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3" y="0"/>
                </a:cxn>
                <a:cxn ang="0">
                  <a:pos x="16" y="5"/>
                </a:cxn>
                <a:cxn ang="0">
                  <a:pos x="8" y="11"/>
                </a:cxn>
                <a:cxn ang="0">
                  <a:pos x="8" y="16"/>
                </a:cxn>
                <a:cxn ang="0">
                  <a:pos x="0" y="26"/>
                </a:cxn>
                <a:cxn ang="0">
                  <a:pos x="16" y="26"/>
                </a:cxn>
                <a:cxn ang="0">
                  <a:pos x="16" y="16"/>
                </a:cxn>
                <a:cxn ang="0">
                  <a:pos x="16" y="11"/>
                </a:cxn>
                <a:cxn ang="0">
                  <a:pos x="23" y="5"/>
                </a:cxn>
                <a:cxn ang="0">
                  <a:pos x="23" y="5"/>
                </a:cxn>
                <a:cxn ang="0">
                  <a:pos x="23" y="5"/>
                </a:cxn>
                <a:cxn ang="0">
                  <a:pos x="23" y="0"/>
                </a:cxn>
              </a:cxnLst>
              <a:rect l="0" t="0" r="r" b="b"/>
              <a:pathLst>
                <a:path w="23" h="26">
                  <a:moveTo>
                    <a:pt x="23" y="0"/>
                  </a:moveTo>
                  <a:lnTo>
                    <a:pt x="23" y="0"/>
                  </a:lnTo>
                  <a:lnTo>
                    <a:pt x="16" y="5"/>
                  </a:lnTo>
                  <a:lnTo>
                    <a:pt x="8" y="11"/>
                  </a:lnTo>
                  <a:lnTo>
                    <a:pt x="8" y="16"/>
                  </a:lnTo>
                  <a:lnTo>
                    <a:pt x="0" y="26"/>
                  </a:lnTo>
                  <a:lnTo>
                    <a:pt x="16" y="26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68" name="Freeform 140"/>
            <p:cNvSpPr>
              <a:spLocks/>
            </p:cNvSpPr>
            <p:nvPr/>
          </p:nvSpPr>
          <p:spPr bwMode="auto">
            <a:xfrm>
              <a:off x="6246813" y="5465763"/>
              <a:ext cx="73025" cy="7937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6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46" y="5"/>
                </a:cxn>
                <a:cxn ang="0">
                  <a:pos x="46" y="5"/>
                </a:cxn>
                <a:cxn ang="0">
                  <a:pos x="46" y="0"/>
                </a:cxn>
              </a:cxnLst>
              <a:rect l="0" t="0" r="r" b="b"/>
              <a:pathLst>
                <a:path w="46" h="5">
                  <a:moveTo>
                    <a:pt x="46" y="0"/>
                  </a:moveTo>
                  <a:lnTo>
                    <a:pt x="4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69" name="Freeform 141"/>
            <p:cNvSpPr>
              <a:spLocks/>
            </p:cNvSpPr>
            <p:nvPr/>
          </p:nvSpPr>
          <p:spPr bwMode="auto">
            <a:xfrm>
              <a:off x="6319838" y="5465763"/>
              <a:ext cx="23812" cy="41275"/>
            </a:xfrm>
            <a:custGeom>
              <a:avLst/>
              <a:gdLst/>
              <a:ahLst/>
              <a:cxnLst>
                <a:cxn ang="0">
                  <a:pos x="15" y="26"/>
                </a:cxn>
                <a:cxn ang="0">
                  <a:pos x="15" y="26"/>
                </a:cxn>
                <a:cxn ang="0">
                  <a:pos x="15" y="16"/>
                </a:cxn>
                <a:cxn ang="0">
                  <a:pos x="8" y="11"/>
                </a:cxn>
                <a:cxn ang="0">
                  <a:pos x="8" y="5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5" y="26"/>
                </a:cxn>
              </a:cxnLst>
              <a:rect l="0" t="0" r="r" b="b"/>
              <a:pathLst>
                <a:path w="15" h="26">
                  <a:moveTo>
                    <a:pt x="15" y="26"/>
                  </a:moveTo>
                  <a:lnTo>
                    <a:pt x="15" y="26"/>
                  </a:lnTo>
                  <a:lnTo>
                    <a:pt x="15" y="16"/>
                  </a:lnTo>
                  <a:lnTo>
                    <a:pt x="8" y="11"/>
                  </a:lnTo>
                  <a:lnTo>
                    <a:pt x="8" y="5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5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70" name="Freeform 142"/>
            <p:cNvSpPr>
              <a:spLocks/>
            </p:cNvSpPr>
            <p:nvPr/>
          </p:nvSpPr>
          <p:spPr bwMode="auto">
            <a:xfrm>
              <a:off x="6319838" y="5507038"/>
              <a:ext cx="23812" cy="42862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0" y="27"/>
                </a:cxn>
                <a:cxn ang="0">
                  <a:pos x="8" y="22"/>
                </a:cxn>
                <a:cxn ang="0">
                  <a:pos x="8" y="16"/>
                </a:cxn>
                <a:cxn ang="0">
                  <a:pos x="15" y="11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7"/>
                </a:cxn>
              </a:cxnLst>
              <a:rect l="0" t="0" r="r" b="b"/>
              <a:pathLst>
                <a:path w="15" h="27">
                  <a:moveTo>
                    <a:pt x="0" y="27"/>
                  </a:moveTo>
                  <a:lnTo>
                    <a:pt x="0" y="27"/>
                  </a:lnTo>
                  <a:lnTo>
                    <a:pt x="8" y="22"/>
                  </a:lnTo>
                  <a:lnTo>
                    <a:pt x="8" y="16"/>
                  </a:lnTo>
                  <a:lnTo>
                    <a:pt x="15" y="11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71" name="Freeform 143"/>
            <p:cNvSpPr>
              <a:spLocks/>
            </p:cNvSpPr>
            <p:nvPr/>
          </p:nvSpPr>
          <p:spPr bwMode="auto">
            <a:xfrm>
              <a:off x="6246813" y="5532438"/>
              <a:ext cx="73025" cy="17462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11"/>
                </a:cxn>
                <a:cxn ang="0">
                  <a:pos x="46" y="11"/>
                </a:cxn>
                <a:cxn ang="0">
                  <a:pos x="4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1"/>
                </a:cxn>
              </a:cxnLst>
              <a:rect l="0" t="0" r="r" b="b"/>
              <a:pathLst>
                <a:path w="46" h="11">
                  <a:moveTo>
                    <a:pt x="0" y="11"/>
                  </a:moveTo>
                  <a:lnTo>
                    <a:pt x="0" y="11"/>
                  </a:lnTo>
                  <a:lnTo>
                    <a:pt x="46" y="11"/>
                  </a:lnTo>
                  <a:lnTo>
                    <a:pt x="4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72" name="Freeform 144"/>
            <p:cNvSpPr>
              <a:spLocks/>
            </p:cNvSpPr>
            <p:nvPr/>
          </p:nvSpPr>
          <p:spPr bwMode="auto">
            <a:xfrm>
              <a:off x="6223000" y="5473700"/>
              <a:ext cx="36513" cy="68263"/>
            </a:xfrm>
            <a:custGeom>
              <a:avLst/>
              <a:gdLst/>
              <a:ahLst/>
              <a:cxnLst>
                <a:cxn ang="0">
                  <a:pos x="15" y="43"/>
                </a:cxn>
                <a:cxn ang="0">
                  <a:pos x="8" y="43"/>
                </a:cxn>
                <a:cxn ang="0">
                  <a:pos x="8" y="37"/>
                </a:cxn>
                <a:cxn ang="0">
                  <a:pos x="0" y="27"/>
                </a:cxn>
                <a:cxn ang="0">
                  <a:pos x="0" y="21"/>
                </a:cxn>
                <a:cxn ang="0">
                  <a:pos x="0" y="11"/>
                </a:cxn>
                <a:cxn ang="0">
                  <a:pos x="8" y="6"/>
                </a:cxn>
                <a:cxn ang="0">
                  <a:pos x="8" y="0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23" y="6"/>
                </a:cxn>
                <a:cxn ang="0">
                  <a:pos x="23" y="11"/>
                </a:cxn>
                <a:cxn ang="0">
                  <a:pos x="23" y="21"/>
                </a:cxn>
                <a:cxn ang="0">
                  <a:pos x="23" y="27"/>
                </a:cxn>
                <a:cxn ang="0">
                  <a:pos x="23" y="37"/>
                </a:cxn>
                <a:cxn ang="0">
                  <a:pos x="15" y="43"/>
                </a:cxn>
                <a:cxn ang="0">
                  <a:pos x="15" y="43"/>
                </a:cxn>
              </a:cxnLst>
              <a:rect l="0" t="0" r="r" b="b"/>
              <a:pathLst>
                <a:path w="23" h="43">
                  <a:moveTo>
                    <a:pt x="15" y="43"/>
                  </a:moveTo>
                  <a:lnTo>
                    <a:pt x="8" y="43"/>
                  </a:lnTo>
                  <a:lnTo>
                    <a:pt x="8" y="37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0" y="11"/>
                  </a:lnTo>
                  <a:lnTo>
                    <a:pt x="8" y="6"/>
                  </a:lnTo>
                  <a:lnTo>
                    <a:pt x="8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23" y="6"/>
                  </a:lnTo>
                  <a:lnTo>
                    <a:pt x="23" y="11"/>
                  </a:lnTo>
                  <a:lnTo>
                    <a:pt x="23" y="21"/>
                  </a:lnTo>
                  <a:lnTo>
                    <a:pt x="23" y="27"/>
                  </a:lnTo>
                  <a:lnTo>
                    <a:pt x="23" y="37"/>
                  </a:lnTo>
                  <a:lnTo>
                    <a:pt x="15" y="43"/>
                  </a:lnTo>
                  <a:lnTo>
                    <a:pt x="15" y="4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73" name="Freeform 145"/>
            <p:cNvSpPr>
              <a:spLocks/>
            </p:cNvSpPr>
            <p:nvPr/>
          </p:nvSpPr>
          <p:spPr bwMode="auto">
            <a:xfrm>
              <a:off x="6210300" y="5507038"/>
              <a:ext cx="36513" cy="428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8" y="11"/>
                </a:cxn>
                <a:cxn ang="0">
                  <a:pos x="8" y="16"/>
                </a:cxn>
                <a:cxn ang="0">
                  <a:pos x="16" y="22"/>
                </a:cxn>
                <a:cxn ang="0">
                  <a:pos x="23" y="27"/>
                </a:cxn>
                <a:cxn ang="0">
                  <a:pos x="23" y="16"/>
                </a:cxn>
                <a:cxn ang="0">
                  <a:pos x="23" y="16"/>
                </a:cxn>
                <a:cxn ang="0">
                  <a:pos x="16" y="11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23" h="27">
                  <a:moveTo>
                    <a:pt x="0" y="0"/>
                  </a:moveTo>
                  <a:lnTo>
                    <a:pt x="0" y="0"/>
                  </a:lnTo>
                  <a:lnTo>
                    <a:pt x="8" y="11"/>
                  </a:lnTo>
                  <a:lnTo>
                    <a:pt x="8" y="16"/>
                  </a:lnTo>
                  <a:lnTo>
                    <a:pt x="16" y="22"/>
                  </a:lnTo>
                  <a:lnTo>
                    <a:pt x="23" y="27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16" y="11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74" name="Freeform 146"/>
            <p:cNvSpPr>
              <a:spLocks/>
            </p:cNvSpPr>
            <p:nvPr/>
          </p:nvSpPr>
          <p:spPr bwMode="auto">
            <a:xfrm>
              <a:off x="6210300" y="5465763"/>
              <a:ext cx="36513" cy="4127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3" y="0"/>
                </a:cxn>
                <a:cxn ang="0">
                  <a:pos x="16" y="5"/>
                </a:cxn>
                <a:cxn ang="0">
                  <a:pos x="8" y="11"/>
                </a:cxn>
                <a:cxn ang="0">
                  <a:pos x="8" y="16"/>
                </a:cxn>
                <a:cxn ang="0">
                  <a:pos x="0" y="26"/>
                </a:cxn>
                <a:cxn ang="0">
                  <a:pos x="16" y="26"/>
                </a:cxn>
                <a:cxn ang="0">
                  <a:pos x="16" y="16"/>
                </a:cxn>
                <a:cxn ang="0">
                  <a:pos x="16" y="11"/>
                </a:cxn>
                <a:cxn ang="0">
                  <a:pos x="23" y="5"/>
                </a:cxn>
                <a:cxn ang="0">
                  <a:pos x="23" y="5"/>
                </a:cxn>
                <a:cxn ang="0">
                  <a:pos x="23" y="5"/>
                </a:cxn>
                <a:cxn ang="0">
                  <a:pos x="23" y="0"/>
                </a:cxn>
              </a:cxnLst>
              <a:rect l="0" t="0" r="r" b="b"/>
              <a:pathLst>
                <a:path w="23" h="26">
                  <a:moveTo>
                    <a:pt x="23" y="0"/>
                  </a:moveTo>
                  <a:lnTo>
                    <a:pt x="23" y="0"/>
                  </a:lnTo>
                  <a:lnTo>
                    <a:pt x="16" y="5"/>
                  </a:lnTo>
                  <a:lnTo>
                    <a:pt x="8" y="11"/>
                  </a:lnTo>
                  <a:lnTo>
                    <a:pt x="8" y="16"/>
                  </a:lnTo>
                  <a:lnTo>
                    <a:pt x="0" y="26"/>
                  </a:lnTo>
                  <a:lnTo>
                    <a:pt x="16" y="26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75" name="Freeform 147"/>
            <p:cNvSpPr>
              <a:spLocks/>
            </p:cNvSpPr>
            <p:nvPr/>
          </p:nvSpPr>
          <p:spPr bwMode="auto">
            <a:xfrm>
              <a:off x="6246813" y="5465763"/>
              <a:ext cx="25400" cy="41275"/>
            </a:xfrm>
            <a:custGeom>
              <a:avLst/>
              <a:gdLst/>
              <a:ahLst/>
              <a:cxnLst>
                <a:cxn ang="0">
                  <a:pos x="16" y="26"/>
                </a:cxn>
                <a:cxn ang="0">
                  <a:pos x="16" y="26"/>
                </a:cxn>
                <a:cxn ang="0">
                  <a:pos x="16" y="16"/>
                </a:cxn>
                <a:cxn ang="0">
                  <a:pos x="16" y="11"/>
                </a:cxn>
                <a:cxn ang="0">
                  <a:pos x="8" y="5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8" y="16"/>
                </a:cxn>
                <a:cxn ang="0">
                  <a:pos x="8" y="26"/>
                </a:cxn>
                <a:cxn ang="0">
                  <a:pos x="8" y="26"/>
                </a:cxn>
                <a:cxn ang="0">
                  <a:pos x="16" y="26"/>
                </a:cxn>
              </a:cxnLst>
              <a:rect l="0" t="0" r="r" b="b"/>
              <a:pathLst>
                <a:path w="16" h="26">
                  <a:moveTo>
                    <a:pt x="16" y="26"/>
                  </a:moveTo>
                  <a:lnTo>
                    <a:pt x="16" y="26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8" y="5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1"/>
                  </a:lnTo>
                  <a:lnTo>
                    <a:pt x="8" y="1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16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676" name="Freeform 148"/>
            <p:cNvSpPr>
              <a:spLocks/>
            </p:cNvSpPr>
            <p:nvPr/>
          </p:nvSpPr>
          <p:spPr bwMode="auto">
            <a:xfrm>
              <a:off x="6246813" y="5507038"/>
              <a:ext cx="25400" cy="42862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0" y="27"/>
                </a:cxn>
                <a:cxn ang="0">
                  <a:pos x="8" y="22"/>
                </a:cxn>
                <a:cxn ang="0">
                  <a:pos x="16" y="16"/>
                </a:cxn>
                <a:cxn ang="0">
                  <a:pos x="16" y="11"/>
                </a:cxn>
                <a:cxn ang="0">
                  <a:pos x="16" y="0"/>
                </a:cxn>
                <a:cxn ang="0">
                  <a:pos x="8" y="0"/>
                </a:cxn>
                <a:cxn ang="0">
                  <a:pos x="8" y="6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7"/>
                </a:cxn>
              </a:cxnLst>
              <a:rect l="0" t="0" r="r" b="b"/>
              <a:pathLst>
                <a:path w="16" h="27">
                  <a:moveTo>
                    <a:pt x="0" y="27"/>
                  </a:moveTo>
                  <a:lnTo>
                    <a:pt x="0" y="27"/>
                  </a:lnTo>
                  <a:lnTo>
                    <a:pt x="8" y="22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6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231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</a:t>
            </a:r>
          </a:p>
        </p:txBody>
      </p:sp>
      <p:sp>
        <p:nvSpPr>
          <p:cNvPr id="151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User interface testing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Tests each interface function</a:t>
            </a:r>
          </a:p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Use-scenario testing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Ensures that each use scenario works correctly</a:t>
            </a:r>
          </a:p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Data flow testing</a:t>
            </a:r>
          </a:p>
          <a:p>
            <a:pPr marL="868680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Tests each process in a step-by-step fashion</a:t>
            </a:r>
          </a:p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System interface testing</a:t>
            </a:r>
          </a:p>
          <a:p>
            <a:pPr marL="868680" lvl="1" indent="-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Ensures data transfer between systems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7250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</a:t>
            </a:r>
          </a:p>
        </p:txBody>
      </p:sp>
      <p:sp>
        <p:nvSpPr>
          <p:cNvPr id="152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295400" y="1737360"/>
            <a:ext cx="8229600" cy="4625609"/>
          </a:xfrm>
        </p:spPr>
        <p:txBody>
          <a:bodyPr>
            <a:no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/>
                </a:solidFill>
              </a:rPr>
              <a:t>Requirements Testing</a:t>
            </a:r>
          </a:p>
          <a:p>
            <a:pPr marL="868680" lvl="1" indent="-457200"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black"/>
                </a:solidFill>
              </a:rPr>
              <a:t>Ensures that integration did not cause new errors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/>
                </a:solidFill>
              </a:rPr>
              <a:t>Usability Testing</a:t>
            </a:r>
          </a:p>
          <a:p>
            <a:pPr marL="868680" lvl="1" indent="-457200"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black"/>
                </a:solidFill>
              </a:rPr>
              <a:t>Tests how easy and error-free the system is in use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/>
                </a:solidFill>
              </a:rPr>
              <a:t>Security Testing</a:t>
            </a:r>
          </a:p>
          <a:p>
            <a:pPr marL="868680" lvl="1" indent="-457200"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black"/>
                </a:solidFill>
              </a:rPr>
              <a:t>Assures that security functions are handled properly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/>
                </a:solidFill>
              </a:rPr>
              <a:t>Performance Testing</a:t>
            </a:r>
          </a:p>
          <a:p>
            <a:pPr marL="868680" lvl="1" indent="-457200"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black"/>
                </a:solidFill>
              </a:rPr>
              <a:t>Assures that the system works under high volumes of activity (e.g., simultaneous users, peak transaction volume)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/>
                </a:solidFill>
              </a:rPr>
              <a:t>Documentation Testing</a:t>
            </a:r>
          </a:p>
          <a:p>
            <a:pPr marL="868680" lvl="1" indent="-457200"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black"/>
                </a:solidFill>
              </a:rPr>
              <a:t>Analysts check the accuracy of documentation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0471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Testing</a:t>
            </a:r>
          </a:p>
        </p:txBody>
      </p:sp>
      <p:sp>
        <p:nvSpPr>
          <p:cNvPr id="153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/>
                </a:solidFill>
              </a:rPr>
              <a:t>Alpha Testing</a:t>
            </a:r>
          </a:p>
          <a:p>
            <a:pPr marL="868680" lvl="1" indent="-457200"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black"/>
                </a:solidFill>
              </a:rPr>
              <a:t>Performed by users to assure they accept the system; frequently repeats earlier tests 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/>
                </a:solidFill>
              </a:rPr>
              <a:t>Beta Testing</a:t>
            </a:r>
          </a:p>
          <a:p>
            <a:pPr marL="868680" lvl="1" indent="-457200"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black"/>
                </a:solidFill>
              </a:rPr>
              <a:t>Uses real data, not test data.  Actual users monitor for errors or needed improvements.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/>
                </a:solidFill>
              </a:rPr>
              <a:t>User sign-off following Acceptance Testing indicates the system is ready to be placed into production.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7979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prstClr val="black"/>
                </a:solidFill>
              </a:rPr>
              <a:t>Be familiar with the system construction process.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prstClr val="black"/>
                </a:solidFill>
              </a:rPr>
              <a:t>Explain different </a:t>
            </a:r>
            <a:r>
              <a:rPr lang="en-US" sz="2400" dirty="0">
                <a:solidFill>
                  <a:prstClr val="black"/>
                </a:solidFill>
              </a:rPr>
              <a:t>types of tests and when to use them.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prstClr val="black"/>
                </a:solidFill>
              </a:rPr>
              <a:t>Describe </a:t>
            </a:r>
            <a:r>
              <a:rPr lang="en-US" sz="2400" dirty="0">
                <a:solidFill>
                  <a:prstClr val="black"/>
                </a:solidFill>
              </a:rPr>
              <a:t>how to develop user documentation.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592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Documentation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good documentation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0890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Documentation</a:t>
            </a:r>
          </a:p>
        </p:txBody>
      </p:sp>
      <p:sp>
        <p:nvSpPr>
          <p:cNvPr id="158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/>
                </a:solidFill>
              </a:rPr>
              <a:t>Documentation provides information to make the system easier to use and repair</a:t>
            </a:r>
            <a:r>
              <a:rPr lang="en-US" sz="3000" dirty="0" smtClean="0">
                <a:solidFill>
                  <a:schemeClr val="tx1"/>
                </a:solidFill>
              </a:rPr>
              <a:t>.</a:t>
            </a:r>
            <a:endParaRPr lang="en-US" sz="3000" dirty="0">
              <a:solidFill>
                <a:schemeClr val="tx1"/>
              </a:solidFill>
            </a:endParaRP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accent2"/>
                </a:solidFill>
              </a:rPr>
              <a:t>System</a:t>
            </a:r>
            <a:r>
              <a:rPr lang="en-US" sz="3000" dirty="0">
                <a:solidFill>
                  <a:schemeClr val="tx1"/>
                </a:solidFill>
              </a:rPr>
              <a:t> Documentation</a:t>
            </a:r>
          </a:p>
          <a:p>
            <a:pPr marL="868680" lvl="1" indent="-457200"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black"/>
                </a:solidFill>
              </a:rPr>
              <a:t>Intended to help programmers and analysts understand and maintain the system after it is installed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accent2"/>
                </a:solidFill>
              </a:rPr>
              <a:t>User</a:t>
            </a:r>
            <a:r>
              <a:rPr lang="en-US" sz="3000" dirty="0">
                <a:solidFill>
                  <a:schemeClr val="tx1"/>
                </a:solidFill>
              </a:rPr>
              <a:t> Documentation</a:t>
            </a:r>
          </a:p>
          <a:p>
            <a:pPr marL="868680" lvl="1" indent="-457200"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black"/>
                </a:solidFill>
              </a:rPr>
              <a:t>Intended to help users operate the system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434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Producing Documentation</a:t>
            </a:r>
          </a:p>
        </p:txBody>
      </p:sp>
      <p:sp>
        <p:nvSpPr>
          <p:cNvPr id="1597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/>
                </a:solidFill>
              </a:rPr>
              <a:t>High quality documentation takes about 3 hours per page or 2 hours per </a:t>
            </a:r>
            <a:r>
              <a:rPr lang="en-US" sz="3000" dirty="0" smtClean="0">
                <a:solidFill>
                  <a:schemeClr val="tx1"/>
                </a:solidFill>
              </a:rPr>
              <a:t>screen.</a:t>
            </a:r>
            <a:endParaRPr lang="en-US" sz="3000" dirty="0">
              <a:solidFill>
                <a:schemeClr val="tx1"/>
              </a:solidFill>
            </a:endParaRP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/>
                </a:solidFill>
              </a:rPr>
              <a:t>The task should not be left to the end of the </a:t>
            </a:r>
            <a:r>
              <a:rPr lang="en-US" sz="3000" dirty="0" smtClean="0">
                <a:solidFill>
                  <a:schemeClr val="tx1"/>
                </a:solidFill>
              </a:rPr>
              <a:t>project.</a:t>
            </a:r>
            <a:endParaRPr lang="en-US" sz="3000" dirty="0">
              <a:solidFill>
                <a:schemeClr val="tx1"/>
              </a:solidFill>
            </a:endParaRP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/>
                </a:solidFill>
              </a:rPr>
              <a:t>Time required to develop and test user documentation should be built into project </a:t>
            </a:r>
            <a:r>
              <a:rPr lang="en-US" sz="3000" dirty="0" smtClean="0">
                <a:solidFill>
                  <a:schemeClr val="tx1"/>
                </a:solidFill>
              </a:rPr>
              <a:t>plan.</a:t>
            </a:r>
            <a:endParaRPr lang="en-US" sz="3000" dirty="0">
              <a:solidFill>
                <a:schemeClr val="tx1"/>
              </a:solidFill>
            </a:endParaRP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/>
                </a:solidFill>
              </a:rPr>
              <a:t>On-line documentation is predominant </a:t>
            </a:r>
            <a:r>
              <a:rPr lang="en-US" sz="3000" dirty="0" smtClean="0">
                <a:solidFill>
                  <a:schemeClr val="tx1"/>
                </a:solidFill>
              </a:rPr>
              <a:t>today.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6400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of Online Documentation</a:t>
            </a:r>
          </a:p>
        </p:txBody>
      </p:sp>
      <p:sp>
        <p:nvSpPr>
          <p:cNvPr id="169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/>
                </a:solidFill>
              </a:rPr>
              <a:t>Searching is </a:t>
            </a:r>
            <a:r>
              <a:rPr lang="en-US" sz="3000" dirty="0" smtClean="0">
                <a:solidFill>
                  <a:schemeClr val="tx1"/>
                </a:solidFill>
              </a:rPr>
              <a:t>simplified.</a:t>
            </a:r>
            <a:endParaRPr lang="en-US" sz="3000" dirty="0">
              <a:solidFill>
                <a:schemeClr val="tx1"/>
              </a:solidFill>
            </a:endParaRP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/>
                </a:solidFill>
              </a:rPr>
              <a:t>Information can be presented in multiple </a:t>
            </a:r>
            <a:r>
              <a:rPr lang="en-US" sz="3000" dirty="0" smtClean="0">
                <a:solidFill>
                  <a:schemeClr val="tx1"/>
                </a:solidFill>
              </a:rPr>
              <a:t>formats.</a:t>
            </a:r>
            <a:endParaRPr lang="en-US" sz="3000" dirty="0">
              <a:solidFill>
                <a:schemeClr val="tx1"/>
              </a:solidFill>
            </a:endParaRP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/>
                </a:solidFill>
              </a:rPr>
              <a:t>New methods of interacting with documentation are possible (e.g., tool tips, animated demos, narrated demos</a:t>
            </a:r>
            <a:r>
              <a:rPr lang="en-US" sz="3000" dirty="0" smtClean="0">
                <a:solidFill>
                  <a:schemeClr val="tx1"/>
                </a:solidFill>
              </a:rPr>
              <a:t>).</a:t>
            </a:r>
            <a:endParaRPr lang="en-US" sz="3000" dirty="0">
              <a:solidFill>
                <a:schemeClr val="tx1"/>
              </a:solidFill>
            </a:endParaRP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/>
                </a:solidFill>
              </a:rPr>
              <a:t>Less costly than paper </a:t>
            </a:r>
            <a:r>
              <a:rPr lang="en-US" sz="3000" dirty="0" smtClean="0">
                <a:solidFill>
                  <a:schemeClr val="tx1"/>
                </a:solidFill>
              </a:rPr>
              <a:t>documentation.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1511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User Documentation</a:t>
            </a:r>
          </a:p>
        </p:txBody>
      </p:sp>
      <p:sp>
        <p:nvSpPr>
          <p:cNvPr id="160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/>
                </a:solidFill>
              </a:rPr>
              <a:t>Reference documents (perform system functions</a:t>
            </a:r>
            <a:r>
              <a:rPr lang="en-US" sz="3000" dirty="0" smtClean="0">
                <a:solidFill>
                  <a:schemeClr val="tx1"/>
                </a:solidFill>
              </a:rPr>
              <a:t>).</a:t>
            </a:r>
            <a:endParaRPr lang="en-US" sz="3000" dirty="0">
              <a:solidFill>
                <a:schemeClr val="tx1"/>
              </a:solidFill>
            </a:endParaRP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/>
                </a:solidFill>
              </a:rPr>
              <a:t>Procedures manuals (perform business tasks – includes manual procedures</a:t>
            </a:r>
            <a:r>
              <a:rPr lang="en-US" sz="3000" dirty="0" smtClean="0">
                <a:solidFill>
                  <a:schemeClr val="tx1"/>
                </a:solidFill>
              </a:rPr>
              <a:t>).</a:t>
            </a:r>
            <a:endParaRPr lang="en-US" sz="3000" dirty="0">
              <a:solidFill>
                <a:schemeClr val="tx1"/>
              </a:solidFill>
            </a:endParaRP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/>
                </a:solidFill>
              </a:rPr>
              <a:t>Tutorials (how to use system components</a:t>
            </a:r>
            <a:r>
              <a:rPr lang="en-US" sz="3000" dirty="0" smtClean="0">
                <a:solidFill>
                  <a:schemeClr val="tx1"/>
                </a:solidFill>
              </a:rPr>
              <a:t>).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7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2974" y="669949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Sources of Documentation Topics</a:t>
            </a:r>
          </a:p>
        </p:txBody>
      </p:sp>
      <p:sp>
        <p:nvSpPr>
          <p:cNvPr id="171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262974" y="1882302"/>
            <a:ext cx="8229600" cy="4325112"/>
          </a:xfrm>
        </p:spPr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/>
                </a:solidFill>
              </a:rPr>
              <a:t>Users’ business tasks (what they need to do)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/>
                </a:solidFill>
              </a:rPr>
              <a:t>The commands and menus in the user interface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/>
                </a:solidFill>
              </a:rPr>
              <a:t>Definitions of terms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5278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04607" y="635540"/>
            <a:ext cx="8310329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Guidelines for Crafting Documentation Topics</a:t>
            </a:r>
          </a:p>
        </p:txBody>
      </p:sp>
      <p:sp>
        <p:nvSpPr>
          <p:cNvPr id="163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68387" y="1793975"/>
            <a:ext cx="10058400" cy="4023360"/>
          </a:xfrm>
        </p:spPr>
        <p:txBody>
          <a:bodyPr>
            <a:noAutofit/>
          </a:bodyPr>
          <a:lstStyle/>
          <a:p>
            <a:pPr marL="57607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/>
                </a:solidFill>
              </a:rPr>
              <a:t>Don’t omit any step because you “assume” the </a:t>
            </a:r>
            <a:r>
              <a:rPr lang="en-US" sz="3000" dirty="0" smtClean="0">
                <a:solidFill>
                  <a:schemeClr val="tx1"/>
                </a:solidFill>
              </a:rPr>
              <a:t>user knows </a:t>
            </a:r>
            <a:r>
              <a:rPr lang="en-US" sz="3000" dirty="0">
                <a:solidFill>
                  <a:schemeClr val="tx1"/>
                </a:solidFill>
              </a:rPr>
              <a:t>how to do that step</a:t>
            </a:r>
          </a:p>
          <a:p>
            <a:pPr marL="576072" indent="-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/>
                </a:solidFill>
              </a:rPr>
              <a:t>Use the active voice with direct instructions</a:t>
            </a:r>
          </a:p>
          <a:p>
            <a:pPr marL="576072" indent="-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/>
                </a:solidFill>
              </a:rPr>
              <a:t>Use consistent terms</a:t>
            </a:r>
          </a:p>
          <a:p>
            <a:pPr marL="576072" indent="-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/>
                </a:solidFill>
              </a:rPr>
              <a:t>Use simple, friendly language</a:t>
            </a:r>
          </a:p>
          <a:p>
            <a:pPr marL="576072" indent="-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/>
                </a:solidFill>
              </a:rPr>
              <a:t>Use parallel grammatical structure</a:t>
            </a:r>
          </a:p>
          <a:p>
            <a:pPr marL="576072" indent="-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/>
                </a:solidFill>
              </a:rPr>
              <a:t>Use steps correctly (as actions)</a:t>
            </a:r>
          </a:p>
          <a:p>
            <a:pPr marL="576072" indent="-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/>
                </a:solidFill>
              </a:rPr>
              <a:t>Use short paragraphs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3535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 for Tune Source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384" y="894348"/>
            <a:ext cx="7859105" cy="5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659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Definitions</a:t>
            </a:r>
          </a:p>
        </p:txBody>
      </p:sp>
      <p:sp>
        <p:nvSpPr>
          <p:cNvPr id="136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accent1"/>
                </a:solidFill>
              </a:rPr>
              <a:t>Implementation</a:t>
            </a:r>
            <a:r>
              <a:rPr lang="en-US" sz="3200" dirty="0">
                <a:solidFill>
                  <a:prstClr val="black"/>
                </a:solidFill>
              </a:rPr>
              <a:t> is the development of all parts of the system: the software itself, documentation, and new operating procedures.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9497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the Programming 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 management during construction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3313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Manager’s Tasks During Programming</a:t>
            </a:r>
          </a:p>
        </p:txBody>
      </p:sp>
      <p:sp>
        <p:nvSpPr>
          <p:cNvPr id="139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Assigning the programmers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Coordinating the activities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Managing the schedule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1973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Programmer Paradox</a:t>
            </a:r>
          </a:p>
        </p:txBody>
      </p:sp>
      <p:sp>
        <p:nvSpPr>
          <p:cNvPr id="140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More is not always better than less!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After the “right” number of people are assigned to a programming task, adding more people slows down rather than speeds up completion of the project.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Projects requiring a large team should be broken into a series of independent, smaller parts.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7956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0111" y="633158"/>
            <a:ext cx="8229600" cy="10668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dirty="0"/>
              <a:t>Assigning Programmers</a:t>
            </a:r>
          </a:p>
        </p:txBody>
      </p:sp>
      <p:sp>
        <p:nvSpPr>
          <p:cNvPr id="173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250111" y="1892300"/>
            <a:ext cx="8001000" cy="5334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r>
              <a:rPr lang="en-US" sz="2400" dirty="0"/>
              <a:t>Minimize the number of programmers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82800" y="2463801"/>
            <a:ext cx="2235200" cy="1244601"/>
            <a:chOff x="352" y="1552"/>
            <a:chExt cx="1408" cy="784"/>
          </a:xfrm>
        </p:grpSpPr>
        <p:sp>
          <p:nvSpPr>
            <p:cNvPr id="173061" name="Rectangle 5"/>
            <p:cNvSpPr>
              <a:spLocks noChangeArrowheads="1"/>
            </p:cNvSpPr>
            <p:nvPr/>
          </p:nvSpPr>
          <p:spPr bwMode="auto">
            <a:xfrm>
              <a:off x="352" y="1552"/>
              <a:ext cx="496" cy="304"/>
            </a:xfrm>
            <a:prstGeom prst="rect">
              <a:avLst/>
            </a:prstGeom>
            <a:noFill/>
            <a:ln w="50800">
              <a:solidFill>
                <a:srgbClr val="018E3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62" name="Rectangle 6"/>
            <p:cNvSpPr>
              <a:spLocks noChangeArrowheads="1"/>
            </p:cNvSpPr>
            <p:nvPr/>
          </p:nvSpPr>
          <p:spPr bwMode="auto">
            <a:xfrm>
              <a:off x="1264" y="1552"/>
              <a:ext cx="496" cy="304"/>
            </a:xfrm>
            <a:prstGeom prst="rect">
              <a:avLst/>
            </a:prstGeom>
            <a:noFill/>
            <a:ln w="508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63" name="Line 7"/>
            <p:cNvSpPr>
              <a:spLocks noChangeShapeType="1"/>
            </p:cNvSpPr>
            <p:nvPr/>
          </p:nvSpPr>
          <p:spPr bwMode="auto">
            <a:xfrm flipH="1">
              <a:off x="864" y="1776"/>
              <a:ext cx="384" cy="0"/>
            </a:xfrm>
            <a:prstGeom prst="line">
              <a:avLst/>
            </a:prstGeom>
            <a:noFill/>
            <a:ln w="25400">
              <a:solidFill>
                <a:srgbClr val="FF33CC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3064" name="Line 8"/>
            <p:cNvSpPr>
              <a:spLocks noChangeShapeType="1"/>
            </p:cNvSpPr>
            <p:nvPr/>
          </p:nvSpPr>
          <p:spPr bwMode="auto">
            <a:xfrm>
              <a:off x="864" y="1632"/>
              <a:ext cx="384" cy="0"/>
            </a:xfrm>
            <a:prstGeom prst="line">
              <a:avLst/>
            </a:prstGeom>
            <a:noFill/>
            <a:ln w="25400">
              <a:solidFill>
                <a:srgbClr val="018E3C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3065" name="Rectangle 9"/>
            <p:cNvSpPr>
              <a:spLocks noChangeArrowheads="1"/>
            </p:cNvSpPr>
            <p:nvPr/>
          </p:nvSpPr>
          <p:spPr bwMode="auto">
            <a:xfrm>
              <a:off x="470" y="1967"/>
              <a:ext cx="1184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Two communication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channels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350000" y="2463801"/>
            <a:ext cx="2235200" cy="2311401"/>
            <a:chOff x="3040" y="1552"/>
            <a:chExt cx="1408" cy="1456"/>
          </a:xfrm>
        </p:grpSpPr>
        <p:sp>
          <p:nvSpPr>
            <p:cNvPr id="173067" name="Line 11"/>
            <p:cNvSpPr>
              <a:spLocks noChangeShapeType="1"/>
            </p:cNvSpPr>
            <p:nvPr/>
          </p:nvSpPr>
          <p:spPr bwMode="auto">
            <a:xfrm>
              <a:off x="3504" y="1872"/>
              <a:ext cx="432" cy="384"/>
            </a:xfrm>
            <a:prstGeom prst="line">
              <a:avLst/>
            </a:prstGeom>
            <a:noFill/>
            <a:ln w="25400">
              <a:solidFill>
                <a:srgbClr val="018E3C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3040" y="1552"/>
              <a:ext cx="1408" cy="1456"/>
              <a:chOff x="3040" y="1552"/>
              <a:chExt cx="1408" cy="1456"/>
            </a:xfrm>
          </p:grpSpPr>
          <p:sp>
            <p:nvSpPr>
              <p:cNvPr id="173069" name="Line 13"/>
              <p:cNvSpPr>
                <a:spLocks noChangeShapeType="1"/>
              </p:cNvSpPr>
              <p:nvPr/>
            </p:nvSpPr>
            <p:spPr bwMode="auto">
              <a:xfrm>
                <a:off x="3552" y="1632"/>
                <a:ext cx="384" cy="0"/>
              </a:xfrm>
              <a:prstGeom prst="line">
                <a:avLst/>
              </a:prstGeom>
              <a:noFill/>
              <a:ln w="25400">
                <a:solidFill>
                  <a:srgbClr val="018E3C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070" name="Rectangle 14"/>
              <p:cNvSpPr>
                <a:spLocks noChangeArrowheads="1"/>
              </p:cNvSpPr>
              <p:nvPr/>
            </p:nvSpPr>
            <p:spPr bwMode="auto">
              <a:xfrm>
                <a:off x="3040" y="1552"/>
                <a:ext cx="496" cy="304"/>
              </a:xfrm>
              <a:prstGeom prst="rect">
                <a:avLst/>
              </a:prstGeom>
              <a:noFill/>
              <a:ln w="50800">
                <a:solidFill>
                  <a:srgbClr val="018E3C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71" name="Rectangle 15"/>
              <p:cNvSpPr>
                <a:spLocks noChangeArrowheads="1"/>
              </p:cNvSpPr>
              <p:nvPr/>
            </p:nvSpPr>
            <p:spPr bwMode="auto">
              <a:xfrm>
                <a:off x="3952" y="1552"/>
                <a:ext cx="496" cy="304"/>
              </a:xfrm>
              <a:prstGeom prst="rect">
                <a:avLst/>
              </a:prstGeom>
              <a:noFill/>
              <a:ln w="50800">
                <a:solidFill>
                  <a:srgbClr val="FF33CC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72" name="Line 16"/>
              <p:cNvSpPr>
                <a:spLocks noChangeShapeType="1"/>
              </p:cNvSpPr>
              <p:nvPr/>
            </p:nvSpPr>
            <p:spPr bwMode="auto">
              <a:xfrm flipH="1">
                <a:off x="3552" y="1728"/>
                <a:ext cx="384" cy="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073" name="Rectangle 17"/>
              <p:cNvSpPr>
                <a:spLocks noChangeArrowheads="1"/>
              </p:cNvSpPr>
              <p:nvPr/>
            </p:nvSpPr>
            <p:spPr bwMode="auto">
              <a:xfrm>
                <a:off x="3040" y="2224"/>
                <a:ext cx="496" cy="304"/>
              </a:xfrm>
              <a:prstGeom prst="rect">
                <a:avLst/>
              </a:prstGeom>
              <a:noFill/>
              <a:ln w="50800">
                <a:solidFill>
                  <a:srgbClr val="FF505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74" name="Rectangle 18"/>
              <p:cNvSpPr>
                <a:spLocks noChangeArrowheads="1"/>
              </p:cNvSpPr>
              <p:nvPr/>
            </p:nvSpPr>
            <p:spPr bwMode="auto">
              <a:xfrm>
                <a:off x="3952" y="2224"/>
                <a:ext cx="496" cy="304"/>
              </a:xfrm>
              <a:prstGeom prst="rect">
                <a:avLst/>
              </a:prstGeom>
              <a:noFill/>
              <a:ln w="50800">
                <a:solidFill>
                  <a:srgbClr val="114FFB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75" name="Line 19"/>
              <p:cNvSpPr>
                <a:spLocks noChangeShapeType="1"/>
              </p:cNvSpPr>
              <p:nvPr/>
            </p:nvSpPr>
            <p:spPr bwMode="auto">
              <a:xfrm flipH="1">
                <a:off x="3552" y="2448"/>
                <a:ext cx="384" cy="0"/>
              </a:xfrm>
              <a:prstGeom prst="line">
                <a:avLst/>
              </a:prstGeom>
              <a:noFill/>
              <a:ln w="25400">
                <a:solidFill>
                  <a:srgbClr val="114FFB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076" name="Line 20"/>
              <p:cNvSpPr>
                <a:spLocks noChangeShapeType="1"/>
              </p:cNvSpPr>
              <p:nvPr/>
            </p:nvSpPr>
            <p:spPr bwMode="auto">
              <a:xfrm>
                <a:off x="3552" y="2352"/>
                <a:ext cx="384" cy="0"/>
              </a:xfrm>
              <a:prstGeom prst="line">
                <a:avLst/>
              </a:prstGeom>
              <a:noFill/>
              <a:ln w="25400">
                <a:solidFill>
                  <a:srgbClr val="FF505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077" name="Line 21"/>
              <p:cNvSpPr>
                <a:spLocks noChangeShapeType="1"/>
              </p:cNvSpPr>
              <p:nvPr/>
            </p:nvSpPr>
            <p:spPr bwMode="auto">
              <a:xfrm>
                <a:off x="3216" y="1872"/>
                <a:ext cx="0" cy="336"/>
              </a:xfrm>
              <a:prstGeom prst="line">
                <a:avLst/>
              </a:prstGeom>
              <a:noFill/>
              <a:ln w="25400">
                <a:solidFill>
                  <a:srgbClr val="018E3C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078" name="Line 22"/>
              <p:cNvSpPr>
                <a:spLocks noChangeShapeType="1"/>
              </p:cNvSpPr>
              <p:nvPr/>
            </p:nvSpPr>
            <p:spPr bwMode="auto">
              <a:xfrm>
                <a:off x="3312" y="1872"/>
                <a:ext cx="0" cy="336"/>
              </a:xfrm>
              <a:prstGeom prst="line">
                <a:avLst/>
              </a:prstGeom>
              <a:noFill/>
              <a:ln w="25400">
                <a:solidFill>
                  <a:srgbClr val="FF5050"/>
                </a:solidFill>
                <a:round/>
                <a:headEnd type="stealth" w="med" len="lg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079" name="Line 23"/>
              <p:cNvSpPr>
                <a:spLocks noChangeShapeType="1"/>
              </p:cNvSpPr>
              <p:nvPr/>
            </p:nvSpPr>
            <p:spPr bwMode="auto">
              <a:xfrm>
                <a:off x="4176" y="1872"/>
                <a:ext cx="0" cy="336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080" name="Line 24"/>
              <p:cNvSpPr>
                <a:spLocks noChangeShapeType="1"/>
              </p:cNvSpPr>
              <p:nvPr/>
            </p:nvSpPr>
            <p:spPr bwMode="auto">
              <a:xfrm>
                <a:off x="4272" y="1872"/>
                <a:ext cx="0" cy="336"/>
              </a:xfrm>
              <a:prstGeom prst="line">
                <a:avLst/>
              </a:prstGeom>
              <a:noFill/>
              <a:ln w="25400">
                <a:solidFill>
                  <a:srgbClr val="114FFB"/>
                </a:solidFill>
                <a:round/>
                <a:headEnd type="stealth" w="med" len="lg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081" name="Line 25"/>
              <p:cNvSpPr>
                <a:spLocks noChangeShapeType="1"/>
              </p:cNvSpPr>
              <p:nvPr/>
            </p:nvSpPr>
            <p:spPr bwMode="auto">
              <a:xfrm flipV="1">
                <a:off x="3504" y="1776"/>
                <a:ext cx="432" cy="432"/>
              </a:xfrm>
              <a:prstGeom prst="line">
                <a:avLst/>
              </a:prstGeom>
              <a:noFill/>
              <a:ln w="25400">
                <a:solidFill>
                  <a:srgbClr val="FF505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082" name="Line 26"/>
              <p:cNvSpPr>
                <a:spLocks noChangeShapeType="1"/>
              </p:cNvSpPr>
              <p:nvPr/>
            </p:nvSpPr>
            <p:spPr bwMode="auto">
              <a:xfrm flipH="1">
                <a:off x="3552" y="1872"/>
                <a:ext cx="432" cy="432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083" name="Line 27"/>
              <p:cNvSpPr>
                <a:spLocks noChangeShapeType="1"/>
              </p:cNvSpPr>
              <p:nvPr/>
            </p:nvSpPr>
            <p:spPr bwMode="auto">
              <a:xfrm flipH="1" flipV="1">
                <a:off x="3552" y="1824"/>
                <a:ext cx="432" cy="384"/>
              </a:xfrm>
              <a:prstGeom prst="line">
                <a:avLst/>
              </a:prstGeom>
              <a:noFill/>
              <a:ln w="25400">
                <a:solidFill>
                  <a:srgbClr val="114FFB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084" name="Rectangle 28"/>
              <p:cNvSpPr>
                <a:spLocks noChangeArrowheads="1"/>
              </p:cNvSpPr>
              <p:nvPr/>
            </p:nvSpPr>
            <p:spPr bwMode="auto">
              <a:xfrm>
                <a:off x="3110" y="2639"/>
                <a:ext cx="1335" cy="3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Twelve communication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channels</a:t>
                </a:r>
              </a:p>
            </p:txBody>
          </p:sp>
        </p:grpSp>
      </p:grpSp>
      <p:sp>
        <p:nvSpPr>
          <p:cNvPr id="173085" name="Rectangle 29"/>
          <p:cNvSpPr>
            <a:spLocks noChangeArrowheads="1"/>
          </p:cNvSpPr>
          <p:nvPr/>
        </p:nvSpPr>
        <p:spPr bwMode="auto">
          <a:xfrm>
            <a:off x="1173911" y="4946651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10000"/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 programming tasks with programmer capabilities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10000"/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skills are deficient, apply mentoring and training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897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Coordinating Activities</a:t>
            </a:r>
          </a:p>
        </p:txBody>
      </p:sp>
      <p:sp>
        <p:nvSpPr>
          <p:cNvPr id="141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6072" indent="-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500" dirty="0">
                <a:solidFill>
                  <a:schemeClr val="tx1"/>
                </a:solidFill>
              </a:rPr>
              <a:t>Weekly (hopefully brief) meetings</a:t>
            </a:r>
          </a:p>
          <a:p>
            <a:pPr marL="576072" indent="-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500" dirty="0">
                <a:solidFill>
                  <a:schemeClr val="tx1"/>
                </a:solidFill>
              </a:rPr>
              <a:t>Create and follow standards</a:t>
            </a:r>
          </a:p>
          <a:p>
            <a:pPr marL="576072" indent="-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500" dirty="0">
                <a:solidFill>
                  <a:schemeClr val="tx1"/>
                </a:solidFill>
              </a:rPr>
              <a:t>Organize programmers’ work areas</a:t>
            </a:r>
          </a:p>
          <a:p>
            <a:pPr marL="868680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Development area</a:t>
            </a:r>
          </a:p>
          <a:p>
            <a:pPr marL="868680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Testing area</a:t>
            </a:r>
          </a:p>
          <a:p>
            <a:pPr marL="868680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Production area</a:t>
            </a:r>
          </a:p>
          <a:p>
            <a:pPr marL="576072" indent="-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500" dirty="0">
                <a:solidFill>
                  <a:schemeClr val="tx1"/>
                </a:solidFill>
              </a:rPr>
              <a:t>Implement </a:t>
            </a:r>
            <a:r>
              <a:rPr lang="en-US" sz="3500" dirty="0">
                <a:solidFill>
                  <a:schemeClr val="accent2"/>
                </a:solidFill>
              </a:rPr>
              <a:t>change control </a:t>
            </a:r>
            <a:r>
              <a:rPr lang="en-US" sz="3500" dirty="0">
                <a:solidFill>
                  <a:schemeClr val="tx1"/>
                </a:solidFill>
              </a:rPr>
              <a:t>mechanisms</a:t>
            </a:r>
          </a:p>
          <a:p>
            <a:pPr marL="576072" indent="-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500" dirty="0">
                <a:solidFill>
                  <a:schemeClr val="tx1"/>
                </a:solidFill>
              </a:rPr>
              <a:t>Use program log to monitor program changes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2190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the Schedule</a:t>
            </a:r>
          </a:p>
        </p:txBody>
      </p:sp>
      <p:sp>
        <p:nvSpPr>
          <p:cNvPr id="142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Use initial time estimates as a baseline</a:t>
            </a:r>
          </a:p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Revise time estimates as construction proceeds</a:t>
            </a:r>
          </a:p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Fight against scope creep</a:t>
            </a:r>
          </a:p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Monitor “minor” slippage</a:t>
            </a:r>
          </a:p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Create risk assessment and track changing risks</a:t>
            </a:r>
          </a:p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Fight the temptation to lower quality to meet unreasonable schedule demands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4029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xmlns:a="http://schemas.openxmlformats.org/drawingml/2006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xmlns:a="http://schemas.openxmlformats.org/drawingml/2006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</TotalTime>
  <Words>1260</Words>
  <Application>Microsoft Macintosh PowerPoint</Application>
  <PresentationFormat>Custom</PresentationFormat>
  <Paragraphs>219</Paragraphs>
  <Slides>27</Slides>
  <Notes>23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Retrospect</vt:lpstr>
      <vt:lpstr>Moving into Implementation</vt:lpstr>
      <vt:lpstr>Learning Objectives</vt:lpstr>
      <vt:lpstr>Key Definitions</vt:lpstr>
      <vt:lpstr>Managing the Programming Process</vt:lpstr>
      <vt:lpstr>Project Manager’s Tasks During Programming</vt:lpstr>
      <vt:lpstr>The Programmer Paradox</vt:lpstr>
      <vt:lpstr>Assigning Programmers</vt:lpstr>
      <vt:lpstr>Coordinating Activities</vt:lpstr>
      <vt:lpstr>Managing the Schedule</vt:lpstr>
      <vt:lpstr>Avoid Classic Mistakes</vt:lpstr>
      <vt:lpstr>Testing</vt:lpstr>
      <vt:lpstr>Testing Philosophy</vt:lpstr>
      <vt:lpstr>Test Plan</vt:lpstr>
      <vt:lpstr>Categories of Testing</vt:lpstr>
      <vt:lpstr>Stub Testing</vt:lpstr>
      <vt:lpstr>Unit Testing</vt:lpstr>
      <vt:lpstr>Integration Testing</vt:lpstr>
      <vt:lpstr>System Testing</vt:lpstr>
      <vt:lpstr>Acceptance Testing</vt:lpstr>
      <vt:lpstr>Developing Documentation</vt:lpstr>
      <vt:lpstr>Types of Documentation</vt:lpstr>
      <vt:lpstr>Producing Documentation</vt:lpstr>
      <vt:lpstr>Value of Online Documentation</vt:lpstr>
      <vt:lpstr>Types of User Documentation</vt:lpstr>
      <vt:lpstr>Sources of Documentation Topics</vt:lpstr>
      <vt:lpstr>Guidelines for Crafting Documentation Topics</vt:lpstr>
      <vt:lpstr>Samples for Tune Source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Systems Analyst and Information Systems Development</dc:title>
  <dc:creator>Roberta M Roth</dc:creator>
  <cp:lastModifiedBy>Elizabeth Pearson</cp:lastModifiedBy>
  <cp:revision>25</cp:revision>
  <dcterms:created xsi:type="dcterms:W3CDTF">2014-11-25T16:18:12Z</dcterms:created>
  <dcterms:modified xsi:type="dcterms:W3CDTF">2014-11-25T16:21:24Z</dcterms:modified>
</cp:coreProperties>
</file>