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aveSubsetFonts="1">
  <p:sldMasterIdLst>
    <p:sldMasterId id="2147483695" r:id="rId1"/>
  </p:sldMasterIdLst>
  <p:notesMasterIdLst>
    <p:notesMasterId r:id="rId49"/>
  </p:notesMasterIdLst>
  <p:sldIdLst>
    <p:sldId id="256" r:id="rId2"/>
    <p:sldId id="264" r:id="rId3"/>
    <p:sldId id="323" r:id="rId4"/>
    <p:sldId id="266" r:id="rId5"/>
    <p:sldId id="309" r:id="rId6"/>
    <p:sldId id="267" r:id="rId7"/>
    <p:sldId id="310" r:id="rId8"/>
    <p:sldId id="270" r:id="rId9"/>
    <p:sldId id="271" r:id="rId10"/>
    <p:sldId id="272" r:id="rId11"/>
    <p:sldId id="324" r:id="rId12"/>
    <p:sldId id="311" r:id="rId13"/>
    <p:sldId id="325" r:id="rId14"/>
    <p:sldId id="326" r:id="rId15"/>
    <p:sldId id="312" r:id="rId16"/>
    <p:sldId id="313" r:id="rId17"/>
    <p:sldId id="276" r:id="rId18"/>
    <p:sldId id="277" r:id="rId19"/>
    <p:sldId id="327" r:id="rId20"/>
    <p:sldId id="314" r:id="rId21"/>
    <p:sldId id="328" r:id="rId22"/>
    <p:sldId id="315" r:id="rId23"/>
    <p:sldId id="329" r:id="rId24"/>
    <p:sldId id="330" r:id="rId25"/>
    <p:sldId id="281" r:id="rId26"/>
    <p:sldId id="331" r:id="rId27"/>
    <p:sldId id="332" r:id="rId28"/>
    <p:sldId id="286" r:id="rId29"/>
    <p:sldId id="333" r:id="rId30"/>
    <p:sldId id="287" r:id="rId31"/>
    <p:sldId id="318" r:id="rId32"/>
    <p:sldId id="334" r:id="rId33"/>
    <p:sldId id="320" r:id="rId34"/>
    <p:sldId id="321" r:id="rId35"/>
    <p:sldId id="292" r:id="rId36"/>
    <p:sldId id="293" r:id="rId37"/>
    <p:sldId id="335" r:id="rId38"/>
    <p:sldId id="336" r:id="rId39"/>
    <p:sldId id="295" r:id="rId40"/>
    <p:sldId id="296" r:id="rId41"/>
    <p:sldId id="337" r:id="rId42"/>
    <p:sldId id="297" r:id="rId43"/>
    <p:sldId id="338" r:id="rId44"/>
    <p:sldId id="301" r:id="rId45"/>
    <p:sldId id="302" r:id="rId46"/>
    <p:sldId id="339" r:id="rId47"/>
    <p:sldId id="305" r:id="rId4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42" autoAdjust="0"/>
    <p:restoredTop sz="94660"/>
  </p:normalViewPr>
  <p:slideViewPr>
    <p:cSldViewPr>
      <p:cViewPr varScale="1">
        <p:scale>
          <a:sx n="83" d="100"/>
          <a:sy n="83" d="100"/>
        </p:scale>
        <p:origin x="-288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4040EA7-899E-46D2-8E9F-33C2552372F7}" type="datetimeFigureOut">
              <a:rPr lang="en-US" altLang="en-US"/>
              <a:pPr/>
              <a:t>11/25/14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92BA70E-8311-406B-878F-03811631A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911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BA70E-8311-406B-878F-03811631AE4D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694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BA70E-8311-406B-878F-03811631AE4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18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BA70E-8311-406B-878F-03811631AE4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947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BA70E-8311-406B-878F-03811631AE4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129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4E3A0E-3B94-47A2-9A13-D5FFC726FD12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929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7B1-8F9E-46B5-A03F-5262DBC4088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464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2015 John Wiley &amp; Sons,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3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2015 John Wiley &amp; Sons,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743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8288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66928" indent="-182880">
              <a:buClr>
                <a:schemeClr val="accent1"/>
              </a:buClr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808" indent="-182880">
              <a:buClr>
                <a:srgbClr val="00B050"/>
              </a:buClr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049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57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4E37-5CDA-468F-9693-1D03D72068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038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329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072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Copyright 2015 John Wiley &amp; Sons,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64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0527C-C3C0-499D-BFEF-8CA7072F044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47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2015 John Wiley &amp; Sons,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14-</a:t>
            </a:r>
            <a:fld id="{0FB0527C-C3C0-499D-BFEF-8CA7072F04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87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B0527C-C3C0-499D-BFEF-8CA7072F044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16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66800"/>
            <a:ext cx="7772400" cy="2819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Movement To Objects </a:t>
            </a:r>
            <a:endParaRPr lang="en-US" altLang="en-US" dirty="0" smtClean="0">
              <a:solidFill>
                <a:srgbClr val="17375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0600"/>
            <a:ext cx="8305800" cy="838200"/>
          </a:xfrm>
        </p:spPr>
        <p:txBody>
          <a:bodyPr>
            <a:noAutofit/>
          </a:bodyPr>
          <a:lstStyle/>
          <a:p>
            <a:r>
              <a:rPr lang="en-US" dirty="0"/>
              <a:t>Systems analysis and design,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Dennis, </a:t>
            </a:r>
            <a:r>
              <a:rPr lang="en-US" dirty="0" err="1"/>
              <a:t>wixom</a:t>
            </a:r>
            <a:r>
              <a:rPr lang="en-US" dirty="0"/>
              <a:t>, and </a:t>
            </a:r>
            <a:r>
              <a:rPr lang="en-US" dirty="0" err="1"/>
              <a:t>roth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Roberta M. Roth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600" i="1" dirty="0">
                <a:solidFill>
                  <a:schemeClr val="accent2"/>
                </a:solidFill>
              </a:rPr>
              <a:t>Inheritance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is used to identify higher level, or more general, classes of objects.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chemeClr val="tx1"/>
                </a:solidFill>
              </a:rPr>
              <a:t>Common sets of attributes and methods can be organized into </a:t>
            </a:r>
            <a:r>
              <a:rPr lang="en-US" altLang="en-US" sz="3600" i="1" dirty="0" err="1">
                <a:solidFill>
                  <a:schemeClr val="accent2"/>
                </a:solidFill>
              </a:rPr>
              <a:t>superclasses</a:t>
            </a:r>
            <a:r>
              <a:rPr lang="en-US" altLang="en-US" sz="36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chemeClr val="tx1"/>
                </a:solidFill>
              </a:rPr>
              <a:t>Classes are arranged in a </a:t>
            </a:r>
            <a:r>
              <a:rPr lang="en-US" altLang="en-US" sz="3600" dirty="0">
                <a:solidFill>
                  <a:schemeClr val="accent2"/>
                </a:solidFill>
              </a:rPr>
              <a:t>hierarchy</a:t>
            </a:r>
            <a:r>
              <a:rPr lang="en-US" altLang="en-US" sz="3600" b="1" dirty="0">
                <a:solidFill>
                  <a:schemeClr val="accent2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whereby the </a:t>
            </a:r>
            <a:r>
              <a:rPr lang="en-US" altLang="en-US" sz="3600" dirty="0" err="1">
                <a:solidFill>
                  <a:schemeClr val="tx1"/>
                </a:solidFill>
              </a:rPr>
              <a:t>superclasses</a:t>
            </a:r>
            <a:r>
              <a:rPr lang="en-US" altLang="en-US" sz="3600" dirty="0">
                <a:solidFill>
                  <a:schemeClr val="tx1"/>
                </a:solidFill>
              </a:rPr>
              <a:t>, or general classes, are at the top, and </a:t>
            </a:r>
            <a:r>
              <a:rPr lang="en-US" altLang="en-US" sz="3600" i="1" dirty="0">
                <a:solidFill>
                  <a:schemeClr val="accent2"/>
                </a:solidFill>
              </a:rPr>
              <a:t>subclasses</a:t>
            </a:r>
            <a:r>
              <a:rPr lang="en-US" altLang="en-US" sz="3600" dirty="0">
                <a:solidFill>
                  <a:schemeClr val="tx1"/>
                </a:solidFill>
              </a:rPr>
              <a:t>, or specific classes, are at the bottom.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09" y="1339850"/>
            <a:ext cx="7905392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63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Polymorphism and 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9530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i="1" dirty="0">
                <a:solidFill>
                  <a:schemeClr val="accent2"/>
                </a:solidFill>
              </a:rPr>
              <a:t>Polymorphism</a:t>
            </a:r>
            <a:r>
              <a:rPr lang="en-US" sz="2800" dirty="0">
                <a:solidFill>
                  <a:schemeClr val="tx1"/>
                </a:solidFill>
              </a:rPr>
              <a:t> means that the same message can be interpreted differently by different classes of objects.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Made </a:t>
            </a:r>
            <a:r>
              <a:rPr lang="en-US" sz="2800" dirty="0">
                <a:solidFill>
                  <a:schemeClr val="tx1"/>
                </a:solidFill>
              </a:rPr>
              <a:t>possible through </a:t>
            </a:r>
            <a:r>
              <a:rPr lang="en-US" sz="2800" i="1" dirty="0">
                <a:solidFill>
                  <a:schemeClr val="accent2"/>
                </a:solidFill>
              </a:rPr>
              <a:t>dynamic </a:t>
            </a:r>
            <a:r>
              <a:rPr lang="en-US" sz="2800" i="1" dirty="0" smtClean="0">
                <a:solidFill>
                  <a:schemeClr val="accent2"/>
                </a:solidFill>
              </a:rPr>
              <a:t>binding: </a:t>
            </a:r>
            <a:r>
              <a:rPr lang="en-US" sz="2800" dirty="0" smtClean="0">
                <a:solidFill>
                  <a:schemeClr val="tx1"/>
                </a:solidFill>
              </a:rPr>
              <a:t>a </a:t>
            </a:r>
            <a:r>
              <a:rPr lang="en-US" sz="2800" dirty="0">
                <a:solidFill>
                  <a:schemeClr val="tx1"/>
                </a:solidFill>
              </a:rPr>
              <a:t>technique that delays identifying the type of object until run-time.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Contrast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i="1" dirty="0">
                <a:solidFill>
                  <a:schemeClr val="accent2"/>
                </a:solidFill>
              </a:rPr>
              <a:t>static binding </a:t>
            </a:r>
            <a:r>
              <a:rPr lang="en-US" sz="2800" dirty="0">
                <a:solidFill>
                  <a:schemeClr val="tx1"/>
                </a:solidFill>
              </a:rPr>
              <a:t>in which the type of object would be determined at compile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Encapsulation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761999"/>
            <a:ext cx="7901718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66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Systems Analysis and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oo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9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21664" y="1737360"/>
            <a:ext cx="10034016" cy="480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300" dirty="0" smtClean="0">
                <a:solidFill>
                  <a:schemeClr val="tx1"/>
                </a:solidFill>
              </a:rPr>
              <a:t>Most </a:t>
            </a:r>
            <a:r>
              <a:rPr lang="en-US" altLang="en-US" sz="3300" dirty="0">
                <a:solidFill>
                  <a:schemeClr val="tx1"/>
                </a:solidFill>
              </a:rPr>
              <a:t>object-oriented approaches </a:t>
            </a:r>
            <a:r>
              <a:rPr lang="en-US" altLang="en-US" sz="3300" dirty="0" smtClean="0">
                <a:solidFill>
                  <a:schemeClr val="tx1"/>
                </a:solidFill>
              </a:rPr>
              <a:t>are associated </a:t>
            </a:r>
            <a:r>
              <a:rPr lang="en-US" altLang="en-US" sz="3300" dirty="0">
                <a:solidFill>
                  <a:schemeClr val="tx1"/>
                </a:solidFill>
              </a:rPr>
              <a:t>with an iterative development RAD methodology.</a:t>
            </a:r>
          </a:p>
          <a:p>
            <a:pPr>
              <a:spcBef>
                <a:spcPct val="0"/>
              </a:spcBef>
            </a:pPr>
            <a:r>
              <a:rPr lang="en-US" altLang="en-US" sz="3300" dirty="0">
                <a:solidFill>
                  <a:schemeClr val="tx1"/>
                </a:solidFill>
              </a:rPr>
              <a:t>The </a:t>
            </a:r>
            <a:r>
              <a:rPr lang="en-US" altLang="en-US" sz="3300" i="1" dirty="0" smtClean="0">
                <a:solidFill>
                  <a:schemeClr val="accent2"/>
                </a:solidFill>
              </a:rPr>
              <a:t>Unified Modeling Language (UML) </a:t>
            </a:r>
            <a:r>
              <a:rPr lang="en-US" altLang="en-US" sz="3300" dirty="0" smtClean="0">
                <a:solidFill>
                  <a:schemeClr val="tx1"/>
                </a:solidFill>
              </a:rPr>
              <a:t>is </a:t>
            </a:r>
            <a:r>
              <a:rPr lang="en-US" altLang="en-US" sz="3300" dirty="0">
                <a:solidFill>
                  <a:schemeClr val="tx1"/>
                </a:solidFill>
              </a:rPr>
              <a:t>a standard set of diagramming </a:t>
            </a:r>
            <a:r>
              <a:rPr lang="en-US" altLang="en-US" sz="3300" dirty="0" smtClean="0">
                <a:solidFill>
                  <a:schemeClr val="tx1"/>
                </a:solidFill>
              </a:rPr>
              <a:t>techniques </a:t>
            </a:r>
            <a:r>
              <a:rPr lang="en-US" altLang="en-US" sz="3300" dirty="0">
                <a:solidFill>
                  <a:schemeClr val="tx1"/>
                </a:solidFill>
              </a:rPr>
              <a:t>for object-oriented systems analysis and design.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Background, </a:t>
            </a:r>
            <a:r>
              <a:rPr lang="en-US" altLang="en-US" dirty="0" err="1" smtClean="0"/>
              <a:t>con’t</a:t>
            </a:r>
            <a:r>
              <a:rPr lang="en-US" altLang="en-US" dirty="0" smtClean="0"/>
              <a:t>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219199" y="1756721"/>
            <a:ext cx="9993283" cy="4724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000" dirty="0">
                <a:solidFill>
                  <a:schemeClr val="tx1"/>
                </a:solidFill>
              </a:rPr>
              <a:t>Any object-oriented approach to developing information systems must be:</a:t>
            </a:r>
          </a:p>
          <a:p>
            <a:pPr lvl="2">
              <a:spcBef>
                <a:spcPct val="0"/>
              </a:spcBef>
            </a:pPr>
            <a:r>
              <a:rPr lang="en-US" altLang="en-US" sz="2600" i="1" dirty="0" smtClean="0">
                <a:solidFill>
                  <a:schemeClr val="accent2"/>
                </a:solidFill>
              </a:rPr>
              <a:t>use </a:t>
            </a:r>
            <a:r>
              <a:rPr lang="en-US" altLang="en-US" sz="2600" i="1" dirty="0">
                <a:solidFill>
                  <a:schemeClr val="accent2"/>
                </a:solidFill>
              </a:rPr>
              <a:t>case driven</a:t>
            </a:r>
            <a:r>
              <a:rPr lang="en-US" altLang="en-US" sz="2600" dirty="0">
                <a:solidFill>
                  <a:schemeClr val="accent2"/>
                </a:solidFill>
              </a:rPr>
              <a:t> </a:t>
            </a:r>
            <a:r>
              <a:rPr lang="en-US" altLang="en-US" sz="2600" dirty="0">
                <a:solidFill>
                  <a:schemeClr val="tx1"/>
                </a:solidFill>
              </a:rPr>
              <a:t>– use cases are the primary modeling tool;</a:t>
            </a:r>
          </a:p>
          <a:p>
            <a:pPr lvl="2">
              <a:spcBef>
                <a:spcPct val="0"/>
              </a:spcBef>
            </a:pPr>
            <a:r>
              <a:rPr lang="en-US" altLang="en-US" sz="2600" i="1" dirty="0" smtClean="0">
                <a:solidFill>
                  <a:schemeClr val="accent2"/>
                </a:solidFill>
              </a:rPr>
              <a:t>architecture </a:t>
            </a:r>
            <a:r>
              <a:rPr lang="en-US" altLang="en-US" sz="2600" i="1" dirty="0">
                <a:solidFill>
                  <a:schemeClr val="accent2"/>
                </a:solidFill>
              </a:rPr>
              <a:t>centric </a:t>
            </a:r>
            <a:r>
              <a:rPr lang="en-US" altLang="en-US" sz="2600" dirty="0">
                <a:solidFill>
                  <a:schemeClr val="tx1"/>
                </a:solidFill>
              </a:rPr>
              <a:t>– the underlying architecture of the evolving system drives the specification, construction, and documentation of the system; and</a:t>
            </a:r>
          </a:p>
          <a:p>
            <a:pPr lvl="2">
              <a:spcBef>
                <a:spcPct val="0"/>
              </a:spcBef>
            </a:pPr>
            <a:r>
              <a:rPr lang="en-US" altLang="en-US" sz="2600" i="1" dirty="0" smtClean="0">
                <a:solidFill>
                  <a:schemeClr val="accent2"/>
                </a:solidFill>
              </a:rPr>
              <a:t>iterative </a:t>
            </a:r>
            <a:r>
              <a:rPr lang="en-US" altLang="en-US" sz="2600" i="1" dirty="0">
                <a:solidFill>
                  <a:schemeClr val="accent2"/>
                </a:solidFill>
              </a:rPr>
              <a:t>and incremental</a:t>
            </a:r>
            <a:r>
              <a:rPr lang="en-US" altLang="en-US" sz="2600" dirty="0">
                <a:solidFill>
                  <a:schemeClr val="accent2"/>
                </a:solidFill>
              </a:rPr>
              <a:t> </a:t>
            </a:r>
            <a:r>
              <a:rPr lang="en-US" altLang="en-US" sz="2600" dirty="0">
                <a:solidFill>
                  <a:schemeClr val="tx1"/>
                </a:solidFill>
              </a:rPr>
              <a:t>– the development undergoes continuous testing throughout the life of the project.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Benefits of an Object Approach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Analysts break </a:t>
            </a:r>
            <a:r>
              <a:rPr lang="en-US" dirty="0"/>
              <a:t>a complex system into </a:t>
            </a:r>
            <a:r>
              <a:rPr lang="en-US" dirty="0" smtClean="0"/>
              <a:t>small manageable components</a:t>
            </a:r>
          </a:p>
          <a:p>
            <a:r>
              <a:rPr lang="en-US" dirty="0" smtClean="0"/>
              <a:t>Work </a:t>
            </a:r>
            <a:r>
              <a:rPr lang="en-US" dirty="0"/>
              <a:t>on the components </a:t>
            </a:r>
            <a:r>
              <a:rPr lang="en-US" dirty="0" smtClean="0"/>
              <a:t>individually</a:t>
            </a:r>
          </a:p>
          <a:p>
            <a:r>
              <a:rPr lang="en-US" dirty="0" smtClean="0"/>
              <a:t>Easily piece the </a:t>
            </a:r>
            <a:r>
              <a:rPr lang="en-US" dirty="0"/>
              <a:t>components back together to form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Modularity makes </a:t>
            </a:r>
            <a:r>
              <a:rPr lang="en-US" dirty="0"/>
              <a:t>system </a:t>
            </a:r>
            <a:r>
              <a:rPr lang="en-US" dirty="0" smtClean="0"/>
              <a:t>development easier </a:t>
            </a:r>
            <a:r>
              <a:rPr lang="en-US" dirty="0"/>
              <a:t>to </a:t>
            </a:r>
            <a:r>
              <a:rPr lang="en-US" dirty="0" smtClean="0"/>
              <a:t>grasp</a:t>
            </a:r>
          </a:p>
          <a:p>
            <a:r>
              <a:rPr lang="en-US" dirty="0" smtClean="0"/>
              <a:t>Modules easier </a:t>
            </a:r>
            <a:r>
              <a:rPr lang="en-US" dirty="0"/>
              <a:t>to share among members of a project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User communication is enhanced</a:t>
            </a:r>
            <a:endParaRPr lang="en-US" dirty="0"/>
          </a:p>
          <a:p>
            <a:r>
              <a:rPr lang="en-US" dirty="0" smtClean="0"/>
              <a:t>Reusable pieces are created that </a:t>
            </a:r>
            <a:r>
              <a:rPr lang="en-US" dirty="0"/>
              <a:t>can be plugged into other systems </a:t>
            </a:r>
            <a:r>
              <a:rPr lang="en-US" dirty="0" smtClean="0"/>
              <a:t>efforts or </a:t>
            </a:r>
            <a:r>
              <a:rPr lang="en-US" dirty="0"/>
              <a:t>used as starting points for other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 smtClean="0"/>
              <a:t>Save time; new </a:t>
            </a:r>
            <a:r>
              <a:rPr lang="en-US" dirty="0"/>
              <a:t>projects do not have to start from scratch </a:t>
            </a:r>
            <a:r>
              <a:rPr lang="en-US" dirty="0" smtClean="0"/>
              <a:t>and learning </a:t>
            </a:r>
            <a:r>
              <a:rPr lang="en-US" dirty="0"/>
              <a:t>curves are not as </a:t>
            </a:r>
            <a:r>
              <a:rPr lang="en-US" dirty="0" smtClean="0"/>
              <a:t>steep</a:t>
            </a:r>
            <a:endParaRPr lang="en-US" dirty="0"/>
          </a:p>
          <a:p>
            <a:r>
              <a:rPr lang="en-US" dirty="0" smtClean="0"/>
              <a:t>“Object </a:t>
            </a:r>
            <a:r>
              <a:rPr lang="en-US" dirty="0"/>
              <a:t>think” is a much more realistic way to think </a:t>
            </a:r>
            <a:r>
              <a:rPr lang="en-US" dirty="0" smtClean="0"/>
              <a:t>about the </a:t>
            </a:r>
            <a:r>
              <a:rPr lang="en-US" dirty="0"/>
              <a:t>real </a:t>
            </a:r>
            <a:r>
              <a:rPr lang="en-US" dirty="0" smtClean="0"/>
              <a:t>world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8681258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UNIFIED MODELING LANGUAGE VERSION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The objective of the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Unified Modeling Language </a:t>
            </a:r>
            <a:r>
              <a:rPr lang="en-US" dirty="0" smtClean="0"/>
              <a:t>is to provide a common vocabulary of object-oriented terms and diagramming techniques.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The diagrams are broken into two major groupings: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Structure diagrams </a:t>
            </a:r>
            <a:r>
              <a:rPr lang="en-US" dirty="0" smtClean="0"/>
              <a:t>- for representing data and static relationships;</a:t>
            </a:r>
          </a:p>
          <a:p>
            <a:pPr lvl="2">
              <a:lnSpc>
                <a:spcPct val="110000"/>
              </a:lnSpc>
              <a:defRPr/>
            </a:pP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Behavior diagrams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- for representing dynamic relationships among the objects.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v2.0 Diagram 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80732"/>
            <a:ext cx="8001000" cy="57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93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271363"/>
            <a:ext cx="7543800" cy="145075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9555"/>
            <a:ext cx="9372600" cy="3580645"/>
          </a:xfrm>
        </p:spPr>
        <p:txBody>
          <a:bodyPr rtlCol="0">
            <a:normAutofit/>
          </a:bodyPr>
          <a:lstStyle/>
          <a:p>
            <a:r>
              <a:rPr lang="en-US" dirty="0"/>
              <a:t>Explain the basic concepts of the object approach and UML.</a:t>
            </a:r>
          </a:p>
          <a:p>
            <a:r>
              <a:rPr lang="en-US" dirty="0" smtClean="0"/>
              <a:t>Be </a:t>
            </a:r>
            <a:r>
              <a:rPr lang="en-US" dirty="0"/>
              <a:t>able to create a use case diagram.</a:t>
            </a:r>
          </a:p>
          <a:p>
            <a:r>
              <a:rPr lang="en-US" dirty="0" smtClean="0"/>
              <a:t>Be </a:t>
            </a:r>
            <a:r>
              <a:rPr lang="en-US" dirty="0"/>
              <a:t>able to create a class diagram.</a:t>
            </a:r>
          </a:p>
          <a:p>
            <a:r>
              <a:rPr lang="en-US" dirty="0" smtClean="0"/>
              <a:t>Be </a:t>
            </a:r>
            <a:r>
              <a:rPr lang="en-US" dirty="0"/>
              <a:t>able to create a sequence diagram.</a:t>
            </a:r>
          </a:p>
          <a:p>
            <a:r>
              <a:rPr lang="en-US" dirty="0" smtClean="0"/>
              <a:t>Be </a:t>
            </a:r>
            <a:r>
              <a:rPr lang="en-US" dirty="0"/>
              <a:t>able to create a behavioral state machine diagram.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Rational Unified Process (RUP)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Rational Software Corporation has created a methodology called the </a:t>
            </a:r>
            <a:r>
              <a:rPr lang="en-US" altLang="en-US" i="1" dirty="0" smtClean="0">
                <a:solidFill>
                  <a:schemeClr val="accent1"/>
                </a:solidFill>
              </a:rPr>
              <a:t>Rational Unified Process (RUP) </a:t>
            </a:r>
            <a:r>
              <a:rPr lang="en-US" altLang="en-US" dirty="0" smtClean="0">
                <a:solidFill>
                  <a:schemeClr val="tx1"/>
                </a:solidFill>
              </a:rPr>
              <a:t>that define </a:t>
            </a:r>
            <a:r>
              <a:rPr lang="en-US" altLang="en-US" i="1" dirty="0" smtClean="0">
                <a:solidFill>
                  <a:schemeClr val="accent1"/>
                </a:solidFill>
              </a:rPr>
              <a:t>how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to apply UML. 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RUP emphasizes iterative, incremental development, and prototyping.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Rational Unified Phased </a:t>
            </a:r>
            <a:r>
              <a:rPr lang="en-US" dirty="0" err="1" smtClean="0"/>
              <a:t>Develoment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84175"/>
            <a:ext cx="7685636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4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Four Fundamental UML Diagrams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Four UML diagramming techniques dominate the object-oriented projects: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 Use case diagrams,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 Class diagrams,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 Sequence diagrams, and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 Behavior state machine diagrams.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the Four UML Diagrams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52400"/>
            <a:ext cx="506368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97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Foundation of UML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CASE DIAGRAM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accent1"/>
                </a:solidFill>
              </a:rPr>
              <a:t>use case diagram </a:t>
            </a:r>
            <a:r>
              <a:rPr lang="en-US" altLang="en-US" dirty="0" smtClean="0"/>
              <a:t>summarizes all of the use cases (for the part of the system being modeled) together in one picture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use case diagram elements: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Actor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Name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System Boundary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Association Relationship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52450"/>
            <a:ext cx="6362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12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Diagram with Extends and Includes 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0"/>
            <a:ext cx="5715000" cy="64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68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Use Case Diagram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 Steps in creating a use case diagram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1. Identify use cases.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2. Draw the system boundary.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3. Place the use cases on the diagram.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4. Identify the actors.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5. Add association relationships.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static view of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8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OO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7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DIAGRAM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accent2"/>
                </a:solidFill>
              </a:rPr>
              <a:t>class diagram </a:t>
            </a:r>
            <a:r>
              <a:rPr lang="en-US" altLang="en-US" dirty="0" smtClean="0">
                <a:solidFill>
                  <a:schemeClr val="tx1"/>
                </a:solidFill>
              </a:rPr>
              <a:t>is a </a:t>
            </a:r>
            <a:r>
              <a:rPr lang="en-US" altLang="en-US" i="1" dirty="0" smtClean="0">
                <a:solidFill>
                  <a:schemeClr val="accent2"/>
                </a:solidFill>
              </a:rPr>
              <a:t>static model 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Shows the classes and the relationships among the classes.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Elements of diagram include: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Classes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Attributes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Methods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Associations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i="1" dirty="0">
                <a:solidFill>
                  <a:schemeClr val="accent2"/>
                </a:solidFill>
              </a:rPr>
              <a:t>Class</a:t>
            </a:r>
            <a:r>
              <a:rPr lang="en-US" altLang="en-US" dirty="0"/>
              <a:t> is the main building block of a class diagram, which stores and manages information in the system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4800" dirty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(cont’d)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Operations</a:t>
            </a:r>
            <a:r>
              <a:rPr lang="en-US" altLang="en-US" b="1" i="1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are actions or functions that a class can perform.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There are three kinds of operations: </a:t>
            </a:r>
            <a:r>
              <a:rPr lang="en-US" altLang="en-US" i="1" dirty="0" smtClean="0">
                <a:solidFill>
                  <a:schemeClr val="accent2"/>
                </a:solidFill>
              </a:rPr>
              <a:t>constructor</a:t>
            </a:r>
            <a:r>
              <a:rPr lang="en-US" altLang="en-US" dirty="0" smtClean="0">
                <a:solidFill>
                  <a:schemeClr val="accent2"/>
                </a:solidFill>
              </a:rPr>
              <a:t>, </a:t>
            </a:r>
            <a:r>
              <a:rPr lang="en-US" altLang="en-US" i="1" dirty="0" smtClean="0">
                <a:solidFill>
                  <a:schemeClr val="accent2"/>
                </a:solidFill>
              </a:rPr>
              <a:t>query</a:t>
            </a:r>
            <a:r>
              <a:rPr lang="en-US" altLang="en-US" dirty="0" smtClean="0">
                <a:solidFill>
                  <a:schemeClr val="accent2"/>
                </a:solidFill>
              </a:rPr>
              <a:t>, and </a:t>
            </a:r>
            <a:r>
              <a:rPr lang="en-US" altLang="en-US" i="1" dirty="0" smtClean="0">
                <a:solidFill>
                  <a:schemeClr val="accent2"/>
                </a:solidFill>
              </a:rPr>
              <a:t>update</a:t>
            </a:r>
            <a:r>
              <a:rPr lang="en-US" altLang="en-U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Associations </a:t>
            </a:r>
            <a:r>
              <a:rPr lang="en-US" altLang="en-US" dirty="0"/>
              <a:t>represent the relationships that classes have with one another.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Associations also have </a:t>
            </a:r>
            <a:r>
              <a:rPr lang="en-US" altLang="en-US" dirty="0">
                <a:solidFill>
                  <a:schemeClr val="accent2"/>
                </a:solidFill>
              </a:rPr>
              <a:t>multiplicity</a:t>
            </a:r>
            <a:r>
              <a:rPr lang="en-US" altLang="en-US" dirty="0"/>
              <a:t>, which</a:t>
            </a:r>
            <a:r>
              <a:rPr lang="en-US" altLang="en-US" b="1" i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shows how an instance of an object can be associated with other instances.</a:t>
            </a:r>
            <a:endParaRPr lang="en-US" altLang="en-US" sz="4800" dirty="0"/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609600"/>
            <a:ext cx="7896483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27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Generalization and Aggregation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Generalization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shows that one class (subclass) inherits from another class (superclass).</a:t>
            </a:r>
          </a:p>
          <a:p>
            <a:pPr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Aggregation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is used when classes actually comprise other classes.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Simplifying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When the class diagram become very complex, it is sometimes necessary to simplify the diagram by using a </a:t>
            </a:r>
            <a:r>
              <a:rPr lang="en-US" i="1" dirty="0" smtClean="0">
                <a:solidFill>
                  <a:schemeClr val="accent2"/>
                </a:solidFill>
              </a:rPr>
              <a:t>view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limit the amount of information displayed.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/>
              <a:t>Another approach to simplifying class diagram is through the use of </a:t>
            </a:r>
            <a:r>
              <a:rPr lang="en-US" i="1" dirty="0" smtClean="0">
                <a:solidFill>
                  <a:schemeClr val="accent2"/>
                </a:solidFill>
              </a:rPr>
              <a:t>package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(i.e., logical groups of classes).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Class Diagram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Steps in creating a class diagram: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1. Identify classes.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2. Identify attributes and operations.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3. Draw associations between the classes,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Class </a:t>
            </a:r>
            <a:r>
              <a:rPr lang="en-US" altLang="en-US" dirty="0" smtClean="0"/>
              <a:t>Diagram, </a:t>
            </a:r>
            <a:r>
              <a:rPr lang="en-US" altLang="en-US" dirty="0" err="1" smtClean="0"/>
              <a:t>con’t</a:t>
            </a:r>
            <a:r>
              <a:rPr lang="en-US" altLang="en-US" dirty="0" smtClean="0"/>
              <a:t>.</a:t>
            </a:r>
          </a:p>
        </p:txBody>
      </p:sp>
      <p:sp>
        <p:nvSpPr>
          <p:cNvPr id="4608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Example of initial attributes for class diagrams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fig_14_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7391400" cy="348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with Revisions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1600200"/>
            <a:ext cx="7861300" cy="33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94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message sequences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9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SEQUENCE DIAGRAM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219200" y="1737360"/>
            <a:ext cx="993648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 smtClean="0"/>
              <a:t>Illustrates </a:t>
            </a:r>
            <a:r>
              <a:rPr lang="en-US" altLang="en-US" sz="3200" dirty="0"/>
              <a:t>the objects that participate in a use case and the messages that pass between them over time for </a:t>
            </a:r>
            <a:r>
              <a:rPr lang="en-US" altLang="en-US" sz="3200" i="1" dirty="0">
                <a:solidFill>
                  <a:schemeClr val="accent2"/>
                </a:solidFill>
              </a:rPr>
              <a:t>one</a:t>
            </a:r>
            <a:r>
              <a:rPr lang="en-US" altLang="en-US" sz="3200" dirty="0">
                <a:solidFill>
                  <a:schemeClr val="accent2"/>
                </a:solidFill>
              </a:rPr>
              <a:t> </a:t>
            </a:r>
            <a:r>
              <a:rPr lang="en-US" altLang="en-US" sz="3200" dirty="0"/>
              <a:t>use case.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 </a:t>
            </a:r>
            <a:r>
              <a:rPr lang="en-US" altLang="en-US" sz="3200" dirty="0">
                <a:solidFill>
                  <a:schemeClr val="accent2"/>
                </a:solidFill>
              </a:rPr>
              <a:t>generic sequence diagram </a:t>
            </a:r>
            <a:r>
              <a:rPr lang="en-US" altLang="en-US" sz="3200" dirty="0" smtClean="0"/>
              <a:t>shows </a:t>
            </a:r>
            <a:r>
              <a:rPr lang="en-US" altLang="en-US" sz="3200" dirty="0"/>
              <a:t>all possible scenarios of a use case, </a:t>
            </a:r>
            <a:endParaRPr lang="en-US" altLang="en-US" sz="3200" dirty="0" smtClean="0"/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set of </a:t>
            </a:r>
            <a:r>
              <a:rPr lang="en-US" altLang="en-US" sz="3200" dirty="0">
                <a:solidFill>
                  <a:schemeClr val="accent2"/>
                </a:solidFill>
              </a:rPr>
              <a:t>instance sequence diagrams </a:t>
            </a:r>
            <a:r>
              <a:rPr lang="en-US" altLang="en-US" sz="3200" dirty="0"/>
              <a:t>are usually developed, each of which depicts a single scenario within the use case. </a:t>
            </a:r>
          </a:p>
          <a:p>
            <a:pPr>
              <a:spcBef>
                <a:spcPct val="0"/>
              </a:spcBef>
            </a:pPr>
            <a:endParaRPr lang="en-US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What is “object-oriented”?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The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object-oriented approach </a:t>
            </a:r>
            <a:r>
              <a:rPr lang="en-US" altLang="en-US" dirty="0">
                <a:solidFill>
                  <a:schemeClr val="tx1"/>
                </a:solidFill>
              </a:rPr>
              <a:t>views a system as a collection of self-contained objects, including both data and processes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accent2"/>
                </a:solidFill>
              </a:rPr>
              <a:t>Object-oriented systems </a:t>
            </a:r>
            <a:r>
              <a:rPr lang="en-US" altLang="en-US" dirty="0" smtClean="0">
                <a:solidFill>
                  <a:schemeClr val="tx1"/>
                </a:solidFill>
              </a:rPr>
              <a:t>focus on capturing the structure and behavior of information systems in modules (</a:t>
            </a:r>
            <a:r>
              <a:rPr lang="en-US" altLang="en-US" b="1" dirty="0" smtClean="0">
                <a:solidFill>
                  <a:schemeClr val="tx1"/>
                </a:solidFill>
              </a:rPr>
              <a:t>objects</a:t>
            </a:r>
            <a:r>
              <a:rPr lang="en-US" altLang="en-US" dirty="0" smtClean="0">
                <a:solidFill>
                  <a:schemeClr val="tx1"/>
                </a:solidFill>
              </a:rPr>
              <a:t>) that encompass both data and processes.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Elements of Sequence Diagram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 smtClean="0"/>
              <a:t>Actor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Object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Lifeline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Focus of control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Message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Object destruction</a:t>
            </a:r>
            <a:endParaRPr lang="en-US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838200"/>
            <a:ext cx="8001000" cy="45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84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Sequence Diagram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Steps in creating a sequence diagram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1. Identify objects.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2. Add messages.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3. Place lifeline and execution occurrences.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State Machine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dynamic states of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24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Behavioral State Machine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47259"/>
            <a:ext cx="993648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A </a:t>
            </a:r>
            <a:r>
              <a:rPr lang="en-US" altLang="en-US" sz="3200" dirty="0" smtClean="0">
                <a:solidFill>
                  <a:schemeClr val="tx1"/>
                </a:solidFill>
              </a:rPr>
              <a:t>dynamic </a:t>
            </a:r>
            <a:r>
              <a:rPr lang="en-US" altLang="en-US" sz="3200" dirty="0">
                <a:solidFill>
                  <a:schemeClr val="tx1"/>
                </a:solidFill>
              </a:rPr>
              <a:t>model </a:t>
            </a:r>
            <a:r>
              <a:rPr lang="en-US" altLang="en-US" sz="3200" dirty="0" smtClean="0">
                <a:solidFill>
                  <a:schemeClr val="tx1"/>
                </a:solidFill>
              </a:rPr>
              <a:t>showing </a:t>
            </a:r>
            <a:r>
              <a:rPr lang="en-US" altLang="en-US" sz="3200" dirty="0">
                <a:solidFill>
                  <a:schemeClr val="tx1"/>
                </a:solidFill>
              </a:rPr>
              <a:t>the different states that a single class passes through during its life in response to events, along with its responses and actions.</a:t>
            </a: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Typically, </a:t>
            </a:r>
            <a:r>
              <a:rPr lang="en-US" altLang="en-US" sz="3200" dirty="0" smtClean="0">
                <a:solidFill>
                  <a:schemeClr val="tx1"/>
                </a:solidFill>
              </a:rPr>
              <a:t>used to </a:t>
            </a:r>
            <a:r>
              <a:rPr lang="en-US" altLang="en-US" sz="3200" dirty="0">
                <a:solidFill>
                  <a:schemeClr val="tx1"/>
                </a:solidFill>
              </a:rPr>
              <a:t>further define complex classes to help simplify the design of algorithms for their methods.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Elements of a Behavioral State Machine Diagram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 smtClean="0"/>
              <a:t>A state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An initial state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 final state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An event</a:t>
            </a:r>
          </a:p>
          <a:p>
            <a:pPr>
              <a:spcBef>
                <a:spcPct val="0"/>
              </a:spcBef>
            </a:pPr>
            <a:r>
              <a:rPr lang="en-US" altLang="en-US" sz="3200" dirty="0" smtClean="0"/>
              <a:t>A transition</a:t>
            </a:r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State Machine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527C-C3C0-499D-BFEF-8CA7072F044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81200"/>
            <a:ext cx="8001000" cy="24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86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Creating a Behavioral State Machine Diagram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 Steps in creating a behavioral state machine diagram: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1. Identify the states.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 smtClean="0"/>
              <a:t>2. Identify the transitions.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742469"/>
            <a:ext cx="9993283" cy="4724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3200" i="1" dirty="0">
                <a:solidFill>
                  <a:schemeClr val="accent2"/>
                </a:solidFill>
              </a:rPr>
              <a:t>Class</a:t>
            </a:r>
            <a:r>
              <a:rPr lang="en-US" altLang="en-US" sz="3200" b="1" i="1" dirty="0">
                <a:solidFill>
                  <a:schemeClr val="tx1"/>
                </a:solidFill>
              </a:rPr>
              <a:t>: </a:t>
            </a:r>
            <a:r>
              <a:rPr lang="en-US" altLang="en-US" sz="3200" dirty="0">
                <a:solidFill>
                  <a:schemeClr val="tx1"/>
                </a:solidFill>
              </a:rPr>
              <a:t>the general template used to define and create specific </a:t>
            </a:r>
            <a:r>
              <a:rPr lang="en-US" altLang="en-US" sz="3200" i="1" dirty="0">
                <a:solidFill>
                  <a:schemeClr val="accent2"/>
                </a:solidFill>
              </a:rPr>
              <a:t>instances</a:t>
            </a:r>
            <a:r>
              <a:rPr lang="en-US" altLang="en-US" sz="3200" dirty="0">
                <a:solidFill>
                  <a:schemeClr val="tx1"/>
                </a:solidFill>
              </a:rPr>
              <a:t>, or </a:t>
            </a:r>
            <a:r>
              <a:rPr lang="en-US" altLang="en-US" sz="3200" i="1" dirty="0">
                <a:solidFill>
                  <a:schemeClr val="accent2"/>
                </a:solidFill>
              </a:rPr>
              <a:t>objects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An object: an instantiation of a class.  An object is a person, place, event, or thing about which we want to capture information.</a:t>
            </a: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Each object has </a:t>
            </a:r>
            <a:r>
              <a:rPr lang="en-US" altLang="en-US" sz="3200" i="1" dirty="0">
                <a:solidFill>
                  <a:schemeClr val="accent2"/>
                </a:solidFill>
              </a:rPr>
              <a:t>attributes</a:t>
            </a:r>
            <a:r>
              <a:rPr lang="en-US" altLang="en-US" sz="3200" b="1" i="1" dirty="0">
                <a:solidFill>
                  <a:schemeClr val="accent2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that describe information about the object.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(cont’d)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28800"/>
            <a:ext cx="7372350" cy="4373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Messages and Methods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Methods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implement an object’s </a:t>
            </a:r>
            <a:r>
              <a:rPr lang="en-US" altLang="en-US" i="1" dirty="0" smtClean="0">
                <a:solidFill>
                  <a:schemeClr val="accent2"/>
                </a:solidFill>
              </a:rPr>
              <a:t>behavior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A method is an action that an object can perform.</a:t>
            </a:r>
          </a:p>
          <a:p>
            <a:pPr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Messages</a:t>
            </a:r>
            <a:r>
              <a:rPr lang="en-US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are information sent to objects to trigger </a:t>
            </a:r>
            <a:r>
              <a:rPr lang="en-US" altLang="en-US" dirty="0" smtClean="0">
                <a:solidFill>
                  <a:schemeClr val="accent2"/>
                </a:solidFill>
              </a:rPr>
              <a:t>methods</a:t>
            </a:r>
            <a:r>
              <a:rPr lang="en-US" alt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Messages and </a:t>
            </a:r>
            <a:r>
              <a:rPr lang="en-US" altLang="en-US" dirty="0" smtClean="0"/>
              <a:t>Methods, </a:t>
            </a:r>
            <a:r>
              <a:rPr lang="en-US" altLang="en-US" dirty="0" err="1" smtClean="0"/>
              <a:t>con’t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1905000"/>
            <a:ext cx="6540500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Encapsulation and Information Hiding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Encapsulation: </a:t>
            </a:r>
            <a:r>
              <a:rPr lang="en-US" altLang="en-US" dirty="0" smtClean="0">
                <a:solidFill>
                  <a:schemeClr val="tx1"/>
                </a:solidFill>
              </a:rPr>
              <a:t>the combining of process and data into a single entity.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i="1" dirty="0" smtClean="0">
                <a:solidFill>
                  <a:schemeClr val="accent2"/>
                </a:solidFill>
              </a:rPr>
              <a:t>Information hiding:</a:t>
            </a:r>
            <a:r>
              <a:rPr lang="en-US" altLang="en-US" b="1" i="1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only the information required to use a software module be published to the user of the module. 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Copyright 2015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8311-255F-4ECE-A6D8-630DEF7E2B3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IIW_TYPE_IMAGE" val="Text Box 3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1846</Words>
  <Application>Microsoft Macintosh PowerPoint</Application>
  <PresentationFormat>Custom</PresentationFormat>
  <Paragraphs>257</Paragraphs>
  <Slides>47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Retrospect</vt:lpstr>
      <vt:lpstr>The Movement To Objects </vt:lpstr>
      <vt:lpstr>Learning Objectives</vt:lpstr>
      <vt:lpstr>Basic OO Characteristics</vt:lpstr>
      <vt:lpstr>What is “object-oriented”?</vt:lpstr>
      <vt:lpstr>Classes and Objects</vt:lpstr>
      <vt:lpstr>Classes and Objects (cont’d)</vt:lpstr>
      <vt:lpstr>Messages and Methods</vt:lpstr>
      <vt:lpstr>Messages and Methods, con’t.</vt:lpstr>
      <vt:lpstr>Encapsulation and Information Hiding</vt:lpstr>
      <vt:lpstr>Inheritance</vt:lpstr>
      <vt:lpstr>Inheritance</vt:lpstr>
      <vt:lpstr>Polymorphism and Dynamic Binding</vt:lpstr>
      <vt:lpstr>Polymorphism and Encapsulation</vt:lpstr>
      <vt:lpstr>OO Systems Analysis and Design</vt:lpstr>
      <vt:lpstr>Background</vt:lpstr>
      <vt:lpstr>Background, con’t.</vt:lpstr>
      <vt:lpstr>Benefits of an Object Approach</vt:lpstr>
      <vt:lpstr>UNIFIED MODELING LANGUAGE VERSION 2.0</vt:lpstr>
      <vt:lpstr>UML v2.0 Diagram Summary</vt:lpstr>
      <vt:lpstr>The Rational Unified Process (RUP)</vt:lpstr>
      <vt:lpstr>The Rational Unified Phased Develoment Process</vt:lpstr>
      <vt:lpstr>Four Fundamental UML Diagrams</vt:lpstr>
      <vt:lpstr>Integration of the Four UML Diagrams</vt:lpstr>
      <vt:lpstr>Use Case Diagram</vt:lpstr>
      <vt:lpstr>USE CASE DIAGRAM</vt:lpstr>
      <vt:lpstr>Use Case Diagram</vt:lpstr>
      <vt:lpstr>Use Case Diagram with Extends and Includes Associations</vt:lpstr>
      <vt:lpstr>Creating a Use Case Diagram</vt:lpstr>
      <vt:lpstr>Class Diagram</vt:lpstr>
      <vt:lpstr>CLASS DIAGRAM</vt:lpstr>
      <vt:lpstr>(cont’d)</vt:lpstr>
      <vt:lpstr>Multiplicity</vt:lpstr>
      <vt:lpstr>Generalization and Aggregation</vt:lpstr>
      <vt:lpstr>Simplifying Class Diagram</vt:lpstr>
      <vt:lpstr>Creating a Class Diagram</vt:lpstr>
      <vt:lpstr>Creating a Class Diagram, con’t.</vt:lpstr>
      <vt:lpstr>Class Diagram with Revisions</vt:lpstr>
      <vt:lpstr>Sequence Diagram</vt:lpstr>
      <vt:lpstr>SEQUENCE DIAGRAM</vt:lpstr>
      <vt:lpstr>Elements of Sequence Diagram</vt:lpstr>
      <vt:lpstr>Sequence Diagram</vt:lpstr>
      <vt:lpstr>Creating a Sequence Diagram</vt:lpstr>
      <vt:lpstr>Behavioral State Machine Diagram</vt:lpstr>
      <vt:lpstr>Behavioral State Machine Diagram</vt:lpstr>
      <vt:lpstr>Elements of a Behavioral State Machine Diagram</vt:lpstr>
      <vt:lpstr>Behavioral State Machine Diagram</vt:lpstr>
      <vt:lpstr>Creating a Behavioral State Machine Diagram</vt:lpstr>
    </vt:vector>
  </TitlesOfParts>
  <Company>University of Massachusetts Dartmouth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6th Edition</dc:title>
  <dc:creator>Windows User</dc:creator>
  <cp:lastModifiedBy>Elizabeth Pearson</cp:lastModifiedBy>
  <cp:revision>48</cp:revision>
  <dcterms:created xsi:type="dcterms:W3CDTF">2014-11-25T16:51:22Z</dcterms:created>
  <dcterms:modified xsi:type="dcterms:W3CDTF">2014-11-25T17:04:35Z</dcterms:modified>
</cp:coreProperties>
</file>