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4" r:id="rId3"/>
    <p:sldId id="257" r:id="rId4"/>
    <p:sldId id="266" r:id="rId5"/>
    <p:sldId id="295" r:id="rId6"/>
    <p:sldId id="258" r:id="rId7"/>
    <p:sldId id="267" r:id="rId8"/>
    <p:sldId id="259" r:id="rId9"/>
    <p:sldId id="260" r:id="rId10"/>
    <p:sldId id="261" r:id="rId11"/>
    <p:sldId id="262" r:id="rId12"/>
    <p:sldId id="263" r:id="rId13"/>
    <p:sldId id="264" r:id="rId14"/>
    <p:sldId id="265" r:id="rId15"/>
    <p:sldId id="268" r:id="rId16"/>
    <p:sldId id="269" r:id="rId17"/>
    <p:sldId id="303" r:id="rId18"/>
    <p:sldId id="304" r:id="rId19"/>
    <p:sldId id="305" r:id="rId20"/>
    <p:sldId id="306" r:id="rId21"/>
    <p:sldId id="307" r:id="rId22"/>
    <p:sldId id="308" r:id="rId23"/>
    <p:sldId id="309" r:id="rId24"/>
    <p:sldId id="310" r:id="rId25"/>
    <p:sldId id="270" r:id="rId26"/>
    <p:sldId id="271" r:id="rId27"/>
    <p:sldId id="272" r:id="rId28"/>
    <p:sldId id="296" r:id="rId29"/>
    <p:sldId id="297" r:id="rId30"/>
    <p:sldId id="298" r:id="rId31"/>
    <p:sldId id="299" r:id="rId32"/>
    <p:sldId id="300" r:id="rId33"/>
    <p:sldId id="301" r:id="rId34"/>
    <p:sldId id="302" r:id="rId35"/>
    <p:sldId id="273" r:id="rId36"/>
    <p:sldId id="274" r:id="rId37"/>
    <p:sldId id="275" r:id="rId38"/>
    <p:sldId id="276" r:id="rId39"/>
    <p:sldId id="277" r:id="rId40"/>
    <p:sldId id="278" r:id="rId41"/>
    <p:sldId id="279" r:id="rId42"/>
    <p:sldId id="288" r:id="rId43"/>
    <p:sldId id="289" r:id="rId44"/>
    <p:sldId id="290" r:id="rId45"/>
    <p:sldId id="291" r:id="rId46"/>
    <p:sldId id="292" r:id="rId47"/>
    <p:sldId id="293" r:id="rId48"/>
    <p:sldId id="280" r:id="rId49"/>
    <p:sldId id="281" r:id="rId50"/>
    <p:sldId id="282" r:id="rId51"/>
    <p:sldId id="283" r:id="rId52"/>
    <p:sldId id="284" r:id="rId53"/>
    <p:sldId id="285" r:id="rId54"/>
    <p:sldId id="286" r:id="rId55"/>
    <p:sldId id="287"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41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1" d="100"/>
          <a:sy n="71" d="100"/>
        </p:scale>
        <p:origin x="4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6/22/2024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6/22/2024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Getting Started with Dart: A Beginner's Guide</a:t>
            </a:r>
          </a:p>
        </p:txBody>
      </p:sp>
      <p:sp>
        <p:nvSpPr>
          <p:cNvPr id="3" name="Subtitle 2"/>
          <p:cNvSpPr>
            <a:spLocks noGrp="1"/>
          </p:cNvSpPr>
          <p:nvPr>
            <p:ph type="subTitle" idx="1"/>
          </p:nvPr>
        </p:nvSpPr>
        <p:spPr/>
        <p:txBody>
          <a:bodyPr/>
          <a:lstStyle/>
          <a:p>
            <a:r>
              <a:rPr lang="en-US" dirty="0" err="1" smtClean="0"/>
              <a:t>Abdifatah</a:t>
            </a:r>
            <a:r>
              <a:rPr lang="en-US" dirty="0" smtClean="0"/>
              <a:t> </a:t>
            </a:r>
            <a:r>
              <a:rPr lang="en-US" dirty="0" err="1" smtClean="0"/>
              <a:t>Yassen</a:t>
            </a:r>
            <a:r>
              <a:rPr lang="en-US" dirty="0" smtClean="0"/>
              <a:t> </a:t>
            </a:r>
            <a:r>
              <a:rPr lang="en-US" dirty="0" err="1" smtClean="0"/>
              <a:t>Yousof</a:t>
            </a:r>
            <a:endParaRPr lang="en-US" dirty="0"/>
          </a:p>
        </p:txBody>
      </p:sp>
    </p:spTree>
    <p:extLst>
      <p:ext uri="{BB962C8B-B14F-4D97-AF65-F5344CB8AC3E}">
        <p14:creationId xmlns:p14="http://schemas.microsoft.com/office/powerpoint/2010/main" val="3208224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b="1" dirty="0"/>
              <a:t>Reflective </a:t>
            </a:r>
            <a:r>
              <a:rPr lang="en-US" b="1" dirty="0" smtClean="0"/>
              <a:t>programming</a:t>
            </a:r>
          </a:p>
          <a:p>
            <a:pPr marL="0" indent="0">
              <a:buNone/>
            </a:pPr>
            <a:r>
              <a:rPr lang="en-US" b="1" dirty="0"/>
              <a:t> </a:t>
            </a:r>
            <a:r>
              <a:rPr lang="en-US" b="1" dirty="0" smtClean="0"/>
              <a:t>  </a:t>
            </a:r>
            <a:r>
              <a:rPr lang="en-US" dirty="0" smtClean="0"/>
              <a:t>Dart's </a:t>
            </a:r>
            <a:r>
              <a:rPr lang="en-US" dirty="0"/>
              <a:t>reflective capabilities allow you to inspect and modify the structure and behavior of code at runtime</a:t>
            </a:r>
            <a:r>
              <a:rPr lang="en-US" dirty="0" smtClean="0"/>
              <a:t>.</a:t>
            </a:r>
            <a:endParaRPr lang="en-US" dirty="0"/>
          </a:p>
          <a:p>
            <a:r>
              <a:rPr lang="en-US" dirty="0"/>
              <a:t>Reflective programming in Dart allows you to "look inside" your code, see how it's structured, and even change how it behaves. It's like having special glasses that let you understand your code better. But you have to use it carefully, or it can make your code more complicated.</a:t>
            </a:r>
          </a:p>
        </p:txBody>
      </p:sp>
    </p:spTree>
    <p:extLst>
      <p:ext uri="{BB962C8B-B14F-4D97-AF65-F5344CB8AC3E}">
        <p14:creationId xmlns:p14="http://schemas.microsoft.com/office/powerpoint/2010/main" val="2608584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Features of Dart</a:t>
            </a:r>
          </a:p>
        </p:txBody>
      </p:sp>
      <p:sp>
        <p:nvSpPr>
          <p:cNvPr id="3" name="Content Placeholder 2"/>
          <p:cNvSpPr>
            <a:spLocks noGrp="1"/>
          </p:cNvSpPr>
          <p:nvPr>
            <p:ph idx="1"/>
          </p:nvPr>
        </p:nvSpPr>
        <p:spPr/>
        <p:txBody>
          <a:bodyPr/>
          <a:lstStyle/>
          <a:p>
            <a:r>
              <a:rPr lang="en-US" b="1" dirty="0"/>
              <a:t>Static typing</a:t>
            </a:r>
          </a:p>
          <a:p>
            <a:pPr lvl="1"/>
            <a:r>
              <a:rPr lang="en-US" dirty="0"/>
              <a:t>Dart is a statically typed language, which means that variable types are checked at compile-time.</a:t>
            </a:r>
          </a:p>
          <a:p>
            <a:pPr lvl="1"/>
            <a:r>
              <a:rPr lang="en-US" dirty="0"/>
              <a:t>This can help catch errors early and improve code maintainability.</a:t>
            </a:r>
          </a:p>
          <a:p>
            <a:endParaRPr lang="en-US" dirty="0"/>
          </a:p>
        </p:txBody>
      </p:sp>
    </p:spTree>
    <p:extLst>
      <p:ext uri="{BB962C8B-B14F-4D97-AF65-F5344CB8AC3E}">
        <p14:creationId xmlns:p14="http://schemas.microsoft.com/office/powerpoint/2010/main" val="41868677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Garbage collect </a:t>
            </a:r>
            <a:endParaRPr lang="en-US" b="1" dirty="0" smtClean="0"/>
          </a:p>
          <a:p>
            <a:r>
              <a:rPr lang="en-US" dirty="0" smtClean="0"/>
              <a:t>Dart's </a:t>
            </a:r>
            <a:r>
              <a:rPr lang="en-US" dirty="0"/>
              <a:t>garbage collector automatically frees up memory for objects you no longer need. This helps your app run smoothly without you having to worry about memory management. </a:t>
            </a:r>
          </a:p>
          <a:p>
            <a:r>
              <a:rPr lang="en-US" dirty="0"/>
              <a:t>Dart takes care of memory for you. No more worrying about leaks or other problems. You can focus on building great apps.</a:t>
            </a:r>
          </a:p>
        </p:txBody>
      </p:sp>
    </p:spTree>
    <p:extLst>
      <p:ext uri="{BB962C8B-B14F-4D97-AF65-F5344CB8AC3E}">
        <p14:creationId xmlns:p14="http://schemas.microsoft.com/office/powerpoint/2010/main" val="28555837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Asynchronous </a:t>
            </a:r>
            <a:r>
              <a:rPr lang="en-US" b="1" dirty="0" smtClean="0"/>
              <a:t>programming</a:t>
            </a:r>
          </a:p>
          <a:p>
            <a:pPr marL="0" indent="0">
              <a:buNone/>
            </a:pPr>
            <a:r>
              <a:rPr lang="en-US" dirty="0"/>
              <a:t>Dart's asynchronous </a:t>
            </a:r>
            <a:r>
              <a:rPr lang="en-US" dirty="0" smtClean="0"/>
              <a:t>let </a:t>
            </a:r>
            <a:r>
              <a:rPr lang="en-US" dirty="0"/>
              <a:t>your code work on multiple things at the same time. This keeps your app responsive, even when handling slow operations. </a:t>
            </a:r>
            <a:endParaRPr lang="en-US" dirty="0" smtClean="0"/>
          </a:p>
          <a:p>
            <a:pPr marL="0" indent="0">
              <a:buNone/>
            </a:pPr>
            <a:r>
              <a:rPr lang="en-US" dirty="0" smtClean="0"/>
              <a:t>Dart </a:t>
            </a:r>
            <a:r>
              <a:rPr lang="en-US" dirty="0"/>
              <a:t>provides built-in support for asynchronous operations using constructs like Future and </a:t>
            </a:r>
            <a:r>
              <a:rPr lang="en-US" dirty="0" err="1"/>
              <a:t>async</a:t>
            </a:r>
            <a:r>
              <a:rPr lang="en-US" dirty="0"/>
              <a:t>/await.</a:t>
            </a:r>
          </a:p>
          <a:p>
            <a:r>
              <a:rPr lang="en-US" dirty="0"/>
              <a:t>This makes it easier to write responsive and scalable applications.</a:t>
            </a:r>
          </a:p>
          <a:p>
            <a:endParaRPr lang="en-US" dirty="0"/>
          </a:p>
        </p:txBody>
      </p:sp>
    </p:spTree>
    <p:extLst>
      <p:ext uri="{BB962C8B-B14F-4D97-AF65-F5344CB8AC3E}">
        <p14:creationId xmlns:p14="http://schemas.microsoft.com/office/powerpoint/2010/main" val="24222941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Cross-platform compatibility</a:t>
            </a:r>
          </a:p>
          <a:p>
            <a:r>
              <a:rPr lang="en-US" dirty="0"/>
              <a:t>Dart can be used to build applications for the web, mobile (</a:t>
            </a:r>
            <a:r>
              <a:rPr lang="en-US" dirty="0" err="1"/>
              <a:t>iOS</a:t>
            </a:r>
            <a:r>
              <a:rPr lang="en-US" dirty="0"/>
              <a:t> and Android), and desktop (Windows, </a:t>
            </a:r>
            <a:r>
              <a:rPr lang="en-US" dirty="0" err="1"/>
              <a:t>macOS</a:t>
            </a:r>
            <a:r>
              <a:rPr lang="en-US" dirty="0"/>
              <a:t>, and Linux).</a:t>
            </a:r>
          </a:p>
          <a:p>
            <a:r>
              <a:rPr lang="en-US" dirty="0"/>
              <a:t>This allows code reuse and a consistent development experience across platforms.</a:t>
            </a:r>
          </a:p>
        </p:txBody>
      </p:sp>
    </p:spTree>
    <p:extLst>
      <p:ext uri="{BB962C8B-B14F-4D97-AF65-F5344CB8AC3E}">
        <p14:creationId xmlns:p14="http://schemas.microsoft.com/office/powerpoint/2010/main" val="22658905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Variables </a:t>
            </a:r>
            <a:r>
              <a:rPr lang="en-US" dirty="0"/>
              <a:t>in Dart</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Variable Declaration</a:t>
            </a:r>
            <a:r>
              <a:rPr lang="en-US" dirty="0" smtClean="0"/>
              <a:t>:</a:t>
            </a:r>
            <a:endParaRPr lang="en-US" dirty="0"/>
          </a:p>
          <a:p>
            <a:r>
              <a:rPr lang="en-US" dirty="0"/>
              <a:t>In Dart, you declare a variable using the </a:t>
            </a:r>
            <a:r>
              <a:rPr lang="en-US" dirty="0" err="1"/>
              <a:t>var</a:t>
            </a:r>
            <a:r>
              <a:rPr lang="en-US" dirty="0"/>
              <a:t>, dynamic, </a:t>
            </a:r>
            <a:r>
              <a:rPr lang="en-US" dirty="0" err="1"/>
              <a:t>int</a:t>
            </a:r>
            <a:r>
              <a:rPr lang="en-US" dirty="0"/>
              <a:t>, double, String, or other data type keywords.</a:t>
            </a:r>
          </a:p>
          <a:p>
            <a:r>
              <a:rPr lang="en-US" dirty="0"/>
              <a:t>Example: </a:t>
            </a:r>
            <a:r>
              <a:rPr lang="en-US" dirty="0" err="1"/>
              <a:t>var</a:t>
            </a:r>
            <a:r>
              <a:rPr lang="en-US" dirty="0"/>
              <a:t> name = 'John'; </a:t>
            </a:r>
            <a:r>
              <a:rPr lang="en-US" dirty="0" err="1"/>
              <a:t>int</a:t>
            </a:r>
            <a:r>
              <a:rPr lang="en-US" dirty="0"/>
              <a:t> age = 30; double pi = 3.14;</a:t>
            </a:r>
          </a:p>
        </p:txBody>
      </p:sp>
    </p:spTree>
    <p:extLst>
      <p:ext uri="{BB962C8B-B14F-4D97-AF65-F5344CB8AC3E}">
        <p14:creationId xmlns:p14="http://schemas.microsoft.com/office/powerpoint/2010/main" val="25562534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run a small program.</a:t>
            </a:r>
          </a:p>
        </p:txBody>
      </p:sp>
      <p:sp>
        <p:nvSpPr>
          <p:cNvPr id="3" name="Content Placeholder 2"/>
          <p:cNvSpPr>
            <a:spLocks noGrp="1"/>
          </p:cNvSpPr>
          <p:nvPr>
            <p:ph idx="1"/>
          </p:nvPr>
        </p:nvSpPr>
        <p:spPr/>
        <p:txBody>
          <a:bodyPr>
            <a:normAutofit lnSpcReduction="10000"/>
          </a:bodyPr>
          <a:lstStyle/>
          <a:p>
            <a:r>
              <a:rPr lang="en-US" dirty="0"/>
              <a:t>Create a file called </a:t>
            </a:r>
            <a:r>
              <a:rPr lang="en-US" dirty="0" err="1"/>
              <a:t>hello_world.dart</a:t>
            </a:r>
            <a:r>
              <a:rPr lang="en-US" dirty="0"/>
              <a:t> that contains this code:</a:t>
            </a:r>
          </a:p>
          <a:p>
            <a:r>
              <a:rPr lang="en-US" dirty="0"/>
              <a:t>void main() {</a:t>
            </a:r>
          </a:p>
          <a:p>
            <a:r>
              <a:rPr lang="en-US" dirty="0"/>
              <a:t>  print('Hello, World!');</a:t>
            </a:r>
          </a:p>
          <a:p>
            <a:r>
              <a:rPr lang="en-US" dirty="0" smtClean="0"/>
              <a:t>}</a:t>
            </a:r>
          </a:p>
          <a:p>
            <a:r>
              <a:rPr lang="en-US" dirty="0"/>
              <a:t>In the directory that contains the file you just created, run the program</a:t>
            </a:r>
            <a:r>
              <a:rPr lang="en-US" dirty="0" smtClean="0"/>
              <a:t>:</a:t>
            </a:r>
          </a:p>
          <a:p>
            <a:r>
              <a:rPr lang="en-US" dirty="0"/>
              <a:t>dart run </a:t>
            </a:r>
            <a:r>
              <a:rPr lang="en-US" dirty="0" err="1"/>
              <a:t>hello_world.dart</a:t>
            </a:r>
            <a:endParaRPr lang="en-US" dirty="0"/>
          </a:p>
          <a:p>
            <a:r>
              <a:rPr lang="en-US" dirty="0"/>
              <a:t>Hello, World!</a:t>
            </a:r>
          </a:p>
        </p:txBody>
      </p:sp>
    </p:spTree>
    <p:extLst>
      <p:ext uri="{BB962C8B-B14F-4D97-AF65-F5344CB8AC3E}">
        <p14:creationId xmlns:p14="http://schemas.microsoft.com/office/powerpoint/2010/main" val="12937993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Dart </a:t>
            </a:r>
            <a:r>
              <a:rPr lang="en-US" dirty="0"/>
              <a:t>directories</a:t>
            </a:r>
          </a:p>
        </p:txBody>
      </p:sp>
      <p:sp>
        <p:nvSpPr>
          <p:cNvPr id="3" name="Content Placeholder 2"/>
          <p:cNvSpPr>
            <a:spLocks noGrp="1"/>
          </p:cNvSpPr>
          <p:nvPr>
            <p:ph idx="1"/>
          </p:nvPr>
        </p:nvSpPr>
        <p:spPr/>
        <p:txBody>
          <a:bodyPr>
            <a:normAutofit fontScale="92500" lnSpcReduction="10000"/>
          </a:bodyPr>
          <a:lstStyle/>
          <a:p>
            <a:r>
              <a:rPr lang="en-US" dirty="0"/>
              <a:t>In Dart, the `bin` and `lib` directories have similar names, but they serve different purposes</a:t>
            </a:r>
            <a:r>
              <a:rPr lang="en-US" dirty="0" smtClean="0"/>
              <a:t>:</a:t>
            </a:r>
          </a:p>
          <a:p>
            <a:r>
              <a:rPr lang="en-US" dirty="0"/>
              <a:t>1. </a:t>
            </a:r>
            <a:r>
              <a:rPr lang="en-US" dirty="0" smtClean="0"/>
              <a:t>bin </a:t>
            </a:r>
            <a:r>
              <a:rPr lang="en-US" dirty="0"/>
              <a:t>directory:</a:t>
            </a:r>
          </a:p>
          <a:p>
            <a:r>
              <a:rPr lang="en-US" dirty="0"/>
              <a:t>   - The `bin` directory is where you place your Dart _executable_ files.</a:t>
            </a:r>
          </a:p>
          <a:p>
            <a:r>
              <a:rPr lang="en-US" dirty="0"/>
              <a:t>   - These are the main entry points of your application, the files that you run to start your program.</a:t>
            </a:r>
          </a:p>
          <a:p>
            <a:r>
              <a:rPr lang="en-US" dirty="0"/>
              <a:t>   - For example, if you have a command-line application, the file in the `bin` directory would be the one you run from the terminal to start the app.</a:t>
            </a:r>
          </a:p>
          <a:p>
            <a:endParaRPr lang="en-US" dirty="0"/>
          </a:p>
          <a:p>
            <a:endParaRPr lang="en-US" dirty="0"/>
          </a:p>
        </p:txBody>
      </p:sp>
    </p:spTree>
    <p:extLst>
      <p:ext uri="{BB962C8B-B14F-4D97-AF65-F5344CB8AC3E}">
        <p14:creationId xmlns:p14="http://schemas.microsoft.com/office/powerpoint/2010/main" val="6947892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2. </a:t>
            </a:r>
            <a:r>
              <a:rPr lang="en-US" dirty="0" smtClean="0"/>
              <a:t>lib </a:t>
            </a:r>
            <a:r>
              <a:rPr lang="en-US" dirty="0"/>
              <a:t>directory:</a:t>
            </a:r>
          </a:p>
          <a:p>
            <a:r>
              <a:rPr lang="en-US" dirty="0"/>
              <a:t>   - The `lib` directory is where you place your Dart _library_ files.</a:t>
            </a:r>
          </a:p>
          <a:p>
            <a:r>
              <a:rPr lang="en-US" dirty="0"/>
              <a:t>   - These are the files that contain the classes, functions, and other code that make up the logic and functionality of your application.</a:t>
            </a:r>
          </a:p>
          <a:p>
            <a:r>
              <a:rPr lang="en-US" dirty="0"/>
              <a:t>   - Other Dart files in your project, as well as external packages, can import the code from the `lib` directory.</a:t>
            </a:r>
          </a:p>
        </p:txBody>
      </p:sp>
    </p:spTree>
    <p:extLst>
      <p:ext uri="{BB962C8B-B14F-4D97-AF65-F5344CB8AC3E}">
        <p14:creationId xmlns:p14="http://schemas.microsoft.com/office/powerpoint/2010/main" val="14734945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3</a:t>
            </a:r>
            <a:r>
              <a:rPr lang="en-US" dirty="0" smtClean="0"/>
              <a:t>. </a:t>
            </a:r>
            <a:r>
              <a:rPr lang="en-US" dirty="0" err="1" smtClean="0"/>
              <a:t>pubspec.yaml</a:t>
            </a:r>
            <a:r>
              <a:rPr lang="en-US" dirty="0" smtClean="0"/>
              <a:t>:</a:t>
            </a:r>
            <a:endParaRPr lang="en-US" dirty="0"/>
          </a:p>
          <a:p>
            <a:r>
              <a:rPr lang="en-US" dirty="0"/>
              <a:t>   - The `</a:t>
            </a:r>
            <a:r>
              <a:rPr lang="en-US" dirty="0" err="1"/>
              <a:t>pubspec.yaml</a:t>
            </a:r>
            <a:r>
              <a:rPr lang="en-US" dirty="0"/>
              <a:t>` file is where you define your project's dependencies, along with other metadata about your project.</a:t>
            </a:r>
          </a:p>
          <a:p>
            <a:r>
              <a:rPr lang="en-US" dirty="0"/>
              <a:t>   - It specifies the packages and their versions that your project requires to run.</a:t>
            </a:r>
          </a:p>
          <a:p>
            <a:r>
              <a:rPr lang="en-US" dirty="0"/>
              <a:t>   - This file is used by the Dart package manager, called `pub`, to install and manage the dependencies</a:t>
            </a:r>
            <a:endParaRPr lang="en-US" dirty="0"/>
          </a:p>
        </p:txBody>
      </p:sp>
    </p:spTree>
    <p:extLst>
      <p:ext uri="{BB962C8B-B14F-4D97-AF65-F5344CB8AC3E}">
        <p14:creationId xmlns:p14="http://schemas.microsoft.com/office/powerpoint/2010/main" val="22878940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Dart logo</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2935615"/>
            <a:ext cx="9601200" cy="2561570"/>
          </a:xfrm>
        </p:spPr>
      </p:pic>
    </p:spTree>
    <p:extLst>
      <p:ext uri="{BB962C8B-B14F-4D97-AF65-F5344CB8AC3E}">
        <p14:creationId xmlns:p14="http://schemas.microsoft.com/office/powerpoint/2010/main" val="42238099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4</a:t>
            </a:r>
            <a:r>
              <a:rPr lang="en-US" dirty="0" smtClean="0"/>
              <a:t>. </a:t>
            </a:r>
            <a:r>
              <a:rPr lang="en-US" dirty="0" err="1" smtClean="0"/>
              <a:t>pubspec.lock</a:t>
            </a:r>
            <a:r>
              <a:rPr lang="en-US" dirty="0" smtClean="0"/>
              <a:t>:</a:t>
            </a:r>
            <a:endParaRPr lang="en-US" dirty="0"/>
          </a:p>
          <a:p>
            <a:r>
              <a:rPr lang="en-US" dirty="0"/>
              <a:t>   - The `</a:t>
            </a:r>
            <a:r>
              <a:rPr lang="en-US" dirty="0" err="1"/>
              <a:t>pubspec.lock</a:t>
            </a:r>
            <a:r>
              <a:rPr lang="en-US" dirty="0"/>
              <a:t>` file is an automatically generated file that _locks_ the exact versions of the dependencies used in your project.</a:t>
            </a:r>
          </a:p>
          <a:p>
            <a:r>
              <a:rPr lang="en-US" dirty="0"/>
              <a:t>   - When you run `pub get` or `flutter pub get`, Dart analyzes the `</a:t>
            </a:r>
            <a:r>
              <a:rPr lang="en-US" dirty="0" err="1"/>
              <a:t>pubspec.yaml</a:t>
            </a:r>
            <a:r>
              <a:rPr lang="en-US" dirty="0"/>
              <a:t>` file, downloads the specified dependencies, and generates the `</a:t>
            </a:r>
            <a:r>
              <a:rPr lang="en-US" dirty="0" err="1"/>
              <a:t>pubspec.lock</a:t>
            </a:r>
            <a:r>
              <a:rPr lang="en-US" dirty="0"/>
              <a:t>` file.</a:t>
            </a:r>
          </a:p>
          <a:p>
            <a:r>
              <a:rPr lang="en-US" dirty="0"/>
              <a:t>   - The `</a:t>
            </a:r>
            <a:r>
              <a:rPr lang="en-US" dirty="0" err="1"/>
              <a:t>pubspec.lock</a:t>
            </a:r>
            <a:r>
              <a:rPr lang="en-US" dirty="0"/>
              <a:t>` file ensures that everyone working on the project, as well as any subsequent builds, use the exact same versions of the dependencies.</a:t>
            </a:r>
          </a:p>
        </p:txBody>
      </p:sp>
    </p:spTree>
    <p:extLst>
      <p:ext uri="{BB962C8B-B14F-4D97-AF65-F5344CB8AC3E}">
        <p14:creationId xmlns:p14="http://schemas.microsoft.com/office/powerpoint/2010/main" val="16143808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5</a:t>
            </a:r>
            <a:r>
              <a:rPr lang="en-US" dirty="0" smtClean="0"/>
              <a:t>. test:</a:t>
            </a:r>
            <a:endParaRPr lang="en-US" dirty="0"/>
          </a:p>
          <a:p>
            <a:r>
              <a:rPr lang="en-US" dirty="0"/>
              <a:t>   - The `test` directory is where you place your unit tests, integration tests, and other types of tests for your Dart project.</a:t>
            </a:r>
          </a:p>
          <a:p>
            <a:r>
              <a:rPr lang="en-US" dirty="0"/>
              <a:t>   - It allows you to write and run automated tests to ensure the correctness and reliability of your application.</a:t>
            </a:r>
          </a:p>
        </p:txBody>
      </p:sp>
    </p:spTree>
    <p:extLst>
      <p:ext uri="{BB962C8B-B14F-4D97-AF65-F5344CB8AC3E}">
        <p14:creationId xmlns:p14="http://schemas.microsoft.com/office/powerpoint/2010/main" val="28238091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6</a:t>
            </a:r>
            <a:r>
              <a:rPr lang="en-US" dirty="0" smtClean="0"/>
              <a:t>. CHANGELOG.md:</a:t>
            </a:r>
            <a:endParaRPr lang="en-US" dirty="0"/>
          </a:p>
          <a:p>
            <a:r>
              <a:rPr lang="en-US" dirty="0"/>
              <a:t>   - The `CHANGELOG.md` file is a document that records the changes, improvements, and bug fixes made to your Dart project over time.</a:t>
            </a:r>
          </a:p>
          <a:p>
            <a:r>
              <a:rPr lang="en-US" dirty="0"/>
              <a:t>   - It helps keep track of the project's development history and provides a clear overview of the changes for users, contributors, and other stakeholders.</a:t>
            </a:r>
          </a:p>
        </p:txBody>
      </p:sp>
    </p:spTree>
    <p:extLst>
      <p:ext uri="{BB962C8B-B14F-4D97-AF65-F5344CB8AC3E}">
        <p14:creationId xmlns:p14="http://schemas.microsoft.com/office/powerpoint/2010/main" val="9881019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7</a:t>
            </a:r>
            <a:r>
              <a:rPr lang="en-US" dirty="0" smtClean="0"/>
              <a:t>. </a:t>
            </a:r>
            <a:r>
              <a:rPr lang="en-US" dirty="0" err="1" smtClean="0"/>
              <a:t>analysis_options.yaml</a:t>
            </a:r>
            <a:r>
              <a:rPr lang="en-US" dirty="0" smtClean="0"/>
              <a:t>:</a:t>
            </a:r>
            <a:endParaRPr lang="en-US" dirty="0"/>
          </a:p>
          <a:p>
            <a:r>
              <a:rPr lang="en-US" dirty="0"/>
              <a:t>   - The `</a:t>
            </a:r>
            <a:r>
              <a:rPr lang="en-US" dirty="0" err="1"/>
              <a:t>analysis_options.yaml</a:t>
            </a:r>
            <a:r>
              <a:rPr lang="en-US" dirty="0"/>
              <a:t>` file is used to configure the Dart analyzer, which checks your code for errors, warnings, and other issues.</a:t>
            </a:r>
          </a:p>
          <a:p>
            <a:r>
              <a:rPr lang="en-US" dirty="0"/>
              <a:t>   - It allows you to customize the rules and settings used by the analyzer to align with your project's coding standards and best practices.</a:t>
            </a:r>
          </a:p>
        </p:txBody>
      </p:sp>
    </p:spTree>
    <p:extLst>
      <p:ext uri="{BB962C8B-B14F-4D97-AF65-F5344CB8AC3E}">
        <p14:creationId xmlns:p14="http://schemas.microsoft.com/office/powerpoint/2010/main" val="16954615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8</a:t>
            </a:r>
            <a:r>
              <a:rPr lang="en-US" dirty="0" smtClean="0"/>
              <a:t>. </a:t>
            </a:r>
            <a:r>
              <a:rPr lang="en-US" dirty="0" err="1" smtClean="0"/>
              <a:t>dart_tool</a:t>
            </a:r>
            <a:r>
              <a:rPr lang="en-US" dirty="0" smtClean="0"/>
              <a:t>:</a:t>
            </a:r>
            <a:endParaRPr lang="en-US" dirty="0"/>
          </a:p>
          <a:p>
            <a:r>
              <a:rPr lang="en-US" dirty="0"/>
              <a:t>   - The `</a:t>
            </a:r>
            <a:r>
              <a:rPr lang="en-US" dirty="0" err="1"/>
              <a:t>dart_tool</a:t>
            </a:r>
            <a:r>
              <a:rPr lang="en-US" dirty="0"/>
              <a:t>` directory is a hidden directory used by the Dart tooling, such as the Dart SDK and the `pub` package manager.</a:t>
            </a:r>
          </a:p>
          <a:p>
            <a:r>
              <a:rPr lang="en-US" dirty="0"/>
              <a:t>   - It contains various files and caches that are generated and used by the Dart tools, and it's generally not meant to be edited directly by developers.</a:t>
            </a:r>
          </a:p>
        </p:txBody>
      </p:sp>
    </p:spTree>
    <p:extLst>
      <p:ext uri="{BB962C8B-B14F-4D97-AF65-F5344CB8AC3E}">
        <p14:creationId xmlns:p14="http://schemas.microsoft.com/office/powerpoint/2010/main" val="27229577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Variable Naming </a:t>
            </a:r>
            <a:r>
              <a:rPr lang="en-US" dirty="0" smtClean="0"/>
              <a:t>Rules</a:t>
            </a:r>
            <a:endParaRPr lang="en-US" dirty="0"/>
          </a:p>
        </p:txBody>
      </p:sp>
      <p:sp>
        <p:nvSpPr>
          <p:cNvPr id="3" name="Content Placeholder 2"/>
          <p:cNvSpPr>
            <a:spLocks noGrp="1"/>
          </p:cNvSpPr>
          <p:nvPr>
            <p:ph idx="1"/>
          </p:nvPr>
        </p:nvSpPr>
        <p:spPr/>
        <p:txBody>
          <a:bodyPr>
            <a:normAutofit/>
          </a:bodyPr>
          <a:lstStyle/>
          <a:p>
            <a:pPr marL="0" indent="0">
              <a:buNone/>
            </a:pPr>
            <a:endParaRPr lang="en-US" dirty="0"/>
          </a:p>
          <a:p>
            <a:r>
              <a:rPr lang="en-US" dirty="0"/>
              <a:t>Variable names must start with a letter or underscore (_).</a:t>
            </a:r>
          </a:p>
          <a:p>
            <a:r>
              <a:rPr lang="en-US" dirty="0"/>
              <a:t>After the first character, variables can contain letters, digits, and underscores.</a:t>
            </a:r>
          </a:p>
          <a:p>
            <a:r>
              <a:rPr lang="en-US" dirty="0"/>
              <a:t>Dart is case-sensitive, so </a:t>
            </a:r>
            <a:r>
              <a:rPr lang="en-US" dirty="0" err="1"/>
              <a:t>myVariable</a:t>
            </a:r>
            <a:r>
              <a:rPr lang="en-US" dirty="0"/>
              <a:t> and </a:t>
            </a:r>
            <a:r>
              <a:rPr lang="en-US" dirty="0" err="1"/>
              <a:t>myvariable</a:t>
            </a:r>
            <a:r>
              <a:rPr lang="en-US" dirty="0"/>
              <a:t> are considered different variables.</a:t>
            </a:r>
          </a:p>
          <a:p>
            <a:r>
              <a:rPr lang="en-US" dirty="0"/>
              <a:t>Variable names should be descriptive and follow the Dart naming conventions (e.g., </a:t>
            </a:r>
            <a:r>
              <a:rPr lang="en-US" dirty="0" err="1"/>
              <a:t>camelCase</a:t>
            </a:r>
            <a:r>
              <a:rPr lang="en-US" dirty="0"/>
              <a:t>).</a:t>
            </a:r>
          </a:p>
        </p:txBody>
      </p:sp>
    </p:spTree>
    <p:extLst>
      <p:ext uri="{BB962C8B-B14F-4D97-AF65-F5344CB8AC3E}">
        <p14:creationId xmlns:p14="http://schemas.microsoft.com/office/powerpoint/2010/main" val="16208710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Variable </a:t>
            </a:r>
            <a:r>
              <a:rPr lang="en-US" dirty="0" smtClean="0"/>
              <a:t>Types</a:t>
            </a:r>
            <a:endParaRPr lang="en-US" dirty="0"/>
          </a:p>
        </p:txBody>
      </p:sp>
      <p:sp>
        <p:nvSpPr>
          <p:cNvPr id="3" name="Content Placeholder 2"/>
          <p:cNvSpPr>
            <a:spLocks noGrp="1"/>
          </p:cNvSpPr>
          <p:nvPr>
            <p:ph idx="1"/>
          </p:nvPr>
        </p:nvSpPr>
        <p:spPr/>
        <p:txBody>
          <a:bodyPr>
            <a:normAutofit/>
          </a:bodyPr>
          <a:lstStyle/>
          <a:p>
            <a:pPr marL="0" indent="0">
              <a:buNone/>
            </a:pPr>
            <a:endParaRPr lang="en-US" dirty="0"/>
          </a:p>
          <a:p>
            <a:r>
              <a:rPr lang="en-US" dirty="0"/>
              <a:t>Dart is a statically typed language, which means you must declare the type of a variable.</a:t>
            </a:r>
          </a:p>
          <a:p>
            <a:r>
              <a:rPr lang="en-US" dirty="0"/>
              <a:t>However, you can use the </a:t>
            </a:r>
            <a:r>
              <a:rPr lang="en-US" dirty="0" err="1"/>
              <a:t>var</a:t>
            </a:r>
            <a:r>
              <a:rPr lang="en-US" dirty="0"/>
              <a:t> keyword to let Dart infer the type automatically.</a:t>
            </a:r>
          </a:p>
          <a:p>
            <a:r>
              <a:rPr lang="en-US" dirty="0"/>
              <a:t>Example: </a:t>
            </a:r>
            <a:r>
              <a:rPr lang="en-US" dirty="0" err="1"/>
              <a:t>var</a:t>
            </a:r>
            <a:r>
              <a:rPr lang="en-US" dirty="0"/>
              <a:t> x = 42; (Dart will infer that x is an </a:t>
            </a:r>
            <a:r>
              <a:rPr lang="en-US" dirty="0" err="1"/>
              <a:t>int</a:t>
            </a:r>
            <a:r>
              <a:rPr lang="en-US" dirty="0"/>
              <a:t>)</a:t>
            </a:r>
          </a:p>
          <a:p>
            <a:r>
              <a:rPr lang="en-US" dirty="0"/>
              <a:t>You can also use dynamic to create a variable that can hold any type of value.</a:t>
            </a:r>
          </a:p>
        </p:txBody>
      </p:sp>
    </p:spTree>
    <p:extLst>
      <p:ext uri="{BB962C8B-B14F-4D97-AF65-F5344CB8AC3E}">
        <p14:creationId xmlns:p14="http://schemas.microsoft.com/office/powerpoint/2010/main" val="24259474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 </a:t>
            </a:r>
            <a:r>
              <a:rPr lang="en-US" dirty="0" smtClean="0"/>
              <a:t>Variables</a:t>
            </a:r>
            <a:endParaRPr lang="en-US" dirty="0"/>
          </a:p>
        </p:txBody>
      </p:sp>
      <p:sp>
        <p:nvSpPr>
          <p:cNvPr id="3" name="Content Placeholder 2"/>
          <p:cNvSpPr>
            <a:spLocks noGrp="1"/>
          </p:cNvSpPr>
          <p:nvPr>
            <p:ph idx="1"/>
          </p:nvPr>
        </p:nvSpPr>
        <p:spPr/>
        <p:txBody>
          <a:bodyPr/>
          <a:lstStyle/>
          <a:p>
            <a:r>
              <a:rPr lang="en-US" dirty="0"/>
              <a:t>Use the final or </a:t>
            </a:r>
            <a:r>
              <a:rPr lang="en-US" dirty="0" err="1"/>
              <a:t>const</a:t>
            </a:r>
            <a:r>
              <a:rPr lang="en-US" dirty="0"/>
              <a:t> keyword to create a variable that cannot be changed.</a:t>
            </a:r>
          </a:p>
          <a:p>
            <a:r>
              <a:rPr lang="en-US" dirty="0"/>
              <a:t>final variables can be set only once, but the value can be calculated at runtime</a:t>
            </a:r>
            <a:r>
              <a:rPr lang="en-US" dirty="0" smtClean="0"/>
              <a:t>.</a:t>
            </a:r>
          </a:p>
          <a:p>
            <a:r>
              <a:rPr lang="en-US" dirty="0"/>
              <a:t>Example: final </a:t>
            </a:r>
            <a:r>
              <a:rPr lang="en-US" dirty="0" err="1"/>
              <a:t>currentTime</a:t>
            </a:r>
            <a:r>
              <a:rPr lang="en-US" dirty="0"/>
              <a:t> = </a:t>
            </a:r>
            <a:r>
              <a:rPr lang="en-US" dirty="0" err="1"/>
              <a:t>DateTime.now</a:t>
            </a:r>
            <a:r>
              <a:rPr lang="en-US" dirty="0"/>
              <a:t>();</a:t>
            </a:r>
          </a:p>
          <a:p>
            <a:r>
              <a:rPr lang="en-US" dirty="0" err="1"/>
              <a:t>const</a:t>
            </a:r>
            <a:r>
              <a:rPr lang="en-US" dirty="0"/>
              <a:t> variables are compile-time constants and must be set to a constant value</a:t>
            </a:r>
            <a:r>
              <a:rPr lang="en-US" dirty="0" smtClean="0"/>
              <a:t>.</a:t>
            </a:r>
          </a:p>
          <a:p>
            <a:r>
              <a:rPr lang="en-US" dirty="0"/>
              <a:t>Example: </a:t>
            </a:r>
            <a:r>
              <a:rPr lang="en-US" dirty="0" err="1"/>
              <a:t>const</a:t>
            </a:r>
            <a:r>
              <a:rPr lang="en-US" dirty="0"/>
              <a:t> PI = 3.14159;</a:t>
            </a:r>
          </a:p>
        </p:txBody>
      </p:sp>
    </p:spTree>
    <p:extLst>
      <p:ext uri="{BB962C8B-B14F-4D97-AF65-F5344CB8AC3E}">
        <p14:creationId xmlns:p14="http://schemas.microsoft.com/office/powerpoint/2010/main" val="22154464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String Properties and Methods</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 </a:t>
            </a:r>
            <a:r>
              <a:rPr lang="en-US" dirty="0"/>
              <a:t>1. </a:t>
            </a:r>
            <a:r>
              <a:rPr lang="en-US" dirty="0" smtClean="0"/>
              <a:t>String </a:t>
            </a:r>
            <a:r>
              <a:rPr lang="en-US" dirty="0"/>
              <a:t>Properties</a:t>
            </a:r>
            <a:r>
              <a:rPr lang="en-US" dirty="0" smtClean="0"/>
              <a:t>:</a:t>
            </a:r>
            <a:endParaRPr lang="en-US" dirty="0"/>
          </a:p>
          <a:p>
            <a:r>
              <a:rPr lang="en-US" dirty="0"/>
              <a:t>   - `length`: Returns the length of the string.</a:t>
            </a:r>
          </a:p>
          <a:p>
            <a:r>
              <a:rPr lang="en-US" dirty="0"/>
              <a:t> - `</a:t>
            </a:r>
            <a:r>
              <a:rPr lang="en-US" dirty="0" err="1"/>
              <a:t>isEmpty</a:t>
            </a:r>
            <a:r>
              <a:rPr lang="en-US" dirty="0"/>
              <a:t>`: Checks if the string is empty.</a:t>
            </a:r>
          </a:p>
          <a:p>
            <a:r>
              <a:rPr lang="en-US" dirty="0"/>
              <a:t> - `</a:t>
            </a:r>
            <a:r>
              <a:rPr lang="en-US" dirty="0" err="1"/>
              <a:t>isNotEmpty</a:t>
            </a:r>
            <a:r>
              <a:rPr lang="en-US" dirty="0"/>
              <a:t>`: Checks if the string is not empty.</a:t>
            </a:r>
          </a:p>
        </p:txBody>
      </p:sp>
    </p:spTree>
    <p:extLst>
      <p:ext uri="{BB962C8B-B14F-4D97-AF65-F5344CB8AC3E}">
        <p14:creationId xmlns:p14="http://schemas.microsoft.com/office/powerpoint/2010/main" val="10253461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Example</a:t>
            </a:r>
          </a:p>
          <a:p>
            <a:r>
              <a:rPr lang="en-US" dirty="0"/>
              <a:t>print(</a:t>
            </a:r>
            <a:r>
              <a:rPr lang="en-US" dirty="0" err="1"/>
              <a:t>name.length</a:t>
            </a:r>
            <a:r>
              <a:rPr lang="en-US" dirty="0"/>
              <a:t>);</a:t>
            </a:r>
          </a:p>
          <a:p>
            <a:r>
              <a:rPr lang="en-US" dirty="0"/>
              <a:t>  print(</a:t>
            </a:r>
            <a:r>
              <a:rPr lang="en-US" dirty="0" err="1"/>
              <a:t>name.isEmpty</a:t>
            </a:r>
            <a:r>
              <a:rPr lang="en-US" dirty="0"/>
              <a:t>);</a:t>
            </a:r>
          </a:p>
          <a:p>
            <a:r>
              <a:rPr lang="en-US" dirty="0"/>
              <a:t>  print(</a:t>
            </a:r>
            <a:r>
              <a:rPr lang="en-US" dirty="0" err="1"/>
              <a:t>name.isNotEmpty</a:t>
            </a:r>
            <a:r>
              <a:rPr lang="en-US" dirty="0"/>
              <a:t>);</a:t>
            </a:r>
          </a:p>
          <a:p>
            <a:endParaRPr lang="en-US" dirty="0"/>
          </a:p>
        </p:txBody>
      </p:sp>
    </p:spTree>
    <p:extLst>
      <p:ext uri="{BB962C8B-B14F-4D97-AF65-F5344CB8AC3E}">
        <p14:creationId xmlns:p14="http://schemas.microsoft.com/office/powerpoint/2010/main" val="30676997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Dart?</a:t>
            </a:r>
            <a:endParaRPr lang="en-US" dirty="0"/>
          </a:p>
        </p:txBody>
      </p:sp>
      <p:sp>
        <p:nvSpPr>
          <p:cNvPr id="3" name="Content Placeholder 2"/>
          <p:cNvSpPr>
            <a:spLocks noGrp="1"/>
          </p:cNvSpPr>
          <p:nvPr>
            <p:ph idx="1"/>
          </p:nvPr>
        </p:nvSpPr>
        <p:spPr/>
        <p:txBody>
          <a:bodyPr>
            <a:normAutofit/>
          </a:bodyPr>
          <a:lstStyle/>
          <a:p>
            <a:r>
              <a:rPr lang="en-US" dirty="0" smtClean="0"/>
              <a:t>Dart is a programming language designed by Lars </a:t>
            </a:r>
            <a:r>
              <a:rPr lang="en-US" dirty="0" err="1" smtClean="0"/>
              <a:t>Bak</a:t>
            </a:r>
            <a:r>
              <a:rPr lang="en-US" dirty="0" smtClean="0"/>
              <a:t> and Kasper Lund, engineers at Google.</a:t>
            </a:r>
          </a:p>
          <a:p>
            <a:r>
              <a:rPr lang="en-US" dirty="0" smtClean="0"/>
              <a:t>It was first publicly released by Google in 2011 as an alternative to JavaScript for building web applications.</a:t>
            </a:r>
          </a:p>
        </p:txBody>
      </p:sp>
    </p:spTree>
    <p:extLst>
      <p:ext uri="{BB962C8B-B14F-4D97-AF65-F5344CB8AC3E}">
        <p14:creationId xmlns:p14="http://schemas.microsoft.com/office/powerpoint/2010/main" val="38053290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Methods</a:t>
            </a:r>
          </a:p>
        </p:txBody>
      </p:sp>
      <p:sp>
        <p:nvSpPr>
          <p:cNvPr id="3" name="Content Placeholder 2"/>
          <p:cNvSpPr>
            <a:spLocks noGrp="1"/>
          </p:cNvSpPr>
          <p:nvPr>
            <p:ph idx="1"/>
          </p:nvPr>
        </p:nvSpPr>
        <p:spPr/>
        <p:txBody>
          <a:bodyPr/>
          <a:lstStyle/>
          <a:p>
            <a:r>
              <a:rPr lang="en-US" dirty="0"/>
              <a:t> </a:t>
            </a:r>
            <a:r>
              <a:rPr lang="en-US" dirty="0" smtClean="0"/>
              <a:t>`</a:t>
            </a:r>
            <a:r>
              <a:rPr lang="en-US" dirty="0" err="1"/>
              <a:t>toUpperCase</a:t>
            </a:r>
            <a:r>
              <a:rPr lang="en-US" dirty="0"/>
              <a:t>()`: Converts the string to uppercase.</a:t>
            </a:r>
          </a:p>
          <a:p>
            <a:r>
              <a:rPr lang="en-US" dirty="0" smtClean="0"/>
              <a:t>- </a:t>
            </a:r>
            <a:r>
              <a:rPr lang="en-US" dirty="0"/>
              <a:t>`</a:t>
            </a:r>
            <a:r>
              <a:rPr lang="en-US" dirty="0" err="1"/>
              <a:t>indexOf</a:t>
            </a:r>
            <a:r>
              <a:rPr lang="en-US" dirty="0"/>
              <a:t>(substring)`: Returns the index of the first occurrence of the specified substring.</a:t>
            </a:r>
          </a:p>
          <a:p>
            <a:r>
              <a:rPr lang="en-US" dirty="0"/>
              <a:t> - `contains(substring)`: Checks if the string contains the specified substring</a:t>
            </a:r>
            <a:r>
              <a:rPr lang="en-US" dirty="0" smtClean="0"/>
              <a:t>.</a:t>
            </a:r>
            <a:endParaRPr lang="en-US" dirty="0"/>
          </a:p>
        </p:txBody>
      </p:sp>
    </p:spTree>
    <p:extLst>
      <p:ext uri="{BB962C8B-B14F-4D97-AF65-F5344CB8AC3E}">
        <p14:creationId xmlns:p14="http://schemas.microsoft.com/office/powerpoint/2010/main" val="3759957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a:t>
            </a:r>
            <a:r>
              <a:rPr lang="en-US" dirty="0" smtClean="0"/>
              <a:t>concatenation</a:t>
            </a:r>
            <a:endParaRPr lang="en-US" dirty="0"/>
          </a:p>
        </p:txBody>
      </p:sp>
      <p:sp>
        <p:nvSpPr>
          <p:cNvPr id="3" name="Content Placeholder 2"/>
          <p:cNvSpPr>
            <a:spLocks noGrp="1"/>
          </p:cNvSpPr>
          <p:nvPr>
            <p:ph idx="1"/>
          </p:nvPr>
        </p:nvSpPr>
        <p:spPr/>
        <p:txBody>
          <a:bodyPr>
            <a:normAutofit lnSpcReduction="10000"/>
          </a:bodyPr>
          <a:lstStyle/>
          <a:p>
            <a:r>
              <a:rPr lang="en-US" dirty="0"/>
              <a:t>String name = 'John Doe';</a:t>
            </a:r>
          </a:p>
          <a:p>
            <a:endParaRPr lang="en-US" dirty="0"/>
          </a:p>
          <a:p>
            <a:r>
              <a:rPr lang="en-US" dirty="0"/>
              <a:t>// Using the + operator</a:t>
            </a:r>
          </a:p>
          <a:p>
            <a:r>
              <a:rPr lang="en-US" dirty="0"/>
              <a:t>print(name + ' is a good boy');</a:t>
            </a:r>
          </a:p>
          <a:p>
            <a:endParaRPr lang="en-US" dirty="0"/>
          </a:p>
          <a:p>
            <a:r>
              <a:rPr lang="en-US" dirty="0"/>
              <a:t>// Using string interpolation</a:t>
            </a:r>
          </a:p>
          <a:p>
            <a:r>
              <a:rPr lang="en-US" dirty="0"/>
              <a:t>print('$name is a good boy');</a:t>
            </a:r>
          </a:p>
        </p:txBody>
      </p:sp>
    </p:spTree>
    <p:extLst>
      <p:ext uri="{BB962C8B-B14F-4D97-AF65-F5344CB8AC3E}">
        <p14:creationId xmlns:p14="http://schemas.microsoft.com/office/powerpoint/2010/main" val="7906168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Integer</a:t>
            </a:r>
          </a:p>
        </p:txBody>
      </p:sp>
      <p:sp>
        <p:nvSpPr>
          <p:cNvPr id="3" name="Content Placeholder 2"/>
          <p:cNvSpPr>
            <a:spLocks noGrp="1"/>
          </p:cNvSpPr>
          <p:nvPr>
            <p:ph idx="1"/>
          </p:nvPr>
        </p:nvSpPr>
        <p:spPr/>
        <p:txBody>
          <a:bodyPr>
            <a:normAutofit lnSpcReduction="10000"/>
          </a:bodyPr>
          <a:lstStyle/>
          <a:p>
            <a:r>
              <a:rPr lang="en-US" dirty="0"/>
              <a:t>Integer (</a:t>
            </a:r>
            <a:r>
              <a:rPr lang="en-US" dirty="0" err="1"/>
              <a:t>int</a:t>
            </a:r>
            <a:r>
              <a:rPr lang="en-US" dirty="0" smtClean="0"/>
              <a:t>):</a:t>
            </a:r>
            <a:endParaRPr lang="en-US" dirty="0"/>
          </a:p>
          <a:p>
            <a:r>
              <a:rPr lang="en-US" dirty="0" smtClean="0"/>
              <a:t>1</a:t>
            </a:r>
            <a:r>
              <a:rPr lang="en-US" dirty="0"/>
              <a:t>. **Arithmetic Operations:**</a:t>
            </a:r>
          </a:p>
          <a:p>
            <a:r>
              <a:rPr lang="en-US" dirty="0"/>
              <a:t> - Addition: `+`</a:t>
            </a:r>
          </a:p>
          <a:p>
            <a:r>
              <a:rPr lang="en-US" dirty="0"/>
              <a:t>   - Subtraction: `-`</a:t>
            </a:r>
          </a:p>
          <a:p>
            <a:r>
              <a:rPr lang="en-US" dirty="0"/>
              <a:t> - Multiplication: `*`</a:t>
            </a:r>
          </a:p>
          <a:p>
            <a:r>
              <a:rPr lang="en-US" dirty="0"/>
              <a:t> - Division: `/`</a:t>
            </a:r>
          </a:p>
          <a:p>
            <a:r>
              <a:rPr lang="en-US" dirty="0"/>
              <a:t>   - Modulo (remainder): `%`</a:t>
            </a:r>
          </a:p>
        </p:txBody>
      </p:sp>
    </p:spTree>
    <p:extLst>
      <p:ext uri="{BB962C8B-B14F-4D97-AF65-F5344CB8AC3E}">
        <p14:creationId xmlns:p14="http://schemas.microsoft.com/office/powerpoint/2010/main" val="11709724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and </a:t>
            </a:r>
            <a:r>
              <a:rPr lang="en-US" dirty="0" err="1" smtClean="0"/>
              <a:t>boolean</a:t>
            </a:r>
            <a:endParaRPr lang="en-US" dirty="0"/>
          </a:p>
        </p:txBody>
      </p:sp>
      <p:sp>
        <p:nvSpPr>
          <p:cNvPr id="3" name="Content Placeholder 2"/>
          <p:cNvSpPr>
            <a:spLocks noGrp="1"/>
          </p:cNvSpPr>
          <p:nvPr>
            <p:ph idx="1"/>
          </p:nvPr>
        </p:nvSpPr>
        <p:spPr/>
        <p:txBody>
          <a:bodyPr/>
          <a:lstStyle/>
          <a:p>
            <a:r>
              <a:rPr lang="en-US" dirty="0" smtClean="0"/>
              <a:t>Double:</a:t>
            </a:r>
            <a:endParaRPr lang="en-US" dirty="0"/>
          </a:p>
          <a:p>
            <a:r>
              <a:rPr lang="en-US" dirty="0" smtClean="0"/>
              <a:t>- </a:t>
            </a:r>
            <a:r>
              <a:rPr lang="en-US" dirty="0"/>
              <a:t>The `double` data type is used for representing floating-point numbers.</a:t>
            </a:r>
          </a:p>
          <a:p>
            <a:r>
              <a:rPr lang="en-US" dirty="0"/>
              <a:t/>
            </a:r>
            <a:br>
              <a:rPr lang="en-US" dirty="0"/>
            </a:br>
            <a:r>
              <a:rPr lang="en-US" dirty="0" smtClean="0"/>
              <a:t>Boolean </a:t>
            </a:r>
            <a:r>
              <a:rPr lang="en-US" dirty="0"/>
              <a:t>(bool</a:t>
            </a:r>
            <a:r>
              <a:rPr lang="en-US" dirty="0" smtClean="0"/>
              <a:t>):</a:t>
            </a:r>
            <a:endParaRPr lang="en-US" dirty="0"/>
          </a:p>
          <a:p>
            <a:r>
              <a:rPr lang="en-US" dirty="0" smtClean="0"/>
              <a:t>- </a:t>
            </a:r>
            <a:r>
              <a:rPr lang="en-US" dirty="0"/>
              <a:t>The `bool` data type represents a logical value, either `true` or `false`.</a:t>
            </a:r>
          </a:p>
        </p:txBody>
      </p:sp>
    </p:spTree>
    <p:extLst>
      <p:ext uri="{BB962C8B-B14F-4D97-AF65-F5344CB8AC3E}">
        <p14:creationId xmlns:p14="http://schemas.microsoft.com/office/powerpoint/2010/main" val="938199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Boolean Expressions:</a:t>
            </a:r>
          </a:p>
          <a:p>
            <a:r>
              <a:rPr lang="en-US" dirty="0" smtClean="0"/>
              <a:t> - Comparison operators: `==`, `!=`, `&gt;`, `&lt;`, `&gt;=`, `&lt;=`</a:t>
            </a:r>
          </a:p>
          <a:p>
            <a:r>
              <a:rPr lang="en-US" dirty="0" smtClean="0"/>
              <a:t> </a:t>
            </a:r>
            <a:r>
              <a:rPr lang="en-US" dirty="0"/>
              <a:t>- Logical operators: `&amp;&amp;` (and), `||` (or), `!` (not)</a:t>
            </a:r>
          </a:p>
        </p:txBody>
      </p:sp>
    </p:spTree>
    <p:extLst>
      <p:ext uri="{BB962C8B-B14F-4D97-AF65-F5344CB8AC3E}">
        <p14:creationId xmlns:p14="http://schemas.microsoft.com/office/powerpoint/2010/main" val="18373336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Statements in Dart</a:t>
            </a:r>
          </a:p>
        </p:txBody>
      </p:sp>
      <p:sp>
        <p:nvSpPr>
          <p:cNvPr id="3" name="Content Placeholder 2"/>
          <p:cNvSpPr>
            <a:spLocks noGrp="1"/>
          </p:cNvSpPr>
          <p:nvPr>
            <p:ph idx="1"/>
          </p:nvPr>
        </p:nvSpPr>
        <p:spPr/>
        <p:txBody>
          <a:bodyPr/>
          <a:lstStyle/>
          <a:p>
            <a:r>
              <a:rPr lang="en-US" dirty="0"/>
              <a:t>if (condition) {</a:t>
            </a:r>
          </a:p>
          <a:p>
            <a:r>
              <a:rPr lang="en-US" dirty="0"/>
              <a:t>  // Code to be executed if the condition is true</a:t>
            </a:r>
          </a:p>
          <a:p>
            <a:r>
              <a:rPr lang="en-US" dirty="0"/>
              <a:t>} else {</a:t>
            </a:r>
          </a:p>
          <a:p>
            <a:r>
              <a:rPr lang="en-US" dirty="0"/>
              <a:t>  // Code to be executed if the condition is false</a:t>
            </a:r>
          </a:p>
          <a:p>
            <a:r>
              <a:rPr lang="en-US" dirty="0"/>
              <a:t>}</a:t>
            </a:r>
          </a:p>
        </p:txBody>
      </p:sp>
    </p:spTree>
    <p:extLst>
      <p:ext uri="{BB962C8B-B14F-4D97-AF65-F5344CB8AC3E}">
        <p14:creationId xmlns:p14="http://schemas.microsoft.com/office/powerpoint/2010/main" val="10349048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err="1"/>
              <a:t>int</a:t>
            </a:r>
            <a:r>
              <a:rPr lang="en-US" dirty="0"/>
              <a:t> age = 18;</a:t>
            </a:r>
          </a:p>
          <a:p>
            <a:r>
              <a:rPr lang="en-US" dirty="0"/>
              <a:t>if (age &gt;= 18) {</a:t>
            </a:r>
          </a:p>
          <a:p>
            <a:r>
              <a:rPr lang="en-US" dirty="0"/>
              <a:t>  print('You are an adult.');</a:t>
            </a:r>
          </a:p>
          <a:p>
            <a:r>
              <a:rPr lang="en-US" dirty="0"/>
              <a:t>} else {</a:t>
            </a:r>
          </a:p>
          <a:p>
            <a:r>
              <a:rPr lang="en-US" dirty="0"/>
              <a:t>  print('You are a minor.');</a:t>
            </a:r>
          </a:p>
          <a:p>
            <a:r>
              <a:rPr lang="en-US" dirty="0"/>
              <a:t>}</a:t>
            </a:r>
          </a:p>
        </p:txBody>
      </p:sp>
    </p:spTree>
    <p:extLst>
      <p:ext uri="{BB962C8B-B14F-4D97-AF65-F5344CB8AC3E}">
        <p14:creationId xmlns:p14="http://schemas.microsoft.com/office/powerpoint/2010/main" val="9002652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else</a:t>
            </a:r>
            <a:endParaRPr lang="en-US" dirty="0"/>
          </a:p>
        </p:txBody>
      </p:sp>
      <p:sp>
        <p:nvSpPr>
          <p:cNvPr id="3" name="Content Placeholder 2"/>
          <p:cNvSpPr>
            <a:spLocks noGrp="1"/>
          </p:cNvSpPr>
          <p:nvPr>
            <p:ph idx="1"/>
          </p:nvPr>
        </p:nvSpPr>
        <p:spPr>
          <a:xfrm>
            <a:off x="1295401" y="2565897"/>
            <a:ext cx="9601196" cy="3318936"/>
          </a:xfrm>
        </p:spPr>
        <p:txBody>
          <a:bodyPr>
            <a:normAutofit lnSpcReduction="10000"/>
          </a:bodyPr>
          <a:lstStyle/>
          <a:p>
            <a:r>
              <a:rPr lang="en-US" dirty="0"/>
              <a:t>if (condition1) {</a:t>
            </a:r>
          </a:p>
          <a:p>
            <a:r>
              <a:rPr lang="en-US" dirty="0"/>
              <a:t>  // Code to be executed if condition1 is true</a:t>
            </a:r>
          </a:p>
          <a:p>
            <a:r>
              <a:rPr lang="en-US" dirty="0"/>
              <a:t>} else if (condition2) {</a:t>
            </a:r>
          </a:p>
          <a:p>
            <a:r>
              <a:rPr lang="en-US" dirty="0"/>
              <a:t>  // Code to be executed if condition1 is false and condition2 is true</a:t>
            </a:r>
          </a:p>
          <a:p>
            <a:r>
              <a:rPr lang="en-US" dirty="0"/>
              <a:t>} else {</a:t>
            </a:r>
          </a:p>
          <a:p>
            <a:r>
              <a:rPr lang="en-US" dirty="0"/>
              <a:t>  // Code to be executed if both condition1 and condition2 are false</a:t>
            </a:r>
          </a:p>
          <a:p>
            <a:r>
              <a:rPr lang="en-US" dirty="0"/>
              <a:t>}</a:t>
            </a:r>
          </a:p>
        </p:txBody>
      </p:sp>
    </p:spTree>
    <p:extLst>
      <p:ext uri="{BB962C8B-B14F-4D97-AF65-F5344CB8AC3E}">
        <p14:creationId xmlns:p14="http://schemas.microsoft.com/office/powerpoint/2010/main" val="30439743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err="1"/>
              <a:t>int</a:t>
            </a:r>
            <a:r>
              <a:rPr lang="en-US" dirty="0"/>
              <a:t> score = 85;</a:t>
            </a:r>
          </a:p>
          <a:p>
            <a:r>
              <a:rPr lang="en-US" dirty="0"/>
              <a:t>if (score &gt;= 90) {</a:t>
            </a:r>
          </a:p>
          <a:p>
            <a:r>
              <a:rPr lang="en-US" dirty="0"/>
              <a:t>  print('You got an A.');</a:t>
            </a:r>
          </a:p>
          <a:p>
            <a:r>
              <a:rPr lang="en-US" dirty="0"/>
              <a:t>} else if (score &gt;= 80) {</a:t>
            </a:r>
          </a:p>
          <a:p>
            <a:r>
              <a:rPr lang="en-US" dirty="0"/>
              <a:t>  print('You got a B.');</a:t>
            </a:r>
          </a:p>
          <a:p>
            <a:r>
              <a:rPr lang="en-US" dirty="0"/>
              <a:t>} else if (score &gt;= 70) {</a:t>
            </a:r>
          </a:p>
          <a:p>
            <a:r>
              <a:rPr lang="en-US" dirty="0"/>
              <a:t>  print('You got a C.');</a:t>
            </a:r>
          </a:p>
          <a:p>
            <a:r>
              <a:rPr lang="en-US" dirty="0"/>
              <a:t>} else {</a:t>
            </a:r>
          </a:p>
          <a:p>
            <a:r>
              <a:rPr lang="en-US" dirty="0"/>
              <a:t>  print('You failed.');</a:t>
            </a:r>
          </a:p>
          <a:p>
            <a:r>
              <a:rPr lang="en-US" dirty="0"/>
              <a:t>}</a:t>
            </a:r>
          </a:p>
        </p:txBody>
      </p:sp>
    </p:spTree>
    <p:extLst>
      <p:ext uri="{BB962C8B-B14F-4D97-AF65-F5344CB8AC3E}">
        <p14:creationId xmlns:p14="http://schemas.microsoft.com/office/powerpoint/2010/main" val="31736452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Ternary </a:t>
            </a:r>
            <a:r>
              <a:rPr lang="en-US" b="1" dirty="0" smtClean="0"/>
              <a:t>Operator</a:t>
            </a:r>
            <a:endParaRPr lang="en-US" dirty="0"/>
          </a:p>
        </p:txBody>
      </p:sp>
      <p:sp>
        <p:nvSpPr>
          <p:cNvPr id="3" name="Content Placeholder 2"/>
          <p:cNvSpPr>
            <a:spLocks noGrp="1"/>
          </p:cNvSpPr>
          <p:nvPr>
            <p:ph idx="1"/>
          </p:nvPr>
        </p:nvSpPr>
        <p:spPr/>
        <p:txBody>
          <a:bodyPr/>
          <a:lstStyle/>
          <a:p>
            <a:r>
              <a:rPr lang="en-US" dirty="0"/>
              <a:t>condition ? </a:t>
            </a:r>
            <a:r>
              <a:rPr lang="en-US" dirty="0" err="1"/>
              <a:t>valueIfTrue</a:t>
            </a:r>
            <a:r>
              <a:rPr lang="en-US" dirty="0"/>
              <a:t> : </a:t>
            </a:r>
            <a:r>
              <a:rPr lang="en-US" dirty="0" err="1"/>
              <a:t>valueIfFalse</a:t>
            </a:r>
            <a:r>
              <a:rPr lang="en-US" dirty="0" smtClean="0"/>
              <a:t>;</a:t>
            </a:r>
          </a:p>
          <a:p>
            <a:endParaRPr lang="en-US" dirty="0"/>
          </a:p>
          <a:p>
            <a:r>
              <a:rPr lang="en-US" dirty="0" err="1"/>
              <a:t>int</a:t>
            </a:r>
            <a:r>
              <a:rPr lang="en-US" dirty="0"/>
              <a:t> number = 7;</a:t>
            </a:r>
          </a:p>
          <a:p>
            <a:r>
              <a:rPr lang="en-US" dirty="0"/>
              <a:t>String result = (number % 2 == 0) ? 'Even' : 'Odd';</a:t>
            </a:r>
          </a:p>
          <a:p>
            <a:r>
              <a:rPr lang="en-US" dirty="0"/>
              <a:t>print(result); // Output: Odd</a:t>
            </a:r>
          </a:p>
        </p:txBody>
      </p:sp>
    </p:spTree>
    <p:extLst>
      <p:ext uri="{BB962C8B-B14F-4D97-AF65-F5344CB8AC3E}">
        <p14:creationId xmlns:p14="http://schemas.microsoft.com/office/powerpoint/2010/main" val="341453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Dart History</a:t>
            </a:r>
            <a:endParaRPr lang="en-US" dirty="0"/>
          </a:p>
        </p:txBody>
      </p:sp>
      <p:sp>
        <p:nvSpPr>
          <p:cNvPr id="3" name="Content Placeholder 2"/>
          <p:cNvSpPr>
            <a:spLocks noGrp="1"/>
          </p:cNvSpPr>
          <p:nvPr>
            <p:ph idx="1"/>
          </p:nvPr>
        </p:nvSpPr>
        <p:spPr/>
        <p:txBody>
          <a:bodyPr>
            <a:normAutofit lnSpcReduction="10000"/>
          </a:bodyPr>
          <a:lstStyle/>
          <a:p>
            <a:r>
              <a:rPr lang="en-US" dirty="0"/>
              <a:t>Dart was first </a:t>
            </a:r>
            <a:r>
              <a:rPr lang="en-US" b="1" dirty="0"/>
              <a:t>introduced</a:t>
            </a:r>
            <a:r>
              <a:rPr lang="en-US" dirty="0"/>
              <a:t> at the </a:t>
            </a:r>
            <a:r>
              <a:rPr lang="en-US" b="1" dirty="0"/>
              <a:t>GOTO </a:t>
            </a:r>
            <a:r>
              <a:rPr lang="en-US" dirty="0"/>
              <a:t>conference in Aarhus, Denmark, in October 2011.</a:t>
            </a:r>
          </a:p>
          <a:p>
            <a:r>
              <a:rPr lang="en-US" dirty="0"/>
              <a:t>The Dart programming language was </a:t>
            </a:r>
            <a:r>
              <a:rPr lang="en-US" b="1" dirty="0"/>
              <a:t>created</a:t>
            </a:r>
            <a:r>
              <a:rPr lang="en-US" dirty="0"/>
              <a:t> by Lars </a:t>
            </a:r>
            <a:r>
              <a:rPr lang="en-US" dirty="0" err="1"/>
              <a:t>Bak</a:t>
            </a:r>
            <a:r>
              <a:rPr lang="en-US" dirty="0"/>
              <a:t> and Kasper Lund, two engineers at Google.</a:t>
            </a:r>
          </a:p>
          <a:p>
            <a:r>
              <a:rPr lang="en-US" dirty="0"/>
              <a:t>Dart 1.0, the </a:t>
            </a:r>
            <a:r>
              <a:rPr lang="en-US" b="1" dirty="0"/>
              <a:t>first stable version</a:t>
            </a:r>
            <a:r>
              <a:rPr lang="en-US" dirty="0"/>
              <a:t>, was </a:t>
            </a:r>
            <a:r>
              <a:rPr lang="en-US" b="1" dirty="0"/>
              <a:t>released</a:t>
            </a:r>
            <a:r>
              <a:rPr lang="en-US" dirty="0"/>
              <a:t> on November 14, 2013.</a:t>
            </a:r>
          </a:p>
          <a:p>
            <a:r>
              <a:rPr lang="en-US" dirty="0"/>
              <a:t>The latest version now is available is 3.3.2</a:t>
            </a:r>
          </a:p>
          <a:p>
            <a:r>
              <a:rPr lang="en-US" dirty="0"/>
              <a:t>To check it use </a:t>
            </a:r>
            <a:r>
              <a:rPr lang="en-US" dirty="0" smtClean="0"/>
              <a:t>dart --version </a:t>
            </a:r>
            <a:r>
              <a:rPr lang="en-US" dirty="0"/>
              <a:t>in your command line</a:t>
            </a:r>
          </a:p>
          <a:p>
            <a:endParaRPr lang="en-US" dirty="0"/>
          </a:p>
        </p:txBody>
      </p:sp>
    </p:spTree>
    <p:extLst>
      <p:ext uri="{BB962C8B-B14F-4D97-AF65-F5344CB8AC3E}">
        <p14:creationId xmlns:p14="http://schemas.microsoft.com/office/powerpoint/2010/main" val="31353933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Nested If Statements</a:t>
            </a:r>
            <a:endParaRPr lang="en-US" dirty="0"/>
          </a:p>
        </p:txBody>
      </p:sp>
      <p:sp>
        <p:nvSpPr>
          <p:cNvPr id="3" name="Content Placeholder 2"/>
          <p:cNvSpPr>
            <a:spLocks noGrp="1"/>
          </p:cNvSpPr>
          <p:nvPr>
            <p:ph idx="1"/>
          </p:nvPr>
        </p:nvSpPr>
        <p:spPr/>
        <p:txBody>
          <a:bodyPr/>
          <a:lstStyle/>
          <a:p>
            <a:r>
              <a:rPr lang="en-US" dirty="0"/>
              <a:t>if (condition1) {</a:t>
            </a:r>
          </a:p>
          <a:p>
            <a:r>
              <a:rPr lang="en-US" dirty="0"/>
              <a:t>  // Code to be executed if condition1 is true</a:t>
            </a:r>
          </a:p>
          <a:p>
            <a:r>
              <a:rPr lang="en-US" dirty="0"/>
              <a:t>  if (condition2) {</a:t>
            </a:r>
          </a:p>
          <a:p>
            <a:r>
              <a:rPr lang="en-US" dirty="0"/>
              <a:t>    // Code to be executed if both condition1 and condition2 are true</a:t>
            </a:r>
          </a:p>
          <a:p>
            <a:r>
              <a:rPr lang="en-US" dirty="0"/>
              <a:t>  }</a:t>
            </a:r>
          </a:p>
          <a:p>
            <a:r>
              <a:rPr lang="en-US" dirty="0"/>
              <a:t>}</a:t>
            </a:r>
          </a:p>
        </p:txBody>
      </p:sp>
    </p:spTree>
    <p:extLst>
      <p:ext uri="{BB962C8B-B14F-4D97-AF65-F5344CB8AC3E}">
        <p14:creationId xmlns:p14="http://schemas.microsoft.com/office/powerpoint/2010/main" val="22504597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err="1"/>
              <a:t>int</a:t>
            </a:r>
            <a:r>
              <a:rPr lang="en-US" dirty="0"/>
              <a:t> age = 25;</a:t>
            </a:r>
          </a:p>
          <a:p>
            <a:r>
              <a:rPr lang="en-US" dirty="0" err="1"/>
              <a:t>int</a:t>
            </a:r>
            <a:r>
              <a:rPr lang="en-US" dirty="0"/>
              <a:t> income = 50000;</a:t>
            </a:r>
          </a:p>
          <a:p>
            <a:r>
              <a:rPr lang="en-US" dirty="0"/>
              <a:t>if (age &gt;= 18) {</a:t>
            </a:r>
          </a:p>
          <a:p>
            <a:r>
              <a:rPr lang="en-US" dirty="0"/>
              <a:t>  if (income &gt;= 30000) {</a:t>
            </a:r>
          </a:p>
          <a:p>
            <a:r>
              <a:rPr lang="en-US" dirty="0"/>
              <a:t>    print('You are eligible for a loan.');</a:t>
            </a:r>
          </a:p>
          <a:p>
            <a:r>
              <a:rPr lang="en-US" dirty="0"/>
              <a:t>  } else {</a:t>
            </a:r>
          </a:p>
          <a:p>
            <a:r>
              <a:rPr lang="en-US" dirty="0"/>
              <a:t>    print('Your income is too low for a loan.');</a:t>
            </a:r>
          </a:p>
          <a:p>
            <a:r>
              <a:rPr lang="en-US" dirty="0"/>
              <a:t>  }</a:t>
            </a:r>
          </a:p>
          <a:p>
            <a:r>
              <a:rPr lang="en-US" dirty="0"/>
              <a:t>} else {</a:t>
            </a:r>
          </a:p>
          <a:p>
            <a:r>
              <a:rPr lang="en-US" dirty="0"/>
              <a:t>  print('You are not eligible for a loan.');</a:t>
            </a:r>
          </a:p>
          <a:p>
            <a:r>
              <a:rPr lang="en-US" dirty="0"/>
              <a:t>}</a:t>
            </a:r>
          </a:p>
        </p:txBody>
      </p:sp>
    </p:spTree>
    <p:extLst>
      <p:ext uri="{BB962C8B-B14F-4D97-AF65-F5344CB8AC3E}">
        <p14:creationId xmlns:p14="http://schemas.microsoft.com/office/powerpoint/2010/main" val="27882642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 in Dart</a:t>
            </a:r>
          </a:p>
        </p:txBody>
      </p:sp>
      <p:sp>
        <p:nvSpPr>
          <p:cNvPr id="3" name="Content Placeholder 2"/>
          <p:cNvSpPr>
            <a:spLocks noGrp="1"/>
          </p:cNvSpPr>
          <p:nvPr>
            <p:ph idx="1"/>
          </p:nvPr>
        </p:nvSpPr>
        <p:spPr/>
        <p:txBody>
          <a:bodyPr/>
          <a:lstStyle/>
          <a:p>
            <a:r>
              <a:rPr lang="en-US" dirty="0"/>
              <a:t>Loops in Dart are used to execute a block of code repeatedly.</a:t>
            </a:r>
          </a:p>
          <a:p>
            <a:r>
              <a:rPr lang="en-US" dirty="0"/>
              <a:t>Dart provides several loop constructs, each with its own use case and characteristics.</a:t>
            </a:r>
          </a:p>
          <a:p>
            <a:endParaRPr lang="en-US" dirty="0"/>
          </a:p>
        </p:txBody>
      </p:sp>
    </p:spTree>
    <p:extLst>
      <p:ext uri="{BB962C8B-B14F-4D97-AF65-F5344CB8AC3E}">
        <p14:creationId xmlns:p14="http://schemas.microsoft.com/office/powerpoint/2010/main" val="13582380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a:t>
            </a:r>
          </a:p>
        </p:txBody>
      </p:sp>
      <p:sp>
        <p:nvSpPr>
          <p:cNvPr id="3" name="Content Placeholder 2"/>
          <p:cNvSpPr>
            <a:spLocks noGrp="1"/>
          </p:cNvSpPr>
          <p:nvPr>
            <p:ph idx="1"/>
          </p:nvPr>
        </p:nvSpPr>
        <p:spPr/>
        <p:txBody>
          <a:bodyPr/>
          <a:lstStyle/>
          <a:p>
            <a:r>
              <a:rPr lang="en-US" dirty="0"/>
              <a:t>Syntax: for (initialization; condition; increment/decrement) { /* code block */ }</a:t>
            </a:r>
          </a:p>
          <a:p>
            <a:r>
              <a:rPr lang="en-US" dirty="0"/>
              <a:t>Used when you know the number of iterations in advance.</a:t>
            </a:r>
          </a:p>
          <a:p>
            <a:r>
              <a:rPr lang="en-US" dirty="0"/>
              <a:t>Commonly used for iterating over arrays, strings, or a range of values.</a:t>
            </a:r>
          </a:p>
        </p:txBody>
      </p:sp>
    </p:spTree>
    <p:extLst>
      <p:ext uri="{BB962C8B-B14F-4D97-AF65-F5344CB8AC3E}">
        <p14:creationId xmlns:p14="http://schemas.microsoft.com/office/powerpoint/2010/main" val="34445251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For-in Loop</a:t>
            </a:r>
            <a:endParaRPr lang="en-US" dirty="0"/>
          </a:p>
        </p:txBody>
      </p:sp>
      <p:sp>
        <p:nvSpPr>
          <p:cNvPr id="3" name="Content Placeholder 2"/>
          <p:cNvSpPr>
            <a:spLocks noGrp="1"/>
          </p:cNvSpPr>
          <p:nvPr>
            <p:ph idx="1"/>
          </p:nvPr>
        </p:nvSpPr>
        <p:spPr/>
        <p:txBody>
          <a:bodyPr/>
          <a:lstStyle/>
          <a:p>
            <a:r>
              <a:rPr lang="en-US" dirty="0"/>
              <a:t>Syntax: for (element in </a:t>
            </a:r>
            <a:r>
              <a:rPr lang="en-US" dirty="0" err="1"/>
              <a:t>iterable</a:t>
            </a:r>
            <a:r>
              <a:rPr lang="en-US" dirty="0"/>
              <a:t>) { /* code block */ }</a:t>
            </a:r>
          </a:p>
          <a:p>
            <a:r>
              <a:rPr lang="en-US" dirty="0"/>
              <a:t>Used to iterate over the elements of an </a:t>
            </a:r>
            <a:r>
              <a:rPr lang="en-US" dirty="0" err="1"/>
              <a:t>iterable</a:t>
            </a:r>
            <a:r>
              <a:rPr lang="en-US" dirty="0"/>
              <a:t> object (e.g., list, set, map).</a:t>
            </a:r>
          </a:p>
          <a:p>
            <a:r>
              <a:rPr lang="en-US" dirty="0"/>
              <a:t>Useful when you want to access each element of the </a:t>
            </a:r>
            <a:r>
              <a:rPr lang="en-US" dirty="0" err="1"/>
              <a:t>iterable</a:t>
            </a:r>
            <a:r>
              <a:rPr lang="en-US" dirty="0"/>
              <a:t> directly.</a:t>
            </a:r>
          </a:p>
        </p:txBody>
      </p:sp>
    </p:spTree>
    <p:extLst>
      <p:ext uri="{BB962C8B-B14F-4D97-AF65-F5344CB8AC3E}">
        <p14:creationId xmlns:p14="http://schemas.microsoft.com/office/powerpoint/2010/main" val="12113158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For-each Loop</a:t>
            </a:r>
            <a:endParaRPr lang="en-US" dirty="0"/>
          </a:p>
        </p:txBody>
      </p:sp>
      <p:sp>
        <p:nvSpPr>
          <p:cNvPr id="3" name="Content Placeholder 2"/>
          <p:cNvSpPr>
            <a:spLocks noGrp="1"/>
          </p:cNvSpPr>
          <p:nvPr>
            <p:ph idx="1"/>
          </p:nvPr>
        </p:nvSpPr>
        <p:spPr/>
        <p:txBody>
          <a:bodyPr/>
          <a:lstStyle/>
          <a:p>
            <a:r>
              <a:rPr lang="en-US" dirty="0"/>
              <a:t>Syntax: </a:t>
            </a:r>
            <a:r>
              <a:rPr lang="en-US" dirty="0" err="1"/>
              <a:t>iterable.forEach</a:t>
            </a:r>
            <a:r>
              <a:rPr lang="en-US" dirty="0"/>
              <a:t>((element) { /* code block */ });</a:t>
            </a:r>
          </a:p>
          <a:p>
            <a:r>
              <a:rPr lang="en-US" dirty="0"/>
              <a:t>Used to perform an operation on each element of an </a:t>
            </a:r>
            <a:r>
              <a:rPr lang="en-US" dirty="0" err="1"/>
              <a:t>iterable</a:t>
            </a:r>
            <a:r>
              <a:rPr lang="en-US" dirty="0"/>
              <a:t>.</a:t>
            </a:r>
          </a:p>
          <a:p>
            <a:r>
              <a:rPr lang="en-US" dirty="0"/>
              <a:t>Provides a more concise syntax compared to a traditional for loop.</a:t>
            </a:r>
          </a:p>
          <a:p>
            <a:r>
              <a:rPr lang="en-US" dirty="0"/>
              <a:t>Useful when you don't need to access the index or modify the </a:t>
            </a:r>
            <a:r>
              <a:rPr lang="en-US" dirty="0" err="1"/>
              <a:t>iterable</a:t>
            </a:r>
            <a:r>
              <a:rPr lang="en-US" dirty="0"/>
              <a:t>.</a:t>
            </a:r>
          </a:p>
        </p:txBody>
      </p:sp>
    </p:spTree>
    <p:extLst>
      <p:ext uri="{BB962C8B-B14F-4D97-AF65-F5344CB8AC3E}">
        <p14:creationId xmlns:p14="http://schemas.microsoft.com/office/powerpoint/2010/main" val="36998758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While Loop</a:t>
            </a:r>
            <a:endParaRPr lang="en-US" dirty="0"/>
          </a:p>
        </p:txBody>
      </p:sp>
      <p:sp>
        <p:nvSpPr>
          <p:cNvPr id="3" name="Content Placeholder 2"/>
          <p:cNvSpPr>
            <a:spLocks noGrp="1"/>
          </p:cNvSpPr>
          <p:nvPr>
            <p:ph idx="1"/>
          </p:nvPr>
        </p:nvSpPr>
        <p:spPr/>
        <p:txBody>
          <a:bodyPr/>
          <a:lstStyle/>
          <a:p>
            <a:r>
              <a:rPr lang="en-US" dirty="0"/>
              <a:t>Syntax: while (condition) { /* code block */ }</a:t>
            </a:r>
          </a:p>
          <a:p>
            <a:r>
              <a:rPr lang="en-US" dirty="0"/>
              <a:t>Used when the number of iterations is unknown or depends on a specific condition.</a:t>
            </a:r>
          </a:p>
          <a:p>
            <a:r>
              <a:rPr lang="en-US" dirty="0"/>
              <a:t>The loop continues as long as the condition is true.</a:t>
            </a:r>
          </a:p>
          <a:p>
            <a:r>
              <a:rPr lang="en-US" dirty="0"/>
              <a:t>Useful for cases where you need to repeatedly check a condition and perform an action.</a:t>
            </a:r>
          </a:p>
        </p:txBody>
      </p:sp>
    </p:spTree>
    <p:extLst>
      <p:ext uri="{BB962C8B-B14F-4D97-AF65-F5344CB8AC3E}">
        <p14:creationId xmlns:p14="http://schemas.microsoft.com/office/powerpoint/2010/main" val="11151635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Do-While Loop</a:t>
            </a:r>
            <a:endParaRPr lang="en-US" dirty="0"/>
          </a:p>
        </p:txBody>
      </p:sp>
      <p:sp>
        <p:nvSpPr>
          <p:cNvPr id="3" name="Content Placeholder 2"/>
          <p:cNvSpPr>
            <a:spLocks noGrp="1"/>
          </p:cNvSpPr>
          <p:nvPr>
            <p:ph idx="1"/>
          </p:nvPr>
        </p:nvSpPr>
        <p:spPr/>
        <p:txBody>
          <a:bodyPr/>
          <a:lstStyle/>
          <a:p>
            <a:r>
              <a:rPr lang="en-US" dirty="0"/>
              <a:t>Syntax: do { /* code block */ } while (condition);</a:t>
            </a:r>
          </a:p>
          <a:p>
            <a:r>
              <a:rPr lang="en-US" dirty="0"/>
              <a:t>Similar to the while loop, but the code block is executed at least once, regardless of the condition.</a:t>
            </a:r>
          </a:p>
          <a:p>
            <a:r>
              <a:rPr lang="en-US" dirty="0"/>
              <a:t>Useful when you need to perform an action at least once, and then continue to execute the loop as long as the condition is true.</a:t>
            </a:r>
          </a:p>
        </p:txBody>
      </p:sp>
    </p:spTree>
    <p:extLst>
      <p:ext uri="{BB962C8B-B14F-4D97-AF65-F5344CB8AC3E}">
        <p14:creationId xmlns:p14="http://schemas.microsoft.com/office/powerpoint/2010/main" val="37263484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 Loop</a:t>
            </a:r>
          </a:p>
        </p:txBody>
      </p:sp>
      <p:sp>
        <p:nvSpPr>
          <p:cNvPr id="3" name="Content Placeholder 2"/>
          <p:cNvSpPr>
            <a:spLocks noGrp="1"/>
          </p:cNvSpPr>
          <p:nvPr>
            <p:ph idx="1"/>
          </p:nvPr>
        </p:nvSpPr>
        <p:spPr/>
        <p:txBody>
          <a:bodyPr/>
          <a:lstStyle/>
          <a:p>
            <a:r>
              <a:rPr lang="en-US" b="1" dirty="0"/>
              <a:t>For </a:t>
            </a:r>
            <a:r>
              <a:rPr lang="en-US" b="1" dirty="0" smtClean="0"/>
              <a:t>Loop</a:t>
            </a:r>
          </a:p>
          <a:p>
            <a:r>
              <a:rPr lang="en-US" dirty="0"/>
              <a:t>for (initialization; condition; increment/decrement) {</a:t>
            </a:r>
          </a:p>
          <a:p>
            <a:r>
              <a:rPr lang="en-US" dirty="0"/>
              <a:t>  // Code to be executed</a:t>
            </a:r>
          </a:p>
          <a:p>
            <a:r>
              <a:rPr lang="en-US" dirty="0"/>
              <a:t>}</a:t>
            </a:r>
          </a:p>
        </p:txBody>
      </p:sp>
    </p:spTree>
    <p:extLst>
      <p:ext uri="{BB962C8B-B14F-4D97-AF65-F5344CB8AC3E}">
        <p14:creationId xmlns:p14="http://schemas.microsoft.com/office/powerpoint/2010/main" val="38454828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Example</a:t>
            </a:r>
            <a:r>
              <a:rPr lang="en-US" dirty="0" smtClean="0"/>
              <a:t>:</a:t>
            </a:r>
          </a:p>
          <a:p>
            <a:r>
              <a:rPr lang="en-US" dirty="0"/>
              <a:t>for (</a:t>
            </a:r>
            <a:r>
              <a:rPr lang="en-US" dirty="0" err="1"/>
              <a:t>int</a:t>
            </a:r>
            <a:r>
              <a:rPr lang="en-US" dirty="0"/>
              <a:t> </a:t>
            </a:r>
            <a:r>
              <a:rPr lang="en-US" dirty="0" err="1"/>
              <a:t>i</a:t>
            </a:r>
            <a:r>
              <a:rPr lang="en-US" dirty="0"/>
              <a:t> = 0; </a:t>
            </a:r>
            <a:r>
              <a:rPr lang="en-US" dirty="0" err="1"/>
              <a:t>i</a:t>
            </a:r>
            <a:r>
              <a:rPr lang="en-US" dirty="0"/>
              <a:t> &lt; 5; </a:t>
            </a:r>
            <a:r>
              <a:rPr lang="en-US" dirty="0" err="1"/>
              <a:t>i</a:t>
            </a:r>
            <a:r>
              <a:rPr lang="en-US" dirty="0"/>
              <a:t>++) {</a:t>
            </a:r>
          </a:p>
          <a:p>
            <a:r>
              <a:rPr lang="en-US" dirty="0"/>
              <a:t>  print('Iteration $</a:t>
            </a:r>
            <a:r>
              <a:rPr lang="en-US" dirty="0" err="1"/>
              <a:t>i</a:t>
            </a:r>
            <a:r>
              <a:rPr lang="en-US" dirty="0"/>
              <a:t>');</a:t>
            </a:r>
          </a:p>
          <a:p>
            <a:r>
              <a:rPr lang="en-US" dirty="0"/>
              <a:t>}</a:t>
            </a:r>
          </a:p>
        </p:txBody>
      </p:sp>
    </p:spTree>
    <p:extLst>
      <p:ext uri="{BB962C8B-B14F-4D97-AF65-F5344CB8AC3E}">
        <p14:creationId xmlns:p14="http://schemas.microsoft.com/office/powerpoint/2010/main" val="14610799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Lars </a:t>
            </a:r>
            <a:r>
              <a:rPr lang="en-US" dirty="0" err="1"/>
              <a:t>Bak</a:t>
            </a:r>
            <a:r>
              <a:rPr lang="en-US" dirty="0"/>
              <a:t> and Kasper Lund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1895" y="2585258"/>
            <a:ext cx="3936638" cy="2701637"/>
          </a:xfrm>
        </p:spPr>
      </p:pic>
      <p:sp>
        <p:nvSpPr>
          <p:cNvPr id="5" name="TextBox 4"/>
          <p:cNvSpPr txBox="1"/>
          <p:nvPr/>
        </p:nvSpPr>
        <p:spPr>
          <a:xfrm>
            <a:off x="1512916" y="2701636"/>
            <a:ext cx="5608729" cy="1754326"/>
          </a:xfrm>
          <a:prstGeom prst="rect">
            <a:avLst/>
          </a:prstGeom>
          <a:noFill/>
        </p:spPr>
        <p:txBody>
          <a:bodyPr wrap="square" rtlCol="0">
            <a:spAutoFit/>
          </a:bodyPr>
          <a:lstStyle/>
          <a:p>
            <a:r>
              <a:rPr lang="en-US" b="1" dirty="0"/>
              <a:t>Lars </a:t>
            </a:r>
            <a:r>
              <a:rPr lang="en-US" b="1" dirty="0" err="1"/>
              <a:t>Bak</a:t>
            </a:r>
            <a:r>
              <a:rPr lang="en-US" dirty="0"/>
              <a:t>: A Norwegian computer scientist and software engineer. He is known for his work on high-performance virtual machines and dynamic programming languages.</a:t>
            </a:r>
          </a:p>
          <a:p>
            <a:r>
              <a:rPr lang="en-US" b="1" dirty="0"/>
              <a:t>Kasper Lund</a:t>
            </a:r>
            <a:r>
              <a:rPr lang="en-US" dirty="0"/>
              <a:t>: A Danish computer scientist and software engineer. He has extensive experience in developing programming languages and compilers.</a:t>
            </a:r>
          </a:p>
        </p:txBody>
      </p:sp>
    </p:spTree>
    <p:extLst>
      <p:ext uri="{BB962C8B-B14F-4D97-AF65-F5344CB8AC3E}">
        <p14:creationId xmlns:p14="http://schemas.microsoft.com/office/powerpoint/2010/main" val="7466908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For-in Loop</a:t>
            </a:r>
            <a:endParaRPr lang="en-US" dirty="0"/>
          </a:p>
        </p:txBody>
      </p:sp>
      <p:sp>
        <p:nvSpPr>
          <p:cNvPr id="3" name="Content Placeholder 2"/>
          <p:cNvSpPr>
            <a:spLocks noGrp="1"/>
          </p:cNvSpPr>
          <p:nvPr>
            <p:ph idx="1"/>
          </p:nvPr>
        </p:nvSpPr>
        <p:spPr/>
        <p:txBody>
          <a:bodyPr/>
          <a:lstStyle/>
          <a:p>
            <a:r>
              <a:rPr lang="en-US" dirty="0"/>
              <a:t>for (element in </a:t>
            </a:r>
            <a:r>
              <a:rPr lang="en-US" dirty="0" err="1"/>
              <a:t>iterable</a:t>
            </a:r>
            <a:r>
              <a:rPr lang="en-US" dirty="0"/>
              <a:t>) {</a:t>
            </a:r>
          </a:p>
          <a:p>
            <a:r>
              <a:rPr lang="en-US" dirty="0"/>
              <a:t>  // Code to be executed for each element</a:t>
            </a:r>
          </a:p>
          <a:p>
            <a:r>
              <a:rPr lang="en-US" dirty="0"/>
              <a:t>}</a:t>
            </a:r>
          </a:p>
        </p:txBody>
      </p:sp>
    </p:spTree>
    <p:extLst>
      <p:ext uri="{BB962C8B-B14F-4D97-AF65-F5344CB8AC3E}">
        <p14:creationId xmlns:p14="http://schemas.microsoft.com/office/powerpoint/2010/main" val="37787156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Example</a:t>
            </a:r>
            <a:r>
              <a:rPr lang="en-US" dirty="0" smtClean="0"/>
              <a:t>:</a:t>
            </a:r>
          </a:p>
          <a:p>
            <a:r>
              <a:rPr lang="en-US" dirty="0"/>
              <a:t>List&lt;String&gt; names = ['Alice', 'Bob', 'Charlie'];</a:t>
            </a:r>
          </a:p>
          <a:p>
            <a:r>
              <a:rPr lang="en-US" dirty="0"/>
              <a:t>for (String name in names) {</a:t>
            </a:r>
          </a:p>
          <a:p>
            <a:r>
              <a:rPr lang="en-US" dirty="0"/>
              <a:t>  print(name);</a:t>
            </a:r>
          </a:p>
          <a:p>
            <a:r>
              <a:rPr lang="en-US" dirty="0"/>
              <a:t>}</a:t>
            </a:r>
          </a:p>
        </p:txBody>
      </p:sp>
    </p:spTree>
    <p:extLst>
      <p:ext uri="{BB962C8B-B14F-4D97-AF65-F5344CB8AC3E}">
        <p14:creationId xmlns:p14="http://schemas.microsoft.com/office/powerpoint/2010/main" val="34939169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For-each Loop</a:t>
            </a:r>
            <a:r>
              <a:rPr lang="en-US" dirty="0"/>
              <a:t>:</a:t>
            </a:r>
          </a:p>
        </p:txBody>
      </p:sp>
      <p:sp>
        <p:nvSpPr>
          <p:cNvPr id="3" name="Content Placeholder 2"/>
          <p:cNvSpPr>
            <a:spLocks noGrp="1"/>
          </p:cNvSpPr>
          <p:nvPr>
            <p:ph idx="1"/>
          </p:nvPr>
        </p:nvSpPr>
        <p:spPr/>
        <p:txBody>
          <a:bodyPr>
            <a:normAutofit lnSpcReduction="10000"/>
          </a:bodyPr>
          <a:lstStyle/>
          <a:p>
            <a:r>
              <a:rPr lang="en-US" dirty="0" err="1"/>
              <a:t>iterable.forEach</a:t>
            </a:r>
            <a:r>
              <a:rPr lang="en-US" dirty="0"/>
              <a:t>((element) {</a:t>
            </a:r>
          </a:p>
          <a:p>
            <a:r>
              <a:rPr lang="en-US" dirty="0"/>
              <a:t>  // Code to be executed for each element</a:t>
            </a:r>
          </a:p>
          <a:p>
            <a:r>
              <a:rPr lang="en-US" dirty="0" smtClean="0"/>
              <a:t>});</a:t>
            </a:r>
          </a:p>
          <a:p>
            <a:r>
              <a:rPr lang="en-US" dirty="0"/>
              <a:t>List&lt;</a:t>
            </a:r>
            <a:r>
              <a:rPr lang="en-US" dirty="0" err="1"/>
              <a:t>int</a:t>
            </a:r>
            <a:r>
              <a:rPr lang="en-US" dirty="0"/>
              <a:t>&gt; numbers = [1, 2, 3, 4, 5];</a:t>
            </a:r>
          </a:p>
          <a:p>
            <a:r>
              <a:rPr lang="en-US" dirty="0" err="1"/>
              <a:t>numbers.forEach</a:t>
            </a:r>
            <a:r>
              <a:rPr lang="en-US" dirty="0"/>
              <a:t>((number) {</a:t>
            </a:r>
          </a:p>
          <a:p>
            <a:r>
              <a:rPr lang="en-US" dirty="0"/>
              <a:t>  print(number);</a:t>
            </a:r>
          </a:p>
          <a:p>
            <a:r>
              <a:rPr lang="en-US" dirty="0"/>
              <a:t>});</a:t>
            </a:r>
          </a:p>
        </p:txBody>
      </p:sp>
    </p:spTree>
    <p:extLst>
      <p:ext uri="{BB962C8B-B14F-4D97-AF65-F5344CB8AC3E}">
        <p14:creationId xmlns:p14="http://schemas.microsoft.com/office/powerpoint/2010/main" val="173763436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While Loop</a:t>
            </a:r>
            <a:endParaRPr lang="en-US" dirty="0"/>
          </a:p>
        </p:txBody>
      </p:sp>
      <p:sp>
        <p:nvSpPr>
          <p:cNvPr id="3" name="Content Placeholder 2"/>
          <p:cNvSpPr>
            <a:spLocks noGrp="1"/>
          </p:cNvSpPr>
          <p:nvPr>
            <p:ph idx="1"/>
          </p:nvPr>
        </p:nvSpPr>
        <p:spPr/>
        <p:txBody>
          <a:bodyPr>
            <a:normAutofit fontScale="77500" lnSpcReduction="20000"/>
          </a:bodyPr>
          <a:lstStyle/>
          <a:p>
            <a:r>
              <a:rPr lang="en-US" dirty="0"/>
              <a:t>while (condition) {</a:t>
            </a:r>
          </a:p>
          <a:p>
            <a:r>
              <a:rPr lang="en-US" dirty="0"/>
              <a:t>  // Code to be executed as long as the condition is true</a:t>
            </a:r>
          </a:p>
          <a:p>
            <a:r>
              <a:rPr lang="en-US" dirty="0" smtClean="0"/>
              <a:t>}</a:t>
            </a:r>
          </a:p>
          <a:p>
            <a:r>
              <a:rPr lang="en-US" dirty="0"/>
              <a:t>Example</a:t>
            </a:r>
            <a:r>
              <a:rPr lang="en-US" dirty="0" smtClean="0"/>
              <a:t>:</a:t>
            </a:r>
          </a:p>
          <a:p>
            <a:r>
              <a:rPr lang="en-US" dirty="0" err="1"/>
              <a:t>int</a:t>
            </a:r>
            <a:r>
              <a:rPr lang="en-US" dirty="0"/>
              <a:t> count = 0;</a:t>
            </a:r>
          </a:p>
          <a:p>
            <a:r>
              <a:rPr lang="en-US" dirty="0"/>
              <a:t>while (count &lt; 3) {</a:t>
            </a:r>
          </a:p>
          <a:p>
            <a:r>
              <a:rPr lang="en-US" dirty="0"/>
              <a:t>  print('Count: $count');</a:t>
            </a:r>
          </a:p>
          <a:p>
            <a:r>
              <a:rPr lang="en-US" dirty="0"/>
              <a:t>  count++;</a:t>
            </a:r>
          </a:p>
          <a:p>
            <a:r>
              <a:rPr lang="en-US" dirty="0"/>
              <a:t>}</a:t>
            </a:r>
          </a:p>
        </p:txBody>
      </p:sp>
    </p:spTree>
    <p:extLst>
      <p:ext uri="{BB962C8B-B14F-4D97-AF65-F5344CB8AC3E}">
        <p14:creationId xmlns:p14="http://schemas.microsoft.com/office/powerpoint/2010/main" val="316056318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Do-While Loop</a:t>
            </a:r>
            <a:endParaRPr lang="en-US" dirty="0"/>
          </a:p>
        </p:txBody>
      </p:sp>
      <p:sp>
        <p:nvSpPr>
          <p:cNvPr id="3" name="Content Placeholder 2"/>
          <p:cNvSpPr>
            <a:spLocks noGrp="1"/>
          </p:cNvSpPr>
          <p:nvPr>
            <p:ph idx="1"/>
          </p:nvPr>
        </p:nvSpPr>
        <p:spPr/>
        <p:txBody>
          <a:bodyPr/>
          <a:lstStyle/>
          <a:p>
            <a:r>
              <a:rPr lang="en-US" dirty="0"/>
              <a:t>do {</a:t>
            </a:r>
          </a:p>
          <a:p>
            <a:r>
              <a:rPr lang="en-US" dirty="0"/>
              <a:t>  // Code to be executed at least once, and then as long as the condition is true</a:t>
            </a:r>
          </a:p>
          <a:p>
            <a:r>
              <a:rPr lang="en-US" dirty="0"/>
              <a:t>} while (condition);</a:t>
            </a:r>
          </a:p>
        </p:txBody>
      </p:sp>
    </p:spTree>
    <p:extLst>
      <p:ext uri="{BB962C8B-B14F-4D97-AF65-F5344CB8AC3E}">
        <p14:creationId xmlns:p14="http://schemas.microsoft.com/office/powerpoint/2010/main" val="15141511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Example</a:t>
            </a:r>
            <a:r>
              <a:rPr lang="en-US" dirty="0" smtClean="0"/>
              <a:t>:</a:t>
            </a:r>
          </a:p>
          <a:p>
            <a:r>
              <a:rPr lang="en-US" dirty="0" err="1"/>
              <a:t>int</a:t>
            </a:r>
            <a:r>
              <a:rPr lang="en-US" dirty="0"/>
              <a:t> number = 0;</a:t>
            </a:r>
          </a:p>
          <a:p>
            <a:r>
              <a:rPr lang="en-US" dirty="0"/>
              <a:t>do {</a:t>
            </a:r>
          </a:p>
          <a:p>
            <a:r>
              <a:rPr lang="en-US" dirty="0"/>
              <a:t>  print('Number: $number');</a:t>
            </a:r>
          </a:p>
          <a:p>
            <a:r>
              <a:rPr lang="en-US" dirty="0"/>
              <a:t>  number++;</a:t>
            </a:r>
          </a:p>
          <a:p>
            <a:r>
              <a:rPr lang="en-US" dirty="0"/>
              <a:t>} while (number &lt; 3);</a:t>
            </a:r>
          </a:p>
        </p:txBody>
      </p:sp>
    </p:spTree>
    <p:extLst>
      <p:ext uri="{BB962C8B-B14F-4D97-AF65-F5344CB8AC3E}">
        <p14:creationId xmlns:p14="http://schemas.microsoft.com/office/powerpoint/2010/main" val="38259618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Dart's Programming Paradigms</a:t>
            </a:r>
          </a:p>
        </p:txBody>
      </p:sp>
      <p:sp>
        <p:nvSpPr>
          <p:cNvPr id="3" name="Content Placeholder 2"/>
          <p:cNvSpPr>
            <a:spLocks noGrp="1"/>
          </p:cNvSpPr>
          <p:nvPr>
            <p:ph idx="1"/>
          </p:nvPr>
        </p:nvSpPr>
        <p:spPr/>
        <p:txBody>
          <a:bodyPr>
            <a:normAutofit/>
          </a:bodyPr>
          <a:lstStyle/>
          <a:p>
            <a:r>
              <a:rPr lang="en-US" dirty="0"/>
              <a:t>Dart is a programming language designed by Lars </a:t>
            </a:r>
            <a:r>
              <a:rPr lang="en-US" dirty="0" err="1"/>
              <a:t>Bak</a:t>
            </a:r>
            <a:r>
              <a:rPr lang="en-US" dirty="0"/>
              <a:t> and Kasper Lund and developed by Google. It can be used to develop </a:t>
            </a:r>
            <a:r>
              <a:rPr lang="en-US" b="1" dirty="0"/>
              <a:t>web</a:t>
            </a:r>
            <a:r>
              <a:rPr lang="en-US" dirty="0"/>
              <a:t> and </a:t>
            </a:r>
            <a:r>
              <a:rPr lang="en-US" b="1" dirty="0"/>
              <a:t>mobile apps </a:t>
            </a:r>
            <a:r>
              <a:rPr lang="en-US" dirty="0"/>
              <a:t>as well as </a:t>
            </a:r>
            <a:r>
              <a:rPr lang="en-US" b="1" dirty="0"/>
              <a:t>server and desktop </a:t>
            </a:r>
            <a:r>
              <a:rPr lang="en-US" b="1" dirty="0" smtClean="0"/>
              <a:t>applications</a:t>
            </a:r>
          </a:p>
          <a:p>
            <a:r>
              <a:rPr lang="en-US" dirty="0" smtClean="0"/>
              <a:t>Dart is multi-paradigm</a:t>
            </a:r>
            <a:r>
              <a:rPr lang="en-US" dirty="0"/>
              <a:t>: functional, imperative, object-oriented, reflective.</a:t>
            </a:r>
          </a:p>
          <a:p>
            <a:endParaRPr lang="en-US" dirty="0" smtClean="0"/>
          </a:p>
        </p:txBody>
      </p:sp>
    </p:spTree>
    <p:extLst>
      <p:ext uri="{BB962C8B-B14F-4D97-AF65-F5344CB8AC3E}">
        <p14:creationId xmlns:p14="http://schemas.microsoft.com/office/powerpoint/2010/main" val="405950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Programming </a:t>
            </a:r>
            <a:r>
              <a:rPr lang="en-US" b="1" dirty="0"/>
              <a:t>paradigm</a:t>
            </a:r>
            <a:endParaRPr lang="en-US" dirty="0"/>
          </a:p>
        </p:txBody>
      </p:sp>
      <p:sp>
        <p:nvSpPr>
          <p:cNvPr id="3" name="Content Placeholder 2"/>
          <p:cNvSpPr>
            <a:spLocks noGrp="1"/>
          </p:cNvSpPr>
          <p:nvPr>
            <p:ph idx="1"/>
          </p:nvPr>
        </p:nvSpPr>
        <p:spPr/>
        <p:txBody>
          <a:bodyPr/>
          <a:lstStyle/>
          <a:p>
            <a:r>
              <a:rPr lang="en-US" dirty="0"/>
              <a:t>What is a </a:t>
            </a:r>
            <a:r>
              <a:rPr lang="en-US" b="1" dirty="0"/>
              <a:t>programming paradigm </a:t>
            </a:r>
            <a:r>
              <a:rPr lang="en-US" dirty="0"/>
              <a:t>is a relatively high-level way to </a:t>
            </a:r>
            <a:r>
              <a:rPr lang="en-US" b="1" dirty="0"/>
              <a:t>structure and conceptualize the implementation </a:t>
            </a:r>
            <a:r>
              <a:rPr lang="en-US" dirty="0"/>
              <a:t>of a computer program. A programming language can be classified as supporting one or more paradigms. Paradigms are separated along and described by different dimensions of programming.</a:t>
            </a:r>
          </a:p>
          <a:p>
            <a:endParaRPr lang="en-US" dirty="0"/>
          </a:p>
        </p:txBody>
      </p:sp>
    </p:spTree>
    <p:extLst>
      <p:ext uri="{BB962C8B-B14F-4D97-AF65-F5344CB8AC3E}">
        <p14:creationId xmlns:p14="http://schemas.microsoft.com/office/powerpoint/2010/main" val="7426420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paradigms</a:t>
            </a:r>
            <a:endParaRPr lang="en-US" dirty="0"/>
          </a:p>
        </p:txBody>
      </p:sp>
      <p:sp>
        <p:nvSpPr>
          <p:cNvPr id="3" name="Content Placeholder 2"/>
          <p:cNvSpPr>
            <a:spLocks noGrp="1"/>
          </p:cNvSpPr>
          <p:nvPr>
            <p:ph idx="1"/>
          </p:nvPr>
        </p:nvSpPr>
        <p:spPr/>
        <p:txBody>
          <a:bodyPr>
            <a:normAutofit fontScale="92500" lnSpcReduction="20000"/>
          </a:bodyPr>
          <a:lstStyle/>
          <a:p>
            <a:r>
              <a:rPr lang="en-US" dirty="0"/>
              <a:t>Dart is a multi-paradigm programming language, supporting several different programming styles</a:t>
            </a:r>
            <a:r>
              <a:rPr lang="en-US" dirty="0" smtClean="0"/>
              <a:t>:</a:t>
            </a:r>
          </a:p>
          <a:p>
            <a:pPr marL="0" indent="0">
              <a:buNone/>
            </a:pPr>
            <a:r>
              <a:rPr lang="en-US" b="1" dirty="0" smtClean="0"/>
              <a:t>Functional </a:t>
            </a:r>
            <a:r>
              <a:rPr lang="en-US" b="1" dirty="0"/>
              <a:t>programming</a:t>
            </a:r>
          </a:p>
          <a:p>
            <a:pPr lvl="1"/>
            <a:r>
              <a:rPr lang="en-US" dirty="0"/>
              <a:t>Dart has first-class functions and supports higher-order functions.</a:t>
            </a:r>
          </a:p>
          <a:p>
            <a:pPr lvl="1"/>
            <a:r>
              <a:rPr lang="en-US" dirty="0"/>
              <a:t>It encourages the use of pure functions and immutable data</a:t>
            </a:r>
            <a:r>
              <a:rPr lang="en-US" dirty="0" smtClean="0"/>
              <a:t>.</a:t>
            </a:r>
          </a:p>
          <a:p>
            <a:pPr marL="0" indent="0">
              <a:buNone/>
            </a:pPr>
            <a:r>
              <a:rPr lang="en-US" dirty="0" smtClean="0"/>
              <a:t/>
            </a:r>
            <a:br>
              <a:rPr lang="en-US" dirty="0" smtClean="0"/>
            </a:br>
            <a:r>
              <a:rPr lang="en-US" b="1" dirty="0" smtClean="0"/>
              <a:t>Imperative programming</a:t>
            </a:r>
          </a:p>
          <a:p>
            <a:r>
              <a:rPr lang="en-US" dirty="0" smtClean="0"/>
              <a:t>Dart </a:t>
            </a:r>
            <a:r>
              <a:rPr lang="en-US" dirty="0"/>
              <a:t>allows you to write step-by-step instructions to solve problems.</a:t>
            </a:r>
          </a:p>
          <a:p>
            <a:r>
              <a:rPr lang="en-US" dirty="0"/>
              <a:t>It has control flow structures like loops and conditional statements.</a:t>
            </a:r>
          </a:p>
        </p:txBody>
      </p:sp>
    </p:spTree>
    <p:extLst>
      <p:ext uri="{BB962C8B-B14F-4D97-AF65-F5344CB8AC3E}">
        <p14:creationId xmlns:p14="http://schemas.microsoft.com/office/powerpoint/2010/main" val="29572713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Object-oriented programming (OOP)</a:t>
            </a:r>
          </a:p>
          <a:p>
            <a:r>
              <a:rPr lang="en-US" dirty="0"/>
              <a:t>Dart is a true object-oriented language with classes, interfaces, and inheritance.</a:t>
            </a:r>
          </a:p>
          <a:p>
            <a:r>
              <a:rPr lang="en-US" dirty="0"/>
              <a:t>It supports encapsulation, polymorphism, and other OOP concepts.</a:t>
            </a:r>
          </a:p>
        </p:txBody>
      </p:sp>
    </p:spTree>
    <p:extLst>
      <p:ext uri="{BB962C8B-B14F-4D97-AF65-F5344CB8AC3E}">
        <p14:creationId xmlns:p14="http://schemas.microsoft.com/office/powerpoint/2010/main" val="19412799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13104</TotalTime>
  <Words>2275</Words>
  <Application>Microsoft Office PowerPoint</Application>
  <PresentationFormat>Widescreen</PresentationFormat>
  <Paragraphs>271</Paragraphs>
  <Slides>55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55</vt:i4>
      </vt:variant>
    </vt:vector>
  </HeadingPairs>
  <TitlesOfParts>
    <vt:vector size="58" baseType="lpstr">
      <vt:lpstr>Arial</vt:lpstr>
      <vt:lpstr>Garamond</vt:lpstr>
      <vt:lpstr>Organic</vt:lpstr>
      <vt:lpstr>Getting Started with Dart: A Beginner's Guide</vt:lpstr>
      <vt:lpstr>Dart logo</vt:lpstr>
      <vt:lpstr>What is Dart?</vt:lpstr>
      <vt:lpstr>Dart History</vt:lpstr>
      <vt:lpstr>Lars Bak and Kasper Lund</vt:lpstr>
      <vt:lpstr>Dart's Programming Paradigms</vt:lpstr>
      <vt:lpstr>Programming paradigm</vt:lpstr>
      <vt:lpstr>Types of paradigms</vt:lpstr>
      <vt:lpstr>PowerPoint Presentation</vt:lpstr>
      <vt:lpstr>PowerPoint Presentation</vt:lpstr>
      <vt:lpstr>Key Features of Dart</vt:lpstr>
      <vt:lpstr>PowerPoint Presentation</vt:lpstr>
      <vt:lpstr>PowerPoint Presentation</vt:lpstr>
      <vt:lpstr>PowerPoint Presentation</vt:lpstr>
      <vt:lpstr>  Variables in Dart  </vt:lpstr>
      <vt:lpstr>Let's run a small program.</vt:lpstr>
      <vt:lpstr>Dart directories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Variable Naming Rules</vt:lpstr>
      <vt:lpstr>Variable Types</vt:lpstr>
      <vt:lpstr>Constant Variables</vt:lpstr>
      <vt:lpstr>String Properties and Methods </vt:lpstr>
      <vt:lpstr>PowerPoint Presentation</vt:lpstr>
      <vt:lpstr>String Methods</vt:lpstr>
      <vt:lpstr>String concatenation</vt:lpstr>
      <vt:lpstr>Integer</vt:lpstr>
      <vt:lpstr>Double and boolean</vt:lpstr>
      <vt:lpstr>PowerPoint Presentation</vt:lpstr>
      <vt:lpstr>If-Else Statements in Dart</vt:lpstr>
      <vt:lpstr>Example</vt:lpstr>
      <vt:lpstr>If else</vt:lpstr>
      <vt:lpstr>PowerPoint Presentation</vt:lpstr>
      <vt:lpstr>Ternary Operator</vt:lpstr>
      <vt:lpstr>Nested If Statements</vt:lpstr>
      <vt:lpstr>PowerPoint Presentation</vt:lpstr>
      <vt:lpstr>Loops in Dart</vt:lpstr>
      <vt:lpstr>For Loop</vt:lpstr>
      <vt:lpstr>For-in Loop</vt:lpstr>
      <vt:lpstr> For-each Loop</vt:lpstr>
      <vt:lpstr>While Loop</vt:lpstr>
      <vt:lpstr> Do-While Loop</vt:lpstr>
      <vt:lpstr>For Loop</vt:lpstr>
      <vt:lpstr>PowerPoint Presentation</vt:lpstr>
      <vt:lpstr>For-in Loop</vt:lpstr>
      <vt:lpstr>PowerPoint Presentation</vt:lpstr>
      <vt:lpstr>For-each Loop:</vt:lpstr>
      <vt:lpstr>While Loop</vt:lpstr>
      <vt:lpstr>Do-While Loop</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Dart: A Beginner's Guide</dc:title>
  <dc:creator>hp</dc:creator>
  <cp:lastModifiedBy>Microsoft account</cp:lastModifiedBy>
  <cp:revision>21</cp:revision>
  <dcterms:created xsi:type="dcterms:W3CDTF">2024-06-15T04:16:46Z</dcterms:created>
  <dcterms:modified xsi:type="dcterms:W3CDTF">2024-06-25T04:24:33Z</dcterms:modified>
</cp:coreProperties>
</file>