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301" r:id="rId11"/>
    <p:sldId id="265" r:id="rId12"/>
    <p:sldId id="302" r:id="rId13"/>
    <p:sldId id="274" r:id="rId14"/>
    <p:sldId id="275" r:id="rId15"/>
    <p:sldId id="276" r:id="rId16"/>
    <p:sldId id="277" r:id="rId17"/>
    <p:sldId id="278" r:id="rId18"/>
    <p:sldId id="279" r:id="rId19"/>
    <p:sldId id="280"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281" r:id="rId37"/>
    <p:sldId id="282" r:id="rId38"/>
    <p:sldId id="283" r:id="rId39"/>
    <p:sldId id="267" r:id="rId40"/>
    <p:sldId id="268" r:id="rId41"/>
    <p:sldId id="269" r:id="rId42"/>
    <p:sldId id="270" r:id="rId43"/>
    <p:sldId id="271"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48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6/25/2024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6/25/2024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geeksforgeeks.org/composite-key-in-sq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SQL Basic</a:t>
            </a:r>
            <a:endParaRPr lang="en-US" dirty="0"/>
          </a:p>
        </p:txBody>
      </p:sp>
      <p:sp>
        <p:nvSpPr>
          <p:cNvPr id="3" name="Subtitle 2"/>
          <p:cNvSpPr>
            <a:spLocks noGrp="1"/>
          </p:cNvSpPr>
          <p:nvPr>
            <p:ph type="subTitle" idx="1"/>
          </p:nvPr>
        </p:nvSpPr>
        <p:spPr/>
        <p:txBody>
          <a:bodyPr/>
          <a:lstStyle/>
          <a:p>
            <a:r>
              <a:rPr lang="en-US" dirty="0" err="1" smtClean="0"/>
              <a:t>Abdifataah</a:t>
            </a:r>
            <a:r>
              <a:rPr lang="en-US" dirty="0" smtClean="0"/>
              <a:t> </a:t>
            </a:r>
            <a:r>
              <a:rPr lang="en-US" dirty="0" err="1" smtClean="0"/>
              <a:t>Yassen</a:t>
            </a:r>
            <a:r>
              <a:rPr lang="en-US" dirty="0" smtClean="0"/>
              <a:t> </a:t>
            </a:r>
            <a:r>
              <a:rPr lang="en-US" dirty="0" err="1" smtClean="0"/>
              <a:t>Yousof</a:t>
            </a:r>
            <a:endParaRPr lang="en-US" dirty="0"/>
          </a:p>
        </p:txBody>
      </p:sp>
    </p:spTree>
    <p:extLst>
      <p:ext uri="{BB962C8B-B14F-4D97-AF65-F5344CB8AC3E}">
        <p14:creationId xmlns:p14="http://schemas.microsoft.com/office/powerpoint/2010/main" val="38466511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dirty="0" smtClean="0"/>
              <a:t>REVOKE(process to be applied):</a:t>
            </a:r>
            <a:endParaRPr lang="en-US" dirty="0"/>
          </a:p>
          <a:p>
            <a:pPr fontAlgn="base"/>
            <a:r>
              <a:rPr lang="en-US" dirty="0"/>
              <a:t>The REVOKE command is used to withdraw or remove the access privileges or permissions that were previously granted to a user using the GRANT command. It takes away the user's ability to perform certain actions on the database. For example, you can use the REVOKE command to remove a user's permission to write data to a specific table</a:t>
            </a:r>
            <a:r>
              <a:rPr lang="en-US" dirty="0" smtClean="0"/>
              <a:t>.</a:t>
            </a:r>
            <a:endParaRPr lang="en-US" dirty="0"/>
          </a:p>
        </p:txBody>
      </p:sp>
    </p:spTree>
    <p:extLst>
      <p:ext uri="{BB962C8B-B14F-4D97-AF65-F5344CB8AC3E}">
        <p14:creationId xmlns:p14="http://schemas.microsoft.com/office/powerpoint/2010/main" val="3575729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TCL commands</a:t>
            </a:r>
            <a:endParaRPr lang="en-US" dirty="0"/>
          </a:p>
        </p:txBody>
      </p:sp>
      <p:sp>
        <p:nvSpPr>
          <p:cNvPr id="3" name="Content Placeholder 2"/>
          <p:cNvSpPr>
            <a:spLocks noGrp="1"/>
          </p:cNvSpPr>
          <p:nvPr>
            <p:ph idx="1"/>
          </p:nvPr>
        </p:nvSpPr>
        <p:spPr/>
        <p:txBody>
          <a:bodyPr>
            <a:normAutofit lnSpcReduction="10000"/>
          </a:bodyPr>
          <a:lstStyle/>
          <a:p>
            <a:pPr fontAlgn="base"/>
            <a:endParaRPr lang="en-US" dirty="0"/>
          </a:p>
          <a:p>
            <a:pPr fontAlgn="base"/>
            <a:r>
              <a:rPr lang="en-US" dirty="0"/>
              <a:t>COMMIT:</a:t>
            </a:r>
          </a:p>
          <a:p>
            <a:pPr fontAlgn="base"/>
            <a:r>
              <a:rPr lang="en-US" dirty="0"/>
              <a:t>The COMMIT command is used to save or finalize a series of database changes that were made as part of a transaction. A transaction is a set of related database operations (such as inserting, updating, or deleting data) that are treated as a single unit. When you COMMIT a transaction, it means you are permanently saving all the changes you made and making them available to other users.</a:t>
            </a:r>
          </a:p>
          <a:p>
            <a:pPr fontAlgn="base"/>
            <a:endParaRPr lang="en-US" dirty="0"/>
          </a:p>
        </p:txBody>
      </p:sp>
    </p:spTree>
    <p:extLst>
      <p:ext uri="{BB962C8B-B14F-4D97-AF65-F5344CB8AC3E}">
        <p14:creationId xmlns:p14="http://schemas.microsoft.com/office/powerpoint/2010/main" val="913210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endParaRPr lang="en-US" dirty="0"/>
          </a:p>
          <a:p>
            <a:r>
              <a:rPr lang="en-US" dirty="0"/>
              <a:t>ROLLBACK:</a:t>
            </a:r>
          </a:p>
          <a:p>
            <a:r>
              <a:rPr lang="en-US" dirty="0"/>
              <a:t>The ROLLBACK command is used to undo or cancel a transaction in case any errors or problems occur during the transaction. If something goes wrong while making changes to the database, you can use the ROLLBACK command to revert the database back to its state before the transaction started. This allows you to start over without saving any of the problematic changes.</a:t>
            </a:r>
          </a:p>
          <a:p>
            <a:endParaRPr lang="en-US" dirty="0"/>
          </a:p>
          <a:p>
            <a:endParaRPr lang="en-US" dirty="0"/>
          </a:p>
        </p:txBody>
      </p:sp>
    </p:spTree>
    <p:extLst>
      <p:ext uri="{BB962C8B-B14F-4D97-AF65-F5344CB8AC3E}">
        <p14:creationId xmlns:p14="http://schemas.microsoft.com/office/powerpoint/2010/main" val="19209666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Entities and tables</a:t>
            </a:r>
            <a:endParaRPr lang="en-US" dirty="0"/>
          </a:p>
        </p:txBody>
      </p:sp>
      <p:sp>
        <p:nvSpPr>
          <p:cNvPr id="3" name="Content Placeholder 2"/>
          <p:cNvSpPr>
            <a:spLocks noGrp="1"/>
          </p:cNvSpPr>
          <p:nvPr>
            <p:ph idx="1"/>
          </p:nvPr>
        </p:nvSpPr>
        <p:spPr/>
        <p:txBody>
          <a:bodyPr>
            <a:normAutofit fontScale="92500"/>
          </a:bodyPr>
          <a:lstStyle/>
          <a:p>
            <a:pPr marL="0" indent="0">
              <a:buNone/>
            </a:pPr>
            <a:endParaRPr lang="en-US" dirty="0" smtClean="0"/>
          </a:p>
          <a:p>
            <a:r>
              <a:rPr lang="en-US" dirty="0" smtClean="0"/>
              <a:t> </a:t>
            </a:r>
            <a:r>
              <a:rPr lang="en-US" dirty="0"/>
              <a:t>Entities are the conceptual, business-focused components of a data model.</a:t>
            </a:r>
          </a:p>
          <a:p>
            <a:r>
              <a:rPr lang="en-US" dirty="0" smtClean="0"/>
              <a:t>Tables </a:t>
            </a:r>
            <a:r>
              <a:rPr lang="en-US" dirty="0"/>
              <a:t>are the physical, database-level implementations of those entities.</a:t>
            </a:r>
          </a:p>
          <a:p>
            <a:r>
              <a:rPr lang="en-US" dirty="0" smtClean="0"/>
              <a:t>Entities </a:t>
            </a:r>
            <a:r>
              <a:rPr lang="en-US" dirty="0"/>
              <a:t>represent real-world objects or concepts, while tables store the data for those entities.</a:t>
            </a:r>
          </a:p>
          <a:p>
            <a:r>
              <a:rPr lang="en-US" dirty="0" smtClean="0"/>
              <a:t>Entities </a:t>
            </a:r>
            <a:r>
              <a:rPr lang="en-US" dirty="0"/>
              <a:t>are translated into corresponding database tables during the design process.</a:t>
            </a:r>
          </a:p>
          <a:p>
            <a:r>
              <a:rPr lang="en-US" dirty="0" smtClean="0"/>
              <a:t>Entities </a:t>
            </a:r>
            <a:r>
              <a:rPr lang="en-US" dirty="0"/>
              <a:t>and tables are closely related, but not the same thing.</a:t>
            </a:r>
          </a:p>
        </p:txBody>
      </p:sp>
    </p:spTree>
    <p:extLst>
      <p:ext uri="{BB962C8B-B14F-4D97-AF65-F5344CB8AC3E}">
        <p14:creationId xmlns:p14="http://schemas.microsoft.com/office/powerpoint/2010/main" val="18243770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NULL value?</a:t>
            </a:r>
          </a:p>
        </p:txBody>
      </p:sp>
      <p:sp>
        <p:nvSpPr>
          <p:cNvPr id="3" name="Content Placeholder 2"/>
          <p:cNvSpPr>
            <a:spLocks noGrp="1"/>
          </p:cNvSpPr>
          <p:nvPr>
            <p:ph idx="1"/>
          </p:nvPr>
        </p:nvSpPr>
        <p:spPr/>
        <p:txBody>
          <a:bodyPr/>
          <a:lstStyle/>
          <a:p>
            <a:r>
              <a:rPr lang="en-US" dirty="0"/>
              <a:t>A NULL value in a table is a value in a field that appears to be blank, which means a field with a NULL value is a field with no value</a:t>
            </a:r>
            <a:r>
              <a:rPr lang="en-US" dirty="0" smtClean="0"/>
              <a:t>.</a:t>
            </a:r>
          </a:p>
          <a:p>
            <a:r>
              <a:rPr lang="en-US" dirty="0"/>
              <a:t>It is very important to understand that a NULL value is different than a zero value or a field that contains spaces. A field with a NULL value is one that has been left blank during record creation.</a:t>
            </a:r>
          </a:p>
        </p:txBody>
      </p:sp>
    </p:spTree>
    <p:extLst>
      <p:ext uri="{BB962C8B-B14F-4D97-AF65-F5344CB8AC3E}">
        <p14:creationId xmlns:p14="http://schemas.microsoft.com/office/powerpoint/2010/main" val="37075896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Constraints:</a:t>
            </a:r>
          </a:p>
        </p:txBody>
      </p:sp>
      <p:sp>
        <p:nvSpPr>
          <p:cNvPr id="3" name="Content Placeholder 2"/>
          <p:cNvSpPr>
            <a:spLocks noGrp="1"/>
          </p:cNvSpPr>
          <p:nvPr>
            <p:ph idx="1"/>
          </p:nvPr>
        </p:nvSpPr>
        <p:spPr/>
        <p:txBody>
          <a:bodyPr/>
          <a:lstStyle/>
          <a:p>
            <a:r>
              <a:rPr lang="en-US" dirty="0"/>
              <a:t>Constraints are the rules enforced on data columns on table. These are used to limit the type of data that can go into a table. This ensures the accuracy and reliability of the data in the database</a:t>
            </a:r>
            <a:r>
              <a:rPr lang="en-US" dirty="0" smtClean="0"/>
              <a:t>.</a:t>
            </a:r>
          </a:p>
          <a:p>
            <a:r>
              <a:rPr lang="en-US" dirty="0"/>
              <a:t>Constraints could be </a:t>
            </a:r>
            <a:r>
              <a:rPr lang="en-US" b="1" dirty="0"/>
              <a:t>column level </a:t>
            </a:r>
            <a:r>
              <a:rPr lang="en-US" dirty="0"/>
              <a:t>or </a:t>
            </a:r>
            <a:r>
              <a:rPr lang="en-US" b="1" dirty="0"/>
              <a:t>table level</a:t>
            </a:r>
            <a:r>
              <a:rPr lang="en-US" dirty="0"/>
              <a:t>. Column level constraints are applied only to one column, whereas table level constraints are applied to the whole table.</a:t>
            </a:r>
            <a:endParaRPr lang="en-US" dirty="0" smtClean="0"/>
          </a:p>
          <a:p>
            <a:endParaRPr lang="en-US" dirty="0"/>
          </a:p>
        </p:txBody>
      </p:sp>
    </p:spTree>
    <p:extLst>
      <p:ext uri="{BB962C8B-B14F-4D97-AF65-F5344CB8AC3E}">
        <p14:creationId xmlns:p14="http://schemas.microsoft.com/office/powerpoint/2010/main" val="730716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level</a:t>
            </a:r>
            <a:endParaRPr lang="en-US" dirty="0"/>
          </a:p>
        </p:txBody>
      </p:sp>
      <p:sp>
        <p:nvSpPr>
          <p:cNvPr id="3" name="Content Placeholder 2"/>
          <p:cNvSpPr>
            <a:spLocks noGrp="1"/>
          </p:cNvSpPr>
          <p:nvPr>
            <p:ph idx="1"/>
          </p:nvPr>
        </p:nvSpPr>
        <p:spPr/>
        <p:txBody>
          <a:bodyPr>
            <a:normAutofit lnSpcReduction="10000"/>
          </a:bodyPr>
          <a:lstStyle/>
          <a:p>
            <a:r>
              <a:rPr lang="en-US" dirty="0"/>
              <a:t>CREATE TABLE Employees (</a:t>
            </a:r>
          </a:p>
          <a:p>
            <a:r>
              <a:rPr lang="en-US" dirty="0"/>
              <a:t>    </a:t>
            </a:r>
            <a:r>
              <a:rPr lang="en-US" dirty="0" err="1"/>
              <a:t>EmployeeID</a:t>
            </a:r>
            <a:r>
              <a:rPr lang="en-US" dirty="0"/>
              <a:t> INT </a:t>
            </a:r>
            <a:r>
              <a:rPr lang="en-US" dirty="0">
                <a:solidFill>
                  <a:srgbClr val="0070C0"/>
                </a:solidFill>
              </a:rPr>
              <a:t>PRIMARY KEY</a:t>
            </a:r>
            <a:r>
              <a:rPr lang="en-US" dirty="0"/>
              <a:t>,</a:t>
            </a:r>
          </a:p>
          <a:p>
            <a:r>
              <a:rPr lang="en-US" dirty="0"/>
              <a:t>    </a:t>
            </a:r>
            <a:r>
              <a:rPr lang="en-US" dirty="0" err="1"/>
              <a:t>FirstName</a:t>
            </a:r>
            <a:r>
              <a:rPr lang="en-US" dirty="0"/>
              <a:t> VARCHAR(50) NOT NULL,</a:t>
            </a:r>
          </a:p>
          <a:p>
            <a:r>
              <a:rPr lang="en-US" dirty="0"/>
              <a:t>    </a:t>
            </a:r>
            <a:r>
              <a:rPr lang="en-US" dirty="0" err="1"/>
              <a:t>LastName</a:t>
            </a:r>
            <a:r>
              <a:rPr lang="en-US" dirty="0"/>
              <a:t> VARCHAR(50) NOT NULL,</a:t>
            </a:r>
          </a:p>
          <a:p>
            <a:r>
              <a:rPr lang="en-US" dirty="0"/>
              <a:t>    Email VARCHAR(100) UNIQUE,</a:t>
            </a:r>
          </a:p>
          <a:p>
            <a:r>
              <a:rPr lang="en-US" dirty="0"/>
              <a:t>    Salary DECIMAL(10,2) CHECK (Salary &gt; 0)</a:t>
            </a:r>
          </a:p>
          <a:p>
            <a:r>
              <a:rPr lang="en-US" dirty="0"/>
              <a:t>);</a:t>
            </a:r>
          </a:p>
        </p:txBody>
      </p:sp>
    </p:spTree>
    <p:extLst>
      <p:ext uri="{BB962C8B-B14F-4D97-AF65-F5344CB8AC3E}">
        <p14:creationId xmlns:p14="http://schemas.microsoft.com/office/powerpoint/2010/main" val="40106622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CREATE TABLE Orders (</a:t>
            </a:r>
          </a:p>
          <a:p>
            <a:r>
              <a:rPr lang="en-US" dirty="0"/>
              <a:t>    </a:t>
            </a:r>
            <a:r>
              <a:rPr lang="en-US" dirty="0" err="1"/>
              <a:t>OrderID</a:t>
            </a:r>
            <a:r>
              <a:rPr lang="en-US" dirty="0"/>
              <a:t> INT,</a:t>
            </a:r>
          </a:p>
          <a:p>
            <a:r>
              <a:rPr lang="en-US" dirty="0"/>
              <a:t>    </a:t>
            </a:r>
            <a:r>
              <a:rPr lang="en-US" dirty="0" err="1"/>
              <a:t>CustomerID</a:t>
            </a:r>
            <a:r>
              <a:rPr lang="en-US" dirty="0"/>
              <a:t> INT,</a:t>
            </a:r>
          </a:p>
          <a:p>
            <a:r>
              <a:rPr lang="en-US" dirty="0"/>
              <a:t>    </a:t>
            </a:r>
            <a:r>
              <a:rPr lang="en-US" dirty="0" err="1"/>
              <a:t>OrderDate</a:t>
            </a:r>
            <a:r>
              <a:rPr lang="en-US" dirty="0"/>
              <a:t> DATE NOT NULL,</a:t>
            </a:r>
          </a:p>
          <a:p>
            <a:r>
              <a:rPr lang="en-US" dirty="0"/>
              <a:t>    </a:t>
            </a:r>
            <a:r>
              <a:rPr lang="en-US" dirty="0" err="1"/>
              <a:t>ShipDate</a:t>
            </a:r>
            <a:r>
              <a:rPr lang="en-US" dirty="0"/>
              <a:t> DATE,</a:t>
            </a:r>
          </a:p>
          <a:p>
            <a:r>
              <a:rPr lang="en-US" dirty="0">
                <a:solidFill>
                  <a:srgbClr val="FF0000"/>
                </a:solidFill>
              </a:rPr>
              <a:t>    CONSTRAINT </a:t>
            </a:r>
            <a:r>
              <a:rPr lang="en-US" dirty="0" err="1">
                <a:solidFill>
                  <a:srgbClr val="FF0000"/>
                </a:solidFill>
              </a:rPr>
              <a:t>PK_Orders</a:t>
            </a:r>
            <a:r>
              <a:rPr lang="en-US" dirty="0">
                <a:solidFill>
                  <a:srgbClr val="FF0000"/>
                </a:solidFill>
              </a:rPr>
              <a:t> PRIMARY KEY (</a:t>
            </a:r>
            <a:r>
              <a:rPr lang="en-US" dirty="0" err="1">
                <a:solidFill>
                  <a:srgbClr val="FF0000"/>
                </a:solidFill>
              </a:rPr>
              <a:t>OrderID</a:t>
            </a:r>
            <a:r>
              <a:rPr lang="en-US" dirty="0">
                <a:solidFill>
                  <a:srgbClr val="FF0000"/>
                </a:solidFill>
              </a:rPr>
              <a:t>),</a:t>
            </a:r>
          </a:p>
          <a:p>
            <a:r>
              <a:rPr lang="en-US" dirty="0">
                <a:solidFill>
                  <a:srgbClr val="FF0000"/>
                </a:solidFill>
              </a:rPr>
              <a:t>    CONSTRAINT </a:t>
            </a:r>
            <a:r>
              <a:rPr lang="en-US" dirty="0" err="1">
                <a:solidFill>
                  <a:srgbClr val="FF0000"/>
                </a:solidFill>
              </a:rPr>
              <a:t>FK_Orders_Customers</a:t>
            </a:r>
            <a:r>
              <a:rPr lang="en-US" dirty="0">
                <a:solidFill>
                  <a:srgbClr val="FF0000"/>
                </a:solidFill>
              </a:rPr>
              <a:t> FOREIGN KEY (</a:t>
            </a:r>
            <a:r>
              <a:rPr lang="en-US" dirty="0" err="1">
                <a:solidFill>
                  <a:srgbClr val="FF0000"/>
                </a:solidFill>
              </a:rPr>
              <a:t>CustomerID</a:t>
            </a:r>
            <a:r>
              <a:rPr lang="en-US" dirty="0">
                <a:solidFill>
                  <a:srgbClr val="FF0000"/>
                </a:solidFill>
              </a:rPr>
              <a:t>) REFERENCES Customers(</a:t>
            </a:r>
            <a:r>
              <a:rPr lang="en-US" dirty="0" err="1">
                <a:solidFill>
                  <a:srgbClr val="FF0000"/>
                </a:solidFill>
              </a:rPr>
              <a:t>CustomerID</a:t>
            </a:r>
            <a:r>
              <a:rPr lang="en-US" dirty="0">
                <a:solidFill>
                  <a:srgbClr val="FF0000"/>
                </a:solidFill>
              </a:rPr>
              <a:t>)</a:t>
            </a:r>
          </a:p>
          <a:p>
            <a:r>
              <a:rPr lang="en-US" dirty="0"/>
              <a:t>);</a:t>
            </a:r>
          </a:p>
        </p:txBody>
      </p:sp>
    </p:spTree>
    <p:extLst>
      <p:ext uri="{BB962C8B-B14F-4D97-AF65-F5344CB8AC3E}">
        <p14:creationId xmlns:p14="http://schemas.microsoft.com/office/powerpoint/2010/main" val="3450363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commonly </a:t>
            </a:r>
            <a:r>
              <a:rPr lang="en-US" dirty="0"/>
              <a:t>used constraints available in </a:t>
            </a:r>
            <a:r>
              <a:rPr lang="en-US" dirty="0" smtClean="0"/>
              <a:t>SQL</a:t>
            </a:r>
            <a:endParaRPr lang="en-US" dirty="0"/>
          </a:p>
        </p:txBody>
      </p:sp>
      <p:sp>
        <p:nvSpPr>
          <p:cNvPr id="3" name="Content Placeholder 2"/>
          <p:cNvSpPr>
            <a:spLocks noGrp="1"/>
          </p:cNvSpPr>
          <p:nvPr>
            <p:ph idx="1"/>
          </p:nvPr>
        </p:nvSpPr>
        <p:spPr/>
        <p:txBody>
          <a:bodyPr/>
          <a:lstStyle/>
          <a:p>
            <a:r>
              <a:rPr lang="en-US" dirty="0"/>
              <a:t>NOT NULL Constraint: Ensures that a column cannot have NULL </a:t>
            </a:r>
            <a:r>
              <a:rPr lang="en-US" dirty="0" smtClean="0"/>
              <a:t>value</a:t>
            </a:r>
          </a:p>
          <a:p>
            <a:r>
              <a:rPr lang="en-US" dirty="0"/>
              <a:t>DEFAULT Constraint: Provides a default value for a column when none is </a:t>
            </a:r>
            <a:r>
              <a:rPr lang="en-US" dirty="0" smtClean="0"/>
              <a:t>specified</a:t>
            </a:r>
          </a:p>
          <a:p>
            <a:r>
              <a:rPr lang="en-US" dirty="0"/>
              <a:t>UNIQUE Constraint: Ensures that all values in a column are different</a:t>
            </a:r>
            <a:r>
              <a:rPr lang="en-US" dirty="0" smtClean="0"/>
              <a:t>.</a:t>
            </a:r>
          </a:p>
          <a:p>
            <a:r>
              <a:rPr lang="en-US" dirty="0" smtClean="0"/>
              <a:t>PRIMARY </a:t>
            </a:r>
            <a:r>
              <a:rPr lang="en-US" dirty="0"/>
              <a:t>Key: Uniquely identified each rows/records in a database table.</a:t>
            </a:r>
          </a:p>
        </p:txBody>
      </p:sp>
    </p:spTree>
    <p:extLst>
      <p:ext uri="{BB962C8B-B14F-4D97-AF65-F5344CB8AC3E}">
        <p14:creationId xmlns:p14="http://schemas.microsoft.com/office/powerpoint/2010/main" val="35863401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FOREIGN Key: Uniquely identified a rows/records in any another database table</a:t>
            </a:r>
            <a:r>
              <a:rPr lang="en-US" dirty="0" smtClean="0"/>
              <a:t>.</a:t>
            </a:r>
          </a:p>
          <a:p>
            <a:r>
              <a:rPr lang="en-US" dirty="0"/>
              <a:t>CHECK Constraint: The CHECK constraint ensures that all values in a column satisfy certain conditions</a:t>
            </a:r>
            <a:r>
              <a:rPr lang="en-US" dirty="0" smtClean="0"/>
              <a:t>.</a:t>
            </a:r>
          </a:p>
          <a:p>
            <a:r>
              <a:rPr lang="en-US" dirty="0"/>
              <a:t>INDEX: Use to create and retrieve data from the database very quickly</a:t>
            </a:r>
          </a:p>
        </p:txBody>
      </p:sp>
    </p:spTree>
    <p:extLst>
      <p:ext uri="{BB962C8B-B14F-4D97-AF65-F5344CB8AC3E}">
        <p14:creationId xmlns:p14="http://schemas.microsoft.com/office/powerpoint/2010/main" val="2798174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SQL commands?</a:t>
            </a:r>
            <a:endParaRPr lang="en-US" dirty="0"/>
          </a:p>
        </p:txBody>
      </p:sp>
      <p:sp>
        <p:nvSpPr>
          <p:cNvPr id="3" name="Content Placeholder 2"/>
          <p:cNvSpPr>
            <a:spLocks noGrp="1"/>
          </p:cNvSpPr>
          <p:nvPr>
            <p:ph idx="1"/>
          </p:nvPr>
        </p:nvSpPr>
        <p:spPr/>
        <p:txBody>
          <a:bodyPr/>
          <a:lstStyle/>
          <a:p>
            <a:r>
              <a:rPr lang="en-US" dirty="0"/>
              <a:t>SQL commands are the </a:t>
            </a:r>
            <a:r>
              <a:rPr lang="en-US" b="1" dirty="0"/>
              <a:t>instructions</a:t>
            </a:r>
            <a:r>
              <a:rPr lang="en-US" dirty="0"/>
              <a:t> used to communicate with a database to perform tasks, functions, and queries with data. These commands can be used to search the database and to do other functions like creating tables, adding data to tables, modifying data, and dropping tables.</a:t>
            </a:r>
          </a:p>
        </p:txBody>
      </p:sp>
    </p:spTree>
    <p:extLst>
      <p:ext uri="{BB962C8B-B14F-4D97-AF65-F5344CB8AC3E}">
        <p14:creationId xmlns:p14="http://schemas.microsoft.com/office/powerpoint/2010/main" val="35507007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NULL Constraint:</a:t>
            </a:r>
          </a:p>
        </p:txBody>
      </p:sp>
      <p:sp>
        <p:nvSpPr>
          <p:cNvPr id="3" name="Content Placeholder 2"/>
          <p:cNvSpPr>
            <a:spLocks noGrp="1"/>
          </p:cNvSpPr>
          <p:nvPr>
            <p:ph idx="1"/>
          </p:nvPr>
        </p:nvSpPr>
        <p:spPr/>
        <p:txBody>
          <a:bodyPr/>
          <a:lstStyle/>
          <a:p>
            <a:r>
              <a:rPr lang="en-US" dirty="0"/>
              <a:t>By default, a column can hold NULL values. If you do not want a column to have a NULL value, then you need to define such constraint on this column specifying that NULL is now not allowed for that column. A NULL is not the same as no data, rather, it represents unknown data.</a:t>
            </a:r>
          </a:p>
        </p:txBody>
      </p:sp>
    </p:spTree>
    <p:extLst>
      <p:ext uri="{BB962C8B-B14F-4D97-AF65-F5344CB8AC3E}">
        <p14:creationId xmlns:p14="http://schemas.microsoft.com/office/powerpoint/2010/main" val="22082539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For example, the following SQL creates a new table called CUSTOMERS and adds five columns, three of which, ID and NAME and AGE, specify not to accept NULLs: </a:t>
            </a:r>
          </a:p>
        </p:txBody>
      </p:sp>
    </p:spTree>
    <p:extLst>
      <p:ext uri="{BB962C8B-B14F-4D97-AF65-F5344CB8AC3E}">
        <p14:creationId xmlns:p14="http://schemas.microsoft.com/office/powerpoint/2010/main" val="10252143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CREATE TABLE </a:t>
            </a:r>
            <a:r>
              <a:rPr lang="en-US" dirty="0" smtClean="0"/>
              <a:t>CUSTOMERS( </a:t>
            </a:r>
            <a:r>
              <a:rPr lang="en-US" dirty="0"/>
              <a:t>ID INT NOT NULL, NAME VARCHAR (20) NOT NULL, AGE INT NOT NULL, ADDRESS CHAR (25) , SALARY DECIMAL (18, 2), PRIMARY KEY (ID) ); </a:t>
            </a:r>
          </a:p>
        </p:txBody>
      </p:sp>
    </p:spTree>
    <p:extLst>
      <p:ext uri="{BB962C8B-B14F-4D97-AF65-F5344CB8AC3E}">
        <p14:creationId xmlns:p14="http://schemas.microsoft.com/office/powerpoint/2010/main" val="41994685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CUSTOMERS table has already been created, then to add a NOT NULL constraint to SALARY column in Oracle and MySQL, you would write a statement similar to the following: </a:t>
            </a:r>
            <a:endParaRPr lang="en-US" dirty="0" smtClean="0"/>
          </a:p>
          <a:p>
            <a:r>
              <a:rPr lang="en-US" dirty="0" smtClean="0">
                <a:solidFill>
                  <a:srgbClr val="FF0000"/>
                </a:solidFill>
              </a:rPr>
              <a:t>ALTER </a:t>
            </a:r>
            <a:r>
              <a:rPr lang="en-US" dirty="0">
                <a:solidFill>
                  <a:srgbClr val="FF0000"/>
                </a:solidFill>
              </a:rPr>
              <a:t>TABLE Customers</a:t>
            </a:r>
          </a:p>
          <a:p>
            <a:r>
              <a:rPr lang="en-US" dirty="0">
                <a:solidFill>
                  <a:srgbClr val="FF0000"/>
                </a:solidFill>
              </a:rPr>
              <a:t>ALTER COLUMN Salary DECIMAL(18, 2) NOT NULL;</a:t>
            </a:r>
            <a:endParaRPr lang="en-US" dirty="0" smtClean="0">
              <a:solidFill>
                <a:srgbClr val="FF0000"/>
              </a:solidFill>
            </a:endParaRPr>
          </a:p>
        </p:txBody>
      </p:sp>
    </p:spTree>
    <p:extLst>
      <p:ext uri="{BB962C8B-B14F-4D97-AF65-F5344CB8AC3E}">
        <p14:creationId xmlns:p14="http://schemas.microsoft.com/office/powerpoint/2010/main" val="37009297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Constraint</a:t>
            </a:r>
          </a:p>
        </p:txBody>
      </p:sp>
      <p:sp>
        <p:nvSpPr>
          <p:cNvPr id="3" name="Content Placeholder 2"/>
          <p:cNvSpPr>
            <a:spLocks noGrp="1"/>
          </p:cNvSpPr>
          <p:nvPr>
            <p:ph idx="1"/>
          </p:nvPr>
        </p:nvSpPr>
        <p:spPr/>
        <p:txBody>
          <a:bodyPr/>
          <a:lstStyle/>
          <a:p>
            <a:r>
              <a:rPr lang="en-US" dirty="0"/>
              <a:t>The DEFAULT constraint provides a default value to a column when the INSERT INTO statement does not provide a specific value</a:t>
            </a:r>
          </a:p>
        </p:txBody>
      </p:sp>
    </p:spTree>
    <p:extLst>
      <p:ext uri="{BB962C8B-B14F-4D97-AF65-F5344CB8AC3E}">
        <p14:creationId xmlns:p14="http://schemas.microsoft.com/office/powerpoint/2010/main" val="6636871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For example, the following SQL creates a new table called CUSTOMERS and adds five columns. Here, SALARY column is set to </a:t>
            </a:r>
            <a:r>
              <a:rPr lang="en-US" dirty="0">
                <a:solidFill>
                  <a:srgbClr val="FF0000"/>
                </a:solidFill>
              </a:rPr>
              <a:t>5000.00</a:t>
            </a:r>
            <a:r>
              <a:rPr lang="en-US" dirty="0"/>
              <a:t> by default, so in case INSERT INTO statement does not provide a value for this column. then by default this column would be set to </a:t>
            </a:r>
            <a:r>
              <a:rPr lang="en-US" dirty="0">
                <a:solidFill>
                  <a:srgbClr val="FF0000"/>
                </a:solidFill>
              </a:rPr>
              <a:t>5000.00.</a:t>
            </a:r>
          </a:p>
        </p:txBody>
      </p:sp>
    </p:spTree>
    <p:extLst>
      <p:ext uri="{BB962C8B-B14F-4D97-AF65-F5344CB8AC3E}">
        <p14:creationId xmlns:p14="http://schemas.microsoft.com/office/powerpoint/2010/main" val="30932796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CREATE TABLE CUSTOMERS( ID INT NOT NULL, NAME VARCHAR (20) NOT NULL, AGE INT NOT NULL, ADDRESS CHAR (25) , SALARY DECIMAL (18, 2) DEFAULT 5000.00, PRIMARY KEY (ID) ); </a:t>
            </a:r>
          </a:p>
        </p:txBody>
      </p:sp>
    </p:spTree>
    <p:extLst>
      <p:ext uri="{BB962C8B-B14F-4D97-AF65-F5344CB8AC3E}">
        <p14:creationId xmlns:p14="http://schemas.microsoft.com/office/powerpoint/2010/main" val="292691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CUSTOMERS table has already been created, then to add a DFAULT constraint to SALARY column, you would write a statement similar to the following</a:t>
            </a:r>
            <a:r>
              <a:rPr lang="en-US" dirty="0" smtClean="0"/>
              <a:t>:</a:t>
            </a:r>
          </a:p>
          <a:p>
            <a:r>
              <a:rPr lang="en-US" dirty="0">
                <a:solidFill>
                  <a:srgbClr val="FF0000"/>
                </a:solidFill>
              </a:rPr>
              <a:t>ALTER TABLE CUSTOMERS</a:t>
            </a:r>
          </a:p>
          <a:p>
            <a:r>
              <a:rPr lang="en-US" dirty="0">
                <a:solidFill>
                  <a:srgbClr val="FF0000"/>
                </a:solidFill>
              </a:rPr>
              <a:t>ADD CONSTRAINT DF_SALARY</a:t>
            </a:r>
          </a:p>
          <a:p>
            <a:r>
              <a:rPr lang="en-US" dirty="0">
                <a:solidFill>
                  <a:srgbClr val="FF0000"/>
                </a:solidFill>
              </a:rPr>
              <a:t>DEFAULT 5000.00 FOR SALARY;</a:t>
            </a:r>
          </a:p>
        </p:txBody>
      </p:sp>
    </p:spTree>
    <p:extLst>
      <p:ext uri="{BB962C8B-B14F-4D97-AF65-F5344CB8AC3E}">
        <p14:creationId xmlns:p14="http://schemas.microsoft.com/office/powerpoint/2010/main" val="20496717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UNIQUE Constraint</a:t>
            </a:r>
          </a:p>
        </p:txBody>
      </p:sp>
      <p:sp>
        <p:nvSpPr>
          <p:cNvPr id="3" name="Content Placeholder 2"/>
          <p:cNvSpPr>
            <a:spLocks noGrp="1"/>
          </p:cNvSpPr>
          <p:nvPr>
            <p:ph idx="1"/>
          </p:nvPr>
        </p:nvSpPr>
        <p:spPr/>
        <p:txBody>
          <a:bodyPr/>
          <a:lstStyle/>
          <a:p>
            <a:r>
              <a:rPr lang="en-US" dirty="0"/>
              <a:t>The UNIQUE Constraint prevents two records from having identical values in a particular column. In the CUSTOMERS table, for example, you might want to prevent two or more people from having identical age.</a:t>
            </a:r>
          </a:p>
        </p:txBody>
      </p:sp>
    </p:spTree>
    <p:extLst>
      <p:ext uri="{BB962C8B-B14F-4D97-AF65-F5344CB8AC3E}">
        <p14:creationId xmlns:p14="http://schemas.microsoft.com/office/powerpoint/2010/main" val="1709963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CREATE TABLE </a:t>
            </a:r>
            <a:r>
              <a:rPr lang="en-US" dirty="0" smtClean="0"/>
              <a:t>CUSTOMERS</a:t>
            </a:r>
          </a:p>
          <a:p>
            <a:r>
              <a:rPr lang="en-US" dirty="0" smtClean="0"/>
              <a:t>( </a:t>
            </a:r>
            <a:r>
              <a:rPr lang="en-US" dirty="0"/>
              <a:t>ID INT NOT NULL, TUTORIALS POINT Simply Easy Learning NAME VARCHAR (20) NOT NULL, AGE INT NOT NULL UNIQUE, ADDRESS CHAR (25) , SALARY DECIMAL (18, 2), PRIMARY KEY (ID</a:t>
            </a:r>
          </a:p>
        </p:txBody>
      </p:sp>
    </p:spTree>
    <p:extLst>
      <p:ext uri="{BB962C8B-B14F-4D97-AF65-F5344CB8AC3E}">
        <p14:creationId xmlns:p14="http://schemas.microsoft.com/office/powerpoint/2010/main" val="347075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ypes </a:t>
            </a:r>
            <a:r>
              <a:rPr lang="en-US" dirty="0"/>
              <a:t>of SQL commands</a:t>
            </a:r>
          </a:p>
        </p:txBody>
      </p:sp>
      <p:sp>
        <p:nvSpPr>
          <p:cNvPr id="3" name="Content Placeholder 2"/>
          <p:cNvSpPr>
            <a:spLocks noGrp="1"/>
          </p:cNvSpPr>
          <p:nvPr>
            <p:ph idx="1"/>
          </p:nvPr>
        </p:nvSpPr>
        <p:spPr/>
        <p:txBody>
          <a:bodyPr/>
          <a:lstStyle/>
          <a:p>
            <a:r>
              <a:rPr lang="en-US" dirty="0"/>
              <a:t>Data Definition Language (DDL) commands: used to define the structure of a database, such as creating or modifying tables, indexes, and views</a:t>
            </a:r>
            <a:r>
              <a:rPr lang="en-US" dirty="0" smtClean="0"/>
              <a:t>.</a:t>
            </a:r>
          </a:p>
          <a:p>
            <a:r>
              <a:rPr lang="en-US" dirty="0"/>
              <a:t>Data Manipulation Language (DML) commands: used to manipulate data in a database, such as inserting, updating, and deleting data.</a:t>
            </a:r>
          </a:p>
          <a:p>
            <a:endParaRPr lang="en-US" dirty="0"/>
          </a:p>
        </p:txBody>
      </p:sp>
    </p:spTree>
    <p:extLst>
      <p:ext uri="{BB962C8B-B14F-4D97-AF65-F5344CB8AC3E}">
        <p14:creationId xmlns:p14="http://schemas.microsoft.com/office/powerpoint/2010/main" val="8164393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CUSTOMERS table has already been created, then to add a UNIQUE constraint to AGE column, you would write a statement similar to the following</a:t>
            </a:r>
            <a:r>
              <a:rPr lang="en-US" dirty="0" smtClean="0"/>
              <a:t>:</a:t>
            </a:r>
          </a:p>
          <a:p>
            <a:r>
              <a:rPr lang="en-US" dirty="0">
                <a:solidFill>
                  <a:srgbClr val="FF0000"/>
                </a:solidFill>
              </a:rPr>
              <a:t>ALTER TABLE CUSTOMERS</a:t>
            </a:r>
          </a:p>
          <a:p>
            <a:r>
              <a:rPr lang="en-US" dirty="0">
                <a:solidFill>
                  <a:srgbClr val="FF0000"/>
                </a:solidFill>
              </a:rPr>
              <a:t>ADD CONSTRAINT UQ_CUSTOMERS_AGE UNIQUE (AGE)</a:t>
            </a:r>
          </a:p>
        </p:txBody>
      </p:sp>
    </p:spTree>
    <p:extLst>
      <p:ext uri="{BB962C8B-B14F-4D97-AF65-F5344CB8AC3E}">
        <p14:creationId xmlns:p14="http://schemas.microsoft.com/office/powerpoint/2010/main" val="2133991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a:t>
            </a:r>
            <a:r>
              <a:rPr lang="en-US" dirty="0" smtClean="0"/>
              <a:t>Key</a:t>
            </a:r>
            <a:endParaRPr lang="en-US" dirty="0"/>
          </a:p>
        </p:txBody>
      </p:sp>
      <p:sp>
        <p:nvSpPr>
          <p:cNvPr id="3" name="Content Placeholder 2"/>
          <p:cNvSpPr>
            <a:spLocks noGrp="1"/>
          </p:cNvSpPr>
          <p:nvPr>
            <p:ph idx="1"/>
          </p:nvPr>
        </p:nvSpPr>
        <p:spPr/>
        <p:txBody>
          <a:bodyPr>
            <a:normAutofit/>
          </a:bodyPr>
          <a:lstStyle/>
          <a:p>
            <a:r>
              <a:rPr lang="en-US" dirty="0"/>
              <a:t>A primary key is a field in a table which uniquely identifies each row/record in a database table. Primary keys must contain unique values. A primary key column cannot have NULL values</a:t>
            </a:r>
            <a:r>
              <a:rPr lang="en-US" dirty="0" smtClean="0"/>
              <a:t>.</a:t>
            </a:r>
          </a:p>
          <a:p>
            <a:r>
              <a:rPr lang="en-US" dirty="0"/>
              <a:t>A table can have only one primary key, which can be a single column or a combination of multiple columns (composite key</a:t>
            </a:r>
            <a:r>
              <a:rPr lang="en-US" dirty="0" smtClean="0"/>
              <a:t>).</a:t>
            </a:r>
          </a:p>
          <a:p>
            <a:r>
              <a:rPr lang="en-US" dirty="0">
                <a:hlinkClick r:id="rId2"/>
              </a:rPr>
              <a:t>https://www.geeksforgeeks.org/composite-key-in-sql</a:t>
            </a:r>
            <a:r>
              <a:rPr lang="en-US" dirty="0" smtClean="0">
                <a:hlinkClick r:id="rId2"/>
              </a:rPr>
              <a:t>/</a:t>
            </a:r>
            <a:endParaRPr lang="en-US" dirty="0"/>
          </a:p>
          <a:p>
            <a:r>
              <a:rPr lang="en-US" dirty="0"/>
              <a:t>The primary key ensures the uniqueness and integrity of the data in the table.</a:t>
            </a:r>
          </a:p>
        </p:txBody>
      </p:sp>
    </p:spTree>
    <p:extLst>
      <p:ext uri="{BB962C8B-B14F-4D97-AF65-F5344CB8AC3E}">
        <p14:creationId xmlns:p14="http://schemas.microsoft.com/office/powerpoint/2010/main" val="1851160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solidFill>
                  <a:srgbClr val="FF0000"/>
                </a:solidFill>
              </a:rPr>
              <a:t>CREATE TABLE Orders (</a:t>
            </a:r>
          </a:p>
          <a:p>
            <a:r>
              <a:rPr lang="en-US" dirty="0">
                <a:solidFill>
                  <a:srgbClr val="FF0000"/>
                </a:solidFill>
              </a:rPr>
              <a:t>  </a:t>
            </a:r>
            <a:r>
              <a:rPr lang="en-US" dirty="0" err="1">
                <a:solidFill>
                  <a:srgbClr val="FF0000"/>
                </a:solidFill>
              </a:rPr>
              <a:t>OrderID</a:t>
            </a:r>
            <a:r>
              <a:rPr lang="en-US" dirty="0">
                <a:solidFill>
                  <a:srgbClr val="FF0000"/>
                </a:solidFill>
              </a:rPr>
              <a:t> INT IDENTITY(1,1) PRIMARY KEY,</a:t>
            </a:r>
          </a:p>
          <a:p>
            <a:r>
              <a:rPr lang="en-US" dirty="0">
                <a:solidFill>
                  <a:srgbClr val="FF0000"/>
                </a:solidFill>
              </a:rPr>
              <a:t>  </a:t>
            </a:r>
            <a:r>
              <a:rPr lang="en-US" dirty="0" err="1">
                <a:solidFill>
                  <a:srgbClr val="FF0000"/>
                </a:solidFill>
              </a:rPr>
              <a:t>CustomerID</a:t>
            </a:r>
            <a:r>
              <a:rPr lang="en-US" dirty="0">
                <a:solidFill>
                  <a:srgbClr val="FF0000"/>
                </a:solidFill>
              </a:rPr>
              <a:t> INT NOT NULL,</a:t>
            </a:r>
          </a:p>
          <a:p>
            <a:r>
              <a:rPr lang="en-US" dirty="0">
                <a:solidFill>
                  <a:srgbClr val="FF0000"/>
                </a:solidFill>
              </a:rPr>
              <a:t>  </a:t>
            </a:r>
            <a:r>
              <a:rPr lang="en-US" dirty="0" err="1">
                <a:solidFill>
                  <a:srgbClr val="FF0000"/>
                </a:solidFill>
              </a:rPr>
              <a:t>ProductID</a:t>
            </a:r>
            <a:r>
              <a:rPr lang="en-US" dirty="0">
                <a:solidFill>
                  <a:srgbClr val="FF0000"/>
                </a:solidFill>
              </a:rPr>
              <a:t> INT NOT NULL,</a:t>
            </a:r>
          </a:p>
          <a:p>
            <a:r>
              <a:rPr lang="en-US" dirty="0">
                <a:solidFill>
                  <a:srgbClr val="FF0000"/>
                </a:solidFill>
              </a:rPr>
              <a:t>  </a:t>
            </a:r>
            <a:r>
              <a:rPr lang="en-US" dirty="0" err="1">
                <a:solidFill>
                  <a:srgbClr val="FF0000"/>
                </a:solidFill>
              </a:rPr>
              <a:t>OrderDate</a:t>
            </a:r>
            <a:r>
              <a:rPr lang="en-US" dirty="0">
                <a:solidFill>
                  <a:srgbClr val="FF0000"/>
                </a:solidFill>
              </a:rPr>
              <a:t> DATE,</a:t>
            </a:r>
          </a:p>
          <a:p>
            <a:r>
              <a:rPr lang="en-US" dirty="0">
                <a:solidFill>
                  <a:srgbClr val="FF0000"/>
                </a:solidFill>
              </a:rPr>
              <a:t>  CONSTRAINT </a:t>
            </a:r>
            <a:r>
              <a:rPr lang="en-US" dirty="0" err="1">
                <a:solidFill>
                  <a:srgbClr val="FF0000"/>
                </a:solidFill>
              </a:rPr>
              <a:t>PK_Orders</a:t>
            </a:r>
            <a:r>
              <a:rPr lang="en-US" dirty="0">
                <a:solidFill>
                  <a:srgbClr val="FF0000"/>
                </a:solidFill>
              </a:rPr>
              <a:t> PRIMARY KEY (</a:t>
            </a:r>
            <a:r>
              <a:rPr lang="en-US" dirty="0" err="1">
                <a:solidFill>
                  <a:srgbClr val="FF0000"/>
                </a:solidFill>
              </a:rPr>
              <a:t>CustomerID</a:t>
            </a:r>
            <a:r>
              <a:rPr lang="en-US" dirty="0">
                <a:solidFill>
                  <a:srgbClr val="FF0000"/>
                </a:solidFill>
              </a:rPr>
              <a:t>, </a:t>
            </a:r>
            <a:r>
              <a:rPr lang="en-US" dirty="0" err="1">
                <a:solidFill>
                  <a:srgbClr val="FF0000"/>
                </a:solidFill>
              </a:rPr>
              <a:t>ProductID</a:t>
            </a:r>
            <a:r>
              <a:rPr lang="en-US" dirty="0">
                <a:solidFill>
                  <a:srgbClr val="FF0000"/>
                </a:solidFill>
              </a:rPr>
              <a:t>)</a:t>
            </a:r>
          </a:p>
          <a:p>
            <a:r>
              <a:rPr lang="en-US" dirty="0">
                <a:solidFill>
                  <a:srgbClr val="FF0000"/>
                </a:solidFill>
              </a:rPr>
              <a:t>);</a:t>
            </a:r>
          </a:p>
        </p:txBody>
      </p:sp>
    </p:spTree>
    <p:extLst>
      <p:ext uri="{BB962C8B-B14F-4D97-AF65-F5344CB8AC3E}">
        <p14:creationId xmlns:p14="http://schemas.microsoft.com/office/powerpoint/2010/main" val="2964372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a:t>
            </a:r>
            <a:r>
              <a:rPr lang="en-US" dirty="0" smtClean="0"/>
              <a:t>Constraint</a:t>
            </a:r>
            <a:endParaRPr lang="en-US" dirty="0"/>
          </a:p>
        </p:txBody>
      </p:sp>
      <p:sp>
        <p:nvSpPr>
          <p:cNvPr id="3" name="Content Placeholder 2"/>
          <p:cNvSpPr>
            <a:spLocks noGrp="1"/>
          </p:cNvSpPr>
          <p:nvPr>
            <p:ph idx="1"/>
          </p:nvPr>
        </p:nvSpPr>
        <p:spPr/>
        <p:txBody>
          <a:bodyPr/>
          <a:lstStyle/>
          <a:p>
            <a:r>
              <a:rPr lang="en-US" dirty="0"/>
              <a:t>The CHECK Constraint enables a condition to check the value being entered into a record. If the condition evaluates to false, the record violates the constraint and isn’t entered into the table.</a:t>
            </a:r>
          </a:p>
        </p:txBody>
      </p:sp>
    </p:spTree>
    <p:extLst>
      <p:ext uri="{BB962C8B-B14F-4D97-AF65-F5344CB8AC3E}">
        <p14:creationId xmlns:p14="http://schemas.microsoft.com/office/powerpoint/2010/main" val="33722380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For example, the following SQL creates a new table called CUSTOMERS and adds five columns. Here, we add a CHECK with AGE column, so that you can not have any CUSTOMER below 18 years: </a:t>
            </a:r>
          </a:p>
        </p:txBody>
      </p:sp>
    </p:spTree>
    <p:extLst>
      <p:ext uri="{BB962C8B-B14F-4D97-AF65-F5344CB8AC3E}">
        <p14:creationId xmlns:p14="http://schemas.microsoft.com/office/powerpoint/2010/main" val="3169117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CREATE TABLE CUSTOMERS( ID INT NOT NULL, NAME VARCHAR (20) NOT NULL, AGE INT NOT NULL CHECK (AGE &gt;= 18), ADDRESS CHAR (25) , SALARY DECIMAL (18, 2), PRIMARY KEY (ID) );</a:t>
            </a:r>
          </a:p>
        </p:txBody>
      </p:sp>
    </p:spTree>
    <p:extLst>
      <p:ext uri="{BB962C8B-B14F-4D97-AF65-F5344CB8AC3E}">
        <p14:creationId xmlns:p14="http://schemas.microsoft.com/office/powerpoint/2010/main" val="441510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DELETE?</a:t>
            </a:r>
            <a:endParaRPr lang="en-US" dirty="0"/>
          </a:p>
        </p:txBody>
      </p:sp>
      <p:sp>
        <p:nvSpPr>
          <p:cNvPr id="3" name="Content Placeholder 2"/>
          <p:cNvSpPr>
            <a:spLocks noGrp="1"/>
          </p:cNvSpPr>
          <p:nvPr>
            <p:ph idx="1"/>
          </p:nvPr>
        </p:nvSpPr>
        <p:spPr/>
        <p:txBody>
          <a:bodyPr/>
          <a:lstStyle/>
          <a:p>
            <a:r>
              <a:rPr lang="en-US" b="1" dirty="0" smtClean="0"/>
              <a:t>DELETE </a:t>
            </a:r>
            <a:r>
              <a:rPr lang="en-US" b="1" dirty="0"/>
              <a:t>is a Data Manipulation Language (DML) statement used to remove some or all records from a table</a:t>
            </a:r>
            <a:r>
              <a:rPr lang="en-US" dirty="0"/>
              <a:t>. It is a SQL command that deletes data from a table, but the table structure remains intact. The DELETE command can be used with a WHERE clause to specify the conditions for which rows to delete.</a:t>
            </a:r>
          </a:p>
        </p:txBody>
      </p:sp>
    </p:spTree>
    <p:extLst>
      <p:ext uri="{BB962C8B-B14F-4D97-AF65-F5344CB8AC3E}">
        <p14:creationId xmlns:p14="http://schemas.microsoft.com/office/powerpoint/2010/main" val="22807537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DROP?</a:t>
            </a:r>
            <a:endParaRPr lang="en-US" dirty="0"/>
          </a:p>
        </p:txBody>
      </p:sp>
      <p:sp>
        <p:nvSpPr>
          <p:cNvPr id="3" name="Content Placeholder 2"/>
          <p:cNvSpPr>
            <a:spLocks noGrp="1"/>
          </p:cNvSpPr>
          <p:nvPr>
            <p:ph idx="1"/>
          </p:nvPr>
        </p:nvSpPr>
        <p:spPr/>
        <p:txBody>
          <a:bodyPr/>
          <a:lstStyle/>
          <a:p>
            <a:r>
              <a:rPr lang="en-US" dirty="0" smtClean="0"/>
              <a:t>DROP </a:t>
            </a:r>
            <a:r>
              <a:rPr lang="en-US" dirty="0"/>
              <a:t>is a Data Definition Language (DDL) statement used to remove named elements of a database schema, such as tables, constraints, or entire database schema. It is a SQL command that removes the definition of an object, including its data, indexes, and constraints.</a:t>
            </a:r>
          </a:p>
        </p:txBody>
      </p:sp>
    </p:spTree>
    <p:extLst>
      <p:ext uri="{BB962C8B-B14F-4D97-AF65-F5344CB8AC3E}">
        <p14:creationId xmlns:p14="http://schemas.microsoft.com/office/powerpoint/2010/main" val="3894066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to Use </a:t>
            </a:r>
            <a:r>
              <a:rPr lang="en-US" b="1" dirty="0" smtClean="0"/>
              <a:t>Each</a:t>
            </a:r>
            <a:endParaRPr lang="en-US" dirty="0"/>
          </a:p>
        </p:txBody>
      </p:sp>
      <p:sp>
        <p:nvSpPr>
          <p:cNvPr id="3" name="Content Placeholder 2"/>
          <p:cNvSpPr>
            <a:spLocks noGrp="1"/>
          </p:cNvSpPr>
          <p:nvPr>
            <p:ph idx="1"/>
          </p:nvPr>
        </p:nvSpPr>
        <p:spPr/>
        <p:txBody>
          <a:bodyPr/>
          <a:lstStyle/>
          <a:p>
            <a:r>
              <a:rPr lang="en-US" dirty="0"/>
              <a:t>Use DELETE when you want to remove specific data from a table, such as removing old records or updating a table</a:t>
            </a:r>
            <a:r>
              <a:rPr lang="en-US" dirty="0" smtClean="0"/>
              <a:t>.</a:t>
            </a:r>
          </a:p>
          <a:p>
            <a:r>
              <a:rPr lang="en-US" dirty="0"/>
              <a:t>Use DROP when you want to remove an entire table, constraint, or database schema, or when you want to reset a table to its original state.</a:t>
            </a:r>
          </a:p>
          <a:p>
            <a:endParaRPr lang="en-US" dirty="0"/>
          </a:p>
        </p:txBody>
      </p:sp>
    </p:spTree>
    <p:extLst>
      <p:ext uri="{BB962C8B-B14F-4D97-AF65-F5344CB8AC3E}">
        <p14:creationId xmlns:p14="http://schemas.microsoft.com/office/powerpoint/2010/main" val="27249012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INSERT INTO Employees (</a:t>
            </a:r>
            <a:r>
              <a:rPr lang="en-US" dirty="0" err="1"/>
              <a:t>FirstName</a:t>
            </a:r>
            <a:r>
              <a:rPr lang="en-US" dirty="0"/>
              <a:t>, </a:t>
            </a:r>
            <a:r>
              <a:rPr lang="en-US" dirty="0" err="1"/>
              <a:t>LastName</a:t>
            </a:r>
            <a:r>
              <a:rPr lang="en-US" dirty="0"/>
              <a:t>, Email)</a:t>
            </a:r>
          </a:p>
          <a:p>
            <a:r>
              <a:rPr lang="en-US" dirty="0"/>
              <a:t>VALUES ('John', 'Doe', 'john.doe@example.com');</a:t>
            </a:r>
          </a:p>
        </p:txBody>
      </p:sp>
    </p:spTree>
    <p:extLst>
      <p:ext uri="{BB962C8B-B14F-4D97-AF65-F5344CB8AC3E}">
        <p14:creationId xmlns:p14="http://schemas.microsoft.com/office/powerpoint/2010/main" val="2334033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Data Control Language (DCL) commands: used to control access to a database, such as granting or revoking permissions</a:t>
            </a:r>
            <a:r>
              <a:rPr lang="en-US" dirty="0" smtClean="0"/>
              <a:t>.</a:t>
            </a:r>
          </a:p>
          <a:p>
            <a:r>
              <a:rPr lang="en-US" dirty="0"/>
              <a:t>Transaction Control Language (TCL) commands: used to control the way in which multiple operations are performed on a database, such as committing or rolling back a set of changes.</a:t>
            </a:r>
          </a:p>
          <a:p>
            <a:endParaRPr lang="en-US" dirty="0"/>
          </a:p>
        </p:txBody>
      </p:sp>
    </p:spTree>
    <p:extLst>
      <p:ext uri="{BB962C8B-B14F-4D97-AF65-F5344CB8AC3E}">
        <p14:creationId xmlns:p14="http://schemas.microsoft.com/office/powerpoint/2010/main" val="5316608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SELECT * FROM Employees;</a:t>
            </a:r>
          </a:p>
        </p:txBody>
      </p:sp>
    </p:spTree>
    <p:extLst>
      <p:ext uri="{BB962C8B-B14F-4D97-AF65-F5344CB8AC3E}">
        <p14:creationId xmlns:p14="http://schemas.microsoft.com/office/powerpoint/2010/main" val="3198605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clause</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r>
              <a:rPr lang="en-US" dirty="0" smtClean="0"/>
              <a:t>SELECT </a:t>
            </a:r>
            <a:r>
              <a:rPr lang="en-US" dirty="0" err="1"/>
              <a:t>FirstName</a:t>
            </a:r>
            <a:r>
              <a:rPr lang="en-US" dirty="0"/>
              <a:t>, </a:t>
            </a:r>
            <a:r>
              <a:rPr lang="en-US" dirty="0" err="1"/>
              <a:t>LastName</a:t>
            </a:r>
            <a:r>
              <a:rPr lang="en-US" dirty="0"/>
              <a:t>, Email FROM Employees WHERE Email LIKE '%@example.com';</a:t>
            </a:r>
          </a:p>
        </p:txBody>
      </p:sp>
    </p:spTree>
    <p:extLst>
      <p:ext uri="{BB962C8B-B14F-4D97-AF65-F5344CB8AC3E}">
        <p14:creationId xmlns:p14="http://schemas.microsoft.com/office/powerpoint/2010/main" val="533658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UPDATE Employees</a:t>
            </a:r>
          </a:p>
          <a:p>
            <a:r>
              <a:rPr lang="en-US" dirty="0"/>
              <a:t>SET Email = 'jane.doe@example.com'</a:t>
            </a:r>
          </a:p>
          <a:p>
            <a:r>
              <a:rPr lang="en-US" dirty="0"/>
              <a:t>WHERE </a:t>
            </a:r>
            <a:r>
              <a:rPr lang="en-US" dirty="0" err="1"/>
              <a:t>FirstName</a:t>
            </a:r>
            <a:r>
              <a:rPr lang="en-US" dirty="0"/>
              <a:t> = 'Jane' AND </a:t>
            </a:r>
            <a:r>
              <a:rPr lang="en-US" dirty="0" err="1"/>
              <a:t>LastName</a:t>
            </a:r>
            <a:r>
              <a:rPr lang="en-US" dirty="0"/>
              <a:t> = 'Doe';</a:t>
            </a:r>
          </a:p>
        </p:txBody>
      </p:sp>
    </p:spTree>
    <p:extLst>
      <p:ext uri="{BB962C8B-B14F-4D97-AF65-F5344CB8AC3E}">
        <p14:creationId xmlns:p14="http://schemas.microsoft.com/office/powerpoint/2010/main" val="39910671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DELETE FROM Employees</a:t>
            </a:r>
          </a:p>
          <a:p>
            <a:r>
              <a:rPr lang="en-US" dirty="0"/>
              <a:t>WHERE </a:t>
            </a:r>
            <a:r>
              <a:rPr lang="en-US" dirty="0" err="1"/>
              <a:t>EmployeeID</a:t>
            </a:r>
            <a:r>
              <a:rPr lang="en-US" dirty="0"/>
              <a:t> = 123;</a:t>
            </a:r>
          </a:p>
        </p:txBody>
      </p:sp>
    </p:spTree>
    <p:extLst>
      <p:ext uri="{BB962C8B-B14F-4D97-AF65-F5344CB8AC3E}">
        <p14:creationId xmlns:p14="http://schemas.microsoft.com/office/powerpoint/2010/main" val="286694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commands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2557463"/>
            <a:ext cx="8399929" cy="3317875"/>
          </a:xfrm>
        </p:spPr>
      </p:pic>
    </p:spTree>
    <p:extLst>
      <p:ext uri="{BB962C8B-B14F-4D97-AF65-F5344CB8AC3E}">
        <p14:creationId xmlns:p14="http://schemas.microsoft.com/office/powerpoint/2010/main" val="9114787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DDL </a:t>
            </a:r>
            <a:r>
              <a:rPr lang="en-US" b="1" dirty="0" err="1" smtClean="0"/>
              <a:t>comands</a:t>
            </a:r>
            <a:endParaRPr lang="en-US" dirty="0"/>
          </a:p>
        </p:txBody>
      </p:sp>
      <p:sp>
        <p:nvSpPr>
          <p:cNvPr id="3" name="Content Placeholder 2"/>
          <p:cNvSpPr>
            <a:spLocks noGrp="1"/>
          </p:cNvSpPr>
          <p:nvPr>
            <p:ph idx="1"/>
          </p:nvPr>
        </p:nvSpPr>
        <p:spPr/>
        <p:txBody>
          <a:bodyPr/>
          <a:lstStyle/>
          <a:p>
            <a:r>
              <a:rPr lang="en-US" dirty="0"/>
              <a:t>CREATE – to create database and its objects like (table, index, views, store procedure, function and triggers).</a:t>
            </a:r>
          </a:p>
          <a:p>
            <a:r>
              <a:rPr lang="en-US" dirty="0"/>
              <a:t>ALTER – alters the structure of the existing database.</a:t>
            </a:r>
          </a:p>
          <a:p>
            <a:r>
              <a:rPr lang="en-US" dirty="0"/>
              <a:t>DROP – delete objects from the database.</a:t>
            </a:r>
          </a:p>
          <a:p>
            <a:r>
              <a:rPr lang="en-US" dirty="0"/>
              <a:t>TRUNCATE – remove all records from a table; also, all spaces allocated for the records are removed.</a:t>
            </a:r>
          </a:p>
          <a:p>
            <a:endParaRPr lang="en-US" dirty="0"/>
          </a:p>
        </p:txBody>
      </p:sp>
    </p:spTree>
    <p:extLst>
      <p:ext uri="{BB962C8B-B14F-4D97-AF65-F5344CB8AC3E}">
        <p14:creationId xmlns:p14="http://schemas.microsoft.com/office/powerpoint/2010/main" val="95936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a:t>COMMENT – add comments to the data dictionary</a:t>
            </a:r>
            <a:r>
              <a:rPr lang="en-US" dirty="0" smtClean="0"/>
              <a:t>.</a:t>
            </a:r>
          </a:p>
          <a:p>
            <a:pPr fontAlgn="base"/>
            <a:r>
              <a:rPr lang="en-US" dirty="0"/>
              <a:t>RENAME – rename an object.</a:t>
            </a:r>
          </a:p>
          <a:p>
            <a:pPr fontAlgn="base"/>
            <a:endParaRPr lang="en-US" dirty="0"/>
          </a:p>
        </p:txBody>
      </p:sp>
    </p:spTree>
    <p:extLst>
      <p:ext uri="{BB962C8B-B14F-4D97-AF65-F5344CB8AC3E}">
        <p14:creationId xmlns:p14="http://schemas.microsoft.com/office/powerpoint/2010/main" val="3580932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DML commands</a:t>
            </a:r>
            <a:endParaRPr lang="en-US" dirty="0"/>
          </a:p>
        </p:txBody>
      </p:sp>
      <p:sp>
        <p:nvSpPr>
          <p:cNvPr id="3" name="Content Placeholder 2"/>
          <p:cNvSpPr>
            <a:spLocks noGrp="1"/>
          </p:cNvSpPr>
          <p:nvPr>
            <p:ph idx="1"/>
          </p:nvPr>
        </p:nvSpPr>
        <p:spPr/>
        <p:txBody>
          <a:bodyPr/>
          <a:lstStyle/>
          <a:p>
            <a:pPr fontAlgn="base"/>
            <a:r>
              <a:rPr lang="en-US" dirty="0"/>
              <a:t>SELECT – retrieve data from one or more tables</a:t>
            </a:r>
            <a:r>
              <a:rPr lang="en-US" dirty="0" smtClean="0"/>
              <a:t>.</a:t>
            </a:r>
          </a:p>
          <a:p>
            <a:pPr fontAlgn="base"/>
            <a:r>
              <a:rPr lang="en-US" dirty="0"/>
              <a:t>INSERT – insert data into a table.</a:t>
            </a:r>
          </a:p>
          <a:p>
            <a:pPr fontAlgn="base"/>
            <a:r>
              <a:rPr lang="en-US" dirty="0"/>
              <a:t>UPDATE – updates existing data within a table.</a:t>
            </a:r>
          </a:p>
          <a:p>
            <a:pPr fontAlgn="base"/>
            <a:r>
              <a:rPr lang="en-US" dirty="0"/>
              <a:t>DELETE – delete all records from a table.</a:t>
            </a:r>
          </a:p>
          <a:p>
            <a:pPr fontAlgn="base"/>
            <a:endParaRPr lang="en-US" dirty="0"/>
          </a:p>
        </p:txBody>
      </p:sp>
    </p:spTree>
    <p:extLst>
      <p:ext uri="{BB962C8B-B14F-4D97-AF65-F5344CB8AC3E}">
        <p14:creationId xmlns:p14="http://schemas.microsoft.com/office/powerpoint/2010/main" val="1047440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DCL commands</a:t>
            </a:r>
            <a:endParaRPr lang="en-US" dirty="0"/>
          </a:p>
        </p:txBody>
      </p:sp>
      <p:sp>
        <p:nvSpPr>
          <p:cNvPr id="3" name="Content Placeholder 2"/>
          <p:cNvSpPr>
            <a:spLocks noGrp="1"/>
          </p:cNvSpPr>
          <p:nvPr>
            <p:ph idx="1"/>
          </p:nvPr>
        </p:nvSpPr>
        <p:spPr/>
        <p:txBody>
          <a:bodyPr>
            <a:normAutofit/>
          </a:bodyPr>
          <a:lstStyle/>
          <a:p>
            <a:pPr marL="0" indent="0" fontAlgn="base">
              <a:buNone/>
            </a:pPr>
            <a:r>
              <a:rPr lang="en-US" dirty="0" smtClean="0"/>
              <a:t>    GRANT(allow, give a right):</a:t>
            </a:r>
            <a:endParaRPr lang="en-US" dirty="0"/>
          </a:p>
          <a:p>
            <a:pPr fontAlgn="base"/>
            <a:r>
              <a:rPr lang="en-US" dirty="0"/>
              <a:t>The GRANT command is used to give users access privileges or permissions to a database. It allows users to perform certain actions, such as reading, writing, or modifying data in the database. For example, you can use the GRANT command to allow a user to read and update a specific table in the database.</a:t>
            </a:r>
          </a:p>
          <a:p>
            <a:pPr marL="0" indent="0" fontAlgn="base">
              <a:buNone/>
            </a:pPr>
            <a:endParaRPr lang="en-US" dirty="0"/>
          </a:p>
        </p:txBody>
      </p:sp>
    </p:spTree>
    <p:extLst>
      <p:ext uri="{BB962C8B-B14F-4D97-AF65-F5344CB8AC3E}">
        <p14:creationId xmlns:p14="http://schemas.microsoft.com/office/powerpoint/2010/main" val="13027298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1466</TotalTime>
  <Words>1942</Words>
  <Application>Microsoft Office PowerPoint</Application>
  <PresentationFormat>Widescreen</PresentationFormat>
  <Paragraphs>134</Paragraphs>
  <Slides>43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Arial</vt:lpstr>
      <vt:lpstr>Garamond</vt:lpstr>
      <vt:lpstr>Organic</vt:lpstr>
      <vt:lpstr>SQL Basic</vt:lpstr>
      <vt:lpstr>What are SQL commands?</vt:lpstr>
      <vt:lpstr>Types of SQL commands</vt:lpstr>
      <vt:lpstr>PowerPoint Presentation</vt:lpstr>
      <vt:lpstr>SQL commands </vt:lpstr>
      <vt:lpstr>DDL comands</vt:lpstr>
      <vt:lpstr>PowerPoint Presentation</vt:lpstr>
      <vt:lpstr>DML commands</vt:lpstr>
      <vt:lpstr>DCL commands</vt:lpstr>
      <vt:lpstr>PowerPoint Presentation</vt:lpstr>
      <vt:lpstr>TCL commands</vt:lpstr>
      <vt:lpstr>PowerPoint Presentation</vt:lpstr>
      <vt:lpstr>Entities and tables</vt:lpstr>
      <vt:lpstr>What is NULL value?</vt:lpstr>
      <vt:lpstr>SQL Constraints:</vt:lpstr>
      <vt:lpstr>Column level</vt:lpstr>
      <vt:lpstr>PowerPoint Presentation</vt:lpstr>
      <vt:lpstr>commonly used constraints available in SQL</vt:lpstr>
      <vt:lpstr>PowerPoint Presentation</vt:lpstr>
      <vt:lpstr>NOT NULL Constraint:</vt:lpstr>
      <vt:lpstr>Example</vt:lpstr>
      <vt:lpstr>PowerPoint Presentation</vt:lpstr>
      <vt:lpstr>PowerPoint Presentation</vt:lpstr>
      <vt:lpstr>DEFAULT Constraint</vt:lpstr>
      <vt:lpstr>Example:</vt:lpstr>
      <vt:lpstr>PowerPoint Presentation</vt:lpstr>
      <vt:lpstr>PowerPoint Presentation</vt:lpstr>
      <vt:lpstr>UNIQUE Constraint</vt:lpstr>
      <vt:lpstr>Example:</vt:lpstr>
      <vt:lpstr>PowerPoint Presentation</vt:lpstr>
      <vt:lpstr>PRIMARY Key</vt:lpstr>
      <vt:lpstr>PowerPoint Presentation</vt:lpstr>
      <vt:lpstr>CHECK Constraint</vt:lpstr>
      <vt:lpstr>Example</vt:lpstr>
      <vt:lpstr>PowerPoint Presentation</vt:lpstr>
      <vt:lpstr>What is DELETE?</vt:lpstr>
      <vt:lpstr>What is DROP?</vt:lpstr>
      <vt:lpstr>When to Use Each</vt:lpstr>
      <vt:lpstr>PowerPoint Presentation</vt:lpstr>
      <vt:lpstr>PowerPoint Presentation</vt:lpstr>
      <vt:lpstr>Where clause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commands</dc:title>
  <dc:creator>Microsoft account</dc:creator>
  <cp:lastModifiedBy>Microsoft account</cp:lastModifiedBy>
  <cp:revision>15</cp:revision>
  <dcterms:created xsi:type="dcterms:W3CDTF">2024-06-11T05:41:30Z</dcterms:created>
  <dcterms:modified xsi:type="dcterms:W3CDTF">2024-06-26T06:25:20Z</dcterms:modified>
</cp:coreProperties>
</file>