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345" r:id="rId4"/>
    <p:sldId id="346" r:id="rId5"/>
    <p:sldId id="347" r:id="rId6"/>
    <p:sldId id="348" r:id="rId7"/>
    <p:sldId id="349" r:id="rId8"/>
    <p:sldId id="377" r:id="rId9"/>
    <p:sldId id="305" r:id="rId10"/>
    <p:sldId id="378" r:id="rId11"/>
    <p:sldId id="353" r:id="rId12"/>
    <p:sldId id="374" r:id="rId13"/>
    <p:sldId id="354" r:id="rId14"/>
    <p:sldId id="355" r:id="rId15"/>
    <p:sldId id="356" r:id="rId16"/>
    <p:sldId id="379" r:id="rId17"/>
    <p:sldId id="357" r:id="rId18"/>
    <p:sldId id="358" r:id="rId19"/>
    <p:sldId id="360" r:id="rId20"/>
    <p:sldId id="362" r:id="rId21"/>
    <p:sldId id="363" r:id="rId22"/>
    <p:sldId id="364" r:id="rId23"/>
    <p:sldId id="365" r:id="rId24"/>
    <p:sldId id="366" r:id="rId25"/>
    <p:sldId id="371" r:id="rId26"/>
    <p:sldId id="380" r:id="rId27"/>
    <p:sldId id="367" r:id="rId28"/>
    <p:sldId id="368" r:id="rId29"/>
    <p:sldId id="369" r:id="rId30"/>
    <p:sldId id="375" r:id="rId31"/>
    <p:sldId id="376" r:id="rId32"/>
    <p:sldId id="372" r:id="rId33"/>
    <p:sldId id="373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chemeClr val="folHlink"/>
      </a:buClr>
      <a:buSzPct val="60000"/>
      <a:buFont typeface="Wingdings" pitchFamily="2" charset="2"/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0"/>
    <p:restoredTop sz="94600"/>
  </p:normalViewPr>
  <p:slideViewPr>
    <p:cSldViewPr>
      <p:cViewPr varScale="1">
        <p:scale>
          <a:sx n="80" d="100"/>
          <a:sy n="80" d="100"/>
        </p:scale>
        <p:origin x="1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98" d="100"/>
          <a:sy n="98" d="100"/>
        </p:scale>
        <p:origin x="2296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CSE P 501 </a:t>
            </a:r>
            <a:r>
              <a:rPr lang="pl-PL" dirty="0"/>
              <a:t>18sp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F-</a:t>
            </a:r>
            <a:fld id="{93B530B9-9494-49D8-9F26-D74704CEC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8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l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7558">
              <a:buClrTx/>
              <a:buSzTx/>
              <a:buFontTx/>
              <a:buNone/>
              <a:defRPr sz="1300">
                <a:latin typeface="Arial" charset="0"/>
              </a:defRPr>
            </a:lvl1pPr>
          </a:lstStyle>
          <a:p>
            <a:pPr>
              <a:defRPr/>
            </a:pPr>
            <a:fld id="{758D06BB-78F3-48AB-8B9B-F06A5E468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9FC69F5-4671-42FD-A26D-E076B7B862DC}" type="slidenum">
              <a:rPr lang="en-US" smtClean="0">
                <a:latin typeface="Arial" charset="0"/>
              </a:rPr>
              <a:pPr eaLnBrk="1" hangingPunct="1"/>
              <a:t>2</a:t>
            </a:fld>
            <a:endParaRPr lang="en-US">
              <a:latin typeface="Arial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53029-50D4-C94F-966F-8AC804752307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4D9C062C-1C9C-4539-8C6A-4BA420F4CD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44129A-7035-5C4F-B01F-64F36FAD958C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C25C709C-5514-4628-9175-1EE1F8345B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8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3AE3F-EEA0-B84C-B663-CF80873D4ACD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494F15DF-B109-4D43-AD69-D414E5159E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1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4B214F-7B9B-0346-B477-27D4CBF7F4C7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967D9F93-52DC-425D-949D-B7FDF42DEC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7444DF-10C9-FC42-B4BB-AB5EA257DC39}" type="datetime1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538BE088-D2E7-4CCB-A2B2-70484DC3B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0EE2B3-0203-A84D-86F7-2D05B14C0293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77536BA0-AF49-41AE-B6A7-D7ECE9D902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FFABD0-6BC3-1A4C-9215-C3163423C1DC}" type="datetime1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5A45186D-010F-4173-8FA0-76B9F4F504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2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ABC244-F09D-4441-893D-66DB0E7BB564}" type="datetime1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855CCDBF-FC80-43D3-B234-3696E7DD37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1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EC0232-58F9-D64C-AC88-4DC7F08D580A}" type="datetime1">
              <a:rPr lang="en-US" smtClean="0"/>
              <a:t>4/22/19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C34509CD-C9A8-4304-8267-5E58E5B9DF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58205-30AB-954F-A07A-B140EAF43E94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85A83D28-E0B0-4E15-9FEA-3F7296C51C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143A37-9D93-2A45-AA17-B61EE50D14A1}" type="datetime1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00AEAA93-3037-41D3-AC96-444EB5AD6B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0D67E4-A345-A744-9025-5057FB25D67F}" type="datetime1">
              <a:rPr lang="en-US" smtClean="0"/>
              <a:pPr>
                <a:defRPr/>
              </a:pPr>
              <a:t>4/22/19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F-</a:t>
            </a:r>
            <a:fld id="{2516DEDF-3D18-4C8C-8CCB-A4D5F9C045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00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hyperlink" Target="https://courses.cs.washington.edu/courses/csep501/18sp/calendar/lecturelist.html" TargetMode="Externa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5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Compiler Design</a:t>
            </a:r>
          </a:p>
        </p:txBody>
      </p:sp>
      <p:sp>
        <p:nvSpPr>
          <p:cNvPr id="3078" name="Rectangle 16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LL and Recursive-Descent Parsing</a:t>
            </a:r>
          </a:p>
          <a:p>
            <a:pPr eaLnBrk="1" hangingPunct="1"/>
            <a:endParaRPr lang="en-US" dirty="0"/>
          </a:p>
          <a:p>
            <a:r>
              <a:rPr lang="en-US" dirty="0">
                <a:hlinkClick r:id="rId6"/>
              </a:rPr>
              <a:t>Credit: UW (Perkins)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>
                <a:solidFill>
                  <a:schemeClr val="bg2"/>
                </a:solidFill>
              </a:rPr>
              <a:t>Compiler Design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</a:rPr>
              <a:t>F-</a:t>
            </a:r>
            <a:fld id="{2A5BDA7A-EA92-414D-807F-00FCD4193A57}" type="slidenum">
              <a:rPr lang="en-US" smtClean="0">
                <a:solidFill>
                  <a:schemeClr val="bg2"/>
                </a:solidFill>
              </a:rPr>
              <a:pPr eaLnBrk="1" hangingPunct="1"/>
              <a:t>1</a:t>
            </a:fld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Table-Driven LL(k)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with LR(k), a table-driven parser can be constructed from the grammar</a:t>
            </a:r>
          </a:p>
          <a:p>
            <a:r>
              <a:rPr lang="en-US" sz="2800" dirty="0"/>
              <a:t>Example</a:t>
            </a:r>
          </a:p>
          <a:p>
            <a:pPr lvl="1">
              <a:buNone/>
            </a:pPr>
            <a:r>
              <a:rPr lang="en-US" sz="2400" dirty="0"/>
              <a:t>	1.  </a:t>
            </a:r>
            <a:r>
              <a:rPr lang="en-US" sz="2400" i="1" dirty="0"/>
              <a:t>S</a:t>
            </a:r>
            <a:r>
              <a:rPr lang="en-US" sz="2400" dirty="0"/>
              <a:t> ::= ( </a:t>
            </a:r>
            <a:r>
              <a:rPr lang="en-US" sz="2400" i="1" dirty="0"/>
              <a:t>S</a:t>
            </a:r>
            <a:r>
              <a:rPr lang="en-US" sz="2400" dirty="0"/>
              <a:t>  ) </a:t>
            </a:r>
            <a:r>
              <a:rPr lang="en-US" sz="2400" i="1" dirty="0"/>
              <a:t>S</a:t>
            </a:r>
          </a:p>
          <a:p>
            <a:pPr lvl="1">
              <a:buNone/>
            </a:pPr>
            <a:r>
              <a:rPr lang="en-US" sz="2400" dirty="0"/>
              <a:t>	2.  </a:t>
            </a:r>
            <a:r>
              <a:rPr lang="en-US" sz="2400" i="1" dirty="0"/>
              <a:t>S</a:t>
            </a:r>
            <a:r>
              <a:rPr lang="en-US" sz="2400" dirty="0"/>
              <a:t> ::= [ </a:t>
            </a:r>
            <a:r>
              <a:rPr lang="en-US" sz="2400" i="1" dirty="0"/>
              <a:t>S</a:t>
            </a:r>
            <a:r>
              <a:rPr lang="en-US" sz="2400" dirty="0"/>
              <a:t>  ] </a:t>
            </a:r>
            <a:r>
              <a:rPr lang="en-US" sz="2400" i="1" dirty="0"/>
              <a:t>S</a:t>
            </a:r>
          </a:p>
          <a:p>
            <a:pPr lvl="1">
              <a:buNone/>
            </a:pPr>
            <a:r>
              <a:rPr lang="en-US" sz="2400" dirty="0"/>
              <a:t>	3.  </a:t>
            </a:r>
            <a:r>
              <a:rPr lang="en-US" sz="2400" i="1" dirty="0"/>
              <a:t>S</a:t>
            </a:r>
            <a:r>
              <a:rPr lang="en-US" sz="2400" dirty="0"/>
              <a:t> ::=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800" dirty="0"/>
              <a:t>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967D9F93-52DC-425D-949D-B7FDF42DEC8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Group 36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828800" y="5164138"/>
          <a:ext cx="4687888" cy="931862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(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[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$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LL vs LR (1)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Tools can automatically generate parsers for both LL(1) and LR(1) grammars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LL(1) has to make a decision based on a single non-terminal and the next input symbol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LR(1) can base the decision on the entire left context (i.e., contents of the stack) as well as the next input symbol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DB0D0C15-6CD6-4118-ADCB-82F2C58D227E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LL vs LR (2)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sym typeface="Symbol" pitchFamily="18" charset="2"/>
              </a:rPr>
              <a:t> LR(1) is more powerful than LL(1)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Includes a larger set of languages</a:t>
            </a:r>
          </a:p>
          <a:p>
            <a:pPr marL="0" indent="0" eaLnBrk="1" hangingPunct="1">
              <a:buNone/>
            </a:pPr>
            <a:r>
              <a:rPr lang="en-US" dirty="0">
                <a:sym typeface="Symbol" pitchFamily="18" charset="2"/>
              </a:rPr>
              <a:t> </a:t>
            </a:r>
            <a:r>
              <a:rPr lang="en-US">
                <a:sym typeface="Symbol" pitchFamily="18" charset="2"/>
              </a:rPr>
              <a:t>(Perhaps) If </a:t>
            </a:r>
            <a:r>
              <a:rPr lang="en-US" dirty="0">
                <a:sym typeface="Symbol" pitchFamily="18" charset="2"/>
              </a:rPr>
              <a:t>you’re going to use a tool-generated parser, might as well use LR</a:t>
            </a:r>
          </a:p>
          <a:p>
            <a:pPr lvl="1" eaLnBrk="1" hangingPunct="1"/>
            <a:r>
              <a:rPr lang="en-US" dirty="0">
                <a:sym typeface="Symbol" pitchFamily="18" charset="2"/>
              </a:rPr>
              <a:t>But there are some very good LL parser tools out there (ANTLR, </a:t>
            </a:r>
            <a:r>
              <a:rPr lang="en-US" dirty="0" err="1">
                <a:sym typeface="Symbol" pitchFamily="18" charset="2"/>
              </a:rPr>
              <a:t>JavaCC</a:t>
            </a:r>
            <a:r>
              <a:rPr lang="en-US" dirty="0">
                <a:sym typeface="Symbol" pitchFamily="18" charset="2"/>
              </a:rPr>
              <a:t>, …) that might win for other reasons (documentation, IDE support, integrated AST generation, local culture/politics/economics etc.)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9A7DD9AB-0592-4C79-9149-90B560F89C64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Recursive-Descent Parsers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A main advantage of top-down parsing is that it is easy to implement by hand</a:t>
            </a:r>
          </a:p>
          <a:p>
            <a:pPr lvl="1"/>
            <a:r>
              <a:rPr lang="en-US" dirty="0"/>
              <a:t>And even if you use automatic tools, the code may be easier to follow and debug</a:t>
            </a:r>
          </a:p>
          <a:p>
            <a:r>
              <a:rPr lang="en-US" dirty="0"/>
              <a:t>Key idea: write a function (procedure, method) corresponding to each non-terminal in the grammar</a:t>
            </a:r>
          </a:p>
          <a:p>
            <a:pPr lvl="1"/>
            <a:r>
              <a:rPr lang="en-US" dirty="0"/>
              <a:t>Each of these functions is responsible for matching its non-terminal with the next part of the input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US"/>
              <a:t>F-</a:t>
            </a:r>
            <a:fld id="{27EEDD9A-34A2-4E2C-AF7D-834BC961D0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Example: Statements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2017713"/>
            <a:ext cx="38100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008000"/>
                </a:solidFill>
              </a:rPr>
              <a:t>Grammar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err="1"/>
              <a:t>stmt</a:t>
            </a:r>
            <a:r>
              <a:rPr lang="en-US" sz="2000" dirty="0"/>
              <a:t> ::= </a:t>
            </a:r>
            <a:r>
              <a:rPr lang="en-US" sz="2000" i="1" dirty="0"/>
              <a:t>id</a:t>
            </a:r>
            <a:r>
              <a:rPr lang="en-US" sz="2000" dirty="0"/>
              <a:t> = </a:t>
            </a:r>
            <a:r>
              <a:rPr lang="en-US" sz="2000" i="1" dirty="0" err="1"/>
              <a:t>exp</a:t>
            </a:r>
            <a:r>
              <a:rPr lang="en-US" sz="2000" dirty="0"/>
              <a:t> ;</a:t>
            </a:r>
            <a:br>
              <a:rPr lang="en-US" sz="2000" dirty="0"/>
            </a:br>
            <a:r>
              <a:rPr lang="en-US" sz="2000" dirty="0"/>
              <a:t>     | return </a:t>
            </a:r>
            <a:r>
              <a:rPr lang="en-US" sz="2000" i="1" dirty="0" err="1"/>
              <a:t>exp</a:t>
            </a:r>
            <a:r>
              <a:rPr lang="en-US" sz="2000" dirty="0"/>
              <a:t> ;</a:t>
            </a:r>
            <a:br>
              <a:rPr lang="en-US" sz="2000" dirty="0"/>
            </a:br>
            <a:r>
              <a:rPr lang="en-US" sz="2000" dirty="0"/>
              <a:t>     | if ( </a:t>
            </a:r>
            <a:r>
              <a:rPr lang="en-US" sz="2000" i="1" dirty="0" err="1"/>
              <a:t>exp</a:t>
            </a:r>
            <a:r>
              <a:rPr lang="en-US" sz="2000" dirty="0"/>
              <a:t> ) </a:t>
            </a:r>
            <a:r>
              <a:rPr lang="en-US" sz="2000" i="1" dirty="0" err="1"/>
              <a:t>stmt</a:t>
            </a:r>
            <a:br>
              <a:rPr lang="en-US" sz="2000" dirty="0"/>
            </a:br>
            <a:r>
              <a:rPr lang="en-US" sz="2000" dirty="0"/>
              <a:t>     | while ( </a:t>
            </a:r>
            <a:r>
              <a:rPr lang="en-US" sz="2000" i="1" dirty="0" err="1"/>
              <a:t>exp</a:t>
            </a:r>
            <a:r>
              <a:rPr lang="en-US" sz="2000" dirty="0"/>
              <a:t> ) </a:t>
            </a:r>
            <a:r>
              <a:rPr lang="en-US" sz="2000" i="1" dirty="0" err="1"/>
              <a:t>stmt</a:t>
            </a:r>
            <a:r>
              <a:rPr lang="en-US" sz="2000" dirty="0"/>
              <a:t> </a:t>
            </a:r>
          </a:p>
        </p:txBody>
      </p:sp>
      <p:sp>
        <p:nvSpPr>
          <p:cNvPr id="16391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0" y="2017713"/>
            <a:ext cx="41148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008000"/>
                </a:solidFill>
              </a:rPr>
              <a:t>Method for this grammar rule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// parse </a:t>
            </a:r>
            <a:r>
              <a:rPr lang="en-US" sz="2000" dirty="0" err="1"/>
              <a:t>stmt</a:t>
            </a:r>
            <a:r>
              <a:rPr lang="en-US" sz="2000" dirty="0"/>
              <a:t> ::= id=</a:t>
            </a:r>
            <a:r>
              <a:rPr lang="en-US" sz="2000" dirty="0" err="1"/>
              <a:t>exp</a:t>
            </a:r>
            <a:r>
              <a:rPr lang="en-US" sz="2000" dirty="0"/>
              <a:t>; |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void </a:t>
            </a:r>
            <a:r>
              <a:rPr lang="en-US" sz="2000" dirty="0" err="1"/>
              <a:t>stmt</a:t>
            </a:r>
            <a:r>
              <a:rPr lang="en-US" sz="2000" dirty="0"/>
              <a:t>( 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switch(</a:t>
            </a:r>
            <a:r>
              <a:rPr lang="en-US" sz="2000" dirty="0" err="1"/>
              <a:t>nextToken</a:t>
            </a:r>
            <a:r>
              <a:rPr lang="en-US" sz="2000" dirty="0"/>
              <a:t>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RETURN: </a:t>
            </a:r>
            <a:r>
              <a:rPr lang="en-US" sz="2000" dirty="0" err="1"/>
              <a:t>returnStmt</a:t>
            </a:r>
            <a:r>
              <a:rPr lang="en-US" sz="2000" dirty="0"/>
              <a:t>();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IF:  </a:t>
            </a:r>
            <a:r>
              <a:rPr lang="en-US" sz="2000" dirty="0" err="1"/>
              <a:t>ifStmt</a:t>
            </a:r>
            <a:r>
              <a:rPr lang="en-US" sz="2000" dirty="0"/>
              <a:t>();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WHILE: </a:t>
            </a:r>
            <a:r>
              <a:rPr lang="en-US" sz="2000" dirty="0" err="1"/>
              <a:t>whileStmt</a:t>
            </a:r>
            <a:r>
              <a:rPr lang="en-US" sz="2000" dirty="0"/>
              <a:t>();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ID: </a:t>
            </a:r>
            <a:r>
              <a:rPr lang="en-US" sz="2000" dirty="0" err="1"/>
              <a:t>assignStmt</a:t>
            </a:r>
            <a:r>
              <a:rPr lang="en-US" sz="2000" dirty="0"/>
              <a:t>(); 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412C4C67-84C9-4725-9CA5-A016B2A78D50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(more statements)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// parse while (</a:t>
            </a:r>
            <a:r>
              <a:rPr lang="en-US" sz="1600" dirty="0" err="1"/>
              <a:t>exp</a:t>
            </a:r>
            <a:r>
              <a:rPr lang="en-US" sz="1600" dirty="0"/>
              <a:t>) </a:t>
            </a:r>
            <a:r>
              <a:rPr lang="en-US" sz="1600" dirty="0" err="1"/>
              <a:t>stmt</a:t>
            </a: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void </a:t>
            </a:r>
            <a:r>
              <a:rPr lang="en-US" sz="1600" dirty="0" err="1"/>
              <a:t>whileStmt</a:t>
            </a:r>
            <a:r>
              <a:rPr lang="en-US" sz="1600" dirty="0"/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skip “while” “(”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skipToken</a:t>
            </a:r>
            <a:r>
              <a:rPr lang="en-US" sz="1600" dirty="0"/>
              <a:t>(WHILE);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skipToken</a:t>
            </a:r>
            <a:r>
              <a:rPr lang="en-US" sz="1600" dirty="0"/>
              <a:t>(LPAREN);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parse condition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exp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skip “)”</a:t>
            </a:r>
          </a:p>
          <a:p>
            <a:pPr>
              <a:lnSpc>
                <a:spcPct val="80000"/>
              </a:lnSpc>
              <a:buNone/>
            </a:pPr>
            <a:r>
              <a:rPr lang="en-US" sz="1600" dirty="0"/>
              <a:t>	</a:t>
            </a:r>
            <a:r>
              <a:rPr lang="en-US" sz="1600" dirty="0" err="1"/>
              <a:t>skipToken</a:t>
            </a:r>
            <a:r>
              <a:rPr lang="en-US" sz="1600" dirty="0"/>
              <a:t>(RPAREN);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parse </a:t>
            </a:r>
            <a:r>
              <a:rPr lang="en-US" sz="1600" dirty="0" err="1"/>
              <a:t>stmt</a:t>
            </a: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stmt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}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343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// parse return </a:t>
            </a:r>
            <a:r>
              <a:rPr lang="en-US" sz="1600" dirty="0" err="1"/>
              <a:t>exp</a:t>
            </a:r>
            <a:r>
              <a:rPr lang="en-US" sz="1600" dirty="0"/>
              <a:t>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void </a:t>
            </a:r>
            <a:r>
              <a:rPr lang="en-US" sz="1600" dirty="0" err="1"/>
              <a:t>returnStmt</a:t>
            </a:r>
            <a:r>
              <a:rPr lang="en-US" sz="1600" dirty="0"/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skip “return”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skipToken</a:t>
            </a:r>
            <a:r>
              <a:rPr lang="en-US" sz="1600" dirty="0"/>
              <a:t>(RETURN);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parse expression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exp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// skip “;”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</a:t>
            </a:r>
            <a:r>
              <a:rPr lang="en-US" sz="1600" dirty="0" err="1"/>
              <a:t>skipToken</a:t>
            </a:r>
            <a:r>
              <a:rPr lang="en-US" sz="1600" dirty="0"/>
              <a:t>(SCOLON);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// aux method: advance past expected token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void </a:t>
            </a:r>
            <a:r>
              <a:rPr lang="en-US" sz="1600" dirty="0" err="1"/>
              <a:t>skipToken</a:t>
            </a:r>
            <a:r>
              <a:rPr lang="en-US" sz="1600" dirty="0"/>
              <a:t>(Token expected)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if (</a:t>
            </a:r>
            <a:r>
              <a:rPr lang="en-US" sz="1600" dirty="0" err="1"/>
              <a:t>nextToken</a:t>
            </a:r>
            <a:r>
              <a:rPr lang="en-US" sz="1600" dirty="0"/>
              <a:t> == expected)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	   </a:t>
            </a:r>
            <a:r>
              <a:rPr lang="en-US" sz="1600" dirty="0" err="1"/>
              <a:t>getNextToken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	else error(“token” + expected + “expected”);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7AC8A5B4-5843-4EC4-B355-D6A55BA75AA9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Recursive-Descent Recognizer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Easy!</a:t>
            </a:r>
          </a:p>
          <a:p>
            <a:r>
              <a:rPr lang="en-US" dirty="0"/>
              <a:t>Pattern of method calls traces leftmost derivation in parse tree</a:t>
            </a:r>
          </a:p>
          <a:p>
            <a:r>
              <a:rPr lang="en-US" dirty="0"/>
              <a:t>Examples only handle valid programs and choke on errors.  Real parsers need:</a:t>
            </a:r>
          </a:p>
          <a:p>
            <a:pPr lvl="1"/>
            <a:r>
              <a:rPr lang="en-US" dirty="0"/>
              <a:t>Better error recovery (don’t get stuck on bad token)</a:t>
            </a:r>
          </a:p>
          <a:p>
            <a:pPr lvl="1"/>
            <a:r>
              <a:rPr lang="en-US" dirty="0"/>
              <a:t>Semantic checks (declarations, type checking, …)</a:t>
            </a:r>
          </a:p>
          <a:p>
            <a:pPr lvl="1"/>
            <a:r>
              <a:rPr lang="en-US" dirty="0"/>
              <a:t>Some sort of processing after recognizing (build AST, 1-pass code generation, …)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77536BA0-AF49-41AE-B6A7-D7ECE9D9027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9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Invariant for Parser Functions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/>
              <a:t>The parser functions need to agree on where they are in the input</a:t>
            </a:r>
          </a:p>
          <a:p>
            <a:pPr eaLnBrk="1" hangingPunct="1"/>
            <a:r>
              <a:rPr lang="en-US" sz="2800"/>
              <a:t>Useful invariant: When a parser function is called, the current token (next unprocessed piece of the input) is the token that begins the expanded non-terminal being parsed</a:t>
            </a:r>
          </a:p>
          <a:p>
            <a:pPr lvl="1" eaLnBrk="1" hangingPunct="1"/>
            <a:r>
              <a:rPr lang="en-US" sz="2400"/>
              <a:t>Corollary: when a parser function is done, it must have completely consumed input correspond to that non-terminal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340B9686-CECB-4E03-B686-9DA673787592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Possible Problems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Two common problems for recursive-descent (and LL(1)) parsers</a:t>
            </a:r>
          </a:p>
          <a:p>
            <a:pPr lvl="1" eaLnBrk="1" hangingPunct="1"/>
            <a:r>
              <a:rPr lang="en-US" dirty="0"/>
              <a:t>Left recursion (e.g., </a:t>
            </a:r>
            <a:r>
              <a:rPr lang="en-US" i="1" dirty="0"/>
              <a:t>E</a:t>
            </a:r>
            <a:r>
              <a:rPr lang="en-US" dirty="0"/>
              <a:t> ::= </a:t>
            </a:r>
            <a:r>
              <a:rPr lang="en-US" i="1" dirty="0"/>
              <a:t>E</a:t>
            </a:r>
            <a:r>
              <a:rPr lang="en-US" dirty="0"/>
              <a:t>  + </a:t>
            </a:r>
            <a:r>
              <a:rPr lang="en-US" i="1" dirty="0"/>
              <a:t>T</a:t>
            </a:r>
            <a:r>
              <a:rPr lang="en-US" dirty="0"/>
              <a:t>  | …)</a:t>
            </a:r>
          </a:p>
          <a:p>
            <a:pPr lvl="1" eaLnBrk="1" hangingPunct="1"/>
            <a:r>
              <a:rPr lang="en-US" dirty="0"/>
              <a:t>Common prefixes on the right side of productions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8B9756E3-1FAD-4F84-A98A-3F607FE89D47}" type="slidenum">
              <a:rPr lang="en-US" smtClean="0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Left Recursion Problem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008000"/>
                </a:solidFill>
              </a:rPr>
              <a:t>Grammar rule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 err="1"/>
              <a:t>expr</a:t>
            </a:r>
            <a:r>
              <a:rPr lang="en-US" sz="2400" dirty="0"/>
              <a:t> ::= </a:t>
            </a:r>
            <a:r>
              <a:rPr lang="en-US" sz="2400" i="1" dirty="0" err="1"/>
              <a:t>expr</a:t>
            </a:r>
            <a:r>
              <a:rPr lang="en-US" sz="2400" dirty="0"/>
              <a:t>  + </a:t>
            </a:r>
            <a:r>
              <a:rPr lang="en-US" sz="2400" i="1" dirty="0"/>
              <a:t>term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    | </a:t>
            </a:r>
            <a:r>
              <a:rPr lang="en-US" sz="2400" i="1" dirty="0"/>
              <a:t>term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008000"/>
                </a:solidFill>
              </a:rPr>
              <a:t>And the bug is????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0487" name="Rectangle 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343400" cy="45259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008000"/>
                </a:solidFill>
              </a:rPr>
              <a:t>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// parse </a:t>
            </a:r>
            <a:r>
              <a:rPr lang="en-US" sz="2400" dirty="0" err="1"/>
              <a:t>expr</a:t>
            </a:r>
            <a:r>
              <a:rPr lang="en-US" sz="2400" dirty="0"/>
              <a:t> ::=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void </a:t>
            </a:r>
            <a:r>
              <a:rPr lang="en-US" sz="2400" dirty="0" err="1"/>
              <a:t>expr</a:t>
            </a:r>
            <a:r>
              <a:rPr lang="en-US" sz="2400" dirty="0"/>
              <a:t>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expr</a:t>
            </a:r>
            <a:r>
              <a:rPr lang="en-US" sz="2400" dirty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if (current token is PLUS)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/>
              <a:t>skipToken</a:t>
            </a:r>
            <a:r>
              <a:rPr lang="en-US" sz="2400" dirty="0"/>
              <a:t>(PLUS);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term();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}</a:t>
            </a:r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4BE1577C-B5D6-4301-BA73-2532CFC4E3E6}" type="slidenum">
              <a:rPr lang="en-US" smtClean="0"/>
              <a:pPr eaLnBrk="1" hangingPunct="1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Agenda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Top-Down Parsing</a:t>
            </a:r>
          </a:p>
          <a:p>
            <a:pPr eaLnBrk="1" hangingPunct="1"/>
            <a:r>
              <a:rPr lang="en-US"/>
              <a:t>Predictive Parsers</a:t>
            </a:r>
          </a:p>
          <a:p>
            <a:pPr eaLnBrk="1" hangingPunct="1"/>
            <a:r>
              <a:rPr lang="en-US"/>
              <a:t>LL(k) Grammars</a:t>
            </a:r>
          </a:p>
          <a:p>
            <a:pPr eaLnBrk="1" hangingPunct="1"/>
            <a:r>
              <a:rPr lang="en-US"/>
              <a:t>Recursive Descent</a:t>
            </a:r>
          </a:p>
          <a:p>
            <a:pPr eaLnBrk="1" hangingPunct="1"/>
            <a:r>
              <a:rPr lang="en-US"/>
              <a:t>Grammar Hacking</a:t>
            </a:r>
          </a:p>
          <a:p>
            <a:pPr lvl="1" eaLnBrk="1" hangingPunct="1"/>
            <a:r>
              <a:rPr lang="en-US"/>
              <a:t>Left recursion removal</a:t>
            </a:r>
          </a:p>
          <a:p>
            <a:pPr lvl="1" eaLnBrk="1" hangingPunct="1"/>
            <a:r>
              <a:rPr lang="en-US"/>
              <a:t>Factoring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2AD73BDB-B452-4E6D-84C3-D011106C2239}" type="slidenum">
              <a:rPr lang="en-US" smtClean="0"/>
              <a:pPr eaLnBrk="1" hangingPunct="1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Left Recursion Problem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If we code up a left-recursive rule as-is, we get an infinite recursion</a:t>
            </a:r>
          </a:p>
          <a:p>
            <a:pPr eaLnBrk="1" hangingPunct="1"/>
            <a:r>
              <a:rPr lang="en-US" dirty="0"/>
              <a:t>Non-solution: replace with a right-recursive rule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   </a:t>
            </a:r>
            <a:r>
              <a:rPr lang="en-US" i="1" dirty="0" err="1"/>
              <a:t>expr</a:t>
            </a:r>
            <a:r>
              <a:rPr lang="en-US" dirty="0"/>
              <a:t> ::= </a:t>
            </a:r>
            <a:r>
              <a:rPr lang="en-US" i="1" dirty="0"/>
              <a:t>term</a:t>
            </a:r>
            <a:r>
              <a:rPr lang="en-US" dirty="0"/>
              <a:t> + </a:t>
            </a:r>
            <a:r>
              <a:rPr lang="en-US" i="1" dirty="0" err="1"/>
              <a:t>expr</a:t>
            </a:r>
            <a:r>
              <a:rPr lang="en-US" dirty="0"/>
              <a:t>  |  </a:t>
            </a:r>
            <a:r>
              <a:rPr lang="en-US" i="1" dirty="0"/>
              <a:t>term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Why isn’t this the right thing to do?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893805C6-67A8-4E28-8C1B-06B8F2F629AB}" type="slidenum">
              <a:rPr lang="en-US" smtClean="0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One Left Recursion Solution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Rewrite using right recursion and a new non-terminal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Original:  </a:t>
            </a:r>
            <a:r>
              <a:rPr lang="en-US" sz="2800" i="1" dirty="0" err="1"/>
              <a:t>expr</a:t>
            </a:r>
            <a:r>
              <a:rPr lang="en-US" sz="2800" dirty="0"/>
              <a:t> ::= </a:t>
            </a:r>
            <a:r>
              <a:rPr lang="en-US" sz="2800" i="1" dirty="0" err="1"/>
              <a:t>expr</a:t>
            </a:r>
            <a:r>
              <a:rPr lang="en-US" sz="2800" dirty="0"/>
              <a:t> + </a:t>
            </a:r>
            <a:r>
              <a:rPr lang="en-US" sz="2800" i="1" dirty="0"/>
              <a:t>term</a:t>
            </a:r>
            <a:r>
              <a:rPr lang="en-US" sz="2800" dirty="0"/>
              <a:t>  |  </a:t>
            </a:r>
            <a:r>
              <a:rPr lang="en-US" sz="2800" i="1" dirty="0"/>
              <a:t>term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New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</a:t>
            </a:r>
            <a:r>
              <a:rPr lang="en-US" sz="2400" i="1" dirty="0" err="1"/>
              <a:t>expr</a:t>
            </a:r>
            <a:r>
              <a:rPr lang="en-US" sz="2400" dirty="0"/>
              <a:t> ::= </a:t>
            </a:r>
            <a:r>
              <a:rPr lang="en-US" sz="2400" i="1" dirty="0"/>
              <a:t>term </a:t>
            </a:r>
            <a:r>
              <a:rPr lang="en-US" sz="2400" i="1" dirty="0" err="1"/>
              <a:t>exprtail</a:t>
            </a:r>
            <a:endParaRPr lang="en-US" sz="2400" i="1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dirty="0"/>
              <a:t>	</a:t>
            </a:r>
            <a:r>
              <a:rPr lang="en-US" sz="2400" i="1" dirty="0" err="1"/>
              <a:t>exprtail</a:t>
            </a:r>
            <a:r>
              <a:rPr lang="en-US" sz="2400" dirty="0"/>
              <a:t> ::= + </a:t>
            </a:r>
            <a:r>
              <a:rPr lang="en-US" sz="2400" i="1" dirty="0"/>
              <a:t>term </a:t>
            </a:r>
            <a:r>
              <a:rPr lang="en-US" sz="2400" i="1" dirty="0" err="1"/>
              <a:t>exprtail</a:t>
            </a:r>
            <a:r>
              <a:rPr lang="en-US" sz="2400" dirty="0"/>
              <a:t>  |  </a:t>
            </a:r>
            <a:r>
              <a:rPr lang="el-GR" sz="2400" dirty="0"/>
              <a:t>ε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 infinite recursion if coded up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Maintains required left associatively (</a:t>
            </a:r>
            <a:r>
              <a:rPr lang="en-US" sz="2400" i="1" dirty="0"/>
              <a:t>if</a:t>
            </a:r>
            <a:r>
              <a:rPr lang="en-US" sz="2400" dirty="0"/>
              <a:t> you interpret the parse tree the right way in the semantic actions)</a:t>
            </a:r>
            <a:endParaRPr lang="el-GR" sz="2400" dirty="0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818CFCAD-2B77-43BF-906C-ECA668E2903F}" type="slidenum">
              <a:rPr lang="en-US" smtClean="0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Way to Look at This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Observe that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i="1" dirty="0" err="1"/>
              <a:t>expr</a:t>
            </a:r>
            <a:r>
              <a:rPr lang="en-US" dirty="0"/>
              <a:t> ::= </a:t>
            </a:r>
            <a:r>
              <a:rPr lang="en-US" i="1" dirty="0" err="1"/>
              <a:t>expr</a:t>
            </a:r>
            <a:r>
              <a:rPr lang="en-US" dirty="0"/>
              <a:t> + </a:t>
            </a:r>
            <a:r>
              <a:rPr lang="en-US" i="1" dirty="0"/>
              <a:t>term</a:t>
            </a:r>
            <a:r>
              <a:rPr lang="en-US" dirty="0"/>
              <a:t> | </a:t>
            </a:r>
            <a:r>
              <a:rPr lang="en-US" i="1" dirty="0"/>
              <a:t>term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generates the sequence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(…((</a:t>
            </a:r>
            <a:r>
              <a:rPr lang="en-US" i="1" dirty="0"/>
              <a:t>term</a:t>
            </a:r>
            <a:r>
              <a:rPr lang="en-US" dirty="0"/>
              <a:t> + </a:t>
            </a:r>
            <a:r>
              <a:rPr lang="en-US" i="1" dirty="0"/>
              <a:t>term</a:t>
            </a:r>
            <a:r>
              <a:rPr lang="en-US" dirty="0"/>
              <a:t>) + </a:t>
            </a:r>
            <a:r>
              <a:rPr lang="en-US" i="1" dirty="0"/>
              <a:t>term</a:t>
            </a:r>
            <a:r>
              <a:rPr lang="en-US" dirty="0"/>
              <a:t>) + …) + </a:t>
            </a:r>
            <a:r>
              <a:rPr lang="en-US" i="1" dirty="0"/>
              <a:t>term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can sugar the original rule to reflect this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i="1" dirty="0" err="1"/>
              <a:t>expr</a:t>
            </a:r>
            <a:r>
              <a:rPr lang="en-US" dirty="0"/>
              <a:t> ::= </a:t>
            </a:r>
            <a:r>
              <a:rPr lang="en-US" i="1" dirty="0"/>
              <a:t>term</a:t>
            </a:r>
            <a:r>
              <a:rPr lang="en-US" dirty="0"/>
              <a:t> { + </a:t>
            </a:r>
            <a:r>
              <a:rPr lang="en-US" i="1" dirty="0"/>
              <a:t>term</a:t>
            </a:r>
            <a:r>
              <a:rPr lang="en-US" dirty="0"/>
              <a:t> }*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This leads directly to parser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Just be sure to do the correct thing to handle associativity as the terms are parsed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8CF4E587-F17E-447E-9EFF-60D041FD7B44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Code for Expressions (1)</a:t>
            </a:r>
          </a:p>
        </p:txBody>
      </p:sp>
      <p:sp>
        <p:nvSpPr>
          <p:cNvPr id="24582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762000" y="2017713"/>
            <a:ext cx="407511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parse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   </a:t>
            </a:r>
            <a:r>
              <a:rPr lang="en-US" sz="2000" dirty="0" err="1"/>
              <a:t>expr</a:t>
            </a:r>
            <a:r>
              <a:rPr lang="en-US" sz="2000" dirty="0"/>
              <a:t> ::=  term { + term }*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void </a:t>
            </a:r>
            <a:r>
              <a:rPr lang="en-US" sz="2000" dirty="0" err="1"/>
              <a:t>expr</a:t>
            </a:r>
            <a:r>
              <a:rPr lang="en-US" sz="2000" dirty="0"/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term();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while (next symbol is PLUS)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skipToken</a:t>
            </a:r>
            <a:r>
              <a:rPr lang="en-US" sz="2000" dirty="0"/>
              <a:t>(PLUS);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		term();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  <p:sp>
        <p:nvSpPr>
          <p:cNvPr id="24583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724400" y="2017713"/>
            <a:ext cx="40782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// parse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//	   term ::= factor { * factor }*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void term()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factor();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while (next symbol is  TIMES)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skipToken</a:t>
            </a:r>
            <a:r>
              <a:rPr lang="en-US" sz="2000" dirty="0"/>
              <a:t>(TIMES);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		factor()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D0BF730F-2CCD-4268-82E8-045524E62446}" type="slidenum">
              <a:rPr lang="en-US" smtClean="0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Code for Expressions (2)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2017713"/>
            <a:ext cx="381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parse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   factor ::= </a:t>
            </a:r>
            <a:r>
              <a:rPr lang="en-US" sz="2000" dirty="0" err="1"/>
              <a:t>int</a:t>
            </a:r>
            <a:r>
              <a:rPr lang="en-US" sz="2000" dirty="0"/>
              <a:t> | id | ( </a:t>
            </a:r>
            <a:r>
              <a:rPr lang="en-US" sz="2000" dirty="0" err="1"/>
              <a:t>expr</a:t>
            </a:r>
            <a:r>
              <a:rPr lang="en-US" sz="2000" dirty="0"/>
              <a:t>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void factor()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  switch(</a:t>
            </a:r>
            <a:r>
              <a:rPr lang="en-US" sz="2000" dirty="0" err="1"/>
              <a:t>nextToken</a:t>
            </a:r>
            <a:r>
              <a:rPr lang="en-US" sz="2000" dirty="0"/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case INT: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process </a:t>
            </a:r>
            <a:r>
              <a:rPr lang="en-US" sz="2000" dirty="0" err="1"/>
              <a:t>int</a:t>
            </a:r>
            <a:r>
              <a:rPr lang="en-US" sz="2000" dirty="0"/>
              <a:t> constant;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getNextToken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break;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…</a:t>
            </a:r>
          </a:p>
        </p:txBody>
      </p:sp>
      <p:sp>
        <p:nvSpPr>
          <p:cNvPr id="25607" name="Rectangle 4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0" y="20574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case ID: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process identifier;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getNextToken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case LPAREN: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skipToken</a:t>
            </a:r>
            <a:r>
              <a:rPr lang="en-US" sz="2000" dirty="0"/>
              <a:t>(LPAREN);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expr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skipToken</a:t>
            </a:r>
            <a:r>
              <a:rPr lang="en-US" sz="2000" dirty="0"/>
              <a:t>(RPAREN);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}	</a:t>
            </a: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6A21465C-9506-44FA-B08B-016FB1C55742}" type="slidenum">
              <a:rPr lang="en-US" smtClean="0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What About Indirect Left Recursion?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grammar might have a derivation that leads to a left recursion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i="1" dirty="0"/>
              <a:t>A</a:t>
            </a:r>
            <a:r>
              <a:rPr lang="en-US" dirty="0"/>
              <a:t> =&gt;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=&gt;* </a:t>
            </a:r>
            <a:r>
              <a:rPr lang="en-US" i="1" baseline="-25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=&gt; </a:t>
            </a:r>
            <a:r>
              <a:rPr lang="en-US" i="1" dirty="0">
                <a:sym typeface="Symbol" pitchFamily="18" charset="2"/>
              </a:rPr>
              <a:t>A </a:t>
            </a:r>
            <a:r>
              <a:rPr lang="en-US" dirty="0">
                <a:sym typeface="Symbol" pitchFamily="18" charset="2"/>
              </a:rPr>
              <a:t></a:t>
            </a:r>
          </a:p>
          <a:p>
            <a:r>
              <a:rPr lang="en-US" dirty="0">
                <a:sym typeface="Symbol" pitchFamily="18" charset="2"/>
              </a:rPr>
              <a:t>Solution: transform the grammar to one where all productions are either</a:t>
            </a:r>
          </a:p>
          <a:p>
            <a:pPr marL="457200" lvl="1" indent="0">
              <a:buNone/>
            </a:pPr>
            <a:r>
              <a:rPr lang="en-US" dirty="0">
                <a:sym typeface="Symbol" pitchFamily="18" charset="2"/>
              </a:rPr>
              <a:t>	A ::= aα 		– i.e., starts with a terminal symbol, or</a:t>
            </a:r>
          </a:p>
          <a:p>
            <a:pPr marL="457200" lvl="1" indent="0">
              <a:buNone/>
            </a:pPr>
            <a:r>
              <a:rPr lang="en-US" dirty="0">
                <a:sym typeface="Symbol" pitchFamily="18" charset="2"/>
              </a:rPr>
              <a:t>	A ::= Aα		– i.e., direct left recursion</a:t>
            </a:r>
          </a:p>
          <a:p>
            <a:pPr marL="457200" lvl="1" indent="0">
              <a:buNone/>
            </a:pPr>
            <a:r>
              <a:rPr lang="en-US" sz="3200" dirty="0">
                <a:sym typeface="Symbol" pitchFamily="18" charset="2"/>
              </a:rPr>
              <a:t>then use formal left-recursion removal to eliminate all direct left recursions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70D643C6-13B3-4AB9-A4D0-7713CA0EFF52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Eliminating Indirect Left Recursion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Basic idea: Rewrite all productions A ::= B</a:t>
            </a:r>
            <a:r>
              <a:rPr lang="is-IS" dirty="0"/>
              <a:t>…</a:t>
            </a:r>
            <a:r>
              <a:rPr lang="en-US" dirty="0"/>
              <a:t> where A and B are different non-terminals by using all B ::= </a:t>
            </a:r>
            <a:r>
              <a:rPr lang="is-IS" dirty="0"/>
              <a:t>… productions to replace the initial rhs B</a:t>
            </a:r>
          </a:p>
          <a:p>
            <a:r>
              <a:rPr lang="is-IS" dirty="0"/>
              <a:t>Example:  Suppose we have A ::= Bδ, B ::= α, and B ::= β.  Replace A ::= Bδ with A ::= αδ and A ::= βδ. </a:t>
            </a:r>
          </a:p>
          <a:p>
            <a:r>
              <a:rPr lang="is-IS" dirty="0"/>
              <a:t>Need to pick an order to process the non-terminals to avoid re-introducing indirect left recursions.  Not complicated, just be systematic.</a:t>
            </a:r>
          </a:p>
          <a:p>
            <a:pPr lvl="1"/>
            <a:r>
              <a:rPr lang="is-IS" dirty="0"/>
              <a:t>Details in any compiler or formal-language textbook</a:t>
            </a:r>
            <a:endParaRPr lang="en-US" dirty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70D643C6-13B3-4AB9-A4D0-7713CA0EFF52}" type="slidenum">
              <a:rPr lang="en-US" smtClean="0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Second Problem: Left Factoring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If two rules for a non-terminal have right hand sides that begin with the same symbol, we can’t predict which one to use</a:t>
            </a:r>
          </a:p>
          <a:p>
            <a:pPr eaLnBrk="1" hangingPunct="1"/>
            <a:r>
              <a:rPr lang="en-US"/>
              <a:t>Solution: Factor the common prefix into a separate production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F7FE948F-3824-43F0-B85A-7651ECFACC4B}" type="slidenum">
              <a:rPr lang="en-US" smtClean="0"/>
              <a:pPr eaLnBrk="1" hangingPunct="1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Left Factoring Example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Original grammar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ifStmt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 err="1"/>
              <a:t>stmt</a:t>
            </a:r>
            <a:endParaRPr lang="en-US" i="1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	  	 |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 err="1"/>
              <a:t>stmt</a:t>
            </a:r>
            <a:r>
              <a:rPr lang="en-US" dirty="0"/>
              <a:t>  else </a:t>
            </a:r>
            <a:r>
              <a:rPr lang="en-US" i="1" dirty="0" err="1"/>
              <a:t>stmt</a:t>
            </a:r>
            <a:endParaRPr lang="en-US" i="1" dirty="0"/>
          </a:p>
          <a:p>
            <a:pPr eaLnBrk="1" hangingPunct="1"/>
            <a:r>
              <a:rPr lang="en-US" dirty="0"/>
              <a:t>Factored grammar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ifStmt</a:t>
            </a:r>
            <a:r>
              <a:rPr lang="en-US" dirty="0"/>
              <a:t> ::= if ( </a:t>
            </a:r>
            <a:r>
              <a:rPr lang="en-US" i="1" dirty="0" err="1"/>
              <a:t>expr</a:t>
            </a:r>
            <a:r>
              <a:rPr lang="en-US" dirty="0"/>
              <a:t> ) </a:t>
            </a:r>
            <a:r>
              <a:rPr lang="en-US" i="1" dirty="0" err="1"/>
              <a:t>stmt</a:t>
            </a:r>
            <a:r>
              <a:rPr lang="en-US" i="1" dirty="0"/>
              <a:t>  </a:t>
            </a:r>
            <a:r>
              <a:rPr lang="en-US" i="1" dirty="0" err="1"/>
              <a:t>ifTail</a:t>
            </a:r>
            <a:endParaRPr lang="en-US" i="1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 err="1"/>
              <a:t>ifTail</a:t>
            </a:r>
            <a:r>
              <a:rPr lang="en-US" dirty="0"/>
              <a:t>  ::= else </a:t>
            </a:r>
            <a:r>
              <a:rPr lang="en-US" i="1" dirty="0" err="1"/>
              <a:t>stmt</a:t>
            </a:r>
            <a:r>
              <a:rPr lang="en-US" dirty="0"/>
              <a:t>  | </a:t>
            </a:r>
            <a:r>
              <a:rPr lang="el-GR" dirty="0"/>
              <a:t>ε</a:t>
            </a:r>
            <a:r>
              <a:rPr lang="en-US" dirty="0"/>
              <a:t> 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DEEA77F8-5595-4A7C-8A73-61AE4DBAE27A}" type="slidenum">
              <a:rPr lang="en-US" smtClean="0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 if Statements</a:t>
            </a:r>
          </a:p>
        </p:txBody>
      </p:sp>
      <p:sp>
        <p:nvSpPr>
          <p:cNvPr id="29702" name="Rectangle 4"/>
          <p:cNvSpPr>
            <a:spLocks noGrp="1" noChangeArrowheads="1"/>
          </p:cNvSpPr>
          <p:nvPr>
            <p:ph sz="half" idx="1"/>
            <p:custDataLst>
              <p:tags r:id="rId2"/>
            </p:custDataLst>
          </p:nvPr>
        </p:nvSpPr>
        <p:spPr>
          <a:xfrm>
            <a:off x="990600" y="2017713"/>
            <a:ext cx="36179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But it’s easiest to just directly code up “else matches closest if” rule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(If you squint properly this is really just left factoring with the two productions combined in a single routine)</a:t>
            </a:r>
          </a:p>
        </p:txBody>
      </p:sp>
      <p:sp>
        <p:nvSpPr>
          <p:cNvPr id="29703" name="Rectangle 5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4876800" y="2017713"/>
            <a:ext cx="381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parse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//     if (</a:t>
            </a:r>
            <a:r>
              <a:rPr lang="en-US" sz="2000" dirty="0" err="1"/>
              <a:t>expr</a:t>
            </a:r>
            <a:r>
              <a:rPr lang="en-US" sz="2000" dirty="0"/>
              <a:t>) </a:t>
            </a:r>
            <a:r>
              <a:rPr lang="en-US" sz="2000" dirty="0" err="1"/>
              <a:t>stmt</a:t>
            </a:r>
            <a:r>
              <a:rPr lang="en-US" sz="2000" dirty="0"/>
              <a:t> [ else </a:t>
            </a:r>
            <a:r>
              <a:rPr lang="en-US" sz="2000" dirty="0" err="1"/>
              <a:t>stmt</a:t>
            </a:r>
            <a:r>
              <a:rPr lang="en-US" sz="2000" dirty="0"/>
              <a:t>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void </a:t>
            </a:r>
            <a:r>
              <a:rPr lang="en-US" sz="2000" dirty="0" err="1"/>
              <a:t>ifStmt</a:t>
            </a:r>
            <a:r>
              <a:rPr lang="en-US" sz="2000" dirty="0"/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skipToken</a:t>
            </a:r>
            <a:r>
              <a:rPr lang="en-US" sz="2000" dirty="0"/>
              <a:t>(IF);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skipToken</a:t>
            </a:r>
            <a:r>
              <a:rPr lang="en-US" sz="2000" dirty="0"/>
              <a:t>(LPAREN);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expr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skipToken</a:t>
            </a:r>
            <a:r>
              <a:rPr lang="en-US" sz="2000" dirty="0"/>
              <a:t>(RPAREN);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stmt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if (next symbol is ELSE)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skipToken</a:t>
            </a:r>
            <a:r>
              <a:rPr lang="en-US" sz="2000" dirty="0"/>
              <a:t>(ELSE);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dirty="0" err="1"/>
              <a:t>stmt</a:t>
            </a:r>
            <a:r>
              <a:rPr lang="en-US" sz="2000" dirty="0"/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29700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AE0B2592-0897-4E3C-95D6-5E7E54AB9DDA}" type="slidenum">
              <a:rPr lang="en-US" smtClean="0"/>
              <a:pPr eaLnBrk="1" hangingPunct="1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Basic Parsing Strategies (1)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Bottom-up</a:t>
            </a:r>
          </a:p>
          <a:p>
            <a:pPr lvl="1" eaLnBrk="1" hangingPunct="1"/>
            <a:r>
              <a:rPr lang="en-US"/>
              <a:t>Build up tree from leaves</a:t>
            </a:r>
          </a:p>
          <a:p>
            <a:pPr lvl="2" eaLnBrk="1" hangingPunct="1"/>
            <a:r>
              <a:rPr lang="en-US"/>
              <a:t>Shift next input or reduce a handle</a:t>
            </a:r>
          </a:p>
          <a:p>
            <a:pPr lvl="2" eaLnBrk="1" hangingPunct="1"/>
            <a:r>
              <a:rPr lang="en-US"/>
              <a:t>Accept when all input read and reduced to start symbol of the grammar</a:t>
            </a:r>
          </a:p>
          <a:p>
            <a:pPr lvl="1" eaLnBrk="1" hangingPunct="1"/>
            <a:r>
              <a:rPr lang="en-US"/>
              <a:t>LR(k) and subsets (SLR(k), LALR(k), …)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FE0D4873-500A-4DE9-9CAB-12BEFA42E62F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127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67000" y="5402263"/>
            <a:ext cx="685800" cy="7620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5707063"/>
            <a:ext cx="304800" cy="4572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57600" y="5097463"/>
            <a:ext cx="838200" cy="10668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95800" y="5959475"/>
            <a:ext cx="4267200" cy="20161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t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sz="1200"/>
              <a:t>remaining input</a:t>
            </a:r>
          </a:p>
        </p:txBody>
      </p:sp>
      <p:sp>
        <p:nvSpPr>
          <p:cNvPr id="5131" name="AutoShape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371600" y="4953000"/>
            <a:ext cx="1295400" cy="12192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Lookahead Problem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 languages like FORTRAN and Basic, parentheses are used for array subscripts</a:t>
            </a:r>
          </a:p>
          <a:p>
            <a:pPr eaLnBrk="1" hangingPunct="1"/>
            <a:r>
              <a:rPr lang="en-US" sz="2800" dirty="0"/>
              <a:t>A FORTRAN grammar includes something like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i="1" dirty="0"/>
              <a:t>factor</a:t>
            </a:r>
            <a:r>
              <a:rPr lang="en-US" sz="2400" dirty="0"/>
              <a:t> ::= </a:t>
            </a:r>
            <a:r>
              <a:rPr lang="en-US" sz="2400" i="1" dirty="0"/>
              <a:t>id</a:t>
            </a:r>
            <a:r>
              <a:rPr lang="en-US" sz="2400" dirty="0"/>
              <a:t> ( </a:t>
            </a:r>
            <a:r>
              <a:rPr lang="en-US" sz="2400" i="1" dirty="0"/>
              <a:t>subscripts </a:t>
            </a:r>
            <a:r>
              <a:rPr lang="en-US" sz="2400" dirty="0"/>
              <a:t> ) | </a:t>
            </a:r>
            <a:r>
              <a:rPr lang="en-US" sz="2400" i="1" dirty="0"/>
              <a:t>id</a:t>
            </a:r>
            <a:r>
              <a:rPr lang="en-US" sz="2400" dirty="0"/>
              <a:t> ( </a:t>
            </a:r>
            <a:r>
              <a:rPr lang="en-US" sz="2400" i="1" dirty="0"/>
              <a:t>arguments</a:t>
            </a:r>
            <a:r>
              <a:rPr lang="en-US" sz="2400" dirty="0"/>
              <a:t> ) | … </a:t>
            </a:r>
          </a:p>
          <a:p>
            <a:r>
              <a:rPr lang="en-US" sz="2800" dirty="0"/>
              <a:t>When the parser sees “</a:t>
            </a:r>
            <a:r>
              <a:rPr lang="en-US" sz="2800" i="1" dirty="0"/>
              <a:t>id</a:t>
            </a:r>
            <a:r>
              <a:rPr lang="en-US" sz="2800" dirty="0"/>
              <a:t> (”, how can it decide whether this begins an array element reference or a function call?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01691C29-55FE-49D2-B376-030B1A21F69B}" type="slidenum">
              <a:rPr lang="en-US" smtClean="0"/>
              <a:pPr eaLnBrk="1" hangingPunct="1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Two Ways to Handle </a:t>
            </a:r>
            <a:r>
              <a:rPr lang="en-US" i="1" dirty="0"/>
              <a:t>id</a:t>
            </a:r>
            <a:r>
              <a:rPr lang="en-US" dirty="0"/>
              <a:t>(x, x, x)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Use the type of </a:t>
            </a:r>
            <a:r>
              <a:rPr lang="en-US" i="1" dirty="0"/>
              <a:t>id</a:t>
            </a:r>
            <a:r>
              <a:rPr lang="en-US" dirty="0"/>
              <a:t>  to decide</a:t>
            </a:r>
          </a:p>
          <a:p>
            <a:pPr lvl="1"/>
            <a:r>
              <a:rPr lang="en-US" dirty="0"/>
              <a:t>Requires declare-before-use restriction if we want to parse in 1 pass; also means parser needs semantic information, not just grammar</a:t>
            </a:r>
          </a:p>
          <a:p>
            <a:pPr eaLnBrk="1" hangingPunct="1"/>
            <a:r>
              <a:rPr lang="en-US" dirty="0"/>
              <a:t>Use a covering grammar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i="1" dirty="0"/>
              <a:t>factor</a:t>
            </a:r>
            <a:r>
              <a:rPr lang="en-US" dirty="0"/>
              <a:t> ::= </a:t>
            </a:r>
            <a:r>
              <a:rPr lang="en-US" i="1" dirty="0"/>
              <a:t>id</a:t>
            </a:r>
            <a:r>
              <a:rPr lang="en-US" dirty="0"/>
              <a:t> ( </a:t>
            </a:r>
            <a:r>
              <a:rPr lang="en-US" i="1" dirty="0" err="1"/>
              <a:t>commaSeparatedList</a:t>
            </a:r>
            <a:r>
              <a:rPr lang="en-US" dirty="0"/>
              <a:t>  ) | 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and fix/check later when more information is available (e.g., types)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098967FE-842B-47D7-A823-ECAE073B6DEA}" type="slidenum">
              <a:rPr lang="en-US" smtClean="0"/>
              <a:pPr eaLnBrk="1" hangingPunct="1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Top-Down Parsing Concluded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Works with a smaller set of grammars than bottom-up, but can be done for most sensible programming language constructs</a:t>
            </a:r>
          </a:p>
          <a:p>
            <a:pPr lvl="1"/>
            <a:r>
              <a:rPr lang="en-US" dirty="0"/>
              <a:t>Possibly with some grammar refactoring</a:t>
            </a:r>
          </a:p>
          <a:p>
            <a:pPr lvl="2"/>
            <a:r>
              <a:rPr lang="en-US" dirty="0"/>
              <a:t>And maybe a little cheating (occasional extra </a:t>
            </a:r>
            <a:r>
              <a:rPr lang="en-US" dirty="0" err="1"/>
              <a:t>lookahead</a:t>
            </a:r>
            <a:r>
              <a:rPr lang="en-US" dirty="0"/>
              <a:t>, …)</a:t>
            </a:r>
          </a:p>
          <a:p>
            <a:pPr eaLnBrk="1" hangingPunct="1"/>
            <a:r>
              <a:rPr lang="en-US" dirty="0"/>
              <a:t>If you need to write a quick-n-dirty parser, recursive descent is often the method of choice</a:t>
            </a:r>
          </a:p>
          <a:p>
            <a:pPr lvl="1"/>
            <a:r>
              <a:rPr lang="en-US" dirty="0"/>
              <a:t>And some sophisticated hand-written parsers for real languages (e.g., C++) are “based on” LL parsing, but with lots of customizations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6EEB3DB9-699D-4203-B61D-9E7F08B123EB}" type="slidenum">
              <a:rPr lang="en-US" smtClean="0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Parsing Concluded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That’s it!  </a:t>
            </a:r>
          </a:p>
          <a:p>
            <a:pPr eaLnBrk="1" hangingPunct="1"/>
            <a:r>
              <a:rPr lang="en-US"/>
              <a:t>On to the rest of the compiler</a:t>
            </a:r>
          </a:p>
          <a:p>
            <a:pPr eaLnBrk="1" hangingPunct="1"/>
            <a:r>
              <a:rPr lang="en-US"/>
              <a:t>Coming attractions</a:t>
            </a:r>
          </a:p>
          <a:p>
            <a:pPr lvl="1" eaLnBrk="1" hangingPunct="1"/>
            <a:r>
              <a:rPr lang="en-US"/>
              <a:t>Intermediate representations (ASTs etc.)</a:t>
            </a:r>
          </a:p>
          <a:p>
            <a:pPr lvl="1" eaLnBrk="1" hangingPunct="1"/>
            <a:r>
              <a:rPr lang="en-US"/>
              <a:t>Semantic analysis (including type checking)</a:t>
            </a:r>
          </a:p>
          <a:p>
            <a:pPr lvl="1" eaLnBrk="1" hangingPunct="1"/>
            <a:r>
              <a:rPr lang="en-US"/>
              <a:t>Symbol tables</a:t>
            </a:r>
          </a:p>
          <a:p>
            <a:pPr lvl="1" eaLnBrk="1" hangingPunct="1"/>
            <a:r>
              <a:rPr lang="en-US"/>
              <a:t>&amp; more…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3010C134-4450-4095-9EA4-F8DB36836176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Basic Parsing Strategies (2)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800"/>
              <a:t>Top-Down</a:t>
            </a:r>
          </a:p>
          <a:p>
            <a:pPr lvl="1" eaLnBrk="1" hangingPunct="1"/>
            <a:r>
              <a:rPr lang="en-US" sz="2400"/>
              <a:t>Begin at root with start symbol of grammar</a:t>
            </a:r>
          </a:p>
          <a:p>
            <a:pPr lvl="1" eaLnBrk="1" hangingPunct="1"/>
            <a:r>
              <a:rPr lang="en-US" sz="2400"/>
              <a:t>Repeatedly pick a non-terminal and expand</a:t>
            </a:r>
          </a:p>
          <a:p>
            <a:pPr lvl="1" eaLnBrk="1" hangingPunct="1"/>
            <a:r>
              <a:rPr lang="en-US" sz="2400"/>
              <a:t>Success when expanded tree matches input</a:t>
            </a:r>
          </a:p>
          <a:p>
            <a:pPr lvl="1" eaLnBrk="1" hangingPunct="1"/>
            <a:r>
              <a:rPr lang="en-US" sz="2400"/>
              <a:t>LL(k)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2DF8C16B-1BB0-446E-A45A-E28073AB963D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151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0" y="5181600"/>
            <a:ext cx="304800" cy="3048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 i="1"/>
              <a:t>A</a:t>
            </a:r>
          </a:p>
        </p:txBody>
      </p:sp>
      <p:sp>
        <p:nvSpPr>
          <p:cNvPr id="615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87850" y="5486400"/>
            <a:ext cx="685800" cy="7620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AutoShape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3817593">
            <a:off x="4953000" y="5105400"/>
            <a:ext cx="1752600" cy="1143000"/>
          </a:xfrm>
          <a:prstGeom prst="parallelogram">
            <a:avLst>
              <a:gd name="adj" fmla="val 48769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2209800" y="6248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2209800" y="3962400"/>
            <a:ext cx="2590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962400" y="5029200"/>
            <a:ext cx="609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6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50292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7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800600" y="3962400"/>
            <a:ext cx="1295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8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50292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Top-Down Parsing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Situation: have completed part of a left-most derivation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i="1" dirty="0"/>
              <a:t>S</a:t>
            </a:r>
            <a:r>
              <a:rPr lang="en-US" sz="2000" dirty="0"/>
              <a:t> =&gt;* </a:t>
            </a:r>
            <a:r>
              <a:rPr lang="en-US" sz="2000" dirty="0" err="1"/>
              <a:t>w</a:t>
            </a:r>
            <a:r>
              <a:rPr lang="en-US" sz="2000" i="1" dirty="0" err="1"/>
              <a:t>A</a:t>
            </a:r>
            <a:r>
              <a:rPr lang="en-US" sz="2000" dirty="0">
                <a:sym typeface="Symbol" pitchFamily="18" charset="2"/>
              </a:rPr>
              <a:t> =&gt;* </a:t>
            </a:r>
            <a:r>
              <a:rPr lang="en-US" sz="2000" dirty="0" err="1">
                <a:sym typeface="Symbol" pitchFamily="18" charset="2"/>
              </a:rPr>
              <a:t>wxy</a:t>
            </a:r>
            <a:endParaRPr lang="en-US" sz="2000" dirty="0">
              <a:sym typeface="Symbol" pitchFamily="18" charset="2"/>
            </a:endParaRPr>
          </a:p>
          <a:p>
            <a:pPr eaLnBrk="1" hangingPunct="1"/>
            <a:r>
              <a:rPr lang="en-US" sz="2400" dirty="0">
                <a:sym typeface="Symbol" pitchFamily="18" charset="2"/>
              </a:rPr>
              <a:t>Basic Step: Pick some production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i="1" dirty="0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::= 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 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… </a:t>
            </a:r>
            <a:r>
              <a:rPr lang="en-US" sz="2000" i="1" baseline="-25000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that will properly expand </a:t>
            </a:r>
            <a:r>
              <a:rPr lang="en-US" sz="2400" i="1" dirty="0">
                <a:sym typeface="Symbol" pitchFamily="18" charset="2"/>
              </a:rPr>
              <a:t>A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to match the input</a:t>
            </a:r>
            <a:endParaRPr lang="en-US" sz="2400" i="1" dirty="0">
              <a:sym typeface="Symbol" pitchFamily="18" charset="2"/>
            </a:endParaRP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Want this to be 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deterministic (i.e.,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no backtracking)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19F99660-4034-44F5-BCDC-841D09BD4563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7175" name="Oval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53200" y="4800600"/>
            <a:ext cx="304800" cy="3048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r>
              <a:rPr lang="en-US" i="1"/>
              <a:t>A</a:t>
            </a:r>
          </a:p>
        </p:txBody>
      </p:sp>
      <p:sp>
        <p:nvSpPr>
          <p:cNvPr id="7176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69050" y="5105400"/>
            <a:ext cx="685800" cy="762000"/>
          </a:xfrm>
          <a:prstGeom prst="triangle">
            <a:avLst>
              <a:gd name="adj" fmla="val 50000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AutoShap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3817593">
            <a:off x="6934200" y="4735513"/>
            <a:ext cx="1752600" cy="1143000"/>
          </a:xfrm>
          <a:prstGeom prst="parallelogram">
            <a:avLst>
              <a:gd name="adj" fmla="val 48769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4191000" y="58674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4191000" y="3581400"/>
            <a:ext cx="259080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5943600" y="4648200"/>
            <a:ext cx="6096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553200" y="46482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781800" y="3581400"/>
            <a:ext cx="1295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553200" y="4648200"/>
            <a:ext cx="762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Predictive Parsing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If we are located at some non-terminal </a:t>
            </a:r>
            <a:r>
              <a:rPr lang="en-US" sz="2800" i="1" dirty="0"/>
              <a:t>A</a:t>
            </a:r>
            <a:r>
              <a:rPr lang="en-US" sz="2800" dirty="0"/>
              <a:t>, and there are two or more possible productions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i="1" dirty="0"/>
              <a:t>A</a:t>
            </a:r>
            <a:r>
              <a:rPr lang="en-US" sz="2400" dirty="0"/>
              <a:t> ::= </a:t>
            </a:r>
            <a:r>
              <a:rPr lang="en-US" sz="2400" dirty="0">
                <a:sym typeface="Symbol" pitchFamily="18" charset="2"/>
              </a:rPr>
              <a:t>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i="1" dirty="0"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 ::= 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ym typeface="Symbol" pitchFamily="18" charset="2"/>
              </a:rPr>
              <a:t>	we want to make the correct choice by looking at just the next input symbol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ym typeface="Symbol" pitchFamily="18" charset="2"/>
              </a:rPr>
              <a:t>If we can do this, we can build a </a:t>
            </a:r>
            <a:r>
              <a:rPr lang="en-US" sz="2800" i="1" dirty="0">
                <a:solidFill>
                  <a:srgbClr val="0000FF"/>
                </a:solidFill>
                <a:sym typeface="Symbol" pitchFamily="18" charset="2"/>
              </a:rPr>
              <a:t>predictive parser</a:t>
            </a:r>
            <a:r>
              <a:rPr lang="en-US" sz="2800" dirty="0">
                <a:sym typeface="Symbol" pitchFamily="18" charset="2"/>
              </a:rPr>
              <a:t>  that can perform a top-down parse without backtracking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C0916149-EE4F-4B54-A44D-D34BBCB3F196}" type="slidenum">
              <a:rPr lang="en-US" smtClean="0"/>
              <a:pPr eaLnBrk="1" hangingPunct="1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Programming language grammars are often suitable for predictive parsing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Typical example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i="1" dirty="0" err="1"/>
              <a:t>stmt</a:t>
            </a:r>
            <a:r>
              <a:rPr lang="en-US" sz="2400" dirty="0"/>
              <a:t> ::= </a:t>
            </a:r>
            <a:r>
              <a:rPr lang="en-US" sz="2400" i="1" dirty="0"/>
              <a:t>id</a:t>
            </a:r>
            <a:r>
              <a:rPr lang="en-US" sz="2400" dirty="0"/>
              <a:t> = </a:t>
            </a:r>
            <a:r>
              <a:rPr lang="en-US" sz="2400" i="1" dirty="0" err="1"/>
              <a:t>exp</a:t>
            </a:r>
            <a:r>
              <a:rPr lang="en-US" sz="2400" dirty="0"/>
              <a:t> ; | return </a:t>
            </a:r>
            <a:r>
              <a:rPr lang="en-US" sz="2400" i="1" dirty="0" err="1"/>
              <a:t>exp</a:t>
            </a:r>
            <a:r>
              <a:rPr lang="en-US" sz="2400" dirty="0"/>
              <a:t> ; </a:t>
            </a:r>
            <a:br>
              <a:rPr lang="en-US" sz="2400" dirty="0"/>
            </a:br>
            <a:r>
              <a:rPr lang="en-US" sz="2400" dirty="0"/>
              <a:t>	         | if ( </a:t>
            </a:r>
            <a:r>
              <a:rPr lang="en-US" sz="2400" i="1" dirty="0" err="1"/>
              <a:t>exp</a:t>
            </a:r>
            <a:r>
              <a:rPr lang="en-US" sz="2400" dirty="0"/>
              <a:t> ) </a:t>
            </a:r>
            <a:r>
              <a:rPr lang="en-US" sz="2400" i="1" dirty="0" err="1"/>
              <a:t>stmt</a:t>
            </a:r>
            <a:r>
              <a:rPr lang="en-US" sz="2400" dirty="0"/>
              <a:t>  | while ( </a:t>
            </a:r>
            <a:r>
              <a:rPr lang="en-US" sz="2400" i="1" dirty="0" err="1"/>
              <a:t>exp</a:t>
            </a:r>
            <a:r>
              <a:rPr lang="en-US" sz="2400" dirty="0"/>
              <a:t> ) </a:t>
            </a:r>
            <a:r>
              <a:rPr lang="en-US" sz="2400" i="1" dirty="0" err="1"/>
              <a:t>stmt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If the next part of the input begins with the tokens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	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 LPAREN  ID(x)</a:t>
            </a:r>
            <a:r>
              <a:rPr lang="en-US" sz="2800" dirty="0"/>
              <a:t> </a:t>
            </a:r>
            <a:r>
              <a:rPr lang="en-US" sz="2000" dirty="0"/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we should expand </a:t>
            </a:r>
            <a:r>
              <a:rPr lang="en-US" sz="2800" i="1" dirty="0" err="1"/>
              <a:t>stmt</a:t>
            </a:r>
            <a:r>
              <a:rPr lang="en-US" sz="2800" dirty="0"/>
              <a:t>  to an if-statement 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34A12D2F-052B-40A1-A766-0E5ECE1E087B}" type="slidenum">
              <a:rPr lang="en-US" smtClean="0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grammar has the LL(1) property if, for all non-terminals </a:t>
            </a:r>
            <a:r>
              <a:rPr lang="en-US" i="1" dirty="0"/>
              <a:t>A</a:t>
            </a:r>
            <a:r>
              <a:rPr lang="en-US" dirty="0"/>
              <a:t>, if productions </a:t>
            </a:r>
            <a:r>
              <a:rPr lang="en-US" i="1" dirty="0"/>
              <a:t>A</a:t>
            </a:r>
            <a:r>
              <a:rPr lang="en-US" dirty="0"/>
              <a:t> ::= </a:t>
            </a:r>
            <a:r>
              <a:rPr lang="en-US" dirty="0">
                <a:sym typeface="Symbol" pitchFamily="18" charset="2"/>
              </a:rPr>
              <a:t> and </a:t>
            </a:r>
            <a:r>
              <a:rPr lang="en-US" i="1" dirty="0">
                <a:sym typeface="Symbol" pitchFamily="18" charset="2"/>
              </a:rPr>
              <a:t>A </a:t>
            </a:r>
            <a:r>
              <a:rPr lang="en-US" dirty="0">
                <a:sym typeface="Symbol" pitchFamily="18" charset="2"/>
              </a:rPr>
              <a:t>::=  both appear in the grammar, then it is true that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			FIRST()  ∩  FIRST() = </a:t>
            </a:r>
            <a:r>
              <a:rPr lang="en-US" dirty="0" err="1">
                <a:sym typeface="Symbol" pitchFamily="18" charset="2"/>
              </a:rPr>
              <a:t>Ø</a:t>
            </a:r>
            <a:r>
              <a:rPr lang="en-US" dirty="0">
                <a:sym typeface="Symbol" pitchFamily="18" charset="2"/>
              </a:rPr>
              <a:t> </a:t>
            </a:r>
          </a:p>
          <a:p>
            <a:r>
              <a:rPr lang="en-US" dirty="0">
                <a:sym typeface="Symbol" pitchFamily="18" charset="2"/>
              </a:rPr>
              <a:t>If a grammar has the LL(1) property, we can build a predictive parser for it that uses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1-symbol </a:t>
            </a:r>
            <a:r>
              <a:rPr lang="en-US" dirty="0" err="1">
                <a:sym typeface="Symbol" pitchFamily="18" charset="2"/>
              </a:rPr>
              <a:t>lookahead</a:t>
            </a:r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endParaRPr lang="en-US" sz="1900" dirty="0">
              <a:sym typeface="Symbol" pitchFamily="18" charset="2"/>
            </a:endParaRPr>
          </a:p>
          <a:p>
            <a:r>
              <a:rPr lang="en-US" sz="1900" dirty="0">
                <a:sym typeface="Symbol" pitchFamily="18" charset="2"/>
              </a:rPr>
              <a:t>*Provided that neither  or  is </a:t>
            </a:r>
            <a:r>
              <a:rPr lang="en-US" sz="1900" dirty="0" err="1">
                <a:sym typeface="Symbol" pitchFamily="18" charset="2"/>
              </a:rPr>
              <a:t>ε</a:t>
            </a:r>
            <a:r>
              <a:rPr lang="en-US" sz="1900" dirty="0">
                <a:sym typeface="Symbol" pitchFamily="18" charset="2"/>
              </a:rPr>
              <a:t> (i.e., empty).  If either one is </a:t>
            </a:r>
            <a:r>
              <a:rPr lang="en-US" sz="1900" dirty="0" err="1">
                <a:sym typeface="Symbol" pitchFamily="18" charset="2"/>
              </a:rPr>
              <a:t>ε</a:t>
            </a:r>
            <a:r>
              <a:rPr lang="en-US" sz="1900" dirty="0">
                <a:sym typeface="Symbol" pitchFamily="18" charset="2"/>
              </a:rPr>
              <a:t> then we need to look at FOLLOW sets.</a:t>
            </a:r>
          </a:p>
          <a:p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F-</a:t>
            </a:r>
            <a:fld id="{967D9F93-52DC-425D-949D-B7FDF42DEC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9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LL(k) Parsers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LL(k) parser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Scans the input </a:t>
            </a:r>
            <a:r>
              <a:rPr lang="en-US" u="sng" dirty="0">
                <a:solidFill>
                  <a:srgbClr val="0000FF"/>
                </a:solidFill>
              </a:rPr>
              <a:t>L</a:t>
            </a:r>
            <a:r>
              <a:rPr lang="en-US" dirty="0"/>
              <a:t>eft to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Constructs a </a:t>
            </a:r>
            <a:r>
              <a:rPr lang="en-US" u="sng" dirty="0">
                <a:solidFill>
                  <a:srgbClr val="0000FF"/>
                </a:solidFill>
              </a:rPr>
              <a:t>L</a:t>
            </a:r>
            <a:r>
              <a:rPr lang="en-US" dirty="0"/>
              <a:t>eftmost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Looking ahead at most </a:t>
            </a:r>
            <a:r>
              <a:rPr lang="en-US" u="sng" dirty="0">
                <a:solidFill>
                  <a:srgbClr val="0000FF"/>
                </a:solidFill>
              </a:rPr>
              <a:t>k</a:t>
            </a:r>
            <a:r>
              <a:rPr lang="en-US" dirty="0"/>
              <a:t> symbols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1-symbol </a:t>
            </a:r>
            <a:r>
              <a:rPr lang="en-US" dirty="0" err="1"/>
              <a:t>lookahead</a:t>
            </a:r>
            <a:r>
              <a:rPr lang="en-US" dirty="0"/>
              <a:t> is enough for many practical programming language grammars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LL(k) for k &gt; 1 is rare in practice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and even if the grammar isn’t quite LL(1), it may be close enough that we can pretend it is LL(1) and cheat a little when it isn’t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pl-PL" dirty="0"/>
              <a:t>Compiler Design</a:t>
            </a:r>
            <a:endParaRPr lang="en-US" dirty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/>
              <a:t>F-</a:t>
            </a:r>
            <a:fld id="{365A5256-E1FC-446E-850B-0238C784FA83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  <p:tag name="WEBEXPORTGUID" val="74fb9924-2476-4ea7-969f-0a98c17014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2177</TotalTime>
  <Words>1301</Words>
  <Application>Microsoft Macintosh PowerPoint</Application>
  <PresentationFormat>On-screen Show (4:3)</PresentationFormat>
  <Paragraphs>373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Tahoma</vt:lpstr>
      <vt:lpstr>Wingdings</vt:lpstr>
      <vt:lpstr>Office Theme</vt:lpstr>
      <vt:lpstr>Compiler Design</vt:lpstr>
      <vt:lpstr>Agenda</vt:lpstr>
      <vt:lpstr>Basic Parsing Strategies (1)</vt:lpstr>
      <vt:lpstr>Basic Parsing Strategies (2)</vt:lpstr>
      <vt:lpstr>Top-Down Parsing</vt:lpstr>
      <vt:lpstr>Predictive Parsing</vt:lpstr>
      <vt:lpstr>Example</vt:lpstr>
      <vt:lpstr>LL(1) Property</vt:lpstr>
      <vt:lpstr>LL(k) Parsers</vt:lpstr>
      <vt:lpstr>Table-Driven LL(k) Parsers</vt:lpstr>
      <vt:lpstr>LL vs LR (1)</vt:lpstr>
      <vt:lpstr>LL vs LR (2)</vt:lpstr>
      <vt:lpstr>Recursive-Descent Parsers</vt:lpstr>
      <vt:lpstr>Example: Statements</vt:lpstr>
      <vt:lpstr>Example (more statements)</vt:lpstr>
      <vt:lpstr>Recursive-Descent Recognizer</vt:lpstr>
      <vt:lpstr>Invariant for Parser Functions</vt:lpstr>
      <vt:lpstr>Possible Problems</vt:lpstr>
      <vt:lpstr>Left Recursion Problem</vt:lpstr>
      <vt:lpstr>Left Recursion Problem</vt:lpstr>
      <vt:lpstr>One Left Recursion Solution</vt:lpstr>
      <vt:lpstr>Another Way to Look at This</vt:lpstr>
      <vt:lpstr>Code for Expressions (1)</vt:lpstr>
      <vt:lpstr>Code for Expressions (2)</vt:lpstr>
      <vt:lpstr>What About Indirect Left Recursion?</vt:lpstr>
      <vt:lpstr>Eliminating Indirect Left Recursion</vt:lpstr>
      <vt:lpstr>Second Problem: Left Factoring</vt:lpstr>
      <vt:lpstr>Left Factoring Example</vt:lpstr>
      <vt:lpstr>Parsing if Statements</vt:lpstr>
      <vt:lpstr>Another Lookahead Problem</vt:lpstr>
      <vt:lpstr>Two Ways to Handle id(x, x, x)</vt:lpstr>
      <vt:lpstr>Top-Down Parsing Concluded</vt:lpstr>
      <vt:lpstr>Parsing Concluded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subject/>
  <dc:creator/>
  <cp:keywords/>
  <dc:description/>
  <cp:lastModifiedBy>Pendley, Nick</cp:lastModifiedBy>
  <cp:revision>133</cp:revision>
  <dcterms:created xsi:type="dcterms:W3CDTF">2002-10-01T01:44:57Z</dcterms:created>
  <dcterms:modified xsi:type="dcterms:W3CDTF">2019-04-22T11:37:16Z</dcterms:modified>
  <cp:category/>
</cp:coreProperties>
</file>