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3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4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5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6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7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8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9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62" r:id="rId4"/>
    <p:sldId id="259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20" r:id="rId13"/>
    <p:sldId id="321" r:id="rId14"/>
    <p:sldId id="322" r:id="rId15"/>
    <p:sldId id="323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40" r:id="rId24"/>
    <p:sldId id="341" r:id="rId25"/>
    <p:sldId id="342" r:id="rId26"/>
    <p:sldId id="343" r:id="rId27"/>
    <p:sldId id="344" r:id="rId28"/>
    <p:sldId id="270" r:id="rId29"/>
    <p:sldId id="271" r:id="rId30"/>
    <p:sldId id="307" r:id="rId31"/>
    <p:sldId id="308" r:id="rId32"/>
    <p:sldId id="305" r:id="rId33"/>
    <p:sldId id="345" r:id="rId34"/>
    <p:sldId id="350" r:id="rId35"/>
    <p:sldId id="354" r:id="rId36"/>
    <p:sldId id="355" r:id="rId37"/>
    <p:sldId id="351" r:id="rId38"/>
    <p:sldId id="348" r:id="rId39"/>
    <p:sldId id="356" r:id="rId40"/>
    <p:sldId id="347" r:id="rId41"/>
    <p:sldId id="352" r:id="rId42"/>
    <p:sldId id="295" r:id="rId43"/>
    <p:sldId id="299" r:id="rId44"/>
  </p:sldIdLst>
  <p:sldSz cx="9144000" cy="6858000" type="screen4x3"/>
  <p:notesSz cx="6934200" cy="9220200"/>
  <p:custDataLst>
    <p:tags r:id="rId4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3" autoAdjust="0"/>
    <p:restoredTop sz="94574"/>
  </p:normalViewPr>
  <p:slideViewPr>
    <p:cSldViewPr>
      <p:cViewPr varScale="1">
        <p:scale>
          <a:sx n="80" d="100"/>
          <a:sy n="80" d="100"/>
        </p:scale>
        <p:origin x="13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60"/>
    </p:cViewPr>
  </p:sorterViewPr>
  <p:notesViewPr>
    <p:cSldViewPr>
      <p:cViewPr varScale="1">
        <p:scale>
          <a:sx n="113" d="100"/>
          <a:sy n="113" d="100"/>
        </p:scale>
        <p:origin x="2384" y="184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758278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5" tIns="46104" rIns="92215" bIns="46104" numCol="1" anchor="b" anchorCtr="0" compatLnSpc="1">
            <a:prstTxWarp prst="textNoShape">
              <a:avLst/>
            </a:prstTxWarp>
          </a:bodyPr>
          <a:lstStyle>
            <a:lvl1pPr defTabSz="921977" eaLnBrk="1" hangingPunct="1">
              <a:defRPr sz="1100" dirty="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CSE P 501 18sp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576" y="8758278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5" tIns="46104" rIns="92215" bIns="46104" numCol="1" anchor="b" anchorCtr="0" compatLnSpc="1">
            <a:prstTxWarp prst="textNoShape">
              <a:avLst/>
            </a:prstTxWarp>
          </a:bodyPr>
          <a:lstStyle>
            <a:lvl1pPr algn="r" defTabSz="921977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A-</a:t>
            </a:r>
            <a:fld id="{317A56C5-CA21-491F-BABF-8E84A4280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515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5" tIns="46104" rIns="92215" bIns="46104" numCol="1" anchor="t" anchorCtr="0" compatLnSpc="1">
            <a:prstTxWarp prst="textNoShape">
              <a:avLst/>
            </a:prstTxWarp>
          </a:bodyPr>
          <a:lstStyle>
            <a:lvl1pPr defTabSz="921977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576" y="3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5" tIns="46104" rIns="92215" bIns="46104" numCol="1" anchor="t" anchorCtr="0" compatLnSpc="1">
            <a:prstTxWarp prst="textNoShape">
              <a:avLst/>
            </a:prstTxWarp>
          </a:bodyPr>
          <a:lstStyle>
            <a:lvl1pPr algn="r" defTabSz="921977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24" y="4379900"/>
            <a:ext cx="5546758" cy="414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5" tIns="46104" rIns="92215" bIns="461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758278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5" tIns="46104" rIns="92215" bIns="46104" numCol="1" anchor="b" anchorCtr="0" compatLnSpc="1">
            <a:prstTxWarp prst="textNoShape">
              <a:avLst/>
            </a:prstTxWarp>
          </a:bodyPr>
          <a:lstStyle>
            <a:lvl1pPr defTabSz="921977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576" y="8758278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5" tIns="46104" rIns="92215" bIns="46104" numCol="1" anchor="b" anchorCtr="0" compatLnSpc="1">
            <a:prstTxWarp prst="textNoShape">
              <a:avLst/>
            </a:prstTxWarp>
          </a:bodyPr>
          <a:lstStyle>
            <a:lvl1pPr algn="r" defTabSz="921977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fld id="{9AC7D5F3-5697-4461-8CEF-9A5D880DB1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84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46"/>
            <a:fld id="{D1E1A390-DB81-4BE9-BB18-2EBF5BE5CFCB}" type="slidenum">
              <a:rPr lang="en-US" smtClean="0"/>
              <a:pPr defTabSz="921546"/>
              <a:t>1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46"/>
            <a:fld id="{46F4BA2B-C3F8-427E-83D4-CB5494B9ED4F}" type="slidenum">
              <a:rPr lang="en-US" smtClean="0"/>
              <a:pPr defTabSz="921546"/>
              <a:t>2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46"/>
            <a:fld id="{FEEB3E86-EA9A-480B-94E1-0F6DC57B42AA}" type="slidenum">
              <a:rPr lang="en-US" smtClean="0"/>
              <a:pPr defTabSz="921546"/>
              <a:t>13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Au02: from Cooper’s slides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46"/>
            <a:fld id="{FA7F5C15-11EE-4475-9F7D-24828B5B5970}" type="slidenum">
              <a:rPr lang="en-US" smtClean="0"/>
              <a:pPr defTabSz="921546"/>
              <a:t>14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Au02: from Cooper’s slides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46"/>
            <a:fld id="{38500239-A7D9-4AB8-9F9F-DC7EE5550CC6}" type="slidenum">
              <a:rPr lang="en-US" smtClean="0"/>
              <a:pPr defTabSz="921546"/>
              <a:t>17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Au02: plan on drawing something here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46"/>
            <a:fld id="{6BFD15A0-B42A-4925-B3D4-CA004F312C4B}" type="slidenum">
              <a:rPr lang="en-US" smtClean="0"/>
              <a:pPr defTabSz="921546"/>
              <a:t>19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Au02: plan on drawing something here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46"/>
            <a:fld id="{14BC08FD-3CD1-4EE8-81A0-CE866C0A4D5D}" type="slidenum">
              <a:rPr lang="en-US" smtClean="0"/>
              <a:pPr defTabSz="921546"/>
              <a:t>26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Au02: taken from one of Cooper’s slides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15wi: cover this later in the course if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7D5F3-5697-4461-8CEF-9A5D880DB16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26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1546"/>
            <a:fld id="{A8CCFE4A-B244-45A2-84CA-81B6D4AF0BCA}" type="slidenum">
              <a:rPr lang="en-US" smtClean="0"/>
              <a:pPr defTabSz="921546"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3896B5-04A6-894D-B9CA-FAEC9540B588}" type="datetime1">
              <a:rPr lang="en-US" smtClean="0"/>
              <a:t>4/1/19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4C5BB321-0AF3-4F14-93D6-0B3EFAD055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F375B8-4529-704A-A895-9532F0D36785}" type="datetime1">
              <a:rPr lang="en-US" smtClean="0"/>
              <a:t>4/1/19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8685376C-FE5C-4AC8-8A63-12A0381DB8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2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D1FCB9-18EC-2B4C-9CBC-0768151238E1}" type="datetime1">
              <a:rPr lang="en-US" smtClean="0"/>
              <a:t>4/1/19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1FA76CF5-A6EB-417C-A493-0FDCEC24C3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4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957124-DF84-B547-BB2D-896EECF8AA9C}" type="datetime1">
              <a:rPr lang="en-US" smtClean="0"/>
              <a:t>4/1/19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002AD64E-618B-41CB-865B-DB6E4FCC0B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3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3F6E76-A5B4-9045-8A12-E28496A55F69}" type="datetime1">
              <a:rPr lang="en-US" smtClean="0"/>
              <a:t>4/1/19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0754007A-5C15-4755-86A5-58309AE971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8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873783-48D3-D141-8B8F-96051454D15A}" type="datetime1">
              <a:rPr lang="en-US" smtClean="0"/>
              <a:t>4/1/19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2B2E6DA1-75FC-4FDA-894D-B4D04785E5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2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DBD2-8E4A-A44E-8636-4CD063BE2B19}" type="datetime1">
              <a:rPr lang="en-US" smtClean="0"/>
              <a:t>4/1/19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F5B35ABC-4562-491C-BC36-BE01412E39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2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662F23-7907-9743-BC06-9520F60FD1CB}" type="datetime1">
              <a:rPr lang="en-US" smtClean="0"/>
              <a:t>4/1/19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DF53D113-DCA5-49C2-AEAD-6C4CF6FBE2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6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2FDDFC-32C8-CC48-A2F3-0DC544BEB9F0}" type="datetime1">
              <a:rPr lang="en-US" smtClean="0"/>
              <a:t>4/1/19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C247CEAC-1C00-4091-AD9A-E437940781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4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96C090-C150-B24D-8740-2780F91E820E}" type="datetime1">
              <a:rPr lang="en-US" smtClean="0"/>
              <a:t>4/1/19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409FD1A4-2C3F-4FC3-8170-19BB17B433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3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AF1572-4921-D845-869B-9E96D8F17248}" type="datetime1">
              <a:rPr lang="en-US" smtClean="0"/>
              <a:t>4/1/19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571B58EA-DA11-48AF-8BAD-1339FE9D70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1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2F36310-5B19-0741-AB52-4BEDD927A94A}" type="datetime1">
              <a:rPr lang="en-US" smtClean="0"/>
              <a:t>4/1/19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A-</a:t>
            </a:r>
            <a:fld id="{0137ABE0-131C-48D1-8124-C3CCDD4DE3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5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00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hyperlink" Target="https://courses.cs.washington.edu/courses/csep501/18sp/calendar/lecturelist.html" TargetMode="Externa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tags" Target="../tags/tag89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tags" Target="../tags/tag88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5" Type="http://schemas.openxmlformats.org/officeDocument/2006/relationships/tags" Target="../tags/tag81.xml"/><Relationship Id="rId10" Type="http://schemas.openxmlformats.org/officeDocument/2006/relationships/tags" Target="../tags/tag86.xml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tags" Target="../tags/tag105.xml"/><Relationship Id="rId18" Type="http://schemas.openxmlformats.org/officeDocument/2006/relationships/tags" Target="../tags/tag110.xml"/><Relationship Id="rId26" Type="http://schemas.openxmlformats.org/officeDocument/2006/relationships/tags" Target="../tags/tag118.xml"/><Relationship Id="rId3" Type="http://schemas.openxmlformats.org/officeDocument/2006/relationships/tags" Target="../tags/tag95.xml"/><Relationship Id="rId21" Type="http://schemas.openxmlformats.org/officeDocument/2006/relationships/tags" Target="../tags/tag113.xml"/><Relationship Id="rId7" Type="http://schemas.openxmlformats.org/officeDocument/2006/relationships/tags" Target="../tags/tag99.xml"/><Relationship Id="rId12" Type="http://schemas.openxmlformats.org/officeDocument/2006/relationships/tags" Target="../tags/tag104.xml"/><Relationship Id="rId17" Type="http://schemas.openxmlformats.org/officeDocument/2006/relationships/tags" Target="../tags/tag109.xml"/><Relationship Id="rId25" Type="http://schemas.openxmlformats.org/officeDocument/2006/relationships/tags" Target="../tags/tag117.xml"/><Relationship Id="rId2" Type="http://schemas.openxmlformats.org/officeDocument/2006/relationships/tags" Target="../tags/tag94.xml"/><Relationship Id="rId16" Type="http://schemas.openxmlformats.org/officeDocument/2006/relationships/tags" Target="../tags/tag108.xml"/><Relationship Id="rId20" Type="http://schemas.openxmlformats.org/officeDocument/2006/relationships/tags" Target="../tags/tag112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24" Type="http://schemas.openxmlformats.org/officeDocument/2006/relationships/tags" Target="../tags/tag116.xml"/><Relationship Id="rId5" Type="http://schemas.openxmlformats.org/officeDocument/2006/relationships/tags" Target="../tags/tag97.xml"/><Relationship Id="rId15" Type="http://schemas.openxmlformats.org/officeDocument/2006/relationships/tags" Target="../tags/tag107.xml"/><Relationship Id="rId23" Type="http://schemas.openxmlformats.org/officeDocument/2006/relationships/tags" Target="../tags/tag115.xml"/><Relationship Id="rId28" Type="http://schemas.openxmlformats.org/officeDocument/2006/relationships/tags" Target="../tags/tag120.xml"/><Relationship Id="rId10" Type="http://schemas.openxmlformats.org/officeDocument/2006/relationships/tags" Target="../tags/tag102.xml"/><Relationship Id="rId19" Type="http://schemas.openxmlformats.org/officeDocument/2006/relationships/tags" Target="../tags/tag111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tags" Target="../tags/tag106.xml"/><Relationship Id="rId22" Type="http://schemas.openxmlformats.org/officeDocument/2006/relationships/tags" Target="../tags/tag114.xml"/><Relationship Id="rId27" Type="http://schemas.openxmlformats.org/officeDocument/2006/relationships/tags" Target="../tags/tag1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tags" Target="../tags/tag142.xml"/><Relationship Id="rId18" Type="http://schemas.openxmlformats.org/officeDocument/2006/relationships/tags" Target="../tags/tag147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tags" Target="../tags/tag141.xml"/><Relationship Id="rId17" Type="http://schemas.openxmlformats.org/officeDocument/2006/relationships/tags" Target="../tags/tag146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tags" Target="../tags/tag140.xml"/><Relationship Id="rId5" Type="http://schemas.openxmlformats.org/officeDocument/2006/relationships/tags" Target="../tags/tag134.xml"/><Relationship Id="rId15" Type="http://schemas.openxmlformats.org/officeDocument/2006/relationships/tags" Target="../tags/tag144.xml"/><Relationship Id="rId10" Type="http://schemas.openxmlformats.org/officeDocument/2006/relationships/tags" Target="../tags/tag139.xml"/><Relationship Id="rId19" Type="http://schemas.openxmlformats.org/officeDocument/2006/relationships/slideLayout" Target="../slideLayouts/slideLayout4.xml"/><Relationship Id="rId4" Type="http://schemas.openxmlformats.org/officeDocument/2006/relationships/tags" Target="../tags/tag133.xml"/><Relationship Id="rId9" Type="http://schemas.openxmlformats.org/officeDocument/2006/relationships/tags" Target="../tags/tag138.xml"/><Relationship Id="rId14" Type="http://schemas.openxmlformats.org/officeDocument/2006/relationships/tags" Target="../tags/tag1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7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193.xml"/><Relationship Id="rId7" Type="http://schemas.openxmlformats.org/officeDocument/2006/relationships/image" Target="../media/image1.jpeg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9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5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Compiler Design</a:t>
            </a:r>
            <a:endParaRPr lang="en-US" dirty="0"/>
          </a:p>
        </p:txBody>
      </p:sp>
      <p:sp>
        <p:nvSpPr>
          <p:cNvPr id="3078" name="Rectangle 16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Overview and Introduction</a:t>
            </a:r>
          </a:p>
          <a:p>
            <a:pPr eaLnBrk="1" hangingPunct="1"/>
            <a:endParaRPr lang="en-US" dirty="0"/>
          </a:p>
          <a:p>
            <a:r>
              <a:rPr lang="en-US" dirty="0">
                <a:hlinkClick r:id="rId6"/>
              </a:rPr>
              <a:t>Credit: UW (Perkins)</a:t>
            </a:r>
            <a:endParaRPr lang="en-US" dirty="0"/>
          </a:p>
        </p:txBody>
      </p:sp>
      <p:sp>
        <p:nvSpPr>
          <p:cNvPr id="3076" name="Rectangle 16"/>
          <p:cNvSpPr>
            <a:spLocks noGrp="1" noChangeArrowheads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9BC1DAFE-16F0-4AD0-8057-25AA1949C8D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Often implemented with interpreters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, PERL, Python, Ruby, </a:t>
            </a:r>
            <a:r>
              <a:rPr lang="en-US" dirty="0" err="1"/>
              <a:t>awk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, shells (bash), Scheme/Lisp/ML/</a:t>
            </a:r>
            <a:r>
              <a:rPr lang="en-US" dirty="0" err="1"/>
              <a:t>OCaml</a:t>
            </a:r>
            <a:r>
              <a:rPr lang="en-US" dirty="0"/>
              <a:t>, postscript/</a:t>
            </a:r>
            <a:r>
              <a:rPr lang="en-US" dirty="0" err="1"/>
              <a:t>pdf</a:t>
            </a:r>
            <a:r>
              <a:rPr lang="en-US" dirty="0"/>
              <a:t>, machine simulators</a:t>
            </a:r>
          </a:p>
          <a:p>
            <a:r>
              <a:rPr lang="en-US" dirty="0"/>
              <a:t>Particularly efficient if interpreter overhead is low relative to execution cost of individual statements</a:t>
            </a:r>
          </a:p>
          <a:p>
            <a:pPr lvl="1"/>
            <a:r>
              <a:rPr lang="en-US" dirty="0"/>
              <a:t>But even if not (machine simulators), flexibility, immediacy, or portability may be worth it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A-</a:t>
            </a:r>
            <a:fld id="{16AF6F47-A252-4FBF-BDED-AE5146E0BF3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92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Hybrid approaches</a:t>
            </a:r>
            <a:endParaRPr lang="en-US" dirty="0"/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Compiler generates byte code intermediate language, e.g. compile Java source to Java Virtual Machine .class files, then:</a:t>
            </a:r>
          </a:p>
          <a:p>
            <a:pPr lvl="1"/>
            <a:r>
              <a:rPr lang="en-US" dirty="0"/>
              <a:t>Interpret byte codes directly, or</a:t>
            </a:r>
          </a:p>
          <a:p>
            <a:pPr lvl="1"/>
            <a:r>
              <a:rPr lang="en-US" dirty="0"/>
              <a:t>Compile some or all byte codes to native code</a:t>
            </a:r>
          </a:p>
          <a:p>
            <a:pPr lvl="2"/>
            <a:r>
              <a:rPr lang="en-US" dirty="0"/>
              <a:t>Variation: Just-In-Time compiler (JIT) – detect hot spots &amp; compile on the fly to native code </a:t>
            </a:r>
          </a:p>
          <a:p>
            <a:r>
              <a:rPr lang="en-US" dirty="0"/>
              <a:t>Widely use for </a:t>
            </a:r>
            <a:r>
              <a:rPr lang="en-US" dirty="0" err="1"/>
              <a:t>Javascript</a:t>
            </a:r>
            <a:r>
              <a:rPr lang="en-US" dirty="0"/>
              <a:t>, many functional and other languages (Haskell, ML, Ruby), Java, C# and Microsoft CLR, others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A-</a:t>
            </a:r>
            <a:fld id="{7569BE5E-2A9C-408B-95C7-CFAA67104F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9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Structure of a Compiler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At a high level, a compiler has two pieces:</a:t>
            </a:r>
          </a:p>
          <a:p>
            <a:pPr lvl="1" eaLnBrk="1" hangingPunct="1"/>
            <a:r>
              <a:rPr lang="en-US" dirty="0"/>
              <a:t>Front end: analysis</a:t>
            </a:r>
          </a:p>
          <a:p>
            <a:pPr lvl="2" eaLnBrk="1" hangingPunct="1"/>
            <a:r>
              <a:rPr lang="en-US" dirty="0"/>
              <a:t>Read source program and discover its structure and meaning</a:t>
            </a:r>
          </a:p>
          <a:p>
            <a:pPr lvl="1" eaLnBrk="1" hangingPunct="1"/>
            <a:r>
              <a:rPr lang="en-US" dirty="0"/>
              <a:t>Back end: synthesis</a:t>
            </a:r>
          </a:p>
          <a:p>
            <a:pPr lvl="2" eaLnBrk="1" hangingPunct="1"/>
            <a:r>
              <a:rPr lang="en-US" dirty="0"/>
              <a:t>Generate equivalent target language program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4364C84D-6E06-414D-B9A5-A61B9D7AC16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8679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5105400"/>
            <a:ext cx="1295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Source</a:t>
            </a:r>
          </a:p>
        </p:txBody>
      </p:sp>
      <p:sp>
        <p:nvSpPr>
          <p:cNvPr id="28680" name="Oval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53200" y="5105400"/>
            <a:ext cx="1295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Target</a:t>
            </a:r>
          </a:p>
        </p:txBody>
      </p:sp>
      <p:sp>
        <p:nvSpPr>
          <p:cNvPr id="28681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48000" y="5105400"/>
            <a:ext cx="1447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Front End</a:t>
            </a:r>
          </a:p>
        </p:txBody>
      </p:sp>
      <p:sp>
        <p:nvSpPr>
          <p:cNvPr id="28682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800600" y="5105400"/>
            <a:ext cx="1447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Back End</a:t>
            </a:r>
          </a:p>
        </p:txBody>
      </p:sp>
      <p:sp>
        <p:nvSpPr>
          <p:cNvPr id="28683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743200" y="5562600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4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495800" y="5562600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5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6248400" y="5562600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0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Compiler must…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Recognize legal programs (&amp; complain about illegal ones)</a:t>
            </a:r>
          </a:p>
          <a:p>
            <a:pPr eaLnBrk="1" hangingPunct="1"/>
            <a:r>
              <a:rPr lang="en-US" sz="2800" dirty="0"/>
              <a:t>Generate correct code</a:t>
            </a:r>
          </a:p>
          <a:p>
            <a:pPr lvl="1"/>
            <a:r>
              <a:rPr lang="en-US" sz="2400" dirty="0"/>
              <a:t>Compiler can attempt to improve (“optimize”) code, but must not change behavior</a:t>
            </a:r>
          </a:p>
          <a:p>
            <a:pPr eaLnBrk="1" hangingPunct="1"/>
            <a:r>
              <a:rPr lang="en-US" sz="2800" dirty="0"/>
              <a:t>Manage runtime storage of all variables/data</a:t>
            </a:r>
          </a:p>
          <a:p>
            <a:pPr eaLnBrk="1" hangingPunct="1"/>
            <a:r>
              <a:rPr lang="en-US" sz="2800" dirty="0"/>
              <a:t>Agree with OS &amp; linker on target format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773404A4-48C6-4564-A8AB-156C2A9FC20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9703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5105400"/>
            <a:ext cx="1295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Source</a:t>
            </a:r>
          </a:p>
        </p:txBody>
      </p:sp>
      <p:sp>
        <p:nvSpPr>
          <p:cNvPr id="29704" name="Oval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53200" y="5105400"/>
            <a:ext cx="1295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Target</a:t>
            </a:r>
          </a:p>
        </p:txBody>
      </p:sp>
      <p:sp>
        <p:nvSpPr>
          <p:cNvPr id="29705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48000" y="5105400"/>
            <a:ext cx="1447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Front End</a:t>
            </a:r>
          </a:p>
        </p:txBody>
      </p:sp>
      <p:sp>
        <p:nvSpPr>
          <p:cNvPr id="29706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800600" y="5105400"/>
            <a:ext cx="1447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Back End</a:t>
            </a:r>
          </a:p>
        </p:txBody>
      </p:sp>
      <p:sp>
        <p:nvSpPr>
          <p:cNvPr id="29707" name="Line 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743200" y="5562600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8" name="Line 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495800" y="5562600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9" name="Line 10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6248400" y="5562600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66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Implications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Phases communicate using some sort of Intermediate Representation(s) (IR)</a:t>
            </a:r>
          </a:p>
          <a:p>
            <a:pPr lvl="1"/>
            <a:r>
              <a:rPr lang="en-US" sz="2400" dirty="0"/>
              <a:t>Front end maps source into IR</a:t>
            </a:r>
          </a:p>
          <a:p>
            <a:pPr lvl="1"/>
            <a:r>
              <a:rPr lang="en-US" sz="2400" dirty="0"/>
              <a:t>Back end maps IR to target machine code</a:t>
            </a:r>
          </a:p>
          <a:p>
            <a:pPr lvl="1"/>
            <a:r>
              <a:rPr lang="en-US" sz="2400" dirty="0"/>
              <a:t>Often multiple IRs – higher level at first, lower level in later phases</a:t>
            </a:r>
          </a:p>
          <a:p>
            <a:pPr eaLnBrk="1" hangingPunct="1"/>
            <a:endParaRPr lang="en-US" sz="2800" dirty="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91370672-84C5-420D-A798-C8B9572D62C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0727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5105400"/>
            <a:ext cx="1295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Source</a:t>
            </a:r>
          </a:p>
        </p:txBody>
      </p:sp>
      <p:sp>
        <p:nvSpPr>
          <p:cNvPr id="30728" name="Oval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53200" y="5105400"/>
            <a:ext cx="1295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Target</a:t>
            </a:r>
          </a:p>
        </p:txBody>
      </p:sp>
      <p:sp>
        <p:nvSpPr>
          <p:cNvPr id="30729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48000" y="5105400"/>
            <a:ext cx="1447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Front End</a:t>
            </a:r>
          </a:p>
        </p:txBody>
      </p:sp>
      <p:sp>
        <p:nvSpPr>
          <p:cNvPr id="30730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800600" y="5105400"/>
            <a:ext cx="14478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Back End</a:t>
            </a:r>
          </a:p>
        </p:txBody>
      </p:sp>
      <p:sp>
        <p:nvSpPr>
          <p:cNvPr id="30731" name="Line 8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743200" y="5562600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2" name="Line 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495800" y="5562600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3" name="Line 10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6248400" y="5562600"/>
            <a:ext cx="3048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Front End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Usually split into two parts</a:t>
            </a:r>
          </a:p>
          <a:p>
            <a:pPr lvl="1" eaLnBrk="1" hangingPunct="1"/>
            <a:r>
              <a:rPr lang="en-US" sz="2400" dirty="0"/>
              <a:t>Scanner: Responsible for converting character stream to token stream: keywords, operators, variables, constants, …</a:t>
            </a:r>
          </a:p>
          <a:p>
            <a:pPr lvl="2" eaLnBrk="1" hangingPunct="1"/>
            <a:r>
              <a:rPr lang="en-US" sz="2000" dirty="0"/>
              <a:t>Also: strips out white space, comments</a:t>
            </a:r>
          </a:p>
          <a:p>
            <a:pPr lvl="1" eaLnBrk="1" hangingPunct="1"/>
            <a:r>
              <a:rPr lang="en-US" sz="2400" dirty="0"/>
              <a:t>Parser: Reads token stream; generates IR</a:t>
            </a:r>
          </a:p>
          <a:p>
            <a:pPr eaLnBrk="1" hangingPunct="1"/>
            <a:r>
              <a:rPr lang="en-US" sz="2800" dirty="0"/>
              <a:t>Scanner &amp; parser can be generated automatically</a:t>
            </a:r>
          </a:p>
          <a:p>
            <a:pPr lvl="1" eaLnBrk="1" hangingPunct="1"/>
            <a:r>
              <a:rPr lang="en-US" sz="2400" dirty="0"/>
              <a:t>Use a formal grammar to specify the source language </a:t>
            </a:r>
          </a:p>
          <a:p>
            <a:pPr lvl="1" eaLnBrk="1" hangingPunct="1"/>
            <a:r>
              <a:rPr lang="en-US" sz="2400" dirty="0"/>
              <a:t>Tools read the grammar and generate scanner &amp; parser (</a:t>
            </a:r>
            <a:r>
              <a:rPr lang="en-US" sz="2400" dirty="0" err="1"/>
              <a:t>lex</a:t>
            </a:r>
            <a:r>
              <a:rPr lang="en-US" sz="2400" dirty="0"/>
              <a:t>/</a:t>
            </a:r>
            <a:r>
              <a:rPr lang="en-US" sz="2400" dirty="0" err="1"/>
              <a:t>yacc</a:t>
            </a:r>
            <a:r>
              <a:rPr lang="en-US" sz="2400" dirty="0"/>
              <a:t> or flex/bison for C/C++, </a:t>
            </a:r>
            <a:r>
              <a:rPr lang="en-US" sz="2400" dirty="0" err="1"/>
              <a:t>JFlex</a:t>
            </a:r>
            <a:r>
              <a:rPr lang="en-US" sz="2400" dirty="0"/>
              <a:t>/CUP for Java)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5265FFDD-E44C-4E46-A978-BB718833B62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31751" name="Group 12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178300" y="533400"/>
            <a:ext cx="4584700" cy="838200"/>
            <a:chOff x="2632" y="336"/>
            <a:chExt cx="2888" cy="528"/>
          </a:xfrm>
        </p:grpSpPr>
        <p:sp>
          <p:nvSpPr>
            <p:cNvPr id="31752" name="Rectangle 4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120" y="336"/>
              <a:ext cx="67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Scanner</a:t>
              </a:r>
            </a:p>
          </p:txBody>
        </p:sp>
        <p:sp>
          <p:nvSpPr>
            <p:cNvPr id="31753" name="Rectangle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320" y="336"/>
              <a:ext cx="67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Parser</a:t>
              </a:r>
            </a:p>
          </p:txBody>
        </p:sp>
        <p:sp>
          <p:nvSpPr>
            <p:cNvPr id="31754" name="Line 6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2640" y="6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Line 7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3792" y="6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Line 8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4992" y="6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Text Box 9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32" y="432"/>
              <a:ext cx="4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source</a:t>
              </a:r>
            </a:p>
          </p:txBody>
        </p:sp>
        <p:sp>
          <p:nvSpPr>
            <p:cNvPr id="31758" name="Text Box 10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832" y="432"/>
              <a:ext cx="44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tokens</a:t>
              </a:r>
            </a:p>
          </p:txBody>
        </p:sp>
        <p:sp>
          <p:nvSpPr>
            <p:cNvPr id="31759" name="Text Box 11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136" y="432"/>
              <a:ext cx="2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0623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Scanner Example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Input text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/>
                <a:cs typeface="Courier New"/>
              </a:rPr>
              <a:t>// this statement does very little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/>
                <a:cs typeface="Courier New"/>
              </a:rPr>
              <a:t>if (x &gt;= y) y = 42;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Token Stream</a:t>
            </a:r>
            <a:endParaRPr lang="en-US" sz="2800" dirty="0">
              <a:latin typeface="Lucida Sans Unicode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Lucida Sans Unicode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Lucida Sans Unicode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Lucida Sans Unicode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Notes: tokens are atomic items, not character strings; comments &amp; whitespace are </a:t>
            </a:r>
            <a:r>
              <a:rPr lang="en-US" sz="2400" i="1" dirty="0"/>
              <a:t>not</a:t>
            </a:r>
            <a:r>
              <a:rPr lang="en-US" sz="2400" dirty="0"/>
              <a:t>  tokens </a:t>
            </a:r>
            <a:r>
              <a:rPr lang="en-US" sz="1800" dirty="0"/>
              <a:t>(in most languages – counterexamples: Python indenting, Ruby newlines)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Tokens may carry associated data (e.g., </a:t>
            </a:r>
            <a:r>
              <a:rPr lang="en-US" sz="2000" dirty="0" err="1"/>
              <a:t>int</a:t>
            </a:r>
            <a:r>
              <a:rPr lang="en-US" sz="2000" dirty="0"/>
              <a:t> value, variable name)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A4D25A43-C158-44F4-99FF-02FE95A8B62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3799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0" y="3505200"/>
            <a:ext cx="40163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IF</a:t>
            </a:r>
          </a:p>
        </p:txBody>
      </p:sp>
      <p:sp>
        <p:nvSpPr>
          <p:cNvPr id="33800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38400" y="3505200"/>
            <a:ext cx="995363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LPAREN</a:t>
            </a:r>
          </a:p>
        </p:txBody>
      </p:sp>
      <p:sp>
        <p:nvSpPr>
          <p:cNvPr id="33801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76638" y="3505200"/>
            <a:ext cx="725487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ID(x)</a:t>
            </a:r>
          </a:p>
        </p:txBody>
      </p:sp>
      <p:sp>
        <p:nvSpPr>
          <p:cNvPr id="33802" name="Text 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379913" y="3505200"/>
            <a:ext cx="639762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GEQ</a:t>
            </a:r>
          </a:p>
        </p:txBody>
      </p:sp>
      <p:sp>
        <p:nvSpPr>
          <p:cNvPr id="33803" name="Text Box 1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151438" y="3505200"/>
            <a:ext cx="72707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ID(y)</a:t>
            </a:r>
          </a:p>
        </p:txBody>
      </p:sp>
      <p:sp>
        <p:nvSpPr>
          <p:cNvPr id="33804" name="Text Box 1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905000" y="4040188"/>
            <a:ext cx="102235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RPAREN</a:t>
            </a:r>
          </a:p>
        </p:txBody>
      </p:sp>
      <p:sp>
        <p:nvSpPr>
          <p:cNvPr id="33805" name="Text Box 1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92450" y="4038600"/>
            <a:ext cx="72707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ID(y)</a:t>
            </a:r>
          </a:p>
        </p:txBody>
      </p:sp>
      <p:sp>
        <p:nvSpPr>
          <p:cNvPr id="33806" name="Text Box 1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997325" y="4038600"/>
            <a:ext cx="119062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BECOMES</a:t>
            </a:r>
          </a:p>
        </p:txBody>
      </p:sp>
      <p:sp>
        <p:nvSpPr>
          <p:cNvPr id="33807" name="Text Box 1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362575" y="4038600"/>
            <a:ext cx="99377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INT(42)</a:t>
            </a:r>
          </a:p>
        </p:txBody>
      </p:sp>
      <p:sp>
        <p:nvSpPr>
          <p:cNvPr id="33808" name="Text Box 1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473825" y="4038600"/>
            <a:ext cx="105092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SCOLON</a:t>
            </a:r>
          </a:p>
        </p:txBody>
      </p:sp>
    </p:spTree>
    <p:extLst>
      <p:ext uri="{BB962C8B-B14F-4D97-AF65-F5344CB8AC3E}">
        <p14:creationId xmlns:p14="http://schemas.microsoft.com/office/powerpoint/2010/main" val="1235904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Parser Output (IR)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Given token stream from scanner, the parser must produce output that captures the meaning of the program</a:t>
            </a:r>
          </a:p>
          <a:p>
            <a:r>
              <a:rPr lang="en-US" dirty="0"/>
              <a:t>Most common output from a parser is an abstract syntax tree</a:t>
            </a:r>
          </a:p>
          <a:p>
            <a:pPr lvl="1"/>
            <a:r>
              <a:rPr lang="en-US" dirty="0"/>
              <a:t>Essential meaning of program without syntactic noise</a:t>
            </a:r>
          </a:p>
          <a:p>
            <a:pPr lvl="1"/>
            <a:r>
              <a:rPr lang="en-US" dirty="0"/>
              <a:t>Nodes are operations, children are operands</a:t>
            </a:r>
          </a:p>
          <a:p>
            <a:pPr eaLnBrk="1" hangingPunct="1"/>
            <a:r>
              <a:rPr lang="en-US" dirty="0"/>
              <a:t>Many different forms</a:t>
            </a:r>
          </a:p>
          <a:p>
            <a:pPr lvl="1" eaLnBrk="1" hangingPunct="1"/>
            <a:r>
              <a:rPr lang="en-US" dirty="0"/>
              <a:t>Engineering tradeoffs have changed over time</a:t>
            </a:r>
          </a:p>
          <a:p>
            <a:pPr lvl="1" eaLnBrk="1" hangingPunct="1"/>
            <a:r>
              <a:rPr lang="en-US" dirty="0"/>
              <a:t>Tradeoffs (and IRs) can also vary between different phases of a single compiler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613FAE01-F1E5-4D13-BAB5-9724B165A3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65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Parser Example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2667000"/>
            <a:ext cx="4038600" cy="3657600"/>
          </a:xfrm>
        </p:spPr>
        <p:txBody>
          <a:bodyPr/>
          <a:lstStyle/>
          <a:p>
            <a:pPr eaLnBrk="1" hangingPunct="1"/>
            <a:r>
              <a:rPr lang="en-US" dirty="0"/>
              <a:t>Token Stream</a:t>
            </a:r>
          </a:p>
        </p:txBody>
      </p:sp>
      <p:sp>
        <p:nvSpPr>
          <p:cNvPr id="35847" name="Rectangle 14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2667000"/>
            <a:ext cx="4038600" cy="3657600"/>
          </a:xfrm>
        </p:spPr>
        <p:txBody>
          <a:bodyPr/>
          <a:lstStyle/>
          <a:p>
            <a:pPr eaLnBrk="1" hangingPunct="1"/>
            <a:r>
              <a:rPr lang="en-US" dirty="0"/>
              <a:t>Abstract Syntax Tree</a:t>
            </a:r>
          </a:p>
        </p:txBody>
      </p:sp>
      <p:sp>
        <p:nvSpPr>
          <p:cNvPr id="35844" name="Slide Number Placeholder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9E37D79C-40FC-49F5-B7D8-77CB31CE1AE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5848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52600" y="3505199"/>
            <a:ext cx="401638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IF</a:t>
            </a:r>
          </a:p>
        </p:txBody>
      </p:sp>
      <p:sp>
        <p:nvSpPr>
          <p:cNvPr id="35849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86000" y="3505199"/>
            <a:ext cx="995363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LPAREN</a:t>
            </a:r>
          </a:p>
        </p:txBody>
      </p:sp>
      <p:sp>
        <p:nvSpPr>
          <p:cNvPr id="35850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424238" y="3505199"/>
            <a:ext cx="725487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ID(x)</a:t>
            </a:r>
          </a:p>
        </p:txBody>
      </p:sp>
      <p:sp>
        <p:nvSpPr>
          <p:cNvPr id="35851" name="Text 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52600" y="4040187"/>
            <a:ext cx="639763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GEQ</a:t>
            </a:r>
          </a:p>
        </p:txBody>
      </p:sp>
      <p:sp>
        <p:nvSpPr>
          <p:cNvPr id="35852" name="Text Box 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484438" y="4040187"/>
            <a:ext cx="727075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ID(y)</a:t>
            </a:r>
          </a:p>
        </p:txBody>
      </p:sp>
      <p:sp>
        <p:nvSpPr>
          <p:cNvPr id="35853" name="Text Box 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321050" y="4038599"/>
            <a:ext cx="102235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RPAREN</a:t>
            </a:r>
          </a:p>
        </p:txBody>
      </p:sp>
      <p:sp>
        <p:nvSpPr>
          <p:cNvPr id="35854" name="Text Box 1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790700" y="4571999"/>
            <a:ext cx="72707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ID(y)</a:t>
            </a:r>
          </a:p>
        </p:txBody>
      </p:sp>
      <p:sp>
        <p:nvSpPr>
          <p:cNvPr id="35855" name="Text Box 1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695575" y="4571999"/>
            <a:ext cx="119062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BECOMES</a:t>
            </a:r>
          </a:p>
        </p:txBody>
      </p:sp>
      <p:sp>
        <p:nvSpPr>
          <p:cNvPr id="35856" name="Text Box 12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800225" y="5105399"/>
            <a:ext cx="99377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INT(42)</a:t>
            </a:r>
          </a:p>
        </p:txBody>
      </p:sp>
      <p:sp>
        <p:nvSpPr>
          <p:cNvPr id="35857" name="Text Box 13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911475" y="5105399"/>
            <a:ext cx="105092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SCOLON</a:t>
            </a:r>
          </a:p>
        </p:txBody>
      </p:sp>
      <p:grpSp>
        <p:nvGrpSpPr>
          <p:cNvPr id="35858" name="Group 28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4724400" y="3581399"/>
            <a:ext cx="3962400" cy="1981200"/>
            <a:chOff x="2976" y="1728"/>
            <a:chExt cx="2496" cy="1248"/>
          </a:xfrm>
        </p:grpSpPr>
        <p:sp>
          <p:nvSpPr>
            <p:cNvPr id="35859" name="Oval 1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792" y="1728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ifStmt</a:t>
              </a:r>
            </a:p>
          </p:txBody>
        </p:sp>
        <p:sp>
          <p:nvSpPr>
            <p:cNvPr id="35860" name="Oval 1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216" y="2160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&gt;=</a:t>
              </a:r>
            </a:p>
          </p:txBody>
        </p:sp>
        <p:sp>
          <p:nvSpPr>
            <p:cNvPr id="35861" name="Oval 17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976" y="2688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ID(x)</a:t>
              </a:r>
            </a:p>
          </p:txBody>
        </p:sp>
        <p:sp>
          <p:nvSpPr>
            <p:cNvPr id="35862" name="Oval 18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600" y="2688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ID(y)</a:t>
              </a:r>
            </a:p>
          </p:txBody>
        </p:sp>
        <p:sp>
          <p:nvSpPr>
            <p:cNvPr id="35863" name="Oval 19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512" y="2160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assign</a:t>
              </a:r>
            </a:p>
          </p:txBody>
        </p:sp>
        <p:sp>
          <p:nvSpPr>
            <p:cNvPr id="35864" name="Oval 20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272" y="2688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ID(y)</a:t>
              </a:r>
            </a:p>
          </p:txBody>
        </p:sp>
        <p:sp>
          <p:nvSpPr>
            <p:cNvPr id="35865" name="Oval 21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896" y="2688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INT(42)</a:t>
              </a:r>
            </a:p>
          </p:txBody>
        </p:sp>
        <p:sp>
          <p:nvSpPr>
            <p:cNvPr id="35866" name="Line 22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3552" y="1968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Line 23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3264" y="2448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Line 24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4560" y="2448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Line 25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600" y="2448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Line 26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4896" y="2448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Line 27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4320" y="1968"/>
              <a:ext cx="43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533400" y="1399141"/>
            <a:ext cx="7391400" cy="1039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Original source program: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000" dirty="0">
                <a:latin typeface="Courier New"/>
                <a:cs typeface="Courier New"/>
              </a:rPr>
              <a:t>// this statement does very little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/>
                <a:cs typeface="Courier New"/>
              </a:rPr>
              <a:t>if (x &gt;= y) y = 42;</a:t>
            </a:r>
          </a:p>
        </p:txBody>
      </p:sp>
    </p:spTree>
    <p:extLst>
      <p:ext uri="{BB962C8B-B14F-4D97-AF65-F5344CB8AC3E}">
        <p14:creationId xmlns:p14="http://schemas.microsoft.com/office/powerpoint/2010/main" val="1389591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Static Semantic Analysis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/>
              <a:t>During or after parsing, check that the program is legal and collect info for the back end</a:t>
            </a:r>
          </a:p>
          <a:p>
            <a:pPr eaLnBrk="1" hangingPunct="1">
              <a:defRPr/>
            </a:pPr>
            <a:r>
              <a:rPr lang="en-US" dirty="0"/>
              <a:t>Context-dependent checks that cannot be captured in a context-free grammar</a:t>
            </a:r>
          </a:p>
          <a:p>
            <a:pPr lvl="1" eaLnBrk="1" hangingPunct="1">
              <a:defRPr/>
            </a:pPr>
            <a:r>
              <a:rPr lang="en-US" dirty="0"/>
              <a:t>Type checking (e.g., </a:t>
            </a:r>
            <a:r>
              <a:rPr lang="en-US" dirty="0" err="1"/>
              <a:t>int</a:t>
            </a:r>
            <a:r>
              <a:rPr lang="en-US" dirty="0"/>
              <a:t> x = 42 + true, number and types of arguments in method call)</a:t>
            </a:r>
          </a:p>
          <a:p>
            <a:pPr lvl="1" eaLnBrk="1" hangingPunct="1">
              <a:defRPr/>
            </a:pPr>
            <a:r>
              <a:rPr lang="en-US" dirty="0"/>
              <a:t>Check language requirements like proper declarations, etc.</a:t>
            </a:r>
          </a:p>
          <a:p>
            <a:pPr lvl="1" eaLnBrk="1" hangingPunct="1">
              <a:defRPr/>
            </a:pPr>
            <a:r>
              <a:rPr lang="en-US" dirty="0"/>
              <a:t>Preliminary resource allocation</a:t>
            </a:r>
          </a:p>
          <a:p>
            <a:pPr lvl="1" eaLnBrk="1" hangingPunct="1">
              <a:defRPr/>
            </a:pPr>
            <a:r>
              <a:rPr lang="en-US" dirty="0"/>
              <a:t>Collect other information needed for back end analysis and code generation</a:t>
            </a:r>
          </a:p>
          <a:p>
            <a:pPr eaLnBrk="1" hangingPunct="1">
              <a:defRPr/>
            </a:pPr>
            <a:r>
              <a:rPr lang="en-US" dirty="0"/>
              <a:t>Key data structure: Symbol Table(s)</a:t>
            </a:r>
          </a:p>
          <a:p>
            <a:pPr lvl="1" eaLnBrk="1" hangingPunct="1">
              <a:defRPr/>
            </a:pPr>
            <a:r>
              <a:rPr lang="en-US" dirty="0"/>
              <a:t>Maps names -&gt; meanings/types/details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88342E22-2FBC-4D92-A581-ECF61E35E11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Agenda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Introductions</a:t>
            </a:r>
          </a:p>
          <a:p>
            <a:r>
              <a:rPr lang="en-US" dirty="0"/>
              <a:t>What’s a compiler?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BB95B12D-18B2-480B-8C40-D29A9D5DCF9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Back End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Responsibilities</a:t>
            </a:r>
          </a:p>
          <a:p>
            <a:pPr lvl="1" eaLnBrk="1" hangingPunct="1">
              <a:defRPr/>
            </a:pPr>
            <a:r>
              <a:rPr lang="en-US" dirty="0"/>
              <a:t>Translate IR into target machine code</a:t>
            </a:r>
          </a:p>
          <a:p>
            <a:pPr lvl="1" eaLnBrk="1" hangingPunct="1">
              <a:defRPr/>
            </a:pPr>
            <a:r>
              <a:rPr lang="en-US" dirty="0"/>
              <a:t>Should produce “good” code</a:t>
            </a:r>
          </a:p>
          <a:p>
            <a:pPr lvl="2" eaLnBrk="1" hangingPunct="1">
              <a:defRPr/>
            </a:pPr>
            <a:r>
              <a:rPr lang="en-US" dirty="0"/>
              <a:t>“good” = fast, compact, low power (pick some)</a:t>
            </a:r>
          </a:p>
          <a:p>
            <a:pPr lvl="2" eaLnBrk="1" hangingPunct="1">
              <a:defRPr/>
            </a:pPr>
            <a:r>
              <a:rPr lang="en-US" dirty="0"/>
              <a:t>Optimization phase translates correct code into semantically equivalent “better” code</a:t>
            </a:r>
          </a:p>
          <a:p>
            <a:pPr lvl="1" eaLnBrk="1" hangingPunct="1">
              <a:defRPr/>
            </a:pPr>
            <a:r>
              <a:rPr lang="en-US" dirty="0"/>
              <a:t>Should use machine resources effectively</a:t>
            </a:r>
          </a:p>
          <a:p>
            <a:pPr lvl="2" eaLnBrk="1" hangingPunct="1">
              <a:defRPr/>
            </a:pPr>
            <a:r>
              <a:rPr lang="en-US" dirty="0"/>
              <a:t>Registers</a:t>
            </a:r>
          </a:p>
          <a:p>
            <a:pPr lvl="2" eaLnBrk="1" hangingPunct="1">
              <a:defRPr/>
            </a:pPr>
            <a:r>
              <a:rPr lang="en-US" dirty="0"/>
              <a:t>Instructions</a:t>
            </a:r>
          </a:p>
          <a:p>
            <a:pPr lvl="2" eaLnBrk="1" hangingPunct="1">
              <a:defRPr/>
            </a:pPr>
            <a:r>
              <a:rPr lang="en-US" dirty="0"/>
              <a:t>Memory hierarchy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AB214558-FBA8-4ED8-A34A-86557CA9DA8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98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Back End Structure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Typically split into two major parts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“Optimization” – code improvements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Examples: common </a:t>
            </a:r>
            <a:r>
              <a:rPr lang="en-US" dirty="0" err="1"/>
              <a:t>subexpression</a:t>
            </a:r>
            <a:r>
              <a:rPr lang="en-US" dirty="0"/>
              <a:t> elimination, constant folding, code motion (move invariant computations outside of loops)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Optimization phases often interleaved with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Target Code Generation (machine specific)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Instruction selection &amp; scheduling, register allocation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Machine-specific optimizations (peephole opt., …)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Optimization usually done on lower-level linear code produced by walking AST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4E8D7400-BE90-47F5-82DF-11992B60388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51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The Result</a:t>
            </a:r>
          </a:p>
        </p:txBody>
      </p:sp>
      <p:sp>
        <p:nvSpPr>
          <p:cNvPr id="39942" name="Rectangle 4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Input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Lucida Sans Unicode" pitchFamily="34" charset="0"/>
              </a:rPr>
              <a:t>if (x &gt;= y)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Lucida Sans Unicode" pitchFamily="34" charset="0"/>
              </a:rPr>
              <a:t>	y = 42;</a:t>
            </a:r>
          </a:p>
        </p:txBody>
      </p:sp>
      <p:sp>
        <p:nvSpPr>
          <p:cNvPr id="39943" name="Rectangle 5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Output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 	</a:t>
            </a:r>
            <a:r>
              <a:rPr lang="en-US" dirty="0" err="1"/>
              <a:t>movl</a:t>
            </a:r>
            <a:r>
              <a:rPr lang="en-US" dirty="0"/>
              <a:t>  16(%</a:t>
            </a:r>
            <a:r>
              <a:rPr lang="en-US" dirty="0" err="1"/>
              <a:t>rbp</a:t>
            </a:r>
            <a:r>
              <a:rPr lang="en-US" dirty="0"/>
              <a:t>),%</a:t>
            </a:r>
            <a:r>
              <a:rPr lang="en-US" dirty="0" err="1"/>
              <a:t>edx</a:t>
            </a:r>
            <a:endParaRPr lang="en-US" dirty="0"/>
          </a:p>
          <a:p>
            <a:pPr lvl="1">
              <a:buNone/>
            </a:pPr>
            <a:r>
              <a:rPr lang="en-US" dirty="0"/>
              <a:t>  	</a:t>
            </a:r>
            <a:r>
              <a:rPr lang="en-US" dirty="0" err="1"/>
              <a:t>movl</a:t>
            </a:r>
            <a:r>
              <a:rPr lang="en-US" dirty="0"/>
              <a:t>  -8(%</a:t>
            </a:r>
            <a:r>
              <a:rPr lang="en-US" dirty="0" err="1"/>
              <a:t>rbp</a:t>
            </a:r>
            <a:r>
              <a:rPr lang="en-US" dirty="0"/>
              <a:t>),%</a:t>
            </a:r>
            <a:r>
              <a:rPr lang="en-US" dirty="0" err="1"/>
              <a:t>eax</a:t>
            </a:r>
            <a:endParaRPr lang="en-US" dirty="0"/>
          </a:p>
          <a:p>
            <a:pPr lvl="1">
              <a:buNone/>
            </a:pPr>
            <a:r>
              <a:rPr lang="en-US" dirty="0"/>
              <a:t>  	</a:t>
            </a:r>
            <a:r>
              <a:rPr lang="en-US" dirty="0" err="1"/>
              <a:t>cmpl</a:t>
            </a:r>
            <a:r>
              <a:rPr lang="en-US" dirty="0"/>
              <a:t>   %</a:t>
            </a:r>
            <a:r>
              <a:rPr lang="en-US" dirty="0" err="1"/>
              <a:t>eax</a:t>
            </a:r>
            <a:r>
              <a:rPr lang="en-US" dirty="0"/>
              <a:t>, %</a:t>
            </a:r>
            <a:r>
              <a:rPr lang="en-US" dirty="0" err="1"/>
              <a:t>edx</a:t>
            </a: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 	 </a:t>
            </a:r>
            <a:r>
              <a:rPr lang="en-US" dirty="0" err="1"/>
              <a:t>jl</a:t>
            </a:r>
            <a:r>
              <a:rPr lang="en-US" dirty="0"/>
              <a:t>        L17</a:t>
            </a:r>
          </a:p>
          <a:p>
            <a:pPr lvl="1">
              <a:buNone/>
            </a:pPr>
            <a:r>
              <a:rPr lang="en-US" dirty="0"/>
              <a:t> 	</a:t>
            </a:r>
            <a:r>
              <a:rPr lang="en-US" dirty="0" err="1"/>
              <a:t>movl</a:t>
            </a:r>
            <a:r>
              <a:rPr lang="en-US" dirty="0"/>
              <a:t>  $42, -8(%</a:t>
            </a:r>
            <a:r>
              <a:rPr lang="en-US" dirty="0" err="1"/>
              <a:t>rbp</a:t>
            </a:r>
            <a:r>
              <a:rPr lang="en-US" dirty="0"/>
              <a:t>)</a:t>
            </a:r>
          </a:p>
          <a:p>
            <a:pPr lvl="1">
              <a:buNone/>
            </a:pPr>
            <a:r>
              <a:rPr lang="en-US" dirty="0"/>
              <a:t>L17:</a:t>
            </a:r>
          </a:p>
        </p:txBody>
      </p:sp>
      <p:sp>
        <p:nvSpPr>
          <p:cNvPr id="39940" name="Slide Number Placeholder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CBE0F90E-B67D-49D2-9F4D-8F8A5B03531C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39944" name="Group 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838200" y="3810000"/>
            <a:ext cx="3962400" cy="1981200"/>
            <a:chOff x="2976" y="1728"/>
            <a:chExt cx="2496" cy="1248"/>
          </a:xfrm>
        </p:grpSpPr>
        <p:sp>
          <p:nvSpPr>
            <p:cNvPr id="39945" name="Oval 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792" y="1728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ifStmt</a:t>
              </a:r>
            </a:p>
          </p:txBody>
        </p:sp>
        <p:sp>
          <p:nvSpPr>
            <p:cNvPr id="39946" name="Oval 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216" y="2160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&gt;=</a:t>
              </a:r>
            </a:p>
          </p:txBody>
        </p:sp>
        <p:sp>
          <p:nvSpPr>
            <p:cNvPr id="39947" name="Oval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976" y="2688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ID(x)</a:t>
              </a:r>
            </a:p>
          </p:txBody>
        </p:sp>
        <p:sp>
          <p:nvSpPr>
            <p:cNvPr id="39948" name="Oval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600" y="2688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ID(y)</a:t>
              </a:r>
            </a:p>
          </p:txBody>
        </p:sp>
        <p:sp>
          <p:nvSpPr>
            <p:cNvPr id="39949" name="Oval 1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512" y="2160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assign</a:t>
              </a:r>
            </a:p>
          </p:txBody>
        </p:sp>
        <p:sp>
          <p:nvSpPr>
            <p:cNvPr id="39950" name="Oval 1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272" y="2688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ID(y)</a:t>
              </a:r>
            </a:p>
          </p:txBody>
        </p:sp>
        <p:sp>
          <p:nvSpPr>
            <p:cNvPr id="39951" name="Oval 1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896" y="2688"/>
              <a:ext cx="576" cy="2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INT(42)</a:t>
              </a:r>
            </a:p>
          </p:txBody>
        </p:sp>
        <p:sp>
          <p:nvSpPr>
            <p:cNvPr id="39952" name="Line 14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3552" y="1968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Line 15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3264" y="2448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Line 16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4560" y="2448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Line 17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3600" y="2448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18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4896" y="2448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Line 1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4320" y="1968"/>
              <a:ext cx="43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306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Why Study Compilers?  (1)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Become a better programmer(!)</a:t>
            </a:r>
          </a:p>
          <a:p>
            <a:pPr lvl="1"/>
            <a:r>
              <a:rPr lang="en-US" dirty="0"/>
              <a:t>Insight into interaction between languages, compilers, and hardware</a:t>
            </a:r>
          </a:p>
          <a:p>
            <a:pPr lvl="1"/>
            <a:r>
              <a:rPr lang="en-US" dirty="0"/>
              <a:t>Understanding of implementation techniques, how code maps to hardware</a:t>
            </a:r>
          </a:p>
          <a:p>
            <a:pPr lvl="1"/>
            <a:r>
              <a:rPr lang="en-US" dirty="0"/>
              <a:t>Better intuition about what your code does</a:t>
            </a:r>
          </a:p>
          <a:p>
            <a:pPr lvl="1"/>
            <a:r>
              <a:rPr lang="en-US" dirty="0"/>
              <a:t>Understanding how compilers optimize code helps you write code that is easier to optimize</a:t>
            </a:r>
          </a:p>
          <a:p>
            <a:pPr lvl="2"/>
            <a:r>
              <a:rPr lang="en-US" dirty="0"/>
              <a:t>Avoid wasting time on source “optimizations” that the compiler could do as well or better – particularly if you don’t confuse it with code that is too clever</a:t>
            </a: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3C3D5719-3A7B-4914-AF3D-06BAB04B1FB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29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Why Study Compilers?  (2)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Compiler techniques are everywhere</a:t>
            </a:r>
          </a:p>
          <a:p>
            <a:pPr lvl="1" eaLnBrk="1" hangingPunct="1">
              <a:defRPr/>
            </a:pPr>
            <a:r>
              <a:rPr lang="en-US" dirty="0"/>
              <a:t>Parsing (“little” languages, interpreters, XML)</a:t>
            </a:r>
          </a:p>
          <a:p>
            <a:pPr lvl="1" eaLnBrk="1" hangingPunct="1">
              <a:defRPr/>
            </a:pPr>
            <a:r>
              <a:rPr lang="en-US" dirty="0"/>
              <a:t>Software tools (verifiers, checkers, …)</a:t>
            </a:r>
          </a:p>
          <a:p>
            <a:pPr lvl="1" eaLnBrk="1" hangingPunct="1">
              <a:defRPr/>
            </a:pPr>
            <a:r>
              <a:rPr lang="en-US" dirty="0"/>
              <a:t>Database engines, query languages</a:t>
            </a:r>
          </a:p>
          <a:p>
            <a:pPr lvl="1" eaLnBrk="1" hangingPunct="1">
              <a:defRPr/>
            </a:pPr>
            <a:r>
              <a:rPr lang="en-US" dirty="0"/>
              <a:t>AI, etc.: domain-specific languages</a:t>
            </a:r>
          </a:p>
          <a:p>
            <a:pPr lvl="1" eaLnBrk="1" hangingPunct="1">
              <a:defRPr/>
            </a:pPr>
            <a:r>
              <a:rPr lang="en-US" dirty="0"/>
              <a:t>Text processing </a:t>
            </a:r>
          </a:p>
          <a:p>
            <a:pPr lvl="2" eaLnBrk="1" hangingPunct="1">
              <a:defRPr/>
            </a:pPr>
            <a:r>
              <a:rPr lang="en-US" dirty="0"/>
              <a:t>Tex/</a:t>
            </a:r>
            <a:r>
              <a:rPr lang="en-US" dirty="0" err="1"/>
              <a:t>LaTex</a:t>
            </a:r>
            <a:r>
              <a:rPr lang="en-US" dirty="0"/>
              <a:t> -&gt; </a:t>
            </a:r>
            <a:r>
              <a:rPr lang="en-US" dirty="0" err="1"/>
              <a:t>dvi</a:t>
            </a:r>
            <a:r>
              <a:rPr lang="en-US" dirty="0"/>
              <a:t> -&gt; Postscript -&gt; </a:t>
            </a:r>
            <a:r>
              <a:rPr lang="en-US" dirty="0" err="1"/>
              <a:t>pdf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Hardware: VHDL; model-checking tools</a:t>
            </a:r>
          </a:p>
          <a:p>
            <a:pPr lvl="1" eaLnBrk="1" hangingPunct="1">
              <a:defRPr/>
            </a:pPr>
            <a:r>
              <a:rPr lang="en-US" dirty="0"/>
              <a:t>Mathematics (</a:t>
            </a:r>
            <a:r>
              <a:rPr lang="en-US" dirty="0" err="1"/>
              <a:t>Mathematica</a:t>
            </a:r>
            <a:r>
              <a:rPr lang="en-US" dirty="0"/>
              <a:t>, </a:t>
            </a:r>
            <a:r>
              <a:rPr lang="en-US" dirty="0" err="1"/>
              <a:t>Matlab</a:t>
            </a:r>
            <a:r>
              <a:rPr lang="en-US" dirty="0"/>
              <a:t>, SAGE)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FA1C46B0-82F9-40FC-90EC-3B5EE2CF020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65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Why Study Compilers?  (3)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Fascinating blend of theory and engineering</a:t>
            </a:r>
          </a:p>
          <a:p>
            <a:pPr lvl="1" eaLnBrk="1" hangingPunct="1"/>
            <a:r>
              <a:rPr lang="en-US" dirty="0"/>
              <a:t>Lots of beautiful theory around compilers</a:t>
            </a:r>
          </a:p>
          <a:p>
            <a:pPr lvl="2" eaLnBrk="1" hangingPunct="1"/>
            <a:r>
              <a:rPr lang="en-US" dirty="0"/>
              <a:t>Parsing, scanning, static analysis</a:t>
            </a:r>
          </a:p>
          <a:p>
            <a:pPr lvl="1" eaLnBrk="1" hangingPunct="1"/>
            <a:r>
              <a:rPr lang="en-US" dirty="0"/>
              <a:t>Interesting engineering challenges and tradeoffs, particularly in optimization (code improvement)</a:t>
            </a:r>
          </a:p>
          <a:p>
            <a:pPr lvl="2"/>
            <a:r>
              <a:rPr lang="en-US" dirty="0"/>
              <a:t>Ordering of optimization phases</a:t>
            </a:r>
          </a:p>
          <a:p>
            <a:pPr lvl="2"/>
            <a:r>
              <a:rPr lang="en-US" dirty="0"/>
              <a:t>What works for some programs can be bad for others</a:t>
            </a:r>
          </a:p>
          <a:p>
            <a:pPr lvl="1" eaLnBrk="1" hangingPunct="1"/>
            <a:r>
              <a:rPr lang="en-US" dirty="0"/>
              <a:t>Plus some very difficult problems (NP-hard or worse)</a:t>
            </a:r>
          </a:p>
          <a:p>
            <a:pPr lvl="2" eaLnBrk="1" hangingPunct="1"/>
            <a:r>
              <a:rPr lang="en-US" dirty="0"/>
              <a:t>E.g., register allocation is equivalent to graph coloring</a:t>
            </a:r>
          </a:p>
          <a:p>
            <a:pPr lvl="2" eaLnBrk="1" hangingPunct="1"/>
            <a:r>
              <a:rPr lang="en-US" dirty="0"/>
              <a:t>Need to come up with good-enough approximations/heuristics for intractable “optimizations”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A7B8D247-1D3A-4627-A23C-12D4FB4DBF5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93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Why Study Compilers?  (4)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Draws ideas from many parts of CSE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AI: Greedy algorithms, heuristic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Algorithms: graph, dynamic programming, approximation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Theory: Grammars, DFAs and PDAs, pattern matching, fixed-point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Systems: Allocation &amp; naming, synchronization, locality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Architecture: pipelines, instruction set use, memory hierarchy management, locality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4A55AE7D-A0F4-4563-8A5B-42AC479655B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70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Why Study Compilers?  (5)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You might even write a compiler some day!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You </a:t>
            </a:r>
            <a:r>
              <a:rPr lang="en-US" b="1" i="1" dirty="0">
                <a:solidFill>
                  <a:srgbClr val="FF0000"/>
                </a:solidFill>
              </a:rPr>
              <a:t>will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write parsers and interpreters for little languages, if not bigger things</a:t>
            </a:r>
          </a:p>
          <a:p>
            <a:pPr lvl="1" eaLnBrk="1" hangingPunct="1"/>
            <a:r>
              <a:rPr lang="en-US" dirty="0"/>
              <a:t>Command languages, configuration files, XML, network protocols, …</a:t>
            </a:r>
          </a:p>
          <a:p>
            <a:endParaRPr lang="en-US" dirty="0"/>
          </a:p>
          <a:p>
            <a:r>
              <a:rPr lang="en-US" dirty="0"/>
              <a:t>And if you like working with compilers and are good at it there are many jobs available…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EBBF74D8-E264-4E5E-92A1-49662D87064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17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Some History (1)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1950’s.  Existence proof</a:t>
            </a:r>
          </a:p>
          <a:p>
            <a:pPr lvl="1"/>
            <a:r>
              <a:rPr lang="en-US"/>
              <a:t>FORTRAN I (1954) – competitive with hand-optimized code</a:t>
            </a:r>
          </a:p>
          <a:p>
            <a:r>
              <a:rPr lang="en-US"/>
              <a:t>1960’s</a:t>
            </a:r>
          </a:p>
          <a:p>
            <a:pPr lvl="1"/>
            <a:r>
              <a:rPr lang="en-US"/>
              <a:t>New languages: ALGOL, LISP, COBOL, SIMULA</a:t>
            </a:r>
          </a:p>
          <a:p>
            <a:pPr lvl="1"/>
            <a:r>
              <a:rPr lang="en-US"/>
              <a:t>Formal notations for syntax, esp. BNF</a:t>
            </a:r>
          </a:p>
          <a:p>
            <a:pPr lvl="1"/>
            <a:r>
              <a:rPr lang="en-US"/>
              <a:t>Fundamental implementation techniques</a:t>
            </a:r>
          </a:p>
          <a:p>
            <a:pPr lvl="2"/>
            <a:r>
              <a:rPr lang="en-US"/>
              <a:t>Stack frames, recursive procedures, etc.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A-</a:t>
            </a:r>
            <a:fld id="{35867F2C-A604-4697-8678-468935C8D56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Some History (2)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1970’s</a:t>
            </a:r>
          </a:p>
          <a:p>
            <a:pPr lvl="1"/>
            <a:r>
              <a:rPr lang="en-US" dirty="0"/>
              <a:t>Syntax: formal methods for producing compiler front-ends; many theorems</a:t>
            </a:r>
          </a:p>
          <a:p>
            <a:r>
              <a:rPr lang="en-US" dirty="0"/>
              <a:t>Late 1970’s, 1980’s</a:t>
            </a:r>
          </a:p>
          <a:p>
            <a:pPr lvl="1"/>
            <a:r>
              <a:rPr lang="en-US" dirty="0"/>
              <a:t>New languages (functional; object-oriented - Smalltalk)</a:t>
            </a:r>
          </a:p>
          <a:p>
            <a:pPr lvl="1"/>
            <a:r>
              <a:rPr lang="en-US" dirty="0"/>
              <a:t>New architectures (RISC machines, parallel machines, memory hierarchy issues)</a:t>
            </a:r>
          </a:p>
          <a:p>
            <a:pPr lvl="1"/>
            <a:r>
              <a:rPr lang="en-US" dirty="0"/>
              <a:t>More attention to back-end issues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A-</a:t>
            </a:r>
            <a:fld id="{F95DE215-8957-44C6-9291-7976EBB039F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Credits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Lecture materials are taken with some modification from Hal Perkins of University of Washington</a:t>
            </a:r>
          </a:p>
          <a:p>
            <a:pPr eaLnBrk="1" hangingPunct="1"/>
            <a:r>
              <a:rPr lang="en-US" dirty="0"/>
              <a:t>Some direct ancestors of this course:</a:t>
            </a:r>
          </a:p>
          <a:p>
            <a:pPr lvl="1" eaLnBrk="1" hangingPunct="1"/>
            <a:r>
              <a:rPr lang="en-US" dirty="0"/>
              <a:t>UW CSE 401 (Chambers, Snyder, </a:t>
            </a:r>
            <a:r>
              <a:rPr lang="en-US" dirty="0" err="1"/>
              <a:t>Notkin</a:t>
            </a:r>
            <a:r>
              <a:rPr lang="en-US" dirty="0"/>
              <a:t>, </a:t>
            </a:r>
            <a:r>
              <a:rPr lang="en-US" dirty="0" err="1"/>
              <a:t>Ringenburg</a:t>
            </a:r>
            <a:r>
              <a:rPr lang="en-US" dirty="0"/>
              <a:t>, Henry, …)</a:t>
            </a:r>
          </a:p>
          <a:p>
            <a:pPr lvl="1" eaLnBrk="1" hangingPunct="1"/>
            <a:r>
              <a:rPr lang="en-US" dirty="0"/>
              <a:t>UW CSE PMP 582/501 (Perkins, Hogg)</a:t>
            </a:r>
          </a:p>
          <a:p>
            <a:pPr lvl="1"/>
            <a:r>
              <a:rPr lang="en-US" dirty="0"/>
              <a:t>Rice CS 412 (Cooper, Kennedy, </a:t>
            </a:r>
            <a:r>
              <a:rPr lang="en-US" dirty="0" err="1"/>
              <a:t>Torczon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Cornell CS 412-3 (</a:t>
            </a:r>
            <a:r>
              <a:rPr lang="en-US" dirty="0" err="1"/>
              <a:t>Teitelbaum</a:t>
            </a:r>
            <a:r>
              <a:rPr lang="en-US" dirty="0"/>
              <a:t>, Perkins)</a:t>
            </a:r>
          </a:p>
          <a:p>
            <a:pPr lvl="1" eaLnBrk="1" hangingPunct="1"/>
            <a:r>
              <a:rPr lang="en-US" dirty="0"/>
              <a:t>Other compiler courses, papers, …</a:t>
            </a:r>
          </a:p>
          <a:p>
            <a:pPr lvl="1" eaLnBrk="1" hangingPunct="1"/>
            <a:r>
              <a:rPr lang="en-US" dirty="0"/>
              <a:t>Many books (Appel; Cooper/</a:t>
            </a:r>
            <a:r>
              <a:rPr lang="en-US" dirty="0" err="1"/>
              <a:t>Torczon</a:t>
            </a:r>
            <a:r>
              <a:rPr lang="en-US" dirty="0"/>
              <a:t>; </a:t>
            </a:r>
            <a:r>
              <a:rPr lang="en-US" dirty="0" err="1"/>
              <a:t>Aho</a:t>
            </a:r>
            <a:r>
              <a:rPr lang="en-US" dirty="0"/>
              <a:t>, [[Lam,] </a:t>
            </a:r>
            <a:r>
              <a:rPr lang="en-US" dirty="0" err="1"/>
              <a:t>Sethi</a:t>
            </a:r>
            <a:r>
              <a:rPr lang="en-US" dirty="0"/>
              <a:t>,] Ullman [Dragon Book], Fischer, [</a:t>
            </a:r>
            <a:r>
              <a:rPr lang="en-US" dirty="0" err="1"/>
              <a:t>Cytron</a:t>
            </a:r>
            <a:r>
              <a:rPr lang="en-US" dirty="0"/>
              <a:t> ,] LeBlanc; </a:t>
            </a:r>
            <a:r>
              <a:rPr lang="en-US" dirty="0" err="1"/>
              <a:t>Muchnick</a:t>
            </a:r>
            <a:r>
              <a:rPr lang="en-US" dirty="0"/>
              <a:t>, …)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BFBBD508-A9D5-4D6F-A375-675D5CB2CA5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History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1990s</a:t>
            </a:r>
          </a:p>
          <a:p>
            <a:pPr lvl="1">
              <a:defRPr/>
            </a:pPr>
            <a:r>
              <a:rPr lang="en-US" dirty="0"/>
              <a:t>Techniques for compiling objects and classes, efficiency in the presence of dynamic dispatch and small methods (Self – precursor of </a:t>
            </a:r>
            <a:r>
              <a:rPr lang="en-US" dirty="0" err="1"/>
              <a:t>Javascript</a:t>
            </a:r>
            <a:r>
              <a:rPr lang="en-US" dirty="0"/>
              <a:t>, Smalltalk; techniques now common in JVMs, etc.)</a:t>
            </a:r>
          </a:p>
          <a:p>
            <a:pPr lvl="1">
              <a:defRPr/>
            </a:pPr>
            <a:r>
              <a:rPr lang="en-US" dirty="0"/>
              <a:t>Just-in-time compilers (JITs)</a:t>
            </a:r>
          </a:p>
          <a:p>
            <a:pPr lvl="1">
              <a:defRPr/>
            </a:pPr>
            <a:r>
              <a:rPr lang="en-US" dirty="0"/>
              <a:t>Compiler technology critical to effective use of new hardware (RISC, parallel machines, complex memory hierarchies)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EE33F1A4-48A0-4C7B-B5D3-483A184077C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Some History (4)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Recent years:</a:t>
            </a:r>
          </a:p>
          <a:p>
            <a:pPr lvl="1"/>
            <a:r>
              <a:rPr lang="en-US" dirty="0"/>
              <a:t>Compilation techniques in many new places</a:t>
            </a:r>
          </a:p>
          <a:p>
            <a:pPr lvl="2"/>
            <a:r>
              <a:rPr lang="en-US" dirty="0"/>
              <a:t>Software analysis, verification, security</a:t>
            </a:r>
          </a:p>
          <a:p>
            <a:pPr lvl="1"/>
            <a:r>
              <a:rPr lang="en-US" dirty="0"/>
              <a:t>Phased compilation – blurring the lines between “compile time” and “runtime”</a:t>
            </a:r>
          </a:p>
          <a:p>
            <a:pPr lvl="1"/>
            <a:r>
              <a:rPr lang="en-US" dirty="0"/>
              <a:t>Dynamic languages – e.g., JavaScript, …</a:t>
            </a:r>
          </a:p>
          <a:p>
            <a:pPr lvl="1"/>
            <a:r>
              <a:rPr lang="en-US" dirty="0"/>
              <a:t>Domain-specific languages (DSL)</a:t>
            </a:r>
          </a:p>
          <a:p>
            <a:pPr lvl="1"/>
            <a:r>
              <a:rPr lang="en-US" dirty="0"/>
              <a:t>Optimization techniques for power, approximate computing, …</a:t>
            </a:r>
          </a:p>
          <a:p>
            <a:pPr lvl="1"/>
            <a:r>
              <a:rPr lang="en-US" dirty="0"/>
              <a:t>Memory models, concurrency, multicore, …</a:t>
            </a:r>
          </a:p>
          <a:p>
            <a:pPr lvl="1"/>
            <a:r>
              <a:rPr lang="en-US" dirty="0"/>
              <a:t>Full stack proofs/verification; secure OS/compilers</a:t>
            </a:r>
          </a:p>
          <a:p>
            <a:pPr lvl="1"/>
            <a:r>
              <a:rPr lang="en-US" dirty="0"/>
              <a:t>Etc. etc.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A-</a:t>
            </a:r>
            <a:fld id="{975B4505-C8E6-4A86-BC4F-F2910D7CC17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Compiler (and related) Turing Awards</a:t>
            </a:r>
          </a:p>
        </p:txBody>
      </p:sp>
      <p:sp>
        <p:nvSpPr>
          <p:cNvPr id="46083" name="Content Placeholder 3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1966 Alan Perlis</a:t>
            </a:r>
          </a:p>
          <a:p>
            <a:r>
              <a:rPr lang="en-US" sz="2400" dirty="0"/>
              <a:t>1972 </a:t>
            </a:r>
            <a:r>
              <a:rPr lang="en-US" sz="2400" dirty="0" err="1"/>
              <a:t>Edsger</a:t>
            </a:r>
            <a:r>
              <a:rPr lang="en-US" sz="2400" dirty="0"/>
              <a:t> </a:t>
            </a:r>
            <a:r>
              <a:rPr lang="en-US" sz="2400" dirty="0" err="1"/>
              <a:t>Dijkstra</a:t>
            </a:r>
            <a:endParaRPr lang="en-US" sz="2400" dirty="0"/>
          </a:p>
          <a:p>
            <a:r>
              <a:rPr lang="en-US" sz="2400" dirty="0"/>
              <a:t>1974 Donald Knuth</a:t>
            </a:r>
          </a:p>
          <a:p>
            <a:r>
              <a:rPr lang="en-US" sz="2400" dirty="0"/>
              <a:t>1976 Michael Rabin and Dana Scott</a:t>
            </a:r>
          </a:p>
          <a:p>
            <a:r>
              <a:rPr lang="en-US" sz="2400" dirty="0"/>
              <a:t>1977 John Backus</a:t>
            </a:r>
          </a:p>
          <a:p>
            <a:r>
              <a:rPr lang="en-US" sz="2400" dirty="0"/>
              <a:t>1978 Bob Floyd</a:t>
            </a:r>
          </a:p>
          <a:p>
            <a:r>
              <a:rPr lang="en-US" sz="2400" dirty="0"/>
              <a:t>1979 Ken Iverson</a:t>
            </a:r>
          </a:p>
          <a:p>
            <a:r>
              <a:rPr lang="en-US" sz="2400" dirty="0"/>
              <a:t>1980 Tony Hoare</a:t>
            </a:r>
          </a:p>
          <a:p>
            <a:r>
              <a:rPr lang="en-US" sz="2400" dirty="0"/>
              <a:t>1984 </a:t>
            </a:r>
            <a:r>
              <a:rPr lang="en-US" sz="2400" dirty="0" err="1"/>
              <a:t>Niklaus</a:t>
            </a:r>
            <a:r>
              <a:rPr lang="en-US" sz="2400" dirty="0"/>
              <a:t> Wirth</a:t>
            </a:r>
          </a:p>
          <a:p>
            <a:r>
              <a:rPr lang="en-US" sz="2400" dirty="0"/>
              <a:t>1987 John </a:t>
            </a:r>
            <a:r>
              <a:rPr lang="en-US" sz="2400" dirty="0" err="1"/>
              <a:t>Cocke</a:t>
            </a:r>
            <a:endParaRPr lang="en-US" sz="2400" dirty="0"/>
          </a:p>
        </p:txBody>
      </p:sp>
      <p:sp>
        <p:nvSpPr>
          <p:cNvPr id="46084" name="Content Placeholder 4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1991 Robin Milner</a:t>
            </a:r>
          </a:p>
          <a:p>
            <a:r>
              <a:rPr lang="de-DE" sz="2400" dirty="0"/>
              <a:t>2001 Ole-Johan Dahl and Kristen Nygaard</a:t>
            </a:r>
          </a:p>
          <a:p>
            <a:r>
              <a:rPr lang="de-DE" sz="2400" dirty="0"/>
              <a:t>2003 Alan Kay</a:t>
            </a:r>
          </a:p>
          <a:p>
            <a:r>
              <a:rPr lang="de-DE" sz="2400" dirty="0"/>
              <a:t>2005 Peter Naur</a:t>
            </a:r>
          </a:p>
          <a:p>
            <a:r>
              <a:rPr lang="de-DE" sz="2400" dirty="0"/>
              <a:t>2006 Fran Allen</a:t>
            </a:r>
          </a:p>
          <a:p>
            <a:r>
              <a:rPr lang="de-DE" sz="2400" dirty="0"/>
              <a:t>2008 Barbara </a:t>
            </a:r>
            <a:r>
              <a:rPr lang="de-DE" sz="2400" dirty="0" err="1"/>
              <a:t>Liskov</a:t>
            </a:r>
            <a:endParaRPr lang="de-DE" sz="2400" dirty="0"/>
          </a:p>
          <a:p>
            <a:r>
              <a:rPr lang="de-DE" sz="2400" dirty="0"/>
              <a:t>2013 Leslie </a:t>
            </a:r>
            <a:r>
              <a:rPr lang="de-DE" sz="2400" dirty="0" err="1"/>
              <a:t>Lamport</a:t>
            </a:r>
            <a:endParaRPr lang="de-DE" sz="2400" dirty="0"/>
          </a:p>
          <a:p>
            <a:r>
              <a:rPr lang="de-DE" sz="2400" dirty="0"/>
              <a:t>2018 John Hennessy &amp; David Patterson</a:t>
            </a:r>
            <a:endParaRPr lang="en-US" sz="2400" dirty="0"/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fld id="{0F9891CA-3A2F-4A75-954E-A115F002DF8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Predecessors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Data structures and algorithms</a:t>
            </a:r>
          </a:p>
          <a:p>
            <a:pPr lvl="2"/>
            <a:r>
              <a:rPr lang="en-US" dirty="0"/>
              <a:t>Linked lists, trees, hash tables, dictionaries, graphs</a:t>
            </a:r>
          </a:p>
          <a:p>
            <a:pPr lvl="1"/>
            <a:r>
              <a:rPr lang="en-US" dirty="0"/>
              <a:t>Machine organization</a:t>
            </a:r>
          </a:p>
          <a:p>
            <a:pPr lvl="2"/>
            <a:r>
              <a:rPr lang="en-US" dirty="0"/>
              <a:t>Assembly-level programming of some architecture (not necessarily x86-64)</a:t>
            </a:r>
          </a:p>
          <a:p>
            <a:pPr lvl="1"/>
            <a:r>
              <a:rPr lang="en-US" dirty="0"/>
              <a:t>Formal languages &amp; automata</a:t>
            </a:r>
          </a:p>
          <a:p>
            <a:pPr lvl="2"/>
            <a:r>
              <a:rPr lang="en-US" dirty="0"/>
              <a:t>Regular expressions, NFAs/DFAs, context-free grammars, maybe a little parsing</a:t>
            </a:r>
          </a:p>
          <a:p>
            <a:pPr lvl="1"/>
            <a:r>
              <a:rPr lang="en-US" dirty="0"/>
              <a:t>We will review basics and gaps can be filled in but might take some extra time/work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002AD64E-618B-41CB-865B-DB6E4FCC0BC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4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Course Project</a:t>
            </a:r>
          </a:p>
        </p:txBody>
      </p:sp>
      <p:sp>
        <p:nvSpPr>
          <p:cNvPr id="10243" name="Rectangle 8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Best way to learn about compilers is to build one</a:t>
            </a:r>
          </a:p>
          <a:p>
            <a:r>
              <a:rPr lang="en-US" dirty="0"/>
              <a:t>Course project</a:t>
            </a:r>
          </a:p>
          <a:p>
            <a:pPr lvl="1"/>
            <a:r>
              <a:rPr lang="en-US" dirty="0" err="1"/>
              <a:t>MiniJava</a:t>
            </a:r>
            <a:r>
              <a:rPr lang="en-US" dirty="0"/>
              <a:t> compiler: classes, objects, etc.</a:t>
            </a:r>
          </a:p>
          <a:p>
            <a:pPr lvl="2"/>
            <a:r>
              <a:rPr lang="en-US" dirty="0"/>
              <a:t>Core parts of Java – essentials only</a:t>
            </a:r>
          </a:p>
          <a:p>
            <a:pPr lvl="2"/>
            <a:r>
              <a:rPr lang="en-US" dirty="0"/>
              <a:t>Originally from </a:t>
            </a:r>
            <a:r>
              <a:rPr lang="en-US" dirty="0" err="1"/>
              <a:t>Appel</a:t>
            </a:r>
            <a:r>
              <a:rPr lang="en-US" dirty="0"/>
              <a:t> textbook (but you won’t need that)</a:t>
            </a:r>
          </a:p>
          <a:p>
            <a:pPr lvl="1"/>
            <a:r>
              <a:rPr lang="en-US" dirty="0"/>
              <a:t>Generate executable x86-64 code &amp; run it</a:t>
            </a:r>
          </a:p>
          <a:p>
            <a:pPr lvl="1"/>
            <a:r>
              <a:rPr lang="en-US" dirty="0"/>
              <a:t>Every legal </a:t>
            </a:r>
            <a:r>
              <a:rPr lang="en-US" dirty="0" err="1"/>
              <a:t>MiniJava</a:t>
            </a:r>
            <a:r>
              <a:rPr lang="en-US" dirty="0"/>
              <a:t> program is also legal regular Java – compare results from your project with </a:t>
            </a:r>
            <a:r>
              <a:rPr lang="en-US" dirty="0" err="1"/>
              <a:t>javac</a:t>
            </a:r>
            <a:r>
              <a:rPr lang="en-US" dirty="0"/>
              <a:t>/java</a:t>
            </a:r>
          </a:p>
          <a:p>
            <a:pPr lvl="1"/>
            <a:endParaRPr lang="en-US" dirty="0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02C16C80-6CC4-4054-B89C-CA25AE758AD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75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10243" name="Rectangle 8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Goal: large enough to be interesting and capture key concepts; small enough to do in 10 weeks</a:t>
            </a:r>
          </a:p>
          <a:p>
            <a:r>
              <a:rPr lang="en-US" dirty="0"/>
              <a:t>Completed in steps through the quarter</a:t>
            </a:r>
          </a:p>
          <a:p>
            <a:pPr lvl="1"/>
            <a:r>
              <a:rPr lang="en-US" dirty="0"/>
              <a:t>Where you wind up at the end is the most important</a:t>
            </a:r>
          </a:p>
          <a:p>
            <a:pPr lvl="1"/>
            <a:r>
              <a:rPr lang="en-US" dirty="0"/>
              <a:t>Intermediate milestone deadlines to keep you on schedule and provide feedback at important points</a:t>
            </a:r>
          </a:p>
          <a:p>
            <a:pPr lvl="1"/>
            <a:r>
              <a:rPr lang="en-US" dirty="0"/>
              <a:t>Evaluation is weighted towards final results but milestone results count</a:t>
            </a:r>
          </a:p>
          <a:p>
            <a:r>
              <a:rPr lang="en-US" dirty="0"/>
              <a:t>Core requirements, then open-ended if you have time for extensions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02C16C80-6CC4-4054-B89C-CA25AE758AD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53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Default is Java 8 with </a:t>
            </a:r>
            <a:r>
              <a:rPr lang="en-US" dirty="0" err="1"/>
              <a:t>JFlex</a:t>
            </a:r>
            <a:r>
              <a:rPr lang="en-US" dirty="0"/>
              <a:t>, CUP scanner/parser tools</a:t>
            </a:r>
          </a:p>
          <a:p>
            <a:pPr lvl="1"/>
            <a:r>
              <a:rPr lang="en-US" dirty="0"/>
              <a:t>Choice of editors/environments up to you</a:t>
            </a:r>
          </a:p>
          <a:p>
            <a:r>
              <a:rPr lang="en-US" dirty="0"/>
              <a:t>Somewhat open to alternatives – check with course staff – but you assume some risk of the unknown</a:t>
            </a:r>
          </a:p>
          <a:p>
            <a:pPr lvl="1"/>
            <a:r>
              <a:rPr lang="en-US" dirty="0"/>
              <a:t>Have had successful past projects using C#, F#, Haskell, ML, others (even Python &amp; Ruby!)</a:t>
            </a:r>
          </a:p>
          <a:p>
            <a:pPr lvl="1"/>
            <a:r>
              <a:rPr lang="en-US" dirty="0"/>
              <a:t>You need to be sure there are Lex/</a:t>
            </a:r>
            <a:r>
              <a:rPr lang="en-US" dirty="0" err="1"/>
              <a:t>Yacc</a:t>
            </a:r>
            <a:r>
              <a:rPr lang="en-US" dirty="0"/>
              <a:t>, Flex/Bison work-alike compiler tools available</a:t>
            </a:r>
          </a:p>
          <a:p>
            <a:pPr lvl="1"/>
            <a:r>
              <a:rPr lang="en-US" dirty="0"/>
              <a:t>Your compiler has to “work” the same as the regular ones (startup, command options, etc.)</a:t>
            </a:r>
          </a:p>
          <a:p>
            <a:pPr lvl="1"/>
            <a:r>
              <a:rPr lang="en-US" dirty="0"/>
              <a:t>Course staff will help as best we can but no guarantees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002AD64E-618B-41CB-865B-DB6E4FCC0BC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5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Project Groups &amp; Repositories</a:t>
            </a:r>
            <a:endParaRPr lang="en-US" dirty="0"/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You should work in groups of 2</a:t>
            </a:r>
          </a:p>
          <a:p>
            <a:pPr lvl="1"/>
            <a:r>
              <a:rPr lang="en-US" dirty="0"/>
              <a:t>Pick a partner now to work with throughout quarter</a:t>
            </a:r>
          </a:p>
          <a:p>
            <a:pPr lvl="2"/>
            <a:r>
              <a:rPr lang="en-US" dirty="0"/>
              <a:t>Suggestion: use discussion board to locate partners?</a:t>
            </a:r>
          </a:p>
          <a:p>
            <a:pPr lvl="1"/>
            <a:r>
              <a:rPr lang="en-US" dirty="0"/>
              <a:t>Have had some people do the project solo, but it is easy to underestimate effort needed &amp; it is real helpful to have someone to talk to about details</a:t>
            </a:r>
          </a:p>
          <a:p>
            <a:r>
              <a:rPr lang="en-US" dirty="0"/>
              <a:t>All groups </a:t>
            </a:r>
            <a:r>
              <a:rPr lang="en-US" i="1" dirty="0"/>
              <a:t>must</a:t>
            </a:r>
            <a:r>
              <a:rPr lang="en-US" dirty="0"/>
              <a:t> use course repositories on CSE </a:t>
            </a:r>
            <a:r>
              <a:rPr lang="en-US" dirty="0" err="1"/>
              <a:t>GitLab</a:t>
            </a:r>
            <a:r>
              <a:rPr lang="en-US" dirty="0"/>
              <a:t> server to store their projects.  We’ll access files from there for evaluation (&amp; to help with project)</a:t>
            </a:r>
          </a:p>
          <a:p>
            <a:r>
              <a:rPr lang="en-US" dirty="0"/>
              <a:t>By early next week, fill out partner info form on course web so we can set up groups and repositories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A-</a:t>
            </a:r>
            <a:fld id="{33534428-E326-4129-B248-33678A51C82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76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Requirements &amp; Grading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Roughly</a:t>
            </a:r>
          </a:p>
          <a:p>
            <a:pPr lvl="1"/>
            <a:r>
              <a:rPr lang="en-US" dirty="0"/>
              <a:t>50% project</a:t>
            </a:r>
          </a:p>
          <a:p>
            <a:pPr lvl="1"/>
            <a:r>
              <a:rPr lang="en-US" dirty="0"/>
              <a:t>20% individual written homework</a:t>
            </a:r>
          </a:p>
          <a:p>
            <a:pPr lvl="1"/>
            <a:r>
              <a:rPr lang="en-US" dirty="0"/>
              <a:t>25% exam (Thursday, May 24 – extra class session)</a:t>
            </a:r>
          </a:p>
          <a:p>
            <a:pPr lvl="1"/>
            <a:r>
              <a:rPr lang="en-US" dirty="0"/>
              <a:t>5% other/discretionary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We reserve the right to adjust as needed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2D1C1E56-2D47-43C7-8B8C-BC1B9DDBAAB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45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Tuesdays, 6:30-9:20</a:t>
            </a:r>
          </a:p>
          <a:p>
            <a:r>
              <a:rPr lang="en-US" dirty="0"/>
              <a:t>Lecture slides posted on course calendar by mid-afternoon before each class</a:t>
            </a:r>
          </a:p>
          <a:p>
            <a:r>
              <a:rPr lang="en-US" dirty="0"/>
              <a:t>Live video stream, but please join us – it’s lonely talking to an empty room &amp; better for you if you’re here to ask questions &amp; interact</a:t>
            </a:r>
          </a:p>
          <a:p>
            <a:r>
              <a:rPr lang="en-US" dirty="0"/>
              <a:t>Archived video and slides posted a day or two later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A-</a:t>
            </a:r>
            <a:fld id="{002AD64E-618B-41CB-865B-DB6E4FCC0BC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4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And the point is… 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How do we execute something like this?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dirty="0">
              <a:latin typeface="Lucida Sans Unicode" pitchFamily="34" charset="0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>
                <a:latin typeface="Lucida Sans Unicode" pitchFamily="34" charset="0"/>
              </a:rPr>
              <a:t>int</a:t>
            </a:r>
            <a:r>
              <a:rPr lang="en-US" sz="2000" dirty="0">
                <a:latin typeface="Lucida Sans Unicode" pitchFamily="34" charset="0"/>
              </a:rPr>
              <a:t> </a:t>
            </a:r>
            <a:r>
              <a:rPr lang="en-US" sz="2000" dirty="0" err="1">
                <a:latin typeface="Lucida Sans Unicode" pitchFamily="34" charset="0"/>
              </a:rPr>
              <a:t>nPos</a:t>
            </a:r>
            <a:r>
              <a:rPr lang="en-US" sz="2000" dirty="0">
                <a:latin typeface="Lucida Sans Unicode" pitchFamily="34" charset="0"/>
              </a:rPr>
              <a:t> = 0;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>
                <a:latin typeface="Lucida Sans Unicode" pitchFamily="34" charset="0"/>
              </a:rPr>
              <a:t>int</a:t>
            </a:r>
            <a:r>
              <a:rPr lang="en-US" sz="2000" dirty="0">
                <a:latin typeface="Lucida Sans Unicode" pitchFamily="34" charset="0"/>
              </a:rPr>
              <a:t> k = 0;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Lucida Sans Unicode" pitchFamily="34" charset="0"/>
              </a:rPr>
              <a:t>while (k &lt; length) {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Lucida Sans Unicode" pitchFamily="34" charset="0"/>
              </a:rPr>
              <a:t>	if (a[k] &gt; 0) {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Lucida Sans Unicode" pitchFamily="34" charset="0"/>
              </a:rPr>
              <a:t>	   </a:t>
            </a:r>
            <a:r>
              <a:rPr lang="en-US" sz="2000" dirty="0" err="1">
                <a:latin typeface="Lucida Sans Unicode" pitchFamily="34" charset="0"/>
              </a:rPr>
              <a:t>nPos</a:t>
            </a:r>
            <a:r>
              <a:rPr lang="en-US" sz="2000" dirty="0">
                <a:latin typeface="Lucida Sans Unicode" pitchFamily="34" charset="0"/>
              </a:rPr>
              <a:t>++;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Lucida Sans Unicode" pitchFamily="34" charset="0"/>
              </a:rPr>
              <a:t>	}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Lucida Sans Unicode" pitchFamily="34" charset="0"/>
              </a:rPr>
              <a:t>}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computer only knows 1’s &amp; 0’s - i.e., encodings of instructions and data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A90869FA-79F7-4F9C-A4A6-01664057588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Staying in touch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Course web site </a:t>
            </a:r>
          </a:p>
          <a:p>
            <a:pPr>
              <a:defRPr/>
            </a:pPr>
            <a:r>
              <a:rPr lang="en-US" dirty="0"/>
              <a:t>Discussion board</a:t>
            </a:r>
          </a:p>
          <a:p>
            <a:pPr lvl="1">
              <a:defRPr/>
            </a:pPr>
            <a:r>
              <a:rPr lang="en-US" dirty="0"/>
              <a:t>For anything related to the course</a:t>
            </a:r>
          </a:p>
          <a:p>
            <a:pPr lvl="1">
              <a:defRPr/>
            </a:pPr>
            <a:r>
              <a:rPr lang="en-US" dirty="0"/>
              <a:t>Join in!  Help each other out.  Staff will contribute.</a:t>
            </a:r>
          </a:p>
          <a:p>
            <a:pPr>
              <a:defRPr/>
            </a:pPr>
            <a:r>
              <a:rPr lang="en-US" dirty="0"/>
              <a:t>Mailing list</a:t>
            </a:r>
          </a:p>
          <a:p>
            <a:pPr lvl="1">
              <a:defRPr/>
            </a:pPr>
            <a:r>
              <a:rPr lang="en-US" dirty="0"/>
              <a:t>You are automatically subscribed if you are registered</a:t>
            </a:r>
          </a:p>
          <a:p>
            <a:pPr lvl="1">
              <a:defRPr/>
            </a:pPr>
            <a:r>
              <a:rPr lang="en-US" dirty="0"/>
              <a:t>Will keep this fairly low-volume; limited to things that everyone needs to read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B2B96A2B-6DBB-4753-99AB-637CFDC8C26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55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Books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5400" y="1600200"/>
            <a:ext cx="73914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Three good books – use at least one, others might be worth checking out:</a:t>
            </a:r>
          </a:p>
          <a:p>
            <a:pPr lvl="1">
              <a:defRPr/>
            </a:pPr>
            <a:r>
              <a:rPr lang="en-US" dirty="0"/>
              <a:t>Cooper &amp; </a:t>
            </a:r>
            <a:r>
              <a:rPr lang="en-US" dirty="0" err="1"/>
              <a:t>Torczon</a:t>
            </a:r>
            <a:r>
              <a:rPr lang="en-US" dirty="0"/>
              <a:t>, </a:t>
            </a:r>
            <a:r>
              <a:rPr lang="en-US" i="1" dirty="0"/>
              <a:t>Engineering a Compiler.</a:t>
            </a:r>
            <a:r>
              <a:rPr lang="en-US" dirty="0"/>
              <a:t> “Official text”,</a:t>
            </a:r>
            <a:r>
              <a:rPr lang="en-US" i="1" dirty="0"/>
              <a:t> 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edition should be ok too.</a:t>
            </a:r>
          </a:p>
          <a:p>
            <a:pPr lvl="1">
              <a:defRPr/>
            </a:pPr>
            <a:r>
              <a:rPr lang="en-US" dirty="0" err="1"/>
              <a:t>Appel</a:t>
            </a:r>
            <a:r>
              <a:rPr lang="en-US" dirty="0"/>
              <a:t>, </a:t>
            </a:r>
            <a:r>
              <a:rPr lang="en-US" i="1" dirty="0"/>
              <a:t>Modern Compiler Implementation in Java</a:t>
            </a:r>
            <a:r>
              <a:rPr lang="en-US" dirty="0"/>
              <a:t>, 2nd ed. </a:t>
            </a:r>
            <a:r>
              <a:rPr lang="en-US" dirty="0" err="1"/>
              <a:t>MiniJava</a:t>
            </a:r>
            <a:r>
              <a:rPr lang="en-US" dirty="0"/>
              <a:t> is from here.</a:t>
            </a:r>
          </a:p>
          <a:p>
            <a:pPr lvl="1">
              <a:defRPr/>
            </a:pPr>
            <a:r>
              <a:rPr lang="en-US" dirty="0" err="1"/>
              <a:t>Aho</a:t>
            </a:r>
            <a:r>
              <a:rPr lang="en-US" dirty="0"/>
              <a:t>, Lam, </a:t>
            </a:r>
            <a:r>
              <a:rPr lang="en-US" dirty="0" err="1"/>
              <a:t>Sethi</a:t>
            </a:r>
            <a:r>
              <a:rPr lang="en-US" dirty="0"/>
              <a:t>, Ullman, “Dragon Book”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9959BB98-9302-4D1A-A40B-969742D6923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2295" name="Picture 6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2784475"/>
            <a:ext cx="8382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3962400"/>
            <a:ext cx="8096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524000"/>
            <a:ext cx="942975" cy="122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988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Any questions?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Your job is to ask questions to be sure you understand what’s happening and to slow me down</a:t>
            </a:r>
          </a:p>
          <a:p>
            <a:pPr lvl="1"/>
            <a:r>
              <a:rPr lang="en-US" dirty="0"/>
              <a:t>Otherwise, we’ll barrel on ahead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497BEF85-0F90-443B-8210-035F3B5F7A1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Coming Attractions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Quick review of formal grammars</a:t>
            </a:r>
          </a:p>
          <a:p>
            <a:pPr eaLnBrk="1" hangingPunct="1"/>
            <a:r>
              <a:rPr lang="en-US" dirty="0"/>
              <a:t>Lexical analysis – scanning</a:t>
            </a:r>
          </a:p>
          <a:p>
            <a:pPr eaLnBrk="1" hangingPunct="1"/>
            <a:r>
              <a:rPr lang="en-US"/>
              <a:t>Followed </a:t>
            </a:r>
            <a:r>
              <a:rPr lang="en-US" dirty="0"/>
              <a:t>by parsing …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Start reading: </a:t>
            </a:r>
            <a:r>
              <a:rPr lang="en-US" dirty="0" err="1"/>
              <a:t>ch.</a:t>
            </a:r>
            <a:r>
              <a:rPr lang="en-US" dirty="0"/>
              <a:t> 1, 2.1-2.4 in EAC or corresponding chapters in other books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88C4D780-3C3B-4BC2-9154-B5B5D73F0D5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Interpreters &amp; Compilers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/>
              <a:t>Programs can be compiled or interpreted (or sometimes both)</a:t>
            </a:r>
          </a:p>
          <a:p>
            <a:pPr eaLnBrk="1" hangingPunct="1"/>
            <a:r>
              <a:rPr lang="en-US" dirty="0"/>
              <a:t>Compiler</a:t>
            </a:r>
          </a:p>
          <a:p>
            <a:pPr lvl="1" eaLnBrk="1" hangingPunct="1"/>
            <a:r>
              <a:rPr lang="en-US" dirty="0"/>
              <a:t>A program that translates a program from one language (the </a:t>
            </a:r>
            <a:r>
              <a:rPr lang="en-US" i="1" dirty="0"/>
              <a:t>source</a:t>
            </a:r>
            <a:r>
              <a:rPr lang="en-US" dirty="0"/>
              <a:t>) to another (the </a:t>
            </a:r>
            <a:r>
              <a:rPr lang="en-US" i="1" dirty="0"/>
              <a:t>target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Languages are sometimes even the same(!)</a:t>
            </a:r>
          </a:p>
          <a:p>
            <a:pPr eaLnBrk="1" hangingPunct="1"/>
            <a:r>
              <a:rPr lang="en-US" dirty="0"/>
              <a:t>Interpreter</a:t>
            </a:r>
          </a:p>
          <a:p>
            <a:pPr lvl="1" eaLnBrk="1" hangingPunct="1"/>
            <a:r>
              <a:rPr lang="en-US" dirty="0"/>
              <a:t>A program that reads a source program and produces the results of executing that program on some input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8F93BF10-3F9E-49A4-9C1C-B3F1D31C9E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5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Common Issues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Compilers and interpreters both must read the input – a stream of characters – and “understand” it: front-end </a:t>
            </a:r>
            <a:r>
              <a:rPr lang="en-US" i="1" dirty="0"/>
              <a:t>analysis</a:t>
            </a:r>
            <a:r>
              <a:rPr lang="en-US" dirty="0"/>
              <a:t> phase</a:t>
            </a:r>
            <a:endParaRPr lang="en-US" i="1" dirty="0"/>
          </a:p>
          <a:p>
            <a:pPr eaLnBrk="1" hangingPunct="1"/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>
                <a:latin typeface="Lucida Sans Unicode" pitchFamily="34" charset="0"/>
              </a:rPr>
              <a:t>w h </a:t>
            </a:r>
            <a:r>
              <a:rPr lang="en-US" sz="1800" dirty="0" err="1">
                <a:latin typeface="Lucida Sans Unicode" pitchFamily="34" charset="0"/>
              </a:rPr>
              <a:t>i</a:t>
            </a:r>
            <a:r>
              <a:rPr lang="en-US" sz="1800" dirty="0">
                <a:latin typeface="Lucida Sans Unicode" pitchFamily="34" charset="0"/>
              </a:rPr>
              <a:t> l e ( k &lt; l e n g t h ) { &lt;</a:t>
            </a:r>
            <a:r>
              <a:rPr lang="en-US" sz="1800" dirty="0" err="1">
                <a:latin typeface="Lucida Sans Unicode" pitchFamily="34" charset="0"/>
              </a:rPr>
              <a:t>nl</a:t>
            </a:r>
            <a:r>
              <a:rPr lang="en-US" sz="1800" dirty="0">
                <a:latin typeface="Lucida Sans Unicode" pitchFamily="34" charset="0"/>
              </a:rPr>
              <a:t>&gt; &lt;tab&gt; </a:t>
            </a:r>
            <a:r>
              <a:rPr lang="en-US" sz="1800" dirty="0" err="1">
                <a:latin typeface="Lucida Sans Unicode" pitchFamily="34" charset="0"/>
              </a:rPr>
              <a:t>i</a:t>
            </a:r>
            <a:r>
              <a:rPr lang="en-US" sz="1800" dirty="0">
                <a:latin typeface="Lucida Sans Unicode" pitchFamily="34" charset="0"/>
              </a:rPr>
              <a:t> f ( a [ k ] &gt; 0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>
                <a:latin typeface="Lucida Sans Unicode" pitchFamily="34" charset="0"/>
              </a:rPr>
              <a:t>) &lt;</a:t>
            </a:r>
            <a:r>
              <a:rPr lang="en-US" sz="1800" dirty="0" err="1">
                <a:latin typeface="Lucida Sans Unicode" pitchFamily="34" charset="0"/>
              </a:rPr>
              <a:t>nl</a:t>
            </a:r>
            <a:r>
              <a:rPr lang="en-US" sz="1800" dirty="0">
                <a:latin typeface="Lucida Sans Unicode" pitchFamily="34" charset="0"/>
              </a:rPr>
              <a:t>&gt; &lt;tab&gt; &lt;tab&gt;{ n P o s + + ; } &lt;</a:t>
            </a:r>
            <a:r>
              <a:rPr lang="en-US" sz="1800" dirty="0" err="1">
                <a:latin typeface="Lucida Sans Unicode" pitchFamily="34" charset="0"/>
              </a:rPr>
              <a:t>nl</a:t>
            </a:r>
            <a:r>
              <a:rPr lang="en-US" sz="1800" dirty="0">
                <a:latin typeface="Lucida Sans Unicode" pitchFamily="34" charset="0"/>
              </a:rPr>
              <a:t>&gt; &lt;tab&gt; }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800" dirty="0">
              <a:latin typeface="Lucida Sans Unicode" pitchFamily="34" charset="0"/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B81AE44D-663B-46C0-B72F-0E1DC7EEA4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8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Compiler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Read and analyze entire program</a:t>
            </a:r>
          </a:p>
          <a:p>
            <a:pPr>
              <a:defRPr/>
            </a:pPr>
            <a:r>
              <a:rPr lang="en-US" dirty="0"/>
              <a:t>Translate to semantically equivalent program in another language</a:t>
            </a:r>
          </a:p>
          <a:p>
            <a:pPr lvl="1">
              <a:defRPr/>
            </a:pPr>
            <a:r>
              <a:rPr lang="en-US" dirty="0"/>
              <a:t>Presumably easier or more efficient to execute</a:t>
            </a:r>
          </a:p>
          <a:p>
            <a:pPr>
              <a:defRPr/>
            </a:pPr>
            <a:r>
              <a:rPr lang="en-US" dirty="0"/>
              <a:t>Offline process</a:t>
            </a:r>
          </a:p>
          <a:p>
            <a:pPr>
              <a:defRPr/>
            </a:pPr>
            <a:r>
              <a:rPr lang="en-US" dirty="0"/>
              <a:t>Tradeoff: compile-time overhead (preprocessing) </a:t>
            </a:r>
            <a:r>
              <a:rPr lang="en-US" dirty="0" err="1"/>
              <a:t>vs</a:t>
            </a:r>
            <a:r>
              <a:rPr lang="en-US" dirty="0"/>
              <a:t> execution performance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AD403D9B-6FC2-4265-82FC-81682D53E40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1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Typically implemented with Compilers</a:t>
            </a:r>
            <a:endParaRPr lang="en-US" dirty="0"/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FORTRAN, C, C++, COBOL, many other programming languages, (La)</a:t>
            </a:r>
            <a:r>
              <a:rPr lang="en-US" dirty="0" err="1"/>
              <a:t>TeX</a:t>
            </a:r>
            <a:r>
              <a:rPr lang="en-US" dirty="0"/>
              <a:t>, SQL (databases), VHDL, many others</a:t>
            </a:r>
          </a:p>
          <a:p>
            <a:r>
              <a:rPr lang="en-US" dirty="0"/>
              <a:t>Particularly appropriate if significant optimization wanted/needed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A-</a:t>
            </a:r>
            <a:fld id="{2070390B-5680-4ECE-A821-6BF57F1A73D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Interpreter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50292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Interpreter</a:t>
            </a:r>
          </a:p>
          <a:p>
            <a:pPr lvl="1">
              <a:defRPr/>
            </a:pPr>
            <a:r>
              <a:rPr lang="en-US" dirty="0"/>
              <a:t>Typically implemented as an “execution engine”</a:t>
            </a:r>
          </a:p>
          <a:p>
            <a:pPr lvl="1">
              <a:defRPr/>
            </a:pPr>
            <a:r>
              <a:rPr lang="en-US" dirty="0"/>
              <a:t>Program analysis interleaved with execution: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/>
              <a:t>	running = true;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/>
              <a:t>	while (running) {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/>
              <a:t>	    analyze next statement;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/>
              <a:t>	    execute that statement;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/>
              <a:t>	}</a:t>
            </a:r>
          </a:p>
          <a:p>
            <a:pPr lvl="1">
              <a:defRPr/>
            </a:pPr>
            <a:r>
              <a:rPr lang="en-US" dirty="0"/>
              <a:t>Usually requires repeated analysis of individual statements (particularly in loops, functions)</a:t>
            </a:r>
          </a:p>
          <a:p>
            <a:pPr lvl="2">
              <a:defRPr/>
            </a:pPr>
            <a:r>
              <a:rPr lang="en-US" dirty="0"/>
              <a:t>But hybrid approaches can avoid some of this overhead</a:t>
            </a:r>
          </a:p>
          <a:p>
            <a:pPr lvl="1">
              <a:defRPr/>
            </a:pPr>
            <a:r>
              <a:rPr lang="en-US" dirty="0"/>
              <a:t>But: immediate execution, good debugging/interaction, etc.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</p:spPr>
        <p:txBody>
          <a:bodyPr/>
          <a:lstStyle/>
          <a:p>
            <a:r>
              <a:rPr lang="en-US"/>
              <a:t>A-</a:t>
            </a:r>
            <a:fld id="{7EC2CFA5-447C-46F4-935A-D2C1B4D7DC8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981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  <p:tag name="WEBEXPORTGUID" val="69af3e36-6c0f-4229-854c-befde5c9e6a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1854</TotalTime>
  <Words>2678</Words>
  <Application>Microsoft Macintosh PowerPoint</Application>
  <PresentationFormat>On-screen Show (4:3)</PresentationFormat>
  <Paragraphs>432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Courier New</vt:lpstr>
      <vt:lpstr>Lucida Sans Unicode</vt:lpstr>
      <vt:lpstr>Tahoma</vt:lpstr>
      <vt:lpstr>Wingdings</vt:lpstr>
      <vt:lpstr>Office Theme</vt:lpstr>
      <vt:lpstr>Compiler Design</vt:lpstr>
      <vt:lpstr>Agenda</vt:lpstr>
      <vt:lpstr>Credits</vt:lpstr>
      <vt:lpstr>And the point is… </vt:lpstr>
      <vt:lpstr>Interpreters &amp; Compilers</vt:lpstr>
      <vt:lpstr>Common Issues</vt:lpstr>
      <vt:lpstr>Compiler</vt:lpstr>
      <vt:lpstr>Typically implemented with Compilers</vt:lpstr>
      <vt:lpstr>Interpreter</vt:lpstr>
      <vt:lpstr>Often implemented with interpreters</vt:lpstr>
      <vt:lpstr>Hybrid approaches</vt:lpstr>
      <vt:lpstr>Structure of a Compiler</vt:lpstr>
      <vt:lpstr>Compiler must…</vt:lpstr>
      <vt:lpstr>Implications</vt:lpstr>
      <vt:lpstr>Front End</vt:lpstr>
      <vt:lpstr>Scanner Example</vt:lpstr>
      <vt:lpstr>Parser Output (IR)</vt:lpstr>
      <vt:lpstr>Parser Example</vt:lpstr>
      <vt:lpstr>Static Semantic Analysis</vt:lpstr>
      <vt:lpstr>Back End</vt:lpstr>
      <vt:lpstr>Back End Structure</vt:lpstr>
      <vt:lpstr>The Result</vt:lpstr>
      <vt:lpstr>Why Study Compilers?  (1)</vt:lpstr>
      <vt:lpstr>Why Study Compilers?  (2)</vt:lpstr>
      <vt:lpstr>Why Study Compilers?  (3)</vt:lpstr>
      <vt:lpstr>Why Study Compilers?  (4)</vt:lpstr>
      <vt:lpstr>Why Study Compilers?  (5)</vt:lpstr>
      <vt:lpstr>Some History (1)</vt:lpstr>
      <vt:lpstr>Some History (2)</vt:lpstr>
      <vt:lpstr>Some History (3)</vt:lpstr>
      <vt:lpstr>Some History (4)</vt:lpstr>
      <vt:lpstr>Compiler (and related) Turing Awards</vt:lpstr>
      <vt:lpstr>Course Predecessors</vt:lpstr>
      <vt:lpstr>Course Project</vt:lpstr>
      <vt:lpstr>Project Scope</vt:lpstr>
      <vt:lpstr>Project Implementation</vt:lpstr>
      <vt:lpstr>Project Groups &amp; Repositories</vt:lpstr>
      <vt:lpstr>Requirements &amp; Grading</vt:lpstr>
      <vt:lpstr>Lectures</vt:lpstr>
      <vt:lpstr>Staying in touch</vt:lpstr>
      <vt:lpstr>Books</vt:lpstr>
      <vt:lpstr>Any questions?</vt:lpstr>
      <vt:lpstr>Coming Attractions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</dc:title>
  <dc:subject/>
  <dc:creator/>
  <cp:keywords/>
  <dc:description/>
  <cp:lastModifiedBy>Pendley, Nick</cp:lastModifiedBy>
  <cp:revision>134</cp:revision>
  <cp:lastPrinted>2018-03-27T04:37:15Z</cp:lastPrinted>
  <dcterms:created xsi:type="dcterms:W3CDTF">2002-10-01T01:44:57Z</dcterms:created>
  <dcterms:modified xsi:type="dcterms:W3CDTF">2019-04-01T13:53:31Z</dcterms:modified>
  <cp:category/>
</cp:coreProperties>
</file>