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59" r:id="rId8"/>
    <p:sldId id="260" r:id="rId9"/>
    <p:sldId id="261" r:id="rId10"/>
    <p:sldId id="262" r:id="rId11"/>
    <p:sldId id="263" r:id="rId12"/>
    <p:sldId id="282" r:id="rId13"/>
    <p:sldId id="264" r:id="rId14"/>
    <p:sldId id="265" r:id="rId15"/>
    <p:sldId id="266" r:id="rId16"/>
    <p:sldId id="274" r:id="rId17"/>
    <p:sldId id="291" r:id="rId18"/>
    <p:sldId id="292" r:id="rId19"/>
    <p:sldId id="293" r:id="rId20"/>
    <p:sldId id="294" r:id="rId21"/>
    <p:sldId id="295" r:id="rId22"/>
    <p:sldId id="296" r:id="rId23"/>
    <p:sldId id="289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86" r:id="rId32"/>
    <p:sldId id="287" r:id="rId33"/>
    <p:sldId id="288" r:id="rId34"/>
    <p:sldId id="275" r:id="rId35"/>
    <p:sldId id="276" r:id="rId36"/>
    <p:sldId id="297" r:id="rId37"/>
    <p:sldId id="280" r:id="rId38"/>
    <p:sldId id="277" r:id="rId39"/>
    <p:sldId id="278" r:id="rId40"/>
    <p:sldId id="279" r:id="rId41"/>
    <p:sldId id="290" r:id="rId42"/>
    <p:sldId id="298" r:id="rId43"/>
    <p:sldId id="299" r:id="rId44"/>
    <p:sldId id="300" r:id="rId45"/>
    <p:sldId id="306" r:id="rId46"/>
    <p:sldId id="301" r:id="rId47"/>
    <p:sldId id="302" r:id="rId48"/>
    <p:sldId id="303" r:id="rId49"/>
    <p:sldId id="304" r:id="rId50"/>
    <p:sldId id="305" r:id="rId51"/>
    <p:sldId id="316" r:id="rId52"/>
    <p:sldId id="317" r:id="rId53"/>
    <p:sldId id="318" r:id="rId54"/>
    <p:sldId id="326" r:id="rId55"/>
    <p:sldId id="327" r:id="rId56"/>
    <p:sldId id="328" r:id="rId57"/>
    <p:sldId id="329" r:id="rId58"/>
    <p:sldId id="330" r:id="rId59"/>
    <p:sldId id="331" r:id="rId60"/>
    <p:sldId id="319" r:id="rId61"/>
    <p:sldId id="320" r:id="rId62"/>
    <p:sldId id="321" r:id="rId63"/>
    <p:sldId id="322" r:id="rId64"/>
    <p:sldId id="323" r:id="rId65"/>
    <p:sldId id="324" r:id="rId66"/>
    <p:sldId id="32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5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04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30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648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7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78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5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2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6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73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3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11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3E754E-4ED0-4AF0-B385-A368728C165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D83F4C-8C70-4BD1-BFDD-65BC78F57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5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Lec</a:t>
            </a:r>
            <a:r>
              <a:rPr lang="en-GB" dirty="0" smtClean="0"/>
              <a:t>: Abdifatah </a:t>
            </a:r>
            <a:r>
              <a:rPr lang="en-GB" dirty="0" err="1" smtClean="0"/>
              <a:t>Yasin</a:t>
            </a:r>
            <a:r>
              <a:rPr lang="en-GB" dirty="0" smtClean="0"/>
              <a:t> Yusuf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7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Rapid Growth (2005–2010)</a:t>
            </a:r>
          </a:p>
          <a:p>
            <a:pPr marL="0" indent="0">
              <a:buNone/>
            </a:pPr>
            <a:r>
              <a:rPr lang="en-GB" dirty="0" err="1"/>
              <a:t>Django</a:t>
            </a:r>
            <a:r>
              <a:rPr lang="en-GB" dirty="0"/>
              <a:t> gained popularity because it helped developers build secure and maintainable web applications </a:t>
            </a:r>
            <a:r>
              <a:rPr lang="en-GB" b="1" dirty="0"/>
              <a:t>fast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"batteries </a:t>
            </a:r>
            <a:r>
              <a:rPr lang="en-GB" b="1" dirty="0" smtClean="0"/>
              <a:t>included-packages"</a:t>
            </a:r>
            <a:r>
              <a:rPr lang="en-GB" dirty="0" smtClean="0"/>
              <a:t> </a:t>
            </a:r>
            <a:r>
              <a:rPr lang="en-GB" dirty="0"/>
              <a:t>approach meant you didn’t need to install many extra tools.</a:t>
            </a:r>
          </a:p>
          <a:p>
            <a:pPr marL="0" indent="0">
              <a:buNone/>
            </a:pPr>
            <a:r>
              <a:rPr lang="en-GB" dirty="0"/>
              <a:t>Used by </a:t>
            </a:r>
            <a:r>
              <a:rPr lang="en-GB" dirty="0" err="1"/>
              <a:t>startups</a:t>
            </a:r>
            <a:r>
              <a:rPr lang="en-GB" dirty="0"/>
              <a:t> and media companies (like </a:t>
            </a:r>
            <a:r>
              <a:rPr lang="en-GB" b="1" dirty="0"/>
              <a:t>The Washington Post</a:t>
            </a:r>
            <a:r>
              <a:rPr lang="en-GB" dirty="0"/>
              <a:t>, </a:t>
            </a:r>
            <a:r>
              <a:rPr lang="en-GB" b="1" dirty="0"/>
              <a:t>Instagram</a:t>
            </a:r>
            <a:r>
              <a:rPr lang="en-GB" dirty="0"/>
              <a:t> later).</a:t>
            </a:r>
          </a:p>
        </p:txBody>
      </p:sp>
    </p:spTree>
    <p:extLst>
      <p:ext uri="{BB962C8B-B14F-4D97-AF65-F5344CB8AC3E}">
        <p14:creationId xmlns:p14="http://schemas.microsoft.com/office/powerpoint/2010/main" val="9105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4. </a:t>
            </a:r>
            <a:r>
              <a:rPr lang="en-GB" b="1" dirty="0" err="1"/>
              <a:t>Django</a:t>
            </a:r>
            <a:r>
              <a:rPr lang="en-GB" b="1" dirty="0"/>
              <a:t> Software Foundation (DSF) – 2008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 err="1"/>
              <a:t>Django</a:t>
            </a:r>
            <a:r>
              <a:rPr lang="en-GB" b="1" dirty="0"/>
              <a:t> Software Foundation</a:t>
            </a:r>
            <a:r>
              <a:rPr lang="en-GB" dirty="0"/>
              <a:t> was created to manage development, support the community, and protect the </a:t>
            </a:r>
            <a:r>
              <a:rPr lang="en-GB" dirty="0" err="1"/>
              <a:t>Django</a:t>
            </a:r>
            <a:r>
              <a:rPr lang="en-GB" dirty="0"/>
              <a:t> trademark.</a:t>
            </a:r>
          </a:p>
        </p:txBody>
      </p:sp>
    </p:spTree>
    <p:extLst>
      <p:ext uri="{BB962C8B-B14F-4D97-AF65-F5344CB8AC3E}">
        <p14:creationId xmlns:p14="http://schemas.microsoft.com/office/powerpoint/2010/main" val="21116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was </a:t>
            </a:r>
            <a:r>
              <a:rPr lang="en-GB" dirty="0" err="1" smtClean="0"/>
              <a:t>djnago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err="1"/>
              <a:t>Django</a:t>
            </a:r>
            <a:r>
              <a:rPr lang="en-GB" dirty="0"/>
              <a:t> is named after </a:t>
            </a:r>
            <a:r>
              <a:rPr lang="en-GB" b="1" dirty="0" err="1"/>
              <a:t>Django</a:t>
            </a:r>
            <a:r>
              <a:rPr lang="en-GB" b="1" dirty="0"/>
              <a:t> Reinhardt</a:t>
            </a:r>
            <a:r>
              <a:rPr lang="en-GB" dirty="0"/>
              <a:t>, a famous </a:t>
            </a:r>
            <a:r>
              <a:rPr lang="en-GB" b="1" dirty="0"/>
              <a:t>jazz guitarist</a:t>
            </a:r>
            <a:r>
              <a:rPr lang="en-GB" dirty="0"/>
              <a:t> from the early 20th century. 🎸</a:t>
            </a:r>
          </a:p>
          <a:p>
            <a:r>
              <a:rPr lang="en-GB" dirty="0"/>
              <a:t>The creators of </a:t>
            </a:r>
            <a:r>
              <a:rPr lang="en-GB" dirty="0" err="1"/>
              <a:t>Django</a:t>
            </a:r>
            <a:r>
              <a:rPr lang="en-GB" dirty="0"/>
              <a:t> (the web framework) were fans of </a:t>
            </a:r>
            <a:r>
              <a:rPr lang="en-GB" dirty="0" err="1"/>
              <a:t>Django</a:t>
            </a:r>
            <a:r>
              <a:rPr lang="en-GB" dirty="0"/>
              <a:t> Reinhardt's music. They admired his </a:t>
            </a:r>
            <a:r>
              <a:rPr lang="en-GB" b="1" dirty="0"/>
              <a:t>creativity</a:t>
            </a:r>
            <a:r>
              <a:rPr lang="en-GB" dirty="0"/>
              <a:t>, </a:t>
            </a:r>
            <a:r>
              <a:rPr lang="en-GB" b="1" dirty="0"/>
              <a:t>skill</a:t>
            </a:r>
            <a:r>
              <a:rPr lang="en-GB" dirty="0"/>
              <a:t>, and the way he developed a </a:t>
            </a:r>
            <a:r>
              <a:rPr lang="en-GB" b="1" dirty="0"/>
              <a:t>unique and efficient style</a:t>
            </a:r>
            <a:r>
              <a:rPr lang="en-GB" dirty="0"/>
              <a:t>, even with physical limitations (he played guitar with only two fingers on his left hand after an injury).</a:t>
            </a:r>
          </a:p>
          <a:p>
            <a:r>
              <a:rPr lang="en-GB" dirty="0"/>
              <a:t>That spirit of </a:t>
            </a:r>
            <a:r>
              <a:rPr lang="en-GB" b="1" dirty="0"/>
              <a:t>elegance, efficiency, and innovation</a:t>
            </a:r>
            <a:r>
              <a:rPr lang="en-GB" dirty="0"/>
              <a:t> inspired the framework's name.</a:t>
            </a:r>
          </a:p>
          <a:p>
            <a:r>
              <a:rPr lang="en-GB" dirty="0"/>
              <a:t>So, while </a:t>
            </a:r>
            <a:r>
              <a:rPr lang="en-GB" dirty="0" err="1"/>
              <a:t>Django</a:t>
            </a:r>
            <a:r>
              <a:rPr lang="en-GB" dirty="0"/>
              <a:t> (the framework) has nothing to do with music directly, it's named in </a:t>
            </a:r>
            <a:r>
              <a:rPr lang="en-GB" dirty="0" err="1"/>
              <a:t>honor</a:t>
            </a:r>
            <a:r>
              <a:rPr lang="en-GB" dirty="0"/>
              <a:t> of someone who was a </a:t>
            </a:r>
            <a:r>
              <a:rPr lang="en-GB" b="1" dirty="0"/>
              <a:t>master of his craft</a:t>
            </a:r>
            <a:r>
              <a:rPr lang="en-GB" dirty="0"/>
              <a:t>—just like </a:t>
            </a:r>
            <a:r>
              <a:rPr lang="en-GB" dirty="0" err="1"/>
              <a:t>Django</a:t>
            </a:r>
            <a:r>
              <a:rPr lang="en-GB" dirty="0"/>
              <a:t> aims to be for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792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Django</a:t>
            </a:r>
            <a:r>
              <a:rPr lang="en-US" dirty="0"/>
              <a:t>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err="1">
                <a:solidFill>
                  <a:schemeClr val="tx1"/>
                </a:solidFill>
              </a:rPr>
              <a:t>Django</a:t>
            </a:r>
            <a:r>
              <a:rPr lang="en-GB" b="1" dirty="0">
                <a:solidFill>
                  <a:schemeClr val="tx1"/>
                </a:solidFill>
              </a:rPr>
              <a:t> 1.0 (2008) </a:t>
            </a:r>
            <a:r>
              <a:rPr lang="en-GB" dirty="0">
                <a:solidFill>
                  <a:schemeClr val="tx1"/>
                </a:solidFill>
              </a:rPr>
              <a:t>– First big release with a stable structure and a growing community of users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Django</a:t>
            </a:r>
            <a:r>
              <a:rPr lang="en-GB" b="1" dirty="0">
                <a:solidFill>
                  <a:schemeClr val="tx1"/>
                </a:solidFill>
              </a:rPr>
              <a:t> 2.0 (2017) </a:t>
            </a:r>
            <a:r>
              <a:rPr lang="en-GB" dirty="0">
                <a:solidFill>
                  <a:schemeClr val="tx1"/>
                </a:solidFill>
              </a:rPr>
              <a:t>– Stopped working with old Python 2; now fully uses modern Python 3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Django</a:t>
            </a:r>
            <a:r>
              <a:rPr lang="en-GB" b="1" dirty="0">
                <a:solidFill>
                  <a:schemeClr val="tx1"/>
                </a:solidFill>
              </a:rPr>
              <a:t> 3.0 (2019) </a:t>
            </a:r>
            <a:r>
              <a:rPr lang="en-GB" dirty="0">
                <a:solidFill>
                  <a:schemeClr val="tx1"/>
                </a:solidFill>
              </a:rPr>
              <a:t>– Let developers build faster, more flexible websites using </a:t>
            </a:r>
            <a:r>
              <a:rPr lang="en-GB" dirty="0" err="1">
                <a:solidFill>
                  <a:schemeClr val="tx1"/>
                </a:solidFill>
              </a:rPr>
              <a:t>async</a:t>
            </a:r>
            <a:r>
              <a:rPr lang="en-GB" dirty="0">
                <a:solidFill>
                  <a:schemeClr val="tx1"/>
                </a:solidFill>
              </a:rPr>
              <a:t> (non-blocking) views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 err="1">
                <a:solidFill>
                  <a:schemeClr val="tx1"/>
                </a:solidFill>
              </a:rPr>
              <a:t>Django</a:t>
            </a:r>
            <a:r>
              <a:rPr lang="en-GB" b="1" dirty="0">
                <a:solidFill>
                  <a:schemeClr val="tx1"/>
                </a:solidFill>
              </a:rPr>
              <a:t> 4.0 and 4.2 (LTS) </a:t>
            </a:r>
            <a:r>
              <a:rPr lang="en-GB" dirty="0">
                <a:solidFill>
                  <a:schemeClr val="tx1"/>
                </a:solidFill>
              </a:rPr>
              <a:t>– Brought in new web features, better speed, and long-term support (LTS = supported for a longer time).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1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Why </a:t>
            </a:r>
            <a:r>
              <a:rPr lang="en-GB" b="1" dirty="0" err="1"/>
              <a:t>Django</a:t>
            </a:r>
            <a:r>
              <a:rPr lang="en-GB" b="1" dirty="0"/>
              <a:t>?</a:t>
            </a:r>
          </a:p>
          <a:p>
            <a:r>
              <a:rPr lang="en-GB" dirty="0" smtClean="0"/>
              <a:t>Used </a:t>
            </a:r>
            <a:r>
              <a:rPr lang="en-GB" dirty="0"/>
              <a:t>by major companies: </a:t>
            </a:r>
            <a:r>
              <a:rPr lang="en-GB" b="1" dirty="0"/>
              <a:t>Instagram</a:t>
            </a:r>
            <a:r>
              <a:rPr lang="en-GB" dirty="0"/>
              <a:t>, </a:t>
            </a:r>
            <a:r>
              <a:rPr lang="en-GB" b="1" dirty="0"/>
              <a:t>Pinterest</a:t>
            </a:r>
            <a:r>
              <a:rPr lang="en-GB" dirty="0"/>
              <a:t>, </a:t>
            </a:r>
            <a:r>
              <a:rPr lang="en-GB" b="1" dirty="0"/>
              <a:t>Spotify</a:t>
            </a:r>
            <a:r>
              <a:rPr lang="en-GB" dirty="0"/>
              <a:t>, </a:t>
            </a:r>
            <a:r>
              <a:rPr lang="en-GB" b="1" dirty="0"/>
              <a:t>Mozilla</a:t>
            </a:r>
            <a:r>
              <a:rPr lang="en-GB" dirty="0"/>
              <a:t>.</a:t>
            </a:r>
          </a:p>
          <a:p>
            <a:r>
              <a:rPr lang="en-GB" dirty="0"/>
              <a:t>Great </a:t>
            </a:r>
            <a:r>
              <a:rPr lang="en-GB" b="1" dirty="0"/>
              <a:t>documentation</a:t>
            </a:r>
            <a:r>
              <a:rPr lang="en-GB" dirty="0"/>
              <a:t> and </a:t>
            </a:r>
            <a:r>
              <a:rPr lang="en-GB" b="1" dirty="0"/>
              <a:t>community support</a:t>
            </a:r>
            <a:r>
              <a:rPr lang="en-GB" dirty="0"/>
              <a:t>.</a:t>
            </a:r>
          </a:p>
          <a:p>
            <a:r>
              <a:rPr lang="en-GB" dirty="0"/>
              <a:t>Written in </a:t>
            </a:r>
            <a:r>
              <a:rPr lang="en-GB" b="1" dirty="0"/>
              <a:t>Python</a:t>
            </a:r>
            <a:r>
              <a:rPr lang="en-GB" dirty="0"/>
              <a:t>, so Python knowledge is a plus</a:t>
            </a:r>
          </a:p>
        </p:txBody>
      </p:sp>
    </p:spTree>
    <p:extLst>
      <p:ext uri="{BB962C8B-B14F-4D97-AF65-F5344CB8AC3E}">
        <p14:creationId xmlns:p14="http://schemas.microsoft.com/office/powerpoint/2010/main" val="37138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Clean, readable code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Great admin panel (comes built-in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/>
              <a:t>Strong security features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Massive community support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Reliable for small and large-scale projects.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4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Prerequisites for Learning </a:t>
            </a:r>
            <a:r>
              <a:rPr lang="en-GB" b="1" dirty="0" err="1"/>
              <a:t>Django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1. 🐍 Python (Basics to Intermediate)</a:t>
            </a:r>
          </a:p>
          <a:p>
            <a:r>
              <a:rPr lang="en-GB" dirty="0"/>
              <a:t>Variables, data types, loops, functions</a:t>
            </a:r>
          </a:p>
          <a:p>
            <a:r>
              <a:rPr lang="en-GB" dirty="0"/>
              <a:t>Classes and objects (OOP – Object-Oriented Programming)</a:t>
            </a:r>
          </a:p>
          <a:p>
            <a:r>
              <a:rPr lang="en-GB" dirty="0"/>
              <a:t>List/</a:t>
            </a:r>
            <a:r>
              <a:rPr lang="en-GB" dirty="0" err="1"/>
              <a:t>dict</a:t>
            </a:r>
            <a:r>
              <a:rPr lang="en-GB" dirty="0"/>
              <a:t> comprehensions, decorators (optional but helpful</a:t>
            </a:r>
          </a:p>
        </p:txBody>
      </p:sp>
    </p:spTree>
    <p:extLst>
      <p:ext uri="{BB962C8B-B14F-4D97-AF65-F5344CB8AC3E}">
        <p14:creationId xmlns:p14="http://schemas.microsoft.com/office/powerpoint/2010/main" val="44486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2. 🌐 HTML, CSS (Basics)</a:t>
            </a:r>
          </a:p>
          <a:p>
            <a:r>
              <a:rPr lang="en-GB" dirty="0"/>
              <a:t>Structure a web page (HTML)</a:t>
            </a:r>
          </a:p>
          <a:p>
            <a:r>
              <a:rPr lang="en-GB" dirty="0"/>
              <a:t>Style it a little (CSS)</a:t>
            </a:r>
          </a:p>
        </p:txBody>
      </p:sp>
    </p:spTree>
    <p:extLst>
      <p:ext uri="{BB962C8B-B14F-4D97-AF65-F5344CB8AC3E}">
        <p14:creationId xmlns:p14="http://schemas.microsoft.com/office/powerpoint/2010/main" val="253607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3. 💡 Basic Understanding of Web Concepts</a:t>
            </a:r>
          </a:p>
          <a:p>
            <a:r>
              <a:rPr lang="en-GB" dirty="0"/>
              <a:t>What is a client &amp; server</a:t>
            </a:r>
          </a:p>
          <a:p>
            <a:r>
              <a:rPr lang="en-GB" dirty="0"/>
              <a:t>What is a URL, HTTP request/response</a:t>
            </a:r>
          </a:p>
          <a:p>
            <a:r>
              <a:rPr lang="en-GB" dirty="0"/>
              <a:t>What is a database</a:t>
            </a:r>
          </a:p>
        </p:txBody>
      </p:sp>
    </p:spTree>
    <p:extLst>
      <p:ext uri="{BB962C8B-B14F-4D97-AF65-F5344CB8AC3E}">
        <p14:creationId xmlns:p14="http://schemas.microsoft.com/office/powerpoint/2010/main" val="1350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4. 🗃️ Basics of Databases &amp; SQL</a:t>
            </a:r>
          </a:p>
          <a:p>
            <a:r>
              <a:rPr lang="en-GB" dirty="0"/>
              <a:t>Know what tables, rows, and columns are</a:t>
            </a:r>
          </a:p>
          <a:p>
            <a:r>
              <a:rPr lang="en-GB" dirty="0"/>
              <a:t>How to write simple SQL queries (SELECT, INSERT)</a:t>
            </a:r>
          </a:p>
        </p:txBody>
      </p:sp>
    </p:spTree>
    <p:extLst>
      <p:ext uri="{BB962C8B-B14F-4D97-AF65-F5344CB8AC3E}">
        <p14:creationId xmlns:p14="http://schemas.microsoft.com/office/powerpoint/2010/main" val="36316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Django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Django</a:t>
            </a:r>
            <a:r>
              <a:rPr lang="en-GB" dirty="0"/>
              <a:t> is a high-level, Python-based web framework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Designed for rapid development and clean design.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09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smtClean="0"/>
              <a:t>‍</a:t>
            </a:r>
            <a:r>
              <a:rPr lang="en-US" dirty="0"/>
              <a:t>💻 Python Virtual Environments &amp; Package Management</a:t>
            </a:r>
          </a:p>
          <a:p>
            <a:r>
              <a:rPr lang="en-US" dirty="0"/>
              <a:t>Use pip to install </a:t>
            </a:r>
            <a:r>
              <a:rPr lang="en-US" dirty="0" smtClean="0"/>
              <a:t>packages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venv</a:t>
            </a:r>
            <a:r>
              <a:rPr lang="en-US" dirty="0"/>
              <a:t> or </a:t>
            </a:r>
            <a:r>
              <a:rPr lang="en-US" dirty="0" err="1"/>
              <a:t>virtualenv</a:t>
            </a:r>
            <a:r>
              <a:rPr lang="en-US" dirty="0"/>
              <a:t> to create virtual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4995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</a:t>
            </a:r>
            <a:r>
              <a:rPr lang="en-GB" b="1" dirty="0"/>
              <a:t>pip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is Python’s package manager. You use it to install external libraries (tools or code others wrote) so you don't have to build everything from scratch</a:t>
            </a:r>
            <a:r>
              <a:rPr lang="en-GB" dirty="0" smtClean="0"/>
              <a:t>.</a:t>
            </a:r>
          </a:p>
          <a:p>
            <a:r>
              <a:rPr lang="en-GB" dirty="0"/>
              <a:t>Without pip, you'd have to manually download and set up everything — which is messy and slow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28" y="4563896"/>
            <a:ext cx="6808540" cy="7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Do We Need a </a:t>
            </a:r>
            <a:r>
              <a:rPr lang="en-GB" b="1" dirty="0"/>
              <a:t>Virtual Environment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 virtual environment is like a clean, isolated box just for your project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Why it's useful: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✅ </a:t>
            </a:r>
            <a:r>
              <a:rPr lang="en-GB" b="1" dirty="0"/>
              <a:t>Avoid conflicts</a:t>
            </a:r>
            <a:r>
              <a:rPr lang="en-GB" b="1" dirty="0" smtClean="0"/>
              <a:t>: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Different projects might need different versions of </a:t>
            </a:r>
            <a:r>
              <a:rPr lang="en-GB" dirty="0" err="1"/>
              <a:t>Django</a:t>
            </a:r>
            <a:r>
              <a:rPr lang="en-GB" dirty="0"/>
              <a:t> or other libraries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 virtual environment keeps each project separate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✅ </a:t>
            </a:r>
            <a:r>
              <a:rPr lang="en-GB" b="1" dirty="0"/>
              <a:t>Keep your system clean</a:t>
            </a:r>
            <a:r>
              <a:rPr lang="en-GB" b="1" dirty="0" smtClean="0"/>
              <a:t>: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Instead of installing packages globally (for all of Python), you install them only for one project</a:t>
            </a:r>
            <a:r>
              <a:rPr lang="en-GB" dirty="0" smtClean="0"/>
              <a:t>.</a:t>
            </a: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✅</a:t>
            </a:r>
            <a:r>
              <a:rPr lang="en-GB" dirty="0"/>
              <a:t> </a:t>
            </a:r>
            <a:r>
              <a:rPr lang="en-GB" b="1" dirty="0"/>
              <a:t>Easy to manage</a:t>
            </a:r>
            <a:r>
              <a:rPr lang="en-GB" b="1" dirty="0" smtClean="0"/>
              <a:t>: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You can freeze all the project’s packages into a file (like requirements.txt) for easy 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 err="1" smtClean="0"/>
              <a:t>django</a:t>
            </a:r>
            <a:r>
              <a:rPr lang="en-GB" dirty="0" smtClean="0"/>
              <a:t> works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6198"/>
            <a:ext cx="9601200" cy="3240405"/>
          </a:xfrm>
        </p:spPr>
      </p:pic>
    </p:spTree>
    <p:extLst>
      <p:ext uri="{BB962C8B-B14F-4D97-AF65-F5344CB8AC3E}">
        <p14:creationId xmlns:p14="http://schemas.microsoft.com/office/powerpoint/2010/main" val="2878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b="1" dirty="0"/>
              <a:t>Architecture</a:t>
            </a:r>
            <a:r>
              <a:rPr lang="en-GB" dirty="0"/>
              <a:t> in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Architecture</a:t>
            </a:r>
            <a:r>
              <a:rPr lang="en-GB" dirty="0"/>
              <a:t> in software refers to the </a:t>
            </a:r>
            <a:r>
              <a:rPr lang="en-GB" b="1" dirty="0"/>
              <a:t>overall design or structure</a:t>
            </a:r>
            <a:r>
              <a:rPr lang="en-GB" dirty="0"/>
              <a:t> of how a software application is built.</a:t>
            </a:r>
          </a:p>
          <a:p>
            <a:pPr marL="0" indent="0">
              <a:buNone/>
            </a:pPr>
            <a:r>
              <a:rPr lang="en-GB" dirty="0"/>
              <a:t>Think of it like the </a:t>
            </a:r>
            <a:r>
              <a:rPr lang="en-GB" b="1" dirty="0"/>
              <a:t>blueprint for a building</a:t>
            </a:r>
            <a:r>
              <a:rPr lang="en-GB" dirty="0"/>
              <a:t> – it defines how different parts of the application work together, such as:</a:t>
            </a:r>
          </a:p>
          <a:p>
            <a:pPr marL="0" indent="0">
              <a:buNone/>
            </a:pPr>
            <a:r>
              <a:rPr lang="en-GB" dirty="0"/>
              <a:t>How data flows</a:t>
            </a:r>
          </a:p>
          <a:p>
            <a:pPr marL="0" indent="0">
              <a:buNone/>
            </a:pPr>
            <a:r>
              <a:rPr lang="en-GB" dirty="0"/>
              <a:t>How components interact</a:t>
            </a:r>
          </a:p>
          <a:p>
            <a:pPr marL="0" indent="0">
              <a:buNone/>
            </a:pPr>
            <a:r>
              <a:rPr lang="en-GB" dirty="0"/>
              <a:t>Where the logic lives</a:t>
            </a:r>
          </a:p>
          <a:p>
            <a:pPr marL="0" indent="0">
              <a:buNone/>
            </a:pPr>
            <a:r>
              <a:rPr lang="en-GB" dirty="0"/>
              <a:t>How user input is handled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8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Architecture – </a:t>
            </a:r>
            <a:r>
              <a:rPr lang="en-US" b="1" dirty="0"/>
              <a:t>MVT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Model: Manages data and database (like tables</a:t>
            </a:r>
            <a:r>
              <a:rPr lang="en-GB" dirty="0" smtClean="0">
                <a:solidFill>
                  <a:schemeClr val="tx1"/>
                </a:solidFill>
              </a:rPr>
              <a:t>).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View: Contains the logic to get data and decide what to show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Template: Displays the data as HTML pages to users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</a:t>
            </a:r>
            <a:r>
              <a:rPr lang="en-GB" dirty="0"/>
              <a:t>it is: The data layer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What it does: Handles the database – defines the structure of your data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Example: A User model with fields like name, email, password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4128808"/>
            <a:ext cx="8389373" cy="13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it is: The logic layer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What it does: Controls what data to show, and how to respond to a request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Example: When someone visits a profile page, the view fetches the user info and sends it to the template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32" y="4442178"/>
            <a:ext cx="6952561" cy="143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b="1" dirty="0"/>
              <a:t>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it is: The presentation layer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What it does: Handles the HTML/UI – what the user actually sees in the browser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Example: A template might show {{ user.name }} and {{ </a:t>
            </a:r>
            <a:r>
              <a:rPr lang="en-GB" dirty="0" err="1"/>
              <a:t>user.email</a:t>
            </a:r>
            <a:r>
              <a:rPr lang="en-GB" dirty="0"/>
              <a:t> }} on </a:t>
            </a:r>
            <a:r>
              <a:rPr lang="en-GB" dirty="0" smtClean="0"/>
              <a:t>the.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36" y="4916969"/>
            <a:ext cx="3797495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3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Request in </a:t>
            </a:r>
            <a:r>
              <a:rPr lang="en-GB" dirty="0" err="1"/>
              <a:t>Django</a:t>
            </a:r>
            <a:r>
              <a:rPr lang="en-GB" dirty="0"/>
              <a:t> (MVT):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 request → URL routes to View → View processes → Model fetches data → Template shows the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Provides many built-in tools (batteries included), such as:</a:t>
            </a:r>
          </a:p>
          <a:p>
            <a:pPr marL="0" indent="0">
              <a:buNone/>
            </a:pPr>
            <a:r>
              <a:rPr lang="en-GB" dirty="0"/>
              <a:t>Admin interface</a:t>
            </a:r>
          </a:p>
          <a:p>
            <a:pPr marL="0" indent="0">
              <a:buNone/>
            </a:pPr>
            <a:r>
              <a:rPr lang="en-GB" dirty="0"/>
              <a:t>Authentication system</a:t>
            </a:r>
          </a:p>
          <a:p>
            <a:pPr marL="0" indent="0">
              <a:buNone/>
            </a:pPr>
            <a:r>
              <a:rPr lang="en-GB" dirty="0"/>
              <a:t>URL routing</a:t>
            </a:r>
          </a:p>
          <a:p>
            <a:pPr marL="0" indent="0">
              <a:buNone/>
            </a:pPr>
            <a:r>
              <a:rPr lang="en-GB" dirty="0"/>
              <a:t>ORM (Object Relational Mapper)</a:t>
            </a:r>
          </a:p>
        </p:txBody>
      </p:sp>
    </p:spTree>
    <p:extLst>
      <p:ext uri="{BB962C8B-B14F-4D97-AF65-F5344CB8AC3E}">
        <p14:creationId xmlns:p14="http://schemas.microsoft.com/office/powerpoint/2010/main" val="29855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vs MVT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611240"/>
            <a:ext cx="8840996" cy="2865328"/>
          </a:xfrm>
        </p:spPr>
      </p:pic>
    </p:spTree>
    <p:extLst>
      <p:ext uri="{BB962C8B-B14F-4D97-AF65-F5344CB8AC3E}">
        <p14:creationId xmlns:p14="http://schemas.microsoft.com/office/powerpoint/2010/main" val="9319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Django</a:t>
            </a:r>
            <a:r>
              <a:rPr lang="en-GB" dirty="0"/>
              <a:t> uses </a:t>
            </a:r>
            <a:r>
              <a:rPr lang="en-GB" b="1" dirty="0"/>
              <a:t>MTV (Model–Template–View)</a:t>
            </a:r>
            <a:r>
              <a:rPr lang="en-GB" dirty="0"/>
              <a:t> instead of the more common </a:t>
            </a:r>
            <a:r>
              <a:rPr lang="en-GB" b="1" dirty="0"/>
              <a:t>MVC (Model–View–Controller)</a:t>
            </a:r>
            <a:r>
              <a:rPr lang="en-GB" dirty="0"/>
              <a:t> pattern, but the </a:t>
            </a:r>
            <a:r>
              <a:rPr lang="en-GB" b="1" dirty="0"/>
              <a:t>concept is basically the same</a:t>
            </a:r>
            <a:r>
              <a:rPr lang="en-GB" dirty="0"/>
              <a:t> — </a:t>
            </a:r>
            <a:r>
              <a:rPr lang="en-GB" dirty="0" err="1"/>
              <a:t>Django</a:t>
            </a:r>
            <a:r>
              <a:rPr lang="en-GB" dirty="0"/>
              <a:t> just names the parts a bit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Django</a:t>
            </a:r>
            <a:r>
              <a:rPr lang="en-US" dirty="0"/>
              <a:t> uses MTV: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Django’s</a:t>
            </a:r>
            <a:r>
              <a:rPr lang="en-GB" dirty="0"/>
              <a:t> creators wanted to </a:t>
            </a:r>
            <a:r>
              <a:rPr lang="en-GB" b="1" dirty="0"/>
              <a:t>emphasize the role each part plays</a:t>
            </a:r>
            <a:r>
              <a:rPr lang="en-GB" dirty="0"/>
              <a:t> in a web app, especially how </a:t>
            </a:r>
            <a:r>
              <a:rPr lang="en-GB" b="1" dirty="0"/>
              <a:t>"views" in </a:t>
            </a:r>
            <a:r>
              <a:rPr lang="en-GB" b="1" dirty="0" err="1"/>
              <a:t>Django</a:t>
            </a:r>
            <a:r>
              <a:rPr lang="en-GB" b="1" dirty="0"/>
              <a:t> control the logic</a:t>
            </a:r>
            <a:r>
              <a:rPr lang="en-GB" dirty="0"/>
              <a:t> rather than the user 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1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So:</a:t>
            </a:r>
          </a:p>
          <a:p>
            <a:r>
              <a:rPr lang="en-GB" dirty="0"/>
              <a:t>The </a:t>
            </a:r>
            <a:r>
              <a:rPr lang="en-GB" b="1" dirty="0"/>
              <a:t>"View" in </a:t>
            </a:r>
            <a:r>
              <a:rPr lang="en-GB" b="1" dirty="0" err="1"/>
              <a:t>Django</a:t>
            </a:r>
            <a:r>
              <a:rPr lang="en-GB" dirty="0"/>
              <a:t> is actually the </a:t>
            </a:r>
            <a:r>
              <a:rPr lang="en-GB" b="1" dirty="0"/>
              <a:t>controller</a:t>
            </a:r>
            <a:r>
              <a:rPr lang="en-GB" dirty="0"/>
              <a:t> (it processes requests and returns responses).</a:t>
            </a:r>
          </a:p>
          <a:p>
            <a:r>
              <a:rPr lang="en-GB" dirty="0"/>
              <a:t>The </a:t>
            </a:r>
            <a:r>
              <a:rPr lang="en-GB" b="1" dirty="0"/>
              <a:t>"Template"</a:t>
            </a:r>
            <a:r>
              <a:rPr lang="en-GB" dirty="0"/>
              <a:t> is what users </a:t>
            </a:r>
            <a:r>
              <a:rPr lang="en-GB" b="1" dirty="0"/>
              <a:t>see</a:t>
            </a:r>
            <a:r>
              <a:rPr lang="en-GB" dirty="0"/>
              <a:t> — like the </a:t>
            </a:r>
            <a:r>
              <a:rPr lang="en-GB" b="1" dirty="0"/>
              <a:t>view</a:t>
            </a:r>
            <a:r>
              <a:rPr lang="en-GB" dirty="0"/>
              <a:t> in MVC.</a:t>
            </a:r>
          </a:p>
          <a:p>
            <a:r>
              <a:rPr lang="en-GB" dirty="0"/>
              <a:t>The </a:t>
            </a:r>
            <a:r>
              <a:rPr lang="en-GB" b="1" dirty="0"/>
              <a:t>Model</a:t>
            </a:r>
            <a:r>
              <a:rPr lang="en-GB" dirty="0"/>
              <a:t> is the same in both.</a:t>
            </a:r>
          </a:p>
        </p:txBody>
      </p:sp>
    </p:spTree>
    <p:extLst>
      <p:ext uri="{BB962C8B-B14F-4D97-AF65-F5344CB8AC3E}">
        <p14:creationId xmlns:p14="http://schemas.microsoft.com/office/powerpoint/2010/main" val="192985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Frameworks:</a:t>
            </a:r>
          </a:p>
          <a:p>
            <a:r>
              <a:rPr lang="en-US" b="1" dirty="0"/>
              <a:t>Client-Side</a:t>
            </a:r>
            <a:r>
              <a:rPr lang="en-US" dirty="0"/>
              <a:t>: React, Angular, </a:t>
            </a:r>
            <a:r>
              <a:rPr lang="en-US" dirty="0" err="1"/>
              <a:t>Vue</a:t>
            </a:r>
            <a:endParaRPr lang="en-US" dirty="0"/>
          </a:p>
          <a:p>
            <a:r>
              <a:rPr lang="en-US" b="1" dirty="0"/>
              <a:t>Server-Side</a:t>
            </a:r>
            <a:r>
              <a:rPr lang="en-US" dirty="0"/>
              <a:t>: </a:t>
            </a:r>
            <a:r>
              <a:rPr lang="en-US" dirty="0" err="1"/>
              <a:t>Django</a:t>
            </a:r>
            <a:r>
              <a:rPr lang="en-US" dirty="0"/>
              <a:t> (Python), Express (JS), Rails (Ruby), ASP.NET</a:t>
            </a:r>
          </a:p>
        </p:txBody>
      </p:sp>
    </p:spTree>
    <p:extLst>
      <p:ext uri="{BB962C8B-B14F-4D97-AF65-F5344CB8AC3E}">
        <p14:creationId xmlns:p14="http://schemas.microsoft.com/office/powerpoint/2010/main" val="22799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 Frameworks: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Security</a:t>
            </a:r>
            <a:endParaRPr lang="en-US" dirty="0"/>
          </a:p>
          <a:p>
            <a:r>
              <a:rPr lang="en-US" b="1" dirty="0" smtClean="0"/>
              <a:t>Efficiency</a:t>
            </a:r>
            <a:endParaRPr lang="en-US" dirty="0"/>
          </a:p>
          <a:p>
            <a:r>
              <a:rPr lang="en-US" b="1" dirty="0" smtClean="0"/>
              <a:t>Cost-effective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Need a Backend?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Stores and manages data (users, courses, posts, etc</a:t>
            </a:r>
            <a:r>
              <a:rPr lang="en-GB" dirty="0" smtClean="0"/>
              <a:t>.)</a:t>
            </a:r>
            <a:endParaRPr lang="en-GB" dirty="0"/>
          </a:p>
          <a:p>
            <a:r>
              <a:rPr lang="en-GB" dirty="0"/>
              <a:t>Processes user actions (like submitting forms, clicking buttons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Handles business rules (who can do what, calculations, workflows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Manages authentication &amp; authorization (login, permissions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Communicates with databases and other services (emails, payments, APIs</a:t>
            </a:r>
            <a:r>
              <a:rPr lang="en-GB" dirty="0" smtClean="0"/>
              <a:t>)</a:t>
            </a:r>
            <a:endParaRPr lang="en-GB" dirty="0"/>
          </a:p>
          <a:p>
            <a:r>
              <a:rPr lang="en-GB" dirty="0"/>
              <a:t>Sends responses back to the frontend (web pages, JSON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/>
              <a:t>shell commands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5" y="2515863"/>
            <a:ext cx="8136174" cy="3009955"/>
          </a:xfrm>
        </p:spPr>
      </p:pic>
    </p:spTree>
    <p:extLst>
      <p:ext uri="{BB962C8B-B14F-4D97-AF65-F5344CB8AC3E}">
        <p14:creationId xmlns:p14="http://schemas.microsoft.com/office/powerpoint/2010/main" val="22238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Installation (Step-by-Step)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Install </a:t>
            </a:r>
            <a:r>
              <a:rPr lang="en-GB" dirty="0" smtClean="0"/>
              <a:t>Python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Create virtual environment</a:t>
            </a:r>
            <a:r>
              <a:rPr lang="en-GB" dirty="0" smtClean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3732235"/>
            <a:ext cx="5283472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9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Django</a:t>
            </a:r>
            <a:r>
              <a:rPr lang="en-US" dirty="0"/>
              <a:t>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803" y="2643422"/>
            <a:ext cx="6966453" cy="1230487"/>
          </a:xfrm>
        </p:spPr>
      </p:pic>
    </p:spTree>
    <p:extLst>
      <p:ext uri="{BB962C8B-B14F-4D97-AF65-F5344CB8AC3E}">
        <p14:creationId xmlns:p14="http://schemas.microsoft.com/office/powerpoint/2010/main" val="877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framework</a:t>
            </a:r>
            <a:r>
              <a:rPr lang="en-GB" dirty="0"/>
              <a:t> is a set of tools and structure that helps you build software faster and more easily. In web development, a framework like </a:t>
            </a:r>
            <a:r>
              <a:rPr lang="en-GB" b="1" dirty="0" err="1"/>
              <a:t>Django</a:t>
            </a:r>
            <a:r>
              <a:rPr lang="en-GB" dirty="0"/>
              <a:t> gives you pre-made parts (like login, database handling, etc.) so you don’t have to start from scratch.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Django</a:t>
            </a:r>
            <a:r>
              <a:rPr lang="en-US" dirty="0"/>
              <a:t> App vs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Project: The entire e-learning website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Apps: Like modules — each one handles a specific feature of the site.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11" y="3780036"/>
            <a:ext cx="7556274" cy="8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Apps for E-Learning: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Courses</a:t>
            </a:r>
            <a:r>
              <a:rPr lang="en-GB" dirty="0"/>
              <a:t> – Manages course content and lessons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Users</a:t>
            </a:r>
            <a:r>
              <a:rPr lang="en-GB" dirty="0"/>
              <a:t> – Handles login, registration, and profiles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 smtClean="0"/>
              <a:t>Enrolments</a:t>
            </a:r>
            <a:r>
              <a:rPr lang="en-GB" dirty="0" smtClean="0"/>
              <a:t> </a:t>
            </a:r>
            <a:r>
              <a:rPr lang="en-GB" dirty="0"/>
              <a:t>– Tracks who joins which courses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Quizzes</a:t>
            </a:r>
            <a:r>
              <a:rPr lang="en-GB" dirty="0"/>
              <a:t> – Allows quizzes and tests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Discussions</a:t>
            </a:r>
            <a:r>
              <a:rPr lang="en-GB" dirty="0"/>
              <a:t> – Forum or comments for course discussion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(</a:t>
            </a:r>
            <a:r>
              <a:rPr lang="en-GB" b="1" dirty="0"/>
              <a:t>Optional) </a:t>
            </a:r>
            <a:r>
              <a:rPr lang="en-GB" dirty="0"/>
              <a:t>Payments, Notifications,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8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Django Project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994" y="2695472"/>
            <a:ext cx="1648030" cy="325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8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myproject</a:t>
            </a:r>
            <a:r>
              <a:rPr lang="en-GB" b="1" dirty="0"/>
              <a:t>/ → </a:t>
            </a:r>
            <a:r>
              <a:rPr lang="en-GB" dirty="0"/>
              <a:t>This is your Django project folder. It holds configuration files for the whole site (things like settings, URLs, etc</a:t>
            </a:r>
            <a:r>
              <a:rPr lang="en-GB" dirty="0" smtClean="0"/>
              <a:t>.).</a:t>
            </a:r>
            <a:endParaRPr lang="en-GB" dirty="0"/>
          </a:p>
          <a:p>
            <a:r>
              <a:rPr lang="en-GB" b="1" dirty="0" err="1"/>
              <a:t>myapp</a:t>
            </a:r>
            <a:r>
              <a:rPr lang="en-GB" b="1" dirty="0"/>
              <a:t>/ → </a:t>
            </a:r>
            <a:r>
              <a:rPr lang="en-GB" dirty="0"/>
              <a:t>This is a Django app you created inside the project. Apps are like small modules that do one job (e.g., a blog, a shop, a user system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b="1" dirty="0"/>
              <a:t>__</a:t>
            </a:r>
            <a:r>
              <a:rPr lang="en-GB" b="1" dirty="0" err="1"/>
              <a:t>pycache</a:t>
            </a:r>
            <a:r>
              <a:rPr lang="en-GB" b="1" dirty="0"/>
              <a:t>__/ → </a:t>
            </a:r>
            <a:r>
              <a:rPr lang="en-GB" dirty="0"/>
              <a:t>This stores automatically generated Python cache files to make your app run faster. You can ignore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Important files in </a:t>
            </a:r>
            <a:r>
              <a:rPr lang="en-GB" dirty="0" err="1"/>
              <a:t>myproject</a:t>
            </a:r>
            <a:r>
              <a:rPr lang="en-GB" dirty="0"/>
              <a:t>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__init__.py → </a:t>
            </a:r>
            <a:r>
              <a:rPr lang="en-GB" dirty="0">
                <a:solidFill>
                  <a:schemeClr val="tx1"/>
                </a:solidFill>
              </a:rPr>
              <a:t>Marks this folder as a Python package. Without it, Python wouldn’t treat </a:t>
            </a:r>
            <a:r>
              <a:rPr lang="en-GB" dirty="0" err="1">
                <a:solidFill>
                  <a:schemeClr val="tx1"/>
                </a:solidFill>
              </a:rPr>
              <a:t>myproject</a:t>
            </a:r>
            <a:r>
              <a:rPr lang="en-GB" dirty="0">
                <a:solidFill>
                  <a:schemeClr val="tx1"/>
                </a:solidFill>
              </a:rPr>
              <a:t> as a module.</a:t>
            </a:r>
          </a:p>
          <a:p>
            <a:r>
              <a:rPr lang="en-GB" b="1" dirty="0"/>
              <a:t>asgi.py → </a:t>
            </a:r>
            <a:r>
              <a:rPr lang="en-GB" dirty="0"/>
              <a:t>Handles ASGI (Asynchronous Server Gateway Interface). This is used for real-time features like </a:t>
            </a:r>
            <a:r>
              <a:rPr lang="en-GB" dirty="0" err="1"/>
              <a:t>WebSockets</a:t>
            </a:r>
            <a:r>
              <a:rPr lang="en-GB" dirty="0"/>
              <a:t>. You can leave it alone unless you know you need </a:t>
            </a:r>
            <a:r>
              <a:rPr lang="en-GB" dirty="0" err="1"/>
              <a:t>async</a:t>
            </a:r>
            <a:r>
              <a:rPr lang="en-GB" dirty="0"/>
              <a:t> features.</a:t>
            </a:r>
          </a:p>
        </p:txBody>
      </p:sp>
    </p:spTree>
    <p:extLst>
      <p:ext uri="{BB962C8B-B14F-4D97-AF65-F5344CB8AC3E}">
        <p14:creationId xmlns:p14="http://schemas.microsoft.com/office/powerpoint/2010/main" val="325425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asgi.py and wsgi.py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These </a:t>
            </a:r>
            <a:r>
              <a:rPr lang="en-GB" dirty="0"/>
              <a:t>help your project run on a server:</a:t>
            </a:r>
          </a:p>
          <a:p>
            <a:r>
              <a:rPr lang="en-GB" dirty="0"/>
              <a:t>wsgi.py → for normal web servers</a:t>
            </a:r>
          </a:p>
          <a:p>
            <a:r>
              <a:rPr lang="en-GB" dirty="0"/>
              <a:t>asgi.py → for modern servers that can do real-time stuff like chat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2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settings.py </a:t>
            </a:r>
            <a:r>
              <a:rPr lang="en-GB" dirty="0"/>
              <a:t>→ The heart of your project’s configuration: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Database connection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Installed apps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Middleware(</a:t>
            </a:r>
            <a:r>
              <a:rPr lang="en-GB" dirty="0">
                <a:solidFill>
                  <a:schemeClr val="tx1"/>
                </a:solidFill>
              </a:rPr>
              <a:t>Middleware in Django is a small piece of code that runs on every request and response to add checks, security, or extra features</a:t>
            </a:r>
            <a:r>
              <a:rPr lang="en-GB" dirty="0" smtClean="0">
                <a:solidFill>
                  <a:schemeClr val="tx1"/>
                </a:solidFill>
              </a:rPr>
              <a:t>.)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Debug mode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Static files settings</a:t>
            </a:r>
          </a:p>
        </p:txBody>
      </p:sp>
    </p:spTree>
    <p:extLst>
      <p:ext uri="{BB962C8B-B14F-4D97-AF65-F5344CB8AC3E}">
        <p14:creationId xmlns:p14="http://schemas.microsoft.com/office/powerpoint/2010/main" val="41898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urls.py </a:t>
            </a:r>
            <a:r>
              <a:rPr lang="en-GB" dirty="0"/>
              <a:t>→ Controls which page loads for which URL. Think of it as the map for your website.</a:t>
            </a:r>
          </a:p>
          <a:p>
            <a:r>
              <a:rPr lang="en-GB" b="1" dirty="0"/>
              <a:t>wsgi.py</a:t>
            </a:r>
            <a:r>
              <a:rPr lang="en-GB" dirty="0"/>
              <a:t> → Handles WSGI (Web Server Gateway Interface). This is for traditional request-response websites and is used when deploying to production.</a:t>
            </a:r>
          </a:p>
        </p:txBody>
      </p:sp>
    </p:spTree>
    <p:extLst>
      <p:ext uri="{BB962C8B-B14F-4D97-AF65-F5344CB8AC3E}">
        <p14:creationId xmlns:p14="http://schemas.microsoft.com/office/powerpoint/2010/main" val="11467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Important files in the root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db.sqlite3 → </a:t>
            </a:r>
            <a:r>
              <a:rPr lang="en-US" dirty="0"/>
              <a:t>Your default SQLite database. It stores your site’s data when you’re in development mode.</a:t>
            </a:r>
          </a:p>
          <a:p>
            <a:r>
              <a:rPr lang="en-US" b="1" dirty="0"/>
              <a:t>manage.py → </a:t>
            </a:r>
            <a:r>
              <a:rPr lang="en-US" dirty="0"/>
              <a:t>A command-line tool for running tasks like:</a:t>
            </a:r>
          </a:p>
          <a:p>
            <a:pPr marL="0" indent="0">
              <a:buNone/>
            </a:pPr>
            <a:r>
              <a:rPr lang="en-US" dirty="0"/>
              <a:t>Starting the development server (python manage.py </a:t>
            </a:r>
            <a:r>
              <a:rPr lang="en-US" dirty="0" err="1"/>
              <a:t>runserver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Making migrations (python manage.py </a:t>
            </a:r>
            <a:r>
              <a:rPr lang="en-US" dirty="0" err="1"/>
              <a:t>makemigrations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Creating </a:t>
            </a:r>
            <a:r>
              <a:rPr lang="en-US" dirty="0" err="1"/>
              <a:t>superusers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Inside </a:t>
            </a:r>
            <a:r>
              <a:rPr lang="en-US" dirty="0" err="1"/>
              <a:t>myapp</a:t>
            </a:r>
            <a:r>
              <a:rPr lang="en-US" dirty="0"/>
              <a:t>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will contain:</a:t>
            </a:r>
          </a:p>
          <a:p>
            <a:pPr marL="0" indent="0">
              <a:buNone/>
            </a:pPr>
            <a:r>
              <a:rPr lang="en-US" b="1" dirty="0"/>
              <a:t>models.py → </a:t>
            </a:r>
            <a:r>
              <a:rPr lang="en-US" dirty="0"/>
              <a:t>Defines your database tables (in Python class form).</a:t>
            </a:r>
          </a:p>
          <a:p>
            <a:pPr marL="0" indent="0">
              <a:buNone/>
            </a:pPr>
            <a:r>
              <a:rPr lang="en-US" b="1" dirty="0"/>
              <a:t>views.py → </a:t>
            </a:r>
            <a:r>
              <a:rPr lang="en-US" dirty="0"/>
              <a:t>Contains functions/classes that handle what is shown when someone visits a page.</a:t>
            </a:r>
          </a:p>
          <a:p>
            <a:pPr marL="0" indent="0">
              <a:buNone/>
            </a:pPr>
            <a:r>
              <a:rPr lang="en-US" b="1" dirty="0"/>
              <a:t>urls.py (optional) → </a:t>
            </a:r>
            <a:r>
              <a:rPr lang="en-US" dirty="0"/>
              <a:t>Handles URLs for this app specifically.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6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Django</a:t>
            </a:r>
            <a:r>
              <a:rPr lang="en-GB" dirty="0" smtClean="0"/>
              <a:t> vs Flask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Django</a:t>
            </a:r>
            <a:r>
              <a:rPr lang="en-GB" b="1" dirty="0"/>
              <a:t>: </a:t>
            </a:r>
            <a:r>
              <a:rPr lang="en-GB" dirty="0"/>
              <a:t>All-in-one framework. Great for big websites. Comes with lots of built-in tools (like admin panel, login system). Less flexible but faster to build full apps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b="1" dirty="0"/>
              <a:t>Flask: </a:t>
            </a:r>
            <a:r>
              <a:rPr lang="en-GB" dirty="0"/>
              <a:t>Lightweight and flexible. Great for small apps or APIs. You build most things yourself by adding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templates/ → </a:t>
            </a:r>
            <a:r>
              <a:rPr lang="en-US" dirty="0"/>
              <a:t>HTML templates for pages.</a:t>
            </a:r>
          </a:p>
          <a:p>
            <a:pPr marL="0" indent="0">
              <a:buNone/>
            </a:pPr>
            <a:r>
              <a:rPr lang="en-GB" b="1" dirty="0"/>
              <a:t>admin.py → </a:t>
            </a:r>
            <a:r>
              <a:rPr lang="en-GB" dirty="0"/>
              <a:t>Registers models so they appear in Django’s admin panel.</a:t>
            </a:r>
          </a:p>
        </p:txBody>
      </p:sp>
    </p:spTree>
    <p:extLst>
      <p:ext uri="{BB962C8B-B14F-4D97-AF65-F5344CB8AC3E}">
        <p14:creationId xmlns:p14="http://schemas.microsoft.com/office/powerpoint/2010/main" val="42712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URL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</a:t>
            </a:r>
            <a:r>
              <a:rPr lang="en-GB" b="1" dirty="0"/>
              <a:t>Django</a:t>
            </a:r>
            <a:r>
              <a:rPr lang="en-GB" dirty="0"/>
              <a:t>, </a:t>
            </a:r>
            <a:r>
              <a:rPr lang="en-GB" b="1" dirty="0"/>
              <a:t>URL mapping</a:t>
            </a:r>
            <a:r>
              <a:rPr lang="en-GB" dirty="0"/>
              <a:t> (also called </a:t>
            </a:r>
            <a:r>
              <a:rPr lang="en-GB" b="1" dirty="0"/>
              <a:t>URL routing</a:t>
            </a:r>
            <a:r>
              <a:rPr lang="en-GB" dirty="0"/>
              <a:t>) is the process of connecting a URL entered in the browser to the appropriate </a:t>
            </a:r>
            <a:r>
              <a:rPr lang="en-GB" b="1" dirty="0"/>
              <a:t>view function</a:t>
            </a:r>
            <a:r>
              <a:rPr lang="en-GB" dirty="0"/>
              <a:t> (or class-based view) in your Django project</a:t>
            </a:r>
            <a:r>
              <a:rPr lang="en-GB" dirty="0" smtClean="0"/>
              <a:t>.</a:t>
            </a:r>
          </a:p>
          <a:p>
            <a:r>
              <a:rPr lang="en-GB" dirty="0"/>
              <a:t>It defines </a:t>
            </a:r>
            <a:r>
              <a:rPr lang="en-GB" i="1" dirty="0"/>
              <a:t>which function should handle a given request URL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When </a:t>
            </a:r>
            <a:r>
              <a:rPr lang="en-GB" dirty="0"/>
              <a:t>a user enters a URL in the browser, Django checks the URL patterns defined in your project’s urls.py file(s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/>
              <a:t>It matches the URL against these patterns in order (top to bottom</a:t>
            </a:r>
            <a:r>
              <a:rPr lang="en-GB" dirty="0" smtClean="0"/>
              <a:t>).</a:t>
            </a:r>
            <a:endParaRPr lang="en-GB" dirty="0"/>
          </a:p>
          <a:p>
            <a:r>
              <a:rPr lang="en-GB" dirty="0"/>
              <a:t>When a match is found, Django calls the associated view function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/>
              <a:t>The view processes the request and returns an </a:t>
            </a:r>
            <a:r>
              <a:rPr lang="en-GB" dirty="0" err="1"/>
              <a:t>HttpResponse</a:t>
            </a:r>
            <a:r>
              <a:rPr lang="en-GB" dirty="0"/>
              <a:t> (like HTML, JSON, etc.).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 Django URL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app → just use path</a:t>
            </a:r>
            <a:r>
              <a:rPr lang="en-GB" dirty="0" smtClean="0"/>
              <a:t>().</a:t>
            </a:r>
            <a:endParaRPr lang="en-GB" dirty="0"/>
          </a:p>
          <a:p>
            <a:r>
              <a:rPr lang="en-GB" dirty="0"/>
              <a:t>Multiple apps → use include() in the main urls.py to </a:t>
            </a:r>
            <a:r>
              <a:rPr lang="en-GB" dirty="0">
                <a:solidFill>
                  <a:srgbClr val="FF0000"/>
                </a:solidFill>
              </a:rPr>
              <a:t>connect each app’s own URLs.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5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request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/>
              <a:t>HTTP request</a:t>
            </a:r>
            <a:r>
              <a:rPr lang="en-GB" dirty="0"/>
              <a:t> is sent from your browser to ask a website’s server for something (like a page or image).</a:t>
            </a:r>
          </a:p>
          <a:p>
            <a:r>
              <a:rPr lang="en-GB" dirty="0"/>
              <a:t>The server processes the request and sends back an </a:t>
            </a:r>
            <a:r>
              <a:rPr lang="en-GB" b="1" dirty="0"/>
              <a:t>HTTP response</a:t>
            </a:r>
            <a:r>
              <a:rPr lang="en-GB" dirty="0"/>
              <a:t> with what you asked for (or an error).</a:t>
            </a:r>
          </a:p>
          <a:p>
            <a:r>
              <a:rPr lang="en-GB" dirty="0"/>
              <a:t>It’s like asking a question (request) and getting an answer (response).</a:t>
            </a:r>
          </a:p>
        </p:txBody>
      </p:sp>
    </p:spTree>
    <p:extLst>
      <p:ext uri="{BB962C8B-B14F-4D97-AF65-F5344CB8AC3E}">
        <p14:creationId xmlns:p14="http://schemas.microsoft.com/office/powerpoint/2010/main" val="27254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Simple </a:t>
            </a:r>
            <a:r>
              <a:rPr lang="en-GB" b="1" dirty="0"/>
              <a:t>Analogy: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</a:t>
            </a:r>
            <a:r>
              <a:rPr lang="en-GB" dirty="0"/>
              <a:t>of it like ordering food at a restaurant:</a:t>
            </a:r>
          </a:p>
          <a:p>
            <a:r>
              <a:rPr lang="en-GB" b="1" dirty="0"/>
              <a:t>You (client)</a:t>
            </a:r>
            <a:r>
              <a:rPr lang="en-GB" dirty="0"/>
              <a:t> ask the waiter (</a:t>
            </a:r>
            <a:r>
              <a:rPr lang="en-GB" b="1" dirty="0"/>
              <a:t>HTTP request</a:t>
            </a:r>
            <a:r>
              <a:rPr lang="en-GB" dirty="0"/>
              <a:t>) for a dish (e.g., pizza).</a:t>
            </a:r>
          </a:p>
          <a:p>
            <a:r>
              <a:rPr lang="en-GB" dirty="0"/>
              <a:t>The kitchen (</a:t>
            </a:r>
            <a:r>
              <a:rPr lang="en-GB" b="1" dirty="0"/>
              <a:t>server</a:t>
            </a:r>
            <a:r>
              <a:rPr lang="en-GB" dirty="0"/>
              <a:t>) prepares it and brings it back (</a:t>
            </a:r>
            <a:r>
              <a:rPr lang="en-GB" b="1" dirty="0"/>
              <a:t>HTTP response</a:t>
            </a:r>
            <a:r>
              <a:rPr lang="en-GB" dirty="0"/>
              <a:t>) with a message like "Order ready!" (status code 200) or "Out of stock" (status code 404).</a:t>
            </a:r>
          </a:p>
        </p:txBody>
      </p:sp>
    </p:spTree>
    <p:extLst>
      <p:ext uri="{BB962C8B-B14F-4D97-AF65-F5344CB8AC3E}">
        <p14:creationId xmlns:p14="http://schemas.microsoft.com/office/powerpoint/2010/main" val="17164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9" y="2557463"/>
            <a:ext cx="6106846" cy="3351724"/>
          </a:xfrm>
        </p:spPr>
      </p:pic>
    </p:spTree>
    <p:extLst>
      <p:ext uri="{BB962C8B-B14F-4D97-AF65-F5344CB8AC3E}">
        <p14:creationId xmlns:p14="http://schemas.microsoft.com/office/powerpoint/2010/main" val="32497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Vs code extension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184" y="2494987"/>
            <a:ext cx="7410831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930" y="2626305"/>
            <a:ext cx="7474334" cy="13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593" y="2511691"/>
            <a:ext cx="7226671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Choose </a:t>
            </a:r>
            <a:r>
              <a:rPr lang="en-GB" b="1" dirty="0" err="1"/>
              <a:t>Django</a:t>
            </a:r>
            <a:r>
              <a:rPr lang="en-GB" dirty="0"/>
              <a:t> if you want everything </a:t>
            </a:r>
            <a:r>
              <a:rPr lang="en-GB" dirty="0" smtClean="0"/>
              <a:t>ready.</a:t>
            </a:r>
          </a:p>
          <a:p>
            <a:r>
              <a:rPr lang="en-GB" b="1" dirty="0" smtClean="0"/>
              <a:t>Choose </a:t>
            </a:r>
            <a:r>
              <a:rPr lang="en-GB" b="1" dirty="0"/>
              <a:t>Flask</a:t>
            </a:r>
            <a:r>
              <a:rPr lang="en-GB" dirty="0"/>
              <a:t> if you want more control and simplicity.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4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Create Your first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596" y="2620660"/>
            <a:ext cx="6044908" cy="24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urls.py into your app folder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997" y="2990574"/>
            <a:ext cx="1069708" cy="301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 urls.py from your project to your app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47" y="3143418"/>
            <a:ext cx="5207268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6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Remove admin part</a:t>
            </a:r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62" y="3204667"/>
            <a:ext cx="4807197" cy="133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your views.py and write this code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703" y="3180277"/>
            <a:ext cx="4864350" cy="185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the home function from views into your app's urls.py file.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54" y="3357059"/>
            <a:ext cx="5940436" cy="222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Import include function to your project urls.py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90" y="3188270"/>
            <a:ext cx="5302523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5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</a:t>
            </a:r>
            <a:r>
              <a:rPr lang="en-GB" b="1" dirty="0"/>
              <a:t>Batteries included</a:t>
            </a:r>
            <a:r>
              <a:rPr lang="en-GB" dirty="0"/>
              <a:t>” means </a:t>
            </a:r>
            <a:r>
              <a:rPr lang="en-GB" dirty="0" err="1"/>
              <a:t>Django</a:t>
            </a:r>
            <a:r>
              <a:rPr lang="en-GB" dirty="0"/>
              <a:t> provides these powerful features </a:t>
            </a:r>
            <a:r>
              <a:rPr lang="en-GB" b="1" dirty="0"/>
              <a:t>by default</a:t>
            </a:r>
            <a:r>
              <a:rPr lang="en-GB" dirty="0"/>
              <a:t>, saving you the effort of building them yourself or installing third-party packages.</a:t>
            </a:r>
          </a:p>
          <a:p>
            <a:pPr marL="0" indent="0">
              <a:buNone/>
            </a:pPr>
            <a:r>
              <a:rPr lang="en-GB" b="1" dirty="0"/>
              <a:t>Analogy:</a:t>
            </a:r>
          </a:p>
          <a:p>
            <a:pPr marL="0" indent="0">
              <a:buNone/>
            </a:pPr>
            <a:r>
              <a:rPr lang="en-GB" dirty="0"/>
              <a:t>Just like a toy that comes with </a:t>
            </a:r>
            <a:r>
              <a:rPr lang="en-GB" b="1" dirty="0"/>
              <a:t>batteries included</a:t>
            </a:r>
            <a:r>
              <a:rPr lang="en-GB" dirty="0"/>
              <a:t> works right out of the box, </a:t>
            </a:r>
            <a:r>
              <a:rPr lang="en-GB" dirty="0" err="1"/>
              <a:t>Django</a:t>
            </a:r>
            <a:r>
              <a:rPr lang="en-GB" dirty="0"/>
              <a:t> provides everything you need to build a web application </a:t>
            </a:r>
            <a:r>
              <a:rPr lang="en-GB" b="1" dirty="0"/>
              <a:t>without needing to install extra tools</a:t>
            </a:r>
            <a:r>
              <a:rPr lang="en-GB" dirty="0"/>
              <a:t> for common tasks</a:t>
            </a:r>
          </a:p>
        </p:txBody>
      </p:sp>
    </p:spTree>
    <p:extLst>
      <p:ext uri="{BB962C8B-B14F-4D97-AF65-F5344CB8AC3E}">
        <p14:creationId xmlns:p14="http://schemas.microsoft.com/office/powerpoint/2010/main" val="353746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1. Origin (2003–2005)</a:t>
            </a:r>
          </a:p>
          <a:p>
            <a:r>
              <a:rPr lang="en-GB" dirty="0" err="1"/>
              <a:t>Django</a:t>
            </a:r>
            <a:r>
              <a:rPr lang="en-GB" dirty="0"/>
              <a:t> was </a:t>
            </a:r>
            <a:r>
              <a:rPr lang="en-GB" b="1" dirty="0"/>
              <a:t>created in 2003</a:t>
            </a:r>
            <a:r>
              <a:rPr lang="en-GB" dirty="0"/>
              <a:t> by </a:t>
            </a:r>
            <a:r>
              <a:rPr lang="en-GB" b="1" dirty="0"/>
              <a:t>Adrian </a:t>
            </a:r>
            <a:r>
              <a:rPr lang="en-GB" b="1" dirty="0" err="1"/>
              <a:t>Holovaty</a:t>
            </a:r>
            <a:r>
              <a:rPr lang="en-GB" dirty="0"/>
              <a:t> and </a:t>
            </a:r>
            <a:r>
              <a:rPr lang="en-GB" b="1" dirty="0"/>
              <a:t>Simon </a:t>
            </a:r>
            <a:r>
              <a:rPr lang="en-GB" b="1" dirty="0" err="1"/>
              <a:t>Willison</a:t>
            </a:r>
            <a:r>
              <a:rPr lang="en-GB" dirty="0"/>
              <a:t>.</a:t>
            </a:r>
          </a:p>
          <a:p>
            <a:r>
              <a:rPr lang="en-GB" dirty="0"/>
              <a:t>They were working at a </a:t>
            </a:r>
            <a:r>
              <a:rPr lang="en-GB" b="1" dirty="0"/>
              <a:t>newspaper company</a:t>
            </a:r>
            <a:r>
              <a:rPr lang="en-GB" dirty="0"/>
              <a:t> called </a:t>
            </a:r>
            <a:r>
              <a:rPr lang="en-GB" b="1" dirty="0"/>
              <a:t>Lawrence Journal-World</a:t>
            </a:r>
            <a:r>
              <a:rPr lang="en-GB" dirty="0"/>
              <a:t> in Kansas, USA.</a:t>
            </a:r>
          </a:p>
          <a:p>
            <a:r>
              <a:rPr lang="en-GB" dirty="0"/>
              <a:t>They needed a tool to build web applications </a:t>
            </a:r>
            <a:r>
              <a:rPr lang="en-GB" b="1" dirty="0"/>
              <a:t>quickly</a:t>
            </a:r>
            <a:r>
              <a:rPr lang="en-GB" dirty="0"/>
              <a:t> to publish news online.</a:t>
            </a:r>
          </a:p>
          <a:p>
            <a:r>
              <a:rPr lang="en-GB" dirty="0"/>
              <a:t>Over time, they developed a set of reusable components (e.g. for admin, database, routing).</a:t>
            </a:r>
          </a:p>
        </p:txBody>
      </p:sp>
    </p:spTree>
    <p:extLst>
      <p:ext uri="{BB962C8B-B14F-4D97-AF65-F5344CB8AC3E}">
        <p14:creationId xmlns:p14="http://schemas.microsoft.com/office/powerpoint/2010/main" val="31667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Open Source Release (2005)</a:t>
            </a:r>
          </a:p>
          <a:p>
            <a:r>
              <a:rPr lang="en-GB" dirty="0"/>
              <a:t>In </a:t>
            </a:r>
            <a:r>
              <a:rPr lang="en-GB" b="1" dirty="0"/>
              <a:t>July 2005</a:t>
            </a:r>
            <a:r>
              <a:rPr lang="en-GB" dirty="0"/>
              <a:t>, </a:t>
            </a:r>
            <a:r>
              <a:rPr lang="en-GB" dirty="0" err="1"/>
              <a:t>Django</a:t>
            </a:r>
            <a:r>
              <a:rPr lang="en-GB" dirty="0"/>
              <a:t> was </a:t>
            </a:r>
            <a:r>
              <a:rPr lang="en-GB" b="1" dirty="0"/>
              <a:t>released as open-source</a:t>
            </a:r>
            <a:r>
              <a:rPr lang="en-GB" dirty="0"/>
              <a:t> software.</a:t>
            </a:r>
          </a:p>
          <a:p>
            <a:r>
              <a:rPr lang="en-GB" dirty="0"/>
              <a:t>It was named after </a:t>
            </a:r>
            <a:r>
              <a:rPr lang="en-GB" b="1" dirty="0" err="1"/>
              <a:t>Django</a:t>
            </a:r>
            <a:r>
              <a:rPr lang="en-GB" b="1" dirty="0"/>
              <a:t> Reinhardt</a:t>
            </a:r>
            <a:r>
              <a:rPr lang="en-GB" dirty="0"/>
              <a:t>, a famous jazz guitarist 🎸.</a:t>
            </a:r>
          </a:p>
          <a:p>
            <a:r>
              <a:rPr lang="en-GB" dirty="0"/>
              <a:t>The release allowed developers around the world to use and improve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7896</TotalTime>
  <Words>2337</Words>
  <Application>Microsoft Office PowerPoint</Application>
  <PresentationFormat>Widescreen</PresentationFormat>
  <Paragraphs>213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Garamond</vt:lpstr>
      <vt:lpstr>Times New Roman</vt:lpstr>
      <vt:lpstr>Organic</vt:lpstr>
      <vt:lpstr>Introduction to Django</vt:lpstr>
      <vt:lpstr>What is Django?</vt:lpstr>
      <vt:lpstr>PowerPoint Presentation</vt:lpstr>
      <vt:lpstr>What is Framework</vt:lpstr>
      <vt:lpstr>Django vs Flask</vt:lpstr>
      <vt:lpstr>PowerPoint Presentation</vt:lpstr>
      <vt:lpstr>PowerPoint Presentation</vt:lpstr>
      <vt:lpstr>History of Django</vt:lpstr>
      <vt:lpstr>PowerPoint Presentation</vt:lpstr>
      <vt:lpstr>PowerPoint Presentation</vt:lpstr>
      <vt:lpstr>PowerPoint Presentation</vt:lpstr>
      <vt:lpstr>Who was djnago?</vt:lpstr>
      <vt:lpstr>Major Django Milestones</vt:lpstr>
      <vt:lpstr>PowerPoint Presentation</vt:lpstr>
      <vt:lpstr>PowerPoint Presentation</vt:lpstr>
      <vt:lpstr>Prerequisites for Learning Django</vt:lpstr>
      <vt:lpstr>PowerPoint Presentation</vt:lpstr>
      <vt:lpstr>PowerPoint Presentation</vt:lpstr>
      <vt:lpstr>PowerPoint Presentation</vt:lpstr>
      <vt:lpstr>PowerPoint Presentation</vt:lpstr>
      <vt:lpstr>Why Do We Need pip?</vt:lpstr>
      <vt:lpstr>Why Do We Need a Virtual Environment?</vt:lpstr>
      <vt:lpstr>How django works</vt:lpstr>
      <vt:lpstr>What is Architecture in Software?</vt:lpstr>
      <vt:lpstr>Django Architecture – MVT Pattern</vt:lpstr>
      <vt:lpstr>1. Model</vt:lpstr>
      <vt:lpstr>2. View</vt:lpstr>
      <vt:lpstr>3. Template</vt:lpstr>
      <vt:lpstr>Flow of Request in Django (MVT):</vt:lpstr>
      <vt:lpstr>MVC vs MVT</vt:lpstr>
      <vt:lpstr>PowerPoint Presentation</vt:lpstr>
      <vt:lpstr>Why Django uses MTV:</vt:lpstr>
      <vt:lpstr>PowerPoint Presentation</vt:lpstr>
      <vt:lpstr>Web Framework Overview</vt:lpstr>
      <vt:lpstr>Benefits of Web Frameworks:</vt:lpstr>
      <vt:lpstr>Why Do We Need a Backend?</vt:lpstr>
      <vt:lpstr>Basic shell commands</vt:lpstr>
      <vt:lpstr>Django Installation (Step-by-Step)</vt:lpstr>
      <vt:lpstr>Create Django Project</vt:lpstr>
      <vt:lpstr>Django App vs Project</vt:lpstr>
      <vt:lpstr>Example Apps for E-Learning:</vt:lpstr>
      <vt:lpstr>Django Project structure</vt:lpstr>
      <vt:lpstr>The main folders</vt:lpstr>
      <vt:lpstr>2. Important files in myproject/</vt:lpstr>
      <vt:lpstr>asgi.py and wsgi.py</vt:lpstr>
      <vt:lpstr>PowerPoint Presentation</vt:lpstr>
      <vt:lpstr>PowerPoint Presentation</vt:lpstr>
      <vt:lpstr>3. Important files in the root folder</vt:lpstr>
      <vt:lpstr>4. Inside myapp/</vt:lpstr>
      <vt:lpstr>PowerPoint Presentation</vt:lpstr>
      <vt:lpstr>What is URL Mapping</vt:lpstr>
      <vt:lpstr>How it works</vt:lpstr>
      <vt:lpstr>Most Commonly Used Django URL Functions </vt:lpstr>
      <vt:lpstr>http request and response</vt:lpstr>
      <vt:lpstr>Simple Analogy:</vt:lpstr>
      <vt:lpstr>PowerPoint Presentation</vt:lpstr>
      <vt:lpstr>Vs code extension</vt:lpstr>
      <vt:lpstr>PowerPoint Presentation</vt:lpstr>
      <vt:lpstr>PowerPoint Presentation</vt:lpstr>
      <vt:lpstr>Create Your first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Django</dc:title>
  <dc:creator>Abdifatah Yassen</dc:creator>
  <cp:lastModifiedBy>Microsoft account</cp:lastModifiedBy>
  <cp:revision>37</cp:revision>
  <dcterms:created xsi:type="dcterms:W3CDTF">2025-08-06T16:11:53Z</dcterms:created>
  <dcterms:modified xsi:type="dcterms:W3CDTF">2025-08-25T16:24:56Z</dcterms:modified>
</cp:coreProperties>
</file>