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799" r:id="rId2"/>
  </p:sldMasterIdLst>
  <p:notesMasterIdLst>
    <p:notesMasterId r:id="rId10"/>
  </p:notesMasterIdLst>
  <p:sldIdLst>
    <p:sldId id="266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Comfortaa" panose="020B0604020202020204" charset="0"/>
      <p:regular r:id="rId15"/>
      <p:bold r:id="rId16"/>
    </p:embeddedFont>
    <p:embeddedFont>
      <p:font typeface="Comfortaa Medium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01" y="17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2762b4f4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2762b4f4b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2762b4f4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2762b4f4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2762b4f4b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2762b4f4b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2762b4f4b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2762b4f4b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2762b4f4b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2762b4f4b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2762b4f4b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2762b4f4b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66919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7455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07085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81446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147507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625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5322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58357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567247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969327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551790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227119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978613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460535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097296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893181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1352389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077691"/>
            <a:ext cx="4268010" cy="1138017"/>
          </a:xfrm>
        </p:spPr>
        <p:txBody>
          <a:bodyPr>
            <a:noAutofit/>
          </a:bodyPr>
          <a:lstStyle>
            <a:lvl1pPr>
              <a:defRPr sz="45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9695" y="3822497"/>
            <a:ext cx="3275648" cy="712372"/>
          </a:xfrm>
        </p:spPr>
        <p:txBody>
          <a:bodyPr>
            <a:noAutofit/>
          </a:bodyPr>
          <a:lstStyle>
            <a:lvl1pPr marL="0" indent="0" algn="l">
              <a:buNone/>
              <a:defRPr sz="2100" b="0" i="0">
                <a:solidFill>
                  <a:schemeClr val="accent3"/>
                </a:solidFill>
                <a:latin typeface="+mn-lt"/>
              </a:defRPr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6051828" y="4066623"/>
            <a:ext cx="552505" cy="552505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6772470" y="2597723"/>
            <a:ext cx="2381485" cy="2210018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8282872" y="3424575"/>
            <a:ext cx="866861" cy="647764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8057746" y="-1266"/>
            <a:ext cx="1085957" cy="75254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4902585" y="-9526"/>
            <a:ext cx="3734168" cy="1600358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4889223" y="-9525"/>
            <a:ext cx="3772271" cy="1609883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9694" y="2569023"/>
            <a:ext cx="2721975" cy="712372"/>
          </a:xfrm>
        </p:spPr>
        <p:txBody>
          <a:bodyPr>
            <a:normAutofit/>
          </a:bodyPr>
          <a:lstStyle>
            <a:lvl1pPr marL="0" indent="0">
              <a:buNone/>
              <a:defRPr sz="21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671788" y="2343472"/>
            <a:ext cx="1618722" cy="1134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5862" y="3793409"/>
            <a:ext cx="536331" cy="712372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61215" y="0"/>
            <a:ext cx="5689443" cy="4462180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52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48274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595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7983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7" r:id="rId18"/>
    <p:sldLayoutId id="2147483818" r:id="rId19"/>
    <p:sldLayoutId id="2147483819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00000"/>
        <a:buFont typeface="Arial"/>
        <a:buChar char="•"/>
        <a:defRPr sz="15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00000"/>
        <a:buFont typeface="Arial"/>
        <a:buChar char="•"/>
        <a:defRPr sz="135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00000"/>
        <a:buFont typeface="Arial"/>
        <a:buChar char="•"/>
        <a:defRPr sz="105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00000"/>
        <a:buFont typeface="Arial"/>
        <a:buChar char="•"/>
        <a:defRPr sz="105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00000"/>
        <a:buFont typeface="Arial"/>
        <a:buChar char="•"/>
        <a:defRPr sz="9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00000"/>
        <a:buFont typeface="Arial"/>
        <a:buChar char="•"/>
        <a:defRPr sz="9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00000"/>
        <a:buFont typeface="Arial"/>
        <a:buChar char="•"/>
        <a:defRPr sz="9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00000"/>
        <a:buFont typeface="Arial"/>
        <a:buChar char="•"/>
        <a:defRPr sz="9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404" y="274291"/>
            <a:ext cx="7236498" cy="815278"/>
          </a:xfrm>
          <a:effectLst>
            <a:glow>
              <a:schemeClr val="accent1">
                <a:satMod val="175000"/>
                <a:alpha val="1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0"/>
          </a:effectLst>
        </p:spPr>
        <p:txBody>
          <a:bodyPr spcFirstLastPara="1" vert="horz" wrap="square" lIns="68580" tIns="34290" rIns="68580" bIns="34290" rtlCol="0" anchor="t" anchorCtr="0"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omfortaa" panose="020B0604020202020204" charset="0"/>
              </a:rPr>
              <a:t>Project Assignment IV: </a:t>
            </a:r>
            <a:br>
              <a:rPr lang="en-US" sz="3600" b="1" dirty="0">
                <a:solidFill>
                  <a:schemeClr val="tx1"/>
                </a:solidFill>
                <a:latin typeface="Comfortaa" panose="020B0604020202020204" charset="0"/>
              </a:rPr>
            </a:br>
            <a:r>
              <a:rPr lang="en-US" sz="3600" b="1" dirty="0">
                <a:solidFill>
                  <a:schemeClr val="tx1"/>
                </a:solidFill>
                <a:latin typeface="Comfortaa" panose="020B0604020202020204" charset="0"/>
              </a:rPr>
              <a:t>NIKE Business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/>
          </p:cNvSpPr>
          <p:nvPr/>
        </p:nvSpPr>
        <p:spPr>
          <a:xfrm>
            <a:off x="1021527" y="4404820"/>
            <a:ext cx="6924780" cy="640151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298323">
              <a:spcAft>
                <a:spcPts val="450"/>
              </a:spcAft>
            </a:pPr>
            <a:r>
              <a:rPr lang="en-US" sz="1200" b="1" kern="1200" dirty="0">
                <a:solidFill>
                  <a:schemeClr val="tx1"/>
                </a:solidFill>
                <a:latin typeface="Comfortaa" panose="020B0604020202020204" charset="0"/>
                <a:ea typeface="+mn-ea"/>
                <a:cs typeface="+mn-cs"/>
              </a:rPr>
              <a:t>Professor </a:t>
            </a:r>
            <a:r>
              <a:rPr lang="en-US" sz="1200" b="1" kern="1200" dirty="0" err="1">
                <a:solidFill>
                  <a:schemeClr val="tx1"/>
                </a:solidFill>
                <a:latin typeface="Comfortaa" panose="020B0604020202020204" charset="0"/>
                <a:ea typeface="+mn-ea"/>
                <a:cs typeface="+mn-cs"/>
              </a:rPr>
              <a:t>Devdeep</a:t>
            </a:r>
            <a:r>
              <a:rPr lang="en-US" sz="1200" b="1" kern="1200" dirty="0">
                <a:solidFill>
                  <a:schemeClr val="tx1"/>
                </a:solidFill>
                <a:latin typeface="Comfortaa" panose="020B0604020202020204" charset="0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Comfortaa" panose="020B0604020202020204" charset="0"/>
                <a:ea typeface="+mn-ea"/>
                <a:cs typeface="+mn-cs"/>
              </a:rPr>
              <a:t>Aikath</a:t>
            </a:r>
            <a:r>
              <a:rPr lang="en-US" sz="1200" b="1" kern="1200" dirty="0">
                <a:solidFill>
                  <a:schemeClr val="tx1"/>
                </a:solidFill>
                <a:latin typeface="Comfortaa" panose="020B0604020202020204" charset="0"/>
                <a:ea typeface="+mn-ea"/>
                <a:cs typeface="+mn-cs"/>
              </a:rPr>
              <a:t> MBA/PhD  </a:t>
            </a:r>
          </a:p>
          <a:p>
            <a:pPr algn="ctr" defTabSz="298323">
              <a:spcAft>
                <a:spcPts val="450"/>
              </a:spcAft>
            </a:pPr>
            <a:r>
              <a:rPr lang="en-US" sz="1200" b="1" kern="1200" dirty="0">
                <a:solidFill>
                  <a:schemeClr val="tx1"/>
                </a:solidFill>
                <a:latin typeface="Comfortaa" panose="020B0604020202020204" charset="0"/>
                <a:ea typeface="+mn-ea"/>
                <a:cs typeface="+mn-cs"/>
              </a:rPr>
              <a:t>Business Technology and Analytics</a:t>
            </a:r>
            <a:endParaRPr lang="ru-RU" sz="1200" b="1" dirty="0">
              <a:latin typeface="Comfortaa" panose="020B060402020202020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482418B-A317-C081-EE55-EB9664FE5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810" y="1650606"/>
            <a:ext cx="4093841" cy="1072049"/>
          </a:xfrm>
          <a:prstGeom prst="rect">
            <a:avLst/>
          </a:prstGeom>
          <a:effectLst>
            <a:glow rad="914400">
              <a:schemeClr val="tx1">
                <a:lumMod val="95000"/>
                <a:alpha val="87000"/>
              </a:schemeClr>
            </a:glow>
            <a:outerShdw blurRad="50800" dist="50800" dir="5400000" algn="ctr" rotWithShape="0">
              <a:srgbClr val="000000"/>
            </a:outerShdw>
            <a:reflection blurRad="50800" stA="77000" endPos="79000" dir="5400000" sy="-100000" algn="bl" rotWithShape="0"/>
            <a:softEdge rad="0"/>
          </a:effectLst>
        </p:spPr>
      </p:pic>
      <p:pic>
        <p:nvPicPr>
          <p:cNvPr id="20" name="Picture 1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6C2E605-38FD-08BF-2ECB-E0A60A7B0C7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63651" y="1618346"/>
            <a:ext cx="2225673" cy="1251941"/>
          </a:xfrm>
          <a:prstGeom prst="rect">
            <a:avLst/>
          </a:prstGeom>
          <a:effectLst>
            <a:glow rad="1003300">
              <a:schemeClr val="tx1">
                <a:lumMod val="95000"/>
                <a:alpha val="74000"/>
              </a:schemeClr>
            </a:glow>
            <a:outerShdw blurRad="50800" dist="50800" dir="5400000" sx="1000" sy="1000" algn="ctr" rotWithShape="0">
              <a:srgbClr val="000000">
                <a:alpha val="60000"/>
              </a:srgbClr>
            </a:outerShdw>
            <a:reflection blurRad="6350" stA="50000" endA="295" endPos="92000" dist="101600" dir="5400000" sy="-100000" algn="bl" rotWithShape="0"/>
            <a:softEdge rad="0"/>
          </a:effectLst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B9CF47A-D123-7E29-6F6A-35CED9CEC1DB}"/>
              </a:ext>
            </a:extLst>
          </p:cNvPr>
          <p:cNvSpPr txBox="1">
            <a:spLocks/>
          </p:cNvSpPr>
          <p:nvPr/>
        </p:nvSpPr>
        <p:spPr>
          <a:xfrm>
            <a:off x="1847321" y="2932534"/>
            <a:ext cx="5273191" cy="99758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 defTabSz="596646">
              <a:spcAft>
                <a:spcPts val="450"/>
              </a:spcAft>
            </a:pPr>
            <a:r>
              <a:rPr lang="en-US" sz="2400" dirty="0">
                <a:solidFill>
                  <a:schemeClr val="tx1"/>
                </a:solidFill>
                <a:latin typeface="Comfortaa" panose="020B0604020202020204" charset="0"/>
                <a:ea typeface="+mn-ea"/>
                <a:cs typeface="+mn-cs"/>
              </a:rPr>
              <a:t>Abdi Alamir</a:t>
            </a:r>
          </a:p>
          <a:p>
            <a:pPr algn="ctr" defTabSz="596646">
              <a:spcAft>
                <a:spcPts val="450"/>
              </a:spcAft>
            </a:pPr>
            <a:r>
              <a:rPr lang="en-US" sz="1800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mfortaa" panose="020B0604020202020204" charset="0"/>
              </a:rPr>
              <a:t>BTA 511 - FALL 2023</a:t>
            </a:r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31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>
                <a:latin typeface="Comfortaa"/>
                <a:ea typeface="Comfortaa"/>
                <a:cs typeface="Comfortaa"/>
                <a:sym typeface="Comfortaa"/>
              </a:rPr>
              <a:t>ER-Diagram</a:t>
            </a:r>
            <a:endParaRPr sz="2620"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4" name="Google Shape;114;p27" descr="A diagram of a compu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550" y="682150"/>
            <a:ext cx="8725926" cy="431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/>
          <p:nvPr/>
        </p:nvSpPr>
        <p:spPr>
          <a:xfrm>
            <a:off x="8647050" y="4640325"/>
            <a:ext cx="381900" cy="370800"/>
          </a:xfrm>
          <a:prstGeom prst="ellipse">
            <a:avLst/>
          </a:prstGeom>
          <a:solidFill>
            <a:srgbClr val="133095"/>
          </a:solidFill>
          <a:ln w="9525" cap="flat" cmpd="sng">
            <a:solidFill>
              <a:srgbClr val="3D44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7"/>
          <p:cNvSpPr txBox="1"/>
          <p:nvPr/>
        </p:nvSpPr>
        <p:spPr>
          <a:xfrm>
            <a:off x="8665650" y="4613325"/>
            <a:ext cx="3447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-1" y="0"/>
            <a:ext cx="40426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EBEBEB"/>
                </a:solidFill>
                <a:latin typeface="Comfortaa"/>
                <a:ea typeface="Comfortaa"/>
                <a:cs typeface="Comfortaa"/>
                <a:sym typeface="Comfortaa"/>
              </a:rPr>
              <a:t>Key Stakeholders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4669200" y="1404525"/>
            <a:ext cx="1692600" cy="104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E5155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exend Deca"/>
              <a:buNone/>
            </a:pPr>
            <a:r>
              <a:rPr lang="en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Accounting</a:t>
            </a:r>
            <a:endParaRPr sz="11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2517601" y="1404536"/>
            <a:ext cx="1692600" cy="104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E5155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exend Deca"/>
              <a:buNone/>
            </a:pPr>
            <a:r>
              <a:rPr lang="en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Design &amp; Innovation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28"/>
          <p:cNvSpPr/>
          <p:nvPr/>
        </p:nvSpPr>
        <p:spPr>
          <a:xfrm>
            <a:off x="429300" y="1404525"/>
            <a:ext cx="1629300" cy="1003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E5155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exend Deca"/>
              <a:buNone/>
            </a:pPr>
            <a:r>
              <a:rPr lang="en" sz="1300" b="1" dirty="0">
                <a:latin typeface="Comfortaa"/>
                <a:ea typeface="Comfortaa"/>
                <a:cs typeface="Comfortaa"/>
                <a:sym typeface="Comfortaa"/>
              </a:rPr>
              <a:t>Supply Chain &amp; Operations</a:t>
            </a:r>
            <a:endParaRPr sz="10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83425" y="2871617"/>
            <a:ext cx="1721100" cy="2065200"/>
          </a:xfrm>
          <a:prstGeom prst="roundRect">
            <a:avLst>
              <a:gd name="adj" fmla="val 16667"/>
            </a:avLst>
          </a:prstGeom>
          <a:solidFill>
            <a:srgbClr val="13309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Lexend Deca Medium"/>
              <a:buNone/>
            </a:pPr>
            <a:r>
              <a:rPr lang="en" sz="900" b="1" i="1" u="sng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Supply Chain Manager</a:t>
            </a:r>
            <a:endParaRPr sz="900" b="1" i="1" u="sng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entury Gothic"/>
              <a:buNone/>
            </a:pPr>
            <a:endParaRPr sz="900" i="1" u="sng"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fortaa Medium"/>
              <a:buChar char="●"/>
            </a:pPr>
            <a:r>
              <a:rPr lang="en" sz="900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Inventory management</a:t>
            </a:r>
            <a:endParaRPr sz="900"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fortaa Medium"/>
              <a:buChar char="●"/>
            </a:pPr>
            <a:r>
              <a:rPr lang="en" sz="900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Logistics and distribution management</a:t>
            </a:r>
            <a:endParaRPr sz="900"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fortaa Medium"/>
              <a:buChar char="●"/>
            </a:pPr>
            <a:r>
              <a:rPr lang="en" sz="900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Demand forecasting</a:t>
            </a:r>
            <a:endParaRPr sz="900"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fortaa Medium"/>
              <a:buChar char="●"/>
            </a:pPr>
            <a:r>
              <a:rPr lang="en" sz="900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Cost control</a:t>
            </a:r>
            <a:endParaRPr sz="900"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2548101" y="2898725"/>
            <a:ext cx="1721100" cy="2065200"/>
          </a:xfrm>
          <a:prstGeom prst="roundRect">
            <a:avLst>
              <a:gd name="adj" fmla="val 16667"/>
            </a:avLst>
          </a:prstGeom>
          <a:solidFill>
            <a:srgbClr val="13309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Lexend Deca Medium"/>
              <a:buNone/>
            </a:pPr>
            <a:r>
              <a:rPr lang="en" sz="1000" b="1" i="1" u="sng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Product Innovation Manager</a:t>
            </a:r>
            <a:endParaRPr sz="1000" b="1" i="1" u="sng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entury Gothic"/>
              <a:buNone/>
            </a:pPr>
            <a:endParaRPr sz="1000" i="1" u="sng"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3429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 Medium"/>
              <a:buChar char="●"/>
            </a:pPr>
            <a:r>
              <a:rPr lang="en" sz="1000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Market research</a:t>
            </a:r>
            <a:endParaRPr sz="1000"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3429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 Medium"/>
              <a:buChar char="●"/>
            </a:pPr>
            <a:r>
              <a:rPr lang="en" sz="1000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New products</a:t>
            </a:r>
            <a:endParaRPr sz="1000"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3429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 Medium"/>
              <a:buChar char="●"/>
            </a:pPr>
            <a:r>
              <a:rPr lang="en" sz="1000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Product lifecycle management</a:t>
            </a:r>
            <a:endParaRPr sz="1000"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3429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 Medium"/>
              <a:buChar char="●"/>
            </a:pPr>
            <a:r>
              <a:rPr lang="en" sz="1000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Competitive Analysis</a:t>
            </a:r>
            <a:endParaRPr sz="1000"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4702150" y="2871625"/>
            <a:ext cx="1821300" cy="2065200"/>
          </a:xfrm>
          <a:prstGeom prst="roundRect">
            <a:avLst>
              <a:gd name="adj" fmla="val 16667"/>
            </a:avLst>
          </a:prstGeom>
          <a:solidFill>
            <a:srgbClr val="13309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Lexend Deca Medium"/>
              <a:buNone/>
            </a:pPr>
            <a:r>
              <a:rPr lang="en" sz="1000" b="1" i="1" u="sng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Chief Financial Officer</a:t>
            </a:r>
            <a:endParaRPr sz="1000" b="1" i="1" u="sng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entury Gothic"/>
              <a:buNone/>
            </a:pPr>
            <a:endParaRPr sz="1000" i="1" u="sng"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3429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 Medium"/>
              <a:buChar char="●"/>
            </a:pPr>
            <a:r>
              <a:rPr lang="en" sz="1000" i="1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Financial strategy</a:t>
            </a:r>
            <a:endParaRPr sz="1000" i="1"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3429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 Medium"/>
              <a:buChar char="●"/>
            </a:pPr>
            <a:r>
              <a:rPr lang="en" sz="1000" i="1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Risk management</a:t>
            </a:r>
            <a:endParaRPr sz="1000" i="1"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3429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 Medium"/>
              <a:buChar char="●"/>
            </a:pPr>
            <a:r>
              <a:rPr lang="en" sz="1000" i="1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Financial reporting</a:t>
            </a:r>
            <a:endParaRPr sz="1000" i="1"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3429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 Medium"/>
              <a:buChar char="●"/>
            </a:pPr>
            <a:r>
              <a:rPr lang="en" sz="1000" i="1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Compliance and regulation</a:t>
            </a:r>
            <a:r>
              <a:rPr lang="en" sz="1000" i="1" u="sng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</a:t>
            </a:r>
            <a:endParaRPr sz="1000" i="1" u="sng"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2734150" y="572700"/>
            <a:ext cx="3936000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E5155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xend Deca"/>
              <a:buNone/>
            </a:pPr>
            <a:r>
              <a:rPr lang="en" sz="17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Key Departments and </a:t>
            </a:r>
            <a:endParaRPr sz="1700" b="1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xend Deca"/>
              <a:buNone/>
            </a:pPr>
            <a:r>
              <a:rPr lang="en" sz="17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Key Stakeholders</a:t>
            </a:r>
            <a:endParaRPr sz="17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9" name="Google Shape;129;p28"/>
          <p:cNvCxnSpPr>
            <a:endCxn id="122" idx="0"/>
          </p:cNvCxnSpPr>
          <p:nvPr/>
        </p:nvCxnSpPr>
        <p:spPr>
          <a:xfrm>
            <a:off x="5350200" y="1166925"/>
            <a:ext cx="165300" cy="237600"/>
          </a:xfrm>
          <a:prstGeom prst="straightConnector1">
            <a:avLst/>
          </a:prstGeom>
          <a:noFill/>
          <a:ln w="38100" cap="flat" cmpd="sng">
            <a:solidFill>
              <a:srgbClr val="3D44C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28"/>
          <p:cNvCxnSpPr>
            <a:endCxn id="123" idx="0"/>
          </p:cNvCxnSpPr>
          <p:nvPr/>
        </p:nvCxnSpPr>
        <p:spPr>
          <a:xfrm flipH="1">
            <a:off x="3363901" y="1154936"/>
            <a:ext cx="155700" cy="249600"/>
          </a:xfrm>
          <a:prstGeom prst="straightConnector1">
            <a:avLst/>
          </a:prstGeom>
          <a:noFill/>
          <a:ln w="38100" cap="flat" cmpd="sng">
            <a:solidFill>
              <a:srgbClr val="3D44C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28"/>
          <p:cNvCxnSpPr>
            <a:cxnSpLocks/>
            <a:stCxn id="128" idx="1"/>
            <a:endCxn id="124" idx="0"/>
          </p:cNvCxnSpPr>
          <p:nvPr/>
        </p:nvCxnSpPr>
        <p:spPr>
          <a:xfrm flipH="1">
            <a:off x="1243950" y="859050"/>
            <a:ext cx="1490200" cy="545475"/>
          </a:xfrm>
          <a:prstGeom prst="straightConnector1">
            <a:avLst/>
          </a:prstGeom>
          <a:noFill/>
          <a:ln w="38100" cap="flat" cmpd="sng">
            <a:solidFill>
              <a:srgbClr val="3D44C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Google Shape;132;p28"/>
          <p:cNvCxnSpPr>
            <a:stCxn id="127" idx="0"/>
            <a:endCxn id="122" idx="2"/>
          </p:cNvCxnSpPr>
          <p:nvPr/>
        </p:nvCxnSpPr>
        <p:spPr>
          <a:xfrm rot="10800000">
            <a:off x="5515600" y="2446825"/>
            <a:ext cx="97200" cy="424800"/>
          </a:xfrm>
          <a:prstGeom prst="straightConnector1">
            <a:avLst/>
          </a:prstGeom>
          <a:noFill/>
          <a:ln w="38100" cap="flat" cmpd="sng">
            <a:solidFill>
              <a:srgbClr val="3D44C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" name="Google Shape;133;p28"/>
          <p:cNvCxnSpPr>
            <a:stCxn id="123" idx="2"/>
            <a:endCxn id="126" idx="0"/>
          </p:cNvCxnSpPr>
          <p:nvPr/>
        </p:nvCxnSpPr>
        <p:spPr>
          <a:xfrm>
            <a:off x="3363901" y="2446736"/>
            <a:ext cx="44700" cy="452100"/>
          </a:xfrm>
          <a:prstGeom prst="straightConnector1">
            <a:avLst/>
          </a:prstGeom>
          <a:noFill/>
          <a:ln w="38100" cap="flat" cmpd="sng">
            <a:solidFill>
              <a:srgbClr val="3D44C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134;p28"/>
          <p:cNvCxnSpPr>
            <a:stCxn id="124" idx="2"/>
            <a:endCxn id="125" idx="0"/>
          </p:cNvCxnSpPr>
          <p:nvPr/>
        </p:nvCxnSpPr>
        <p:spPr>
          <a:xfrm>
            <a:off x="1243950" y="2408025"/>
            <a:ext cx="0" cy="463500"/>
          </a:xfrm>
          <a:prstGeom prst="straightConnector1">
            <a:avLst/>
          </a:prstGeom>
          <a:noFill/>
          <a:ln w="38100" cap="flat" cmpd="sng">
            <a:solidFill>
              <a:srgbClr val="3D44C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8"/>
          <p:cNvSpPr/>
          <p:nvPr/>
        </p:nvSpPr>
        <p:spPr>
          <a:xfrm>
            <a:off x="6760625" y="1404525"/>
            <a:ext cx="1721100" cy="104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E5155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exend Deca"/>
              <a:buNone/>
            </a:pPr>
            <a:r>
              <a:rPr lang="en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Financial </a:t>
            </a:r>
            <a:endParaRPr sz="11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6" name="Google Shape;136;p28"/>
          <p:cNvCxnSpPr>
            <a:cxnSpLocks/>
            <a:stCxn id="128" idx="3"/>
            <a:endCxn id="135" idx="0"/>
          </p:cNvCxnSpPr>
          <p:nvPr/>
        </p:nvCxnSpPr>
        <p:spPr>
          <a:xfrm>
            <a:off x="6670150" y="859050"/>
            <a:ext cx="951025" cy="545475"/>
          </a:xfrm>
          <a:prstGeom prst="straightConnector1">
            <a:avLst/>
          </a:prstGeom>
          <a:noFill/>
          <a:ln w="38100" cap="flat" cmpd="sng">
            <a:solidFill>
              <a:srgbClr val="3D44C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28"/>
          <p:cNvSpPr/>
          <p:nvPr/>
        </p:nvSpPr>
        <p:spPr>
          <a:xfrm>
            <a:off x="8647050" y="4640325"/>
            <a:ext cx="381900" cy="370800"/>
          </a:xfrm>
          <a:prstGeom prst="ellipse">
            <a:avLst/>
          </a:prstGeom>
          <a:solidFill>
            <a:srgbClr val="133095"/>
          </a:solidFill>
          <a:ln w="9525" cap="flat" cmpd="sng">
            <a:solidFill>
              <a:srgbClr val="3D44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8665650" y="4613325"/>
            <a:ext cx="3447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p28"/>
          <p:cNvSpPr/>
          <p:nvPr/>
        </p:nvSpPr>
        <p:spPr>
          <a:xfrm>
            <a:off x="6956400" y="2871625"/>
            <a:ext cx="1721100" cy="2065200"/>
          </a:xfrm>
          <a:prstGeom prst="roundRect">
            <a:avLst>
              <a:gd name="adj" fmla="val 16667"/>
            </a:avLst>
          </a:prstGeom>
          <a:solidFill>
            <a:srgbClr val="13309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Lexend Deca Medium"/>
              <a:buNone/>
            </a:pPr>
            <a:r>
              <a:rPr lang="en" sz="1000" b="1" i="1" u="sng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Chief Financial Officer</a:t>
            </a:r>
            <a:endParaRPr sz="1000" b="1" i="1" u="sng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entury Gothic"/>
              <a:buNone/>
            </a:pPr>
            <a:endParaRPr sz="1000" i="1" u="sng"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3429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 Medium"/>
              <a:buChar char="●"/>
            </a:pPr>
            <a:r>
              <a:rPr lang="en" sz="1000" i="1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Financial strategy</a:t>
            </a:r>
            <a:endParaRPr sz="1000" i="1"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3429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 Medium"/>
              <a:buChar char="●"/>
            </a:pPr>
            <a:r>
              <a:rPr lang="en" sz="1000" i="1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Risk management</a:t>
            </a:r>
            <a:endParaRPr sz="1000" i="1"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3429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 Medium"/>
              <a:buChar char="●"/>
            </a:pPr>
            <a:r>
              <a:rPr lang="en" sz="1000" i="1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Financial reporting</a:t>
            </a:r>
            <a:endParaRPr sz="1000" i="1"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34290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fortaa Medium"/>
              <a:buChar char="●"/>
            </a:pPr>
            <a:r>
              <a:rPr lang="en" sz="1000" i="1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Compliance and regulation</a:t>
            </a:r>
            <a:r>
              <a:rPr lang="en" sz="1000" i="1" u="sng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</a:t>
            </a:r>
            <a:endParaRPr sz="1000" i="1" u="sng"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cxnSp>
        <p:nvCxnSpPr>
          <p:cNvPr id="140" name="Google Shape;140;p28"/>
          <p:cNvCxnSpPr>
            <a:stCxn id="139" idx="0"/>
          </p:cNvCxnSpPr>
          <p:nvPr/>
        </p:nvCxnSpPr>
        <p:spPr>
          <a:xfrm rot="10800000">
            <a:off x="7669650" y="2474125"/>
            <a:ext cx="147300" cy="397500"/>
          </a:xfrm>
          <a:prstGeom prst="straightConnector1">
            <a:avLst/>
          </a:prstGeom>
          <a:noFill/>
          <a:ln w="38100" cap="flat" cmpd="sng">
            <a:solidFill>
              <a:srgbClr val="3D44C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0" y="84775"/>
            <a:ext cx="4045200" cy="5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>
                <a:solidFill>
                  <a:srgbClr val="EBEBEB"/>
                </a:solidFill>
                <a:latin typeface="Comfortaa"/>
                <a:ea typeface="Comfortaa"/>
                <a:cs typeface="Comfortaa"/>
                <a:sym typeface="Comfortaa"/>
              </a:rPr>
              <a:t>Financial</a:t>
            </a:r>
            <a:endParaRPr sz="262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1"/>
          </p:nvPr>
        </p:nvSpPr>
        <p:spPr>
          <a:xfrm>
            <a:off x="4244580" y="16023"/>
            <a:ext cx="4899420" cy="1290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5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Report #1: </a:t>
            </a:r>
            <a:endParaRPr sz="1905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 Financial Overview for Chief Financial Officer this query will retrieve total revenue, expenses, and net profit.</a:t>
            </a:r>
            <a:endParaRPr sz="125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Total revenue: </a:t>
            </a:r>
            <a:r>
              <a:rPr lang="en" sz="125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The sum of total sales from web transactions.</a:t>
            </a:r>
            <a:endParaRPr sz="125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Expenses: </a:t>
            </a:r>
            <a:r>
              <a:rPr lang="en" sz="125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The sum of expenses calculated based on ordered prices and their prices.</a:t>
            </a:r>
            <a:endParaRPr sz="125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Net Profit:</a:t>
            </a:r>
            <a:r>
              <a:rPr lang="en" sz="125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(total revenue – expenses).</a:t>
            </a:r>
            <a:endParaRPr sz="125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p29"/>
          <p:cNvSpPr/>
          <p:nvPr/>
        </p:nvSpPr>
        <p:spPr>
          <a:xfrm>
            <a:off x="8647050" y="4640325"/>
            <a:ext cx="381900" cy="370800"/>
          </a:xfrm>
          <a:prstGeom prst="ellipse">
            <a:avLst/>
          </a:prstGeom>
          <a:solidFill>
            <a:srgbClr val="133095"/>
          </a:solidFill>
          <a:ln w="9525" cap="flat" cmpd="sng">
            <a:solidFill>
              <a:srgbClr val="3D44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9"/>
          <p:cNvSpPr txBox="1"/>
          <p:nvPr/>
        </p:nvSpPr>
        <p:spPr>
          <a:xfrm>
            <a:off x="8665650" y="4613325"/>
            <a:ext cx="3447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p29"/>
          <p:cNvPicPr preferRelativeResize="0"/>
          <p:nvPr/>
        </p:nvPicPr>
        <p:blipFill rotWithShape="1">
          <a:blip r:embed="rId3">
            <a:alphaModFix/>
          </a:blip>
          <a:srcRect l="-3260" t="4180" r="3260" b="-4180"/>
          <a:stretch/>
        </p:blipFill>
        <p:spPr>
          <a:xfrm>
            <a:off x="1939550" y="1258159"/>
            <a:ext cx="6726100" cy="157569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 txBox="1"/>
          <p:nvPr/>
        </p:nvSpPr>
        <p:spPr>
          <a:xfrm>
            <a:off x="0" y="2526113"/>
            <a:ext cx="9144000" cy="244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SELECT</a:t>
            </a:r>
            <a:endParaRPr sz="8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	-- Total Revenue</a:t>
            </a:r>
            <a:endParaRPr sz="8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	COALESCE(SUM(ws.TotalAmount), 0) AS total_revenue,-- Using COALESCE to handle cases where there are no web sales. Default to 0 if there are no sales.</a:t>
            </a:r>
            <a:endParaRPr sz="8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          -- Total Expenses</a:t>
            </a:r>
            <a:endParaRPr sz="8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	COALESCE(SUM(od.ItemQuantity * i.Price), 0) AS total_expenses,-- Using COALESCE to handle cases where there are no orders or items.. Default to 0 if there are no sales.</a:t>
            </a:r>
            <a:endParaRPr sz="8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	-- Net Profit</a:t>
            </a:r>
            <a:endParaRPr sz="8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	COALESCE(SUM(ws.TotalAmount), 0) - COALESCE(SUM(od.ItemQuantity * i.Price), 0) AS net_profit --Using COALESCE to handle cases where either revenue or expenses are null.Default to 0 if there is no revenue or expenses.</a:t>
            </a:r>
            <a:endParaRPr sz="8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-- Retrieving data from the relevant tables:</a:t>
            </a:r>
            <a:endParaRPr sz="8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FROM</a:t>
            </a:r>
            <a:endParaRPr sz="8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	WebSales ws</a:t>
            </a:r>
            <a:endParaRPr sz="8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	LEFT JOIN WebSalesItems wsi ON ws.TransactionID = wsi.TransactionID -- Joining WebSalesItems to get details of items sold in web transactions.</a:t>
            </a:r>
            <a:endParaRPr sz="8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	LEFT JOIN OrderDetail od ON ws.TransactionID = od.OrderID -- Joining OrderDetail to link web transactions with ordered items.</a:t>
            </a:r>
            <a:endParaRPr sz="8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	LEFT JOIN Inventory i ON wsi.ItemID = i.ItemID; -- Joining Inventory to fetch item prices for expense calculation.</a:t>
            </a:r>
            <a:endParaRPr sz="8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0" y="141300"/>
            <a:ext cx="5326200" cy="8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Supply Chain </a:t>
            </a:r>
            <a:endParaRPr sz="3133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Management</a:t>
            </a:r>
            <a:r>
              <a:rPr lang="en" sz="28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28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subTitle" idx="1"/>
          </p:nvPr>
        </p:nvSpPr>
        <p:spPr>
          <a:xfrm>
            <a:off x="4620450" y="0"/>
            <a:ext cx="4045200" cy="8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Report #2: </a:t>
            </a:r>
            <a:endParaRPr sz="145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 Is for the Supply Chain Manager for selecting key supply chain metrics and getting an Inventory Summary.</a:t>
            </a:r>
            <a:endParaRPr sz="105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" name="Google Shape;157;p30"/>
          <p:cNvSpPr/>
          <p:nvPr/>
        </p:nvSpPr>
        <p:spPr>
          <a:xfrm>
            <a:off x="8647050" y="4640325"/>
            <a:ext cx="381900" cy="370800"/>
          </a:xfrm>
          <a:prstGeom prst="ellipse">
            <a:avLst/>
          </a:prstGeom>
          <a:solidFill>
            <a:srgbClr val="133095"/>
          </a:solidFill>
          <a:ln w="9525" cap="flat" cmpd="sng">
            <a:solidFill>
              <a:srgbClr val="3D44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0"/>
          <p:cNvSpPr txBox="1"/>
          <p:nvPr/>
        </p:nvSpPr>
        <p:spPr>
          <a:xfrm>
            <a:off x="8665650" y="4613325"/>
            <a:ext cx="3447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056" y="996827"/>
            <a:ext cx="6695894" cy="157492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/>
        </p:nvSpPr>
        <p:spPr>
          <a:xfrm>
            <a:off x="0" y="2318325"/>
            <a:ext cx="8920200" cy="27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SELECT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-- Inventory Summary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COUNT(Inventory.ItemID) AS total_items,-- Counting the total number of items in the inventory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SUM(InStockQuantity) AS total_in_stock,-- Summing up the instock quantities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SUM(ToOrderQuantity) AS total_to_order,-- Summing up the quantities to order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-- Supplier Performance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-- Calculating the average rating of suppliers rounded to two decimal places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round(AVG(Rating),2) AS average_supplier_rating, --utilize the AVG function to assess overall supplier performance; DISINCT used to count only unique orders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-- Open Orders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COUNT(DISTINCT orders.OrderID) AS open_orders, -- counting the number of distinct open orders; helps monitoring the current workload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-- Late Deliveries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COUNT(DISTINCT CASE WHEN OrderStatus = 'Delivered' AND CURRENT_DATE &gt; OrderDate + LeadTime THEN orders.OrderID END) AS late_deliveries --Counting the number of distinct late deliveries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-- identified orders marked as 'Delivered' where the current date exceeds the expected delivery date                                          	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-- Retrieving data from the relevant tables: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FROM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Inventory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LEFT JOIN orderdetail ON Inventory.itemID = orderdetail.itemID --Joining OrderDetail to link inventory items with order details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LEFT JOIN Orders ON orderdetail.orderID = Orders.orderID --joining orders to get order status and expected delivery dates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LEFT JOIN suppliers ON orders.supplierID = suppliers.supplierID --joining suppliers to assess supplier performance based on ratings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LEFT JOIN Manufacturers ON orders.orderID = Manufacturers.ManufacturerID;</a:t>
            </a:r>
            <a:endParaRPr sz="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4045200" cy="53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>
                <a:solidFill>
                  <a:srgbClr val="EBEBEB"/>
                </a:solidFill>
                <a:latin typeface="Comfortaa"/>
                <a:ea typeface="Comfortaa"/>
                <a:cs typeface="Comfortaa"/>
                <a:sym typeface="Comfortaa"/>
              </a:rPr>
              <a:t>Accounting</a:t>
            </a:r>
            <a:endParaRPr sz="262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" name="Google Shape;166;p31"/>
          <p:cNvSpPr txBox="1">
            <a:spLocks noGrp="1"/>
          </p:cNvSpPr>
          <p:nvPr>
            <p:ph type="subTitle" idx="1"/>
          </p:nvPr>
        </p:nvSpPr>
        <p:spPr>
          <a:xfrm>
            <a:off x="4638650" y="0"/>
            <a:ext cx="4505400" cy="14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45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Report #3:</a:t>
            </a:r>
            <a:endParaRPr sz="1845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 Is for the Chief Financial Officer for selecting Key store performance metrics. </a:t>
            </a:r>
            <a:endParaRPr sz="11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Store Sales Summary: </a:t>
            </a:r>
            <a:r>
              <a:rPr lang="en" sz="11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Grouping by StoreID and StoreName to provide a summary for each store and summing up the total store sales and counting the number of distinct transactions gives an overview of the sales performance for each store.</a:t>
            </a:r>
            <a:endParaRPr sz="11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8647050" y="4640325"/>
            <a:ext cx="381900" cy="370800"/>
          </a:xfrm>
          <a:prstGeom prst="ellipse">
            <a:avLst/>
          </a:prstGeom>
          <a:solidFill>
            <a:srgbClr val="133095"/>
          </a:solidFill>
          <a:ln w="9525" cap="flat" cmpd="sng">
            <a:solidFill>
              <a:srgbClr val="3D44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1"/>
          <p:cNvSpPr txBox="1"/>
          <p:nvPr/>
        </p:nvSpPr>
        <p:spPr>
          <a:xfrm>
            <a:off x="8665650" y="4613325"/>
            <a:ext cx="3447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549" y="1443245"/>
            <a:ext cx="7156007" cy="157441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1"/>
          <p:cNvSpPr txBox="1"/>
          <p:nvPr/>
        </p:nvSpPr>
        <p:spPr>
          <a:xfrm>
            <a:off x="0" y="2733225"/>
            <a:ext cx="87648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SELECT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s.StoreID,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s.StoreName,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SUM(ss.TotalAmount) AS total_store_sales, ----Summing up the total store sales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COUNT(DISTINCT ss.TransactionID) AS total_transactions, -- counting the number of distinct transactions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	--Employee Performance 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	round(AVG(e.Performance),2) AS average_employee_performance --Calculate the average performance rating of employees for each store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--Utilizes the AVG function to assess the overall performance of store employees 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-- Retrieving data from the relevant tables: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FROM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StoreSales ss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JOIN Store s ON ss.StoreID = s.StoreID -- joining store to link store sales with with store details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JOIN Employee e ON ss.EmployeeID = e.EmployeeID -- joining employee to assess the average performance of store employees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GROUP BY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s.StoreID, s.StoreName; --grouping by storeID and storeName for a summary at the store level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0" y="394950"/>
            <a:ext cx="4261500" cy="5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EBEBEB"/>
                </a:solidFill>
                <a:latin typeface="Comfortaa"/>
                <a:ea typeface="Comfortaa"/>
                <a:cs typeface="Comfortaa"/>
                <a:sym typeface="Comfortaa"/>
              </a:rPr>
              <a:t>Design &amp; Innovation</a:t>
            </a:r>
            <a:endParaRPr sz="40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p32"/>
          <p:cNvSpPr txBox="1">
            <a:spLocks noGrp="1"/>
          </p:cNvSpPr>
          <p:nvPr>
            <p:ph type="subTitle" idx="1"/>
          </p:nvPr>
        </p:nvSpPr>
        <p:spPr>
          <a:xfrm>
            <a:off x="4173239" y="0"/>
            <a:ext cx="4722785" cy="1244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71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Report #4: </a:t>
            </a:r>
            <a:endParaRPr sz="1971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14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 Is for the Product Innovation Manager for selecting key metrics related to product diversity and customer preferences. Selecting key metrics related to product diversity and customer preferences:</a:t>
            </a:r>
            <a:endParaRPr sz="1614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7" name="Google Shape;177;p32"/>
          <p:cNvSpPr/>
          <p:nvPr/>
        </p:nvSpPr>
        <p:spPr>
          <a:xfrm>
            <a:off x="8647050" y="4640325"/>
            <a:ext cx="381900" cy="370800"/>
          </a:xfrm>
          <a:prstGeom prst="ellipse">
            <a:avLst/>
          </a:prstGeom>
          <a:solidFill>
            <a:srgbClr val="133095"/>
          </a:solidFill>
          <a:ln w="9525" cap="flat" cmpd="sng">
            <a:solidFill>
              <a:srgbClr val="3D44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2"/>
          <p:cNvSpPr txBox="1"/>
          <p:nvPr/>
        </p:nvSpPr>
        <p:spPr>
          <a:xfrm>
            <a:off x="8665650" y="4613325"/>
            <a:ext cx="3447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0" y="1668675"/>
            <a:ext cx="91440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SELECT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i.ItemID,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i.ItemName,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i.Price,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i.InStockQuantity,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i.ToOrderQuantity,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COUNT(wsi.TransactionID) AS total_sales, -- counting the total sales for each product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round(AVG(wsi.QuantitySold),2) AS avg_quantity_sold, --calculating the average quantity sold and round it up to the second decimal place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MAX(wsi.QuantitySold) AS max_quantity_sold,--calculating the maximul quantity sold for each product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MIN(wsi.QuantitySold) AS min_quantity_sold,--calculating the minimal quantity sold for each product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MAX(ws.TotalAmount) AS max_transaction_amount,--capturing the heighst transaction amount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MIN(ws.TotalAmount) AS min_transaction_amount,--capturing the lowest transaction amount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COUNT(DISTINCT ws.CustomerID) AS unique_customers --counting the number of unique customers who purchased each product.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-- Retrieving data from the relevant tables: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FROM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Inventory i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LEFT JOIN WebSalesItems wsi ON i.ItemID = wsi.ItemID --Joining WebSalesItems to link products with web transactions and their sales details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LEFT JOIN WebSales ws ON wsi.TransactionID = ws.TransactionID --joining websales to get additional transaction details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GROUP BY --(grouping by product attributes for a comprehensive summary at the product level)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i.ItemID, i.ItemName, i.Price, i.InStockQuantity, i.ToOrderQuantity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ORDER BY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   total_sales DESC -- Sorting the results by total sales in descending order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LIMIT 10; --limiting to the top 10 products.</a:t>
            </a:r>
            <a:endParaRPr sz="8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025" y="947568"/>
            <a:ext cx="6598925" cy="144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sh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Microsoft Office PowerPoint</Application>
  <PresentationFormat>On-screen Show (16:9)</PresentationFormat>
  <Paragraphs>153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Comfortaa</vt:lpstr>
      <vt:lpstr>Arial</vt:lpstr>
      <vt:lpstr>Century Gothic</vt:lpstr>
      <vt:lpstr>Lexend Deca Medium</vt:lpstr>
      <vt:lpstr>Lexend Deca</vt:lpstr>
      <vt:lpstr>Comfortaa Medium</vt:lpstr>
      <vt:lpstr>Simple Light</vt:lpstr>
      <vt:lpstr>Mesh</vt:lpstr>
      <vt:lpstr>Project Assignment IV:  NIKE Business Report</vt:lpstr>
      <vt:lpstr>ER-Diagram</vt:lpstr>
      <vt:lpstr>Key Stakeholders</vt:lpstr>
      <vt:lpstr>Financial</vt:lpstr>
      <vt:lpstr>Supply Chain  Management </vt:lpstr>
      <vt:lpstr>Accounting</vt:lpstr>
      <vt:lpstr>Design &amp; Innovation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Assignment IV:  NIKE Business Report</dc:title>
  <dc:creator>Abdi</dc:creator>
  <cp:lastModifiedBy>Abdi Alamir</cp:lastModifiedBy>
  <cp:revision>1</cp:revision>
  <dcterms:modified xsi:type="dcterms:W3CDTF">2023-11-30T19:06:38Z</dcterms:modified>
</cp:coreProperties>
</file>