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72" r:id="rId4"/>
    <p:sldId id="271" r:id="rId5"/>
    <p:sldId id="258" r:id="rId6"/>
    <p:sldId id="268" r:id="rId7"/>
    <p:sldId id="269" r:id="rId8"/>
    <p:sldId id="270" r:id="rId9"/>
  </p:sldIdLst>
  <p:sldSz cx="18288000" cy="10287000"/>
  <p:notesSz cx="6858000" cy="9144000"/>
  <p:embeddedFontLst>
    <p:embeddedFont>
      <p:font typeface="Calibri" panose="020F0502020204030204" pitchFamily="34"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6336" autoAdjust="0"/>
  </p:normalViewPr>
  <p:slideViewPr>
    <p:cSldViewPr>
      <p:cViewPr varScale="1">
        <p:scale>
          <a:sx n="53" d="100"/>
          <a:sy n="53" d="100"/>
        </p:scale>
        <p:origin x="96" y="5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AA72EF-4A13-430F-A973-DA73E8CDD0B5}" type="datetimeFigureOut">
              <a:rPr lang="en-US" smtClean="0"/>
              <a:t>8/27/2024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3EF6C-F66B-482F-B7C2-5B395232287F}" type="slidenum">
              <a:rPr lang="en-US" smtClean="0"/>
              <a:t>‹#›</a:t>
            </a:fld>
            <a:endParaRPr lang="en-US"/>
          </a:p>
        </p:txBody>
      </p:sp>
    </p:spTree>
    <p:extLst>
      <p:ext uri="{BB962C8B-B14F-4D97-AF65-F5344CB8AC3E}">
        <p14:creationId xmlns:p14="http://schemas.microsoft.com/office/powerpoint/2010/main" val="30694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professor, today we’ll present the workflow of a fault resistance simulation in transmission line circuit. Then we can identify and classify these faults using advanced neural network techniques.</a:t>
            </a:r>
          </a:p>
        </p:txBody>
      </p:sp>
      <p:sp>
        <p:nvSpPr>
          <p:cNvPr id="4" name="Slide Number Placeholder 3"/>
          <p:cNvSpPr>
            <a:spLocks noGrp="1"/>
          </p:cNvSpPr>
          <p:nvPr>
            <p:ph type="sldNum" sz="quarter" idx="5"/>
          </p:nvPr>
        </p:nvSpPr>
        <p:spPr/>
        <p:txBody>
          <a:bodyPr/>
          <a:lstStyle/>
          <a:p>
            <a:fld id="{0ED3EF6C-F66B-482F-B7C2-5B395232287F}" type="slidenum">
              <a:rPr lang="en-US" smtClean="0"/>
              <a:t>1</a:t>
            </a:fld>
            <a:endParaRPr lang="en-US"/>
          </a:p>
        </p:txBody>
      </p:sp>
    </p:spTree>
    <p:extLst>
      <p:ext uri="{BB962C8B-B14F-4D97-AF65-F5344CB8AC3E}">
        <p14:creationId xmlns:p14="http://schemas.microsoft.com/office/powerpoint/2010/main" val="91510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Previously, we’ve learned some topics such as….Mostly, We’ve practiced these topics using </a:t>
            </a:r>
            <a:r>
              <a:rPr lang="en-US" dirty="0" err="1"/>
              <a:t>jupyter</a:t>
            </a:r>
            <a:r>
              <a:rPr lang="en-US" dirty="0"/>
              <a:t> notebook. And now we’ve tried to implement another topic which is multilabel classification on MATLAB both code and simulation</a:t>
            </a:r>
          </a:p>
        </p:txBody>
      </p:sp>
      <p:sp>
        <p:nvSpPr>
          <p:cNvPr id="4" name="Slide Number Placeholder 3"/>
          <p:cNvSpPr>
            <a:spLocks noGrp="1"/>
          </p:cNvSpPr>
          <p:nvPr>
            <p:ph type="sldNum" sz="quarter" idx="5"/>
          </p:nvPr>
        </p:nvSpPr>
        <p:spPr/>
        <p:txBody>
          <a:bodyPr/>
          <a:lstStyle/>
          <a:p>
            <a:fld id="{0ED3EF6C-F66B-482F-B7C2-5B395232287F}" type="slidenum">
              <a:rPr lang="en-US" smtClean="0"/>
              <a:t>2</a:t>
            </a:fld>
            <a:endParaRPr lang="en-US"/>
          </a:p>
        </p:txBody>
      </p:sp>
    </p:spTree>
    <p:extLst>
      <p:ext uri="{BB962C8B-B14F-4D97-AF65-F5344CB8AC3E}">
        <p14:creationId xmlns:p14="http://schemas.microsoft.com/office/powerpoint/2010/main" val="82666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an overview of the circuit. We have a powerful voltage source of 250 kV, driving the electricity through the transmission line to handle power—300 megawatts. Now, the main focus here is on fault resistance, which we've set to vary between 0.1 and 1 ohm. These settings will help us simulate different fault conditions before and after the transmission line then produce max coefficient of each phase during that fault conditions.</a:t>
            </a:r>
          </a:p>
          <a:p>
            <a:br>
              <a:rPr lang="en-US" dirty="0"/>
            </a:br>
            <a:r>
              <a:rPr lang="en-US" dirty="0"/>
              <a:t>P </a:t>
            </a:r>
            <a:r>
              <a:rPr lang="en-US" dirty="0" err="1"/>
              <a:t>redicting</a:t>
            </a:r>
            <a:r>
              <a:rPr lang="en-US" dirty="0"/>
              <a:t> the maximum coefficient of each phase during fault conditions helps in:</a:t>
            </a:r>
          </a:p>
          <a:p>
            <a:pPr>
              <a:buFont typeface="Arial" panose="020B0604020202020204" pitchFamily="34" charset="0"/>
              <a:buChar char="•"/>
            </a:pPr>
            <a:r>
              <a:rPr lang="en-US" dirty="0"/>
              <a:t>Quickly detecting and identifying faults.</a:t>
            </a:r>
          </a:p>
          <a:p>
            <a:pPr>
              <a:buFont typeface="Arial" panose="020B0604020202020204" pitchFamily="34" charset="0"/>
              <a:buChar char="•"/>
            </a:pPr>
            <a:r>
              <a:rPr lang="en-US" dirty="0"/>
              <a:t>Designing effective protection systems.</a:t>
            </a:r>
          </a:p>
          <a:p>
            <a:pPr>
              <a:buFont typeface="Arial" panose="020B0604020202020204" pitchFamily="34" charset="0"/>
              <a:buChar char="•"/>
            </a:pPr>
            <a:r>
              <a:rPr lang="en-US" dirty="0"/>
              <a:t>Enhancing the reliability and safety of the power transmission network.</a:t>
            </a:r>
          </a:p>
          <a:p>
            <a:pPr>
              <a:buFont typeface="Arial" panose="020B0604020202020204" pitchFamily="34" charset="0"/>
              <a:buChar char="•"/>
            </a:pPr>
            <a:r>
              <a:rPr lang="en-US" dirty="0"/>
              <a:t>Providing critical data for machine learning models to automate fault diagnosis.</a:t>
            </a:r>
          </a:p>
          <a:p>
            <a:endParaRPr lang="en-US" dirty="0"/>
          </a:p>
        </p:txBody>
      </p:sp>
      <p:sp>
        <p:nvSpPr>
          <p:cNvPr id="4" name="Slide Number Placeholder 3"/>
          <p:cNvSpPr>
            <a:spLocks noGrp="1"/>
          </p:cNvSpPr>
          <p:nvPr>
            <p:ph type="sldNum" sz="quarter" idx="5"/>
          </p:nvPr>
        </p:nvSpPr>
        <p:spPr/>
        <p:txBody>
          <a:bodyPr/>
          <a:lstStyle/>
          <a:p>
            <a:fld id="{0ED3EF6C-F66B-482F-B7C2-5B395232287F}" type="slidenum">
              <a:rPr lang="en-US" smtClean="0"/>
              <a:t>3</a:t>
            </a:fld>
            <a:endParaRPr lang="en-US"/>
          </a:p>
        </p:txBody>
      </p:sp>
    </p:spTree>
    <p:extLst>
      <p:ext uri="{BB962C8B-B14F-4D97-AF65-F5344CB8AC3E}">
        <p14:creationId xmlns:p14="http://schemas.microsoft.com/office/powerpoint/2010/main" val="759850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graph display the current waveforms during a fault condition. The different colors represent the currents of each phases and the sudden changes in the waveforms indicate the impact of the fault on the system.</a:t>
            </a:r>
          </a:p>
          <a:p>
            <a:r>
              <a:rPr lang="en-US" dirty="0"/>
              <a:t>Then we used wavelet transform to analyze the current waveforms, and the maximum coefficient value obtained from this transformation</a:t>
            </a:r>
          </a:p>
          <a:p>
            <a:endParaRPr lang="en-US" dirty="0"/>
          </a:p>
          <a:p>
            <a:r>
              <a:rPr lang="en-US" dirty="0"/>
              <a:t>*wavelet transform is a powerful feature extraction tool, especially in the context of signal processing tasks</a:t>
            </a:r>
          </a:p>
        </p:txBody>
      </p:sp>
      <p:sp>
        <p:nvSpPr>
          <p:cNvPr id="4" name="Slide Number Placeholder 3"/>
          <p:cNvSpPr>
            <a:spLocks noGrp="1"/>
          </p:cNvSpPr>
          <p:nvPr>
            <p:ph type="sldNum" sz="quarter" idx="5"/>
          </p:nvPr>
        </p:nvSpPr>
        <p:spPr/>
        <p:txBody>
          <a:bodyPr/>
          <a:lstStyle/>
          <a:p>
            <a:fld id="{0ED3EF6C-F66B-482F-B7C2-5B395232287F}" type="slidenum">
              <a:rPr lang="en-US" smtClean="0"/>
              <a:t>4</a:t>
            </a:fld>
            <a:endParaRPr lang="en-US"/>
          </a:p>
        </p:txBody>
      </p:sp>
    </p:spTree>
    <p:extLst>
      <p:ext uri="{BB962C8B-B14F-4D97-AF65-F5344CB8AC3E}">
        <p14:creationId xmlns:p14="http://schemas.microsoft.com/office/powerpoint/2010/main" val="3026125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running the program, we’ve generated a dataset that will be used for further processing, specifically as a dataset for multilabel classification. </a:t>
            </a:r>
          </a:p>
          <a:p>
            <a:r>
              <a:rPr lang="en-US" dirty="0"/>
              <a:t>We have a total of 240 data points. Then we will extract the first four columns of maximum coefficients as the input and the next four columns of output values as the output.</a:t>
            </a:r>
          </a:p>
          <a:p>
            <a:endParaRPr lang="en-US" dirty="0"/>
          </a:p>
          <a:p>
            <a:r>
              <a:rPr lang="en-US" dirty="0"/>
              <a:t>The coefficients generated by a wavelet transform do not directly represent the physical current but rather how the signal changes over time. High coefficients mean the signal has sharp changes or high energy in certain frequency bands. </a:t>
            </a:r>
            <a:br>
              <a:rPr lang="en-US" dirty="0"/>
            </a:br>
            <a:br>
              <a:rPr lang="en-US" dirty="0"/>
            </a:br>
            <a:br>
              <a:rPr lang="en-US" dirty="0"/>
            </a:br>
            <a:br>
              <a:rPr lang="en-US" dirty="0"/>
            </a:br>
            <a:r>
              <a:rPr lang="en-US" b="1" dirty="0"/>
              <a:t>Fault Current Calculation</a:t>
            </a:r>
            <a:r>
              <a:rPr lang="en-US" dirty="0"/>
              <a:t>:</a:t>
            </a:r>
          </a:p>
          <a:p>
            <a:pPr marL="742950" lvl="1" indent="-285750">
              <a:buFont typeface="+mj-lt"/>
              <a:buAutoNum type="arabicPeriod"/>
            </a:pPr>
            <a:r>
              <a:rPr lang="en-US" dirty="0"/>
              <a:t>In a high-power system, the fault current can be calculated using Ohm’s law I=V / Z (250kV / 0.1 ohm) This is an extremely high current, which could easily result in large wavelet coefficients.</a:t>
            </a:r>
          </a:p>
          <a:p>
            <a:pPr>
              <a:buFont typeface="+mj-lt"/>
              <a:buAutoNum type="arabicPeriod"/>
            </a:pPr>
            <a:r>
              <a:rPr lang="en-US" b="1" dirty="0"/>
              <a:t>Wavelet Coefficients</a:t>
            </a:r>
            <a:r>
              <a:rPr lang="en-US" dirty="0"/>
              <a:t>:</a:t>
            </a:r>
          </a:p>
          <a:p>
            <a:pPr marL="742950" lvl="1" indent="-285750">
              <a:buFont typeface="+mj-lt"/>
              <a:buAutoNum type="arabicPeriod"/>
            </a:pPr>
            <a:r>
              <a:rPr lang="en-US" dirty="0"/>
              <a:t>The wavelet coefficients represent the energy or intensity of certain features in your current signal. If your current signals are peaking in the range of millions of amperes, it's not unreasonable for the corresponding wavelet coefficients to be in the range of 10710^7107</a:t>
            </a:r>
          </a:p>
          <a:p>
            <a:endParaRPr lang="en-US" dirty="0"/>
          </a:p>
        </p:txBody>
      </p:sp>
      <p:sp>
        <p:nvSpPr>
          <p:cNvPr id="4" name="Slide Number Placeholder 3"/>
          <p:cNvSpPr>
            <a:spLocks noGrp="1"/>
          </p:cNvSpPr>
          <p:nvPr>
            <p:ph type="sldNum" sz="quarter" idx="5"/>
          </p:nvPr>
        </p:nvSpPr>
        <p:spPr/>
        <p:txBody>
          <a:bodyPr/>
          <a:lstStyle/>
          <a:p>
            <a:fld id="{0ED3EF6C-F66B-482F-B7C2-5B395232287F}" type="slidenum">
              <a:rPr lang="en-US" smtClean="0"/>
              <a:t>5</a:t>
            </a:fld>
            <a:endParaRPr lang="en-US"/>
          </a:p>
        </p:txBody>
      </p:sp>
    </p:spTree>
    <p:extLst>
      <p:ext uri="{BB962C8B-B14F-4D97-AF65-F5344CB8AC3E}">
        <p14:creationId xmlns:p14="http://schemas.microsoft.com/office/powerpoint/2010/main" val="4062354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MATLAB workflow for multilabel classification:</a:t>
            </a:r>
          </a:p>
          <a:p>
            <a:pPr>
              <a:buFont typeface="+mj-lt"/>
              <a:buAutoNum type="arabicPeriod"/>
            </a:pPr>
            <a:r>
              <a:rPr lang="en-US" dirty="0"/>
              <a:t>We load the dataset.</a:t>
            </a:r>
          </a:p>
          <a:p>
            <a:pPr>
              <a:buFont typeface="+mj-lt"/>
              <a:buAutoNum type="arabicPeriod"/>
            </a:pPr>
            <a:r>
              <a:rPr lang="en-US" dirty="0"/>
              <a:t>Next, we preprocess the data, including feature extraction and splitting the data into training and testing sets.</a:t>
            </a:r>
          </a:p>
          <a:p>
            <a:pPr>
              <a:buFont typeface="+mj-lt"/>
              <a:buAutoNum type="arabicPeriod"/>
            </a:pPr>
            <a:r>
              <a:rPr lang="en-US" dirty="0"/>
              <a:t>Then, we build and train neural network models (RBFNN and Feedforward NN models) and test them.</a:t>
            </a:r>
          </a:p>
          <a:p>
            <a:pPr>
              <a:buFont typeface="+mj-lt"/>
              <a:buAutoNum type="arabicPeriod"/>
            </a:pPr>
            <a:r>
              <a:rPr lang="en-US" dirty="0"/>
              <a:t>After that, we generate the results.</a:t>
            </a:r>
          </a:p>
          <a:p>
            <a:pPr>
              <a:buFont typeface="+mj-lt"/>
              <a:buAutoNum type="arabicPeriod"/>
            </a:pPr>
            <a:r>
              <a:rPr lang="en-US" dirty="0"/>
              <a:t>Finally, we evaluate the metrics to assess the error of the process.</a:t>
            </a:r>
          </a:p>
          <a:p>
            <a:endParaRPr lang="en-US" dirty="0"/>
          </a:p>
        </p:txBody>
      </p:sp>
      <p:sp>
        <p:nvSpPr>
          <p:cNvPr id="4" name="Slide Number Placeholder 3"/>
          <p:cNvSpPr>
            <a:spLocks noGrp="1"/>
          </p:cNvSpPr>
          <p:nvPr>
            <p:ph type="sldNum" sz="quarter" idx="5"/>
          </p:nvPr>
        </p:nvSpPr>
        <p:spPr/>
        <p:txBody>
          <a:bodyPr/>
          <a:lstStyle/>
          <a:p>
            <a:fld id="{0ED3EF6C-F66B-482F-B7C2-5B395232287F}" type="slidenum">
              <a:rPr lang="en-US" smtClean="0"/>
              <a:t>6</a:t>
            </a:fld>
            <a:endParaRPr lang="en-US"/>
          </a:p>
        </p:txBody>
      </p:sp>
    </p:spTree>
    <p:extLst>
      <p:ext uri="{BB962C8B-B14F-4D97-AF65-F5344CB8AC3E}">
        <p14:creationId xmlns:p14="http://schemas.microsoft.com/office/powerpoint/2010/main" val="3639429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multilabel classification results. We display the predicted versus the actual values for each model.</a:t>
            </a:r>
          </a:p>
          <a:p>
            <a:r>
              <a:rPr lang="en-US" dirty="0"/>
              <a:t>Based on the evaluation metrics, the RBFNN model performs better than the FNN model. So, we conclude, this model is more suitable for multilabel classification in this simulation case</a:t>
            </a:r>
          </a:p>
        </p:txBody>
      </p:sp>
      <p:sp>
        <p:nvSpPr>
          <p:cNvPr id="4" name="Slide Number Placeholder 3"/>
          <p:cNvSpPr>
            <a:spLocks noGrp="1"/>
          </p:cNvSpPr>
          <p:nvPr>
            <p:ph type="sldNum" sz="quarter" idx="5"/>
          </p:nvPr>
        </p:nvSpPr>
        <p:spPr/>
        <p:txBody>
          <a:bodyPr/>
          <a:lstStyle/>
          <a:p>
            <a:fld id="{0ED3EF6C-F66B-482F-B7C2-5B395232287F}" type="slidenum">
              <a:rPr lang="en-US" smtClean="0"/>
              <a:t>7</a:t>
            </a:fld>
            <a:endParaRPr lang="en-US"/>
          </a:p>
        </p:txBody>
      </p:sp>
    </p:spTree>
    <p:extLst>
      <p:ext uri="{BB962C8B-B14F-4D97-AF65-F5344CB8AC3E}">
        <p14:creationId xmlns:p14="http://schemas.microsoft.com/office/powerpoint/2010/main" val="1110051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e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t="-83" b="-11249"/>
            </a:stretch>
          </a:blipFill>
        </p:spPr>
      </p:sp>
      <p:sp>
        <p:nvSpPr>
          <p:cNvPr id="3" name="TextBox 80">
            <a:extLst>
              <a:ext uri="{FF2B5EF4-FFF2-40B4-BE49-F238E27FC236}">
                <a16:creationId xmlns:a16="http://schemas.microsoft.com/office/drawing/2014/main" id="{CCD5BEDD-612D-46D5-9017-11EB3F8E949F}"/>
              </a:ext>
            </a:extLst>
          </p:cNvPr>
          <p:cNvSpPr txBox="1"/>
          <p:nvPr/>
        </p:nvSpPr>
        <p:spPr>
          <a:xfrm>
            <a:off x="4267200" y="5143500"/>
            <a:ext cx="10363200" cy="1590500"/>
          </a:xfrm>
          <a:prstGeom prst="rect">
            <a:avLst/>
          </a:prstGeom>
        </p:spPr>
        <p:txBody>
          <a:bodyPr wrap="square" lIns="0" tIns="0" rIns="0" bIns="0" rtlCol="0" anchor="t">
            <a:spAutoFit/>
          </a:bodyPr>
          <a:lstStyle/>
          <a:p>
            <a:pPr algn="ctr">
              <a:lnSpc>
                <a:spcPts val="4062"/>
              </a:lnSpc>
            </a:pPr>
            <a:r>
              <a:rPr lang="en-US" sz="4800" dirty="0"/>
              <a:t>Neural Network-Based Fault Identification and Classification Using RBFNN and FNN Models</a:t>
            </a:r>
            <a:endParaRPr lang="en-US" sz="4800" b="1" spc="156" dirty="0">
              <a:solidFill>
                <a:srgbClr val="000000"/>
              </a:solidFill>
              <a:latin typeface="Arial" panose="020B0604020202020204" pitchFamily="34" charset="0"/>
              <a:cs typeface="Arial" panose="020B0604020202020204" pitchFamily="34" charset="0"/>
            </a:endParaRPr>
          </a:p>
        </p:txBody>
      </p:sp>
      <p:sp>
        <p:nvSpPr>
          <p:cNvPr id="5" name="TextBox 80">
            <a:extLst>
              <a:ext uri="{FF2B5EF4-FFF2-40B4-BE49-F238E27FC236}">
                <a16:creationId xmlns:a16="http://schemas.microsoft.com/office/drawing/2014/main" id="{10C0F1DE-19AC-4CDF-92C6-6BE089DB3433}"/>
              </a:ext>
            </a:extLst>
          </p:cNvPr>
          <p:cNvSpPr txBox="1"/>
          <p:nvPr/>
        </p:nvSpPr>
        <p:spPr>
          <a:xfrm>
            <a:off x="6934200" y="7886700"/>
            <a:ext cx="10363200" cy="1926297"/>
          </a:xfrm>
          <a:prstGeom prst="rect">
            <a:avLst/>
          </a:prstGeom>
        </p:spPr>
        <p:txBody>
          <a:bodyPr wrap="square" lIns="0" tIns="0" rIns="0" bIns="0" rtlCol="0" anchor="t">
            <a:spAutoFit/>
          </a:bodyPr>
          <a:lstStyle/>
          <a:p>
            <a:pPr>
              <a:lnSpc>
                <a:spcPts val="3844"/>
              </a:lnSpc>
            </a:pPr>
            <a:r>
              <a:rPr lang="en-US" sz="2400" dirty="0">
                <a:solidFill>
                  <a:srgbClr val="000000"/>
                </a:solidFill>
                <a:latin typeface="Arial"/>
              </a:rPr>
              <a:t>Advisor: Prof. Ryan Lian</a:t>
            </a:r>
          </a:p>
          <a:p>
            <a:pPr>
              <a:lnSpc>
                <a:spcPts val="3844"/>
              </a:lnSpc>
            </a:pPr>
            <a:r>
              <a:rPr lang="en-US" sz="2400" dirty="0">
                <a:solidFill>
                  <a:srgbClr val="000000"/>
                </a:solidFill>
                <a:latin typeface="Arial"/>
              </a:rPr>
              <a:t>Presenter: </a:t>
            </a:r>
            <a:r>
              <a:rPr lang="en-US" sz="2400" dirty="0" err="1">
                <a:solidFill>
                  <a:srgbClr val="000000"/>
                </a:solidFill>
                <a:latin typeface="Arial"/>
              </a:rPr>
              <a:t>Prayoga</a:t>
            </a:r>
            <a:r>
              <a:rPr lang="en-US" sz="2400" dirty="0">
                <a:solidFill>
                  <a:srgbClr val="000000"/>
                </a:solidFill>
                <a:latin typeface="Arial"/>
              </a:rPr>
              <a:t> &amp; </a:t>
            </a:r>
            <a:r>
              <a:rPr lang="en-US" sz="2400" dirty="0" err="1">
                <a:solidFill>
                  <a:srgbClr val="000000"/>
                </a:solidFill>
                <a:latin typeface="Arial"/>
              </a:rPr>
              <a:t>Abdillah</a:t>
            </a:r>
            <a:endParaRPr lang="en-US" sz="2400" dirty="0">
              <a:solidFill>
                <a:srgbClr val="000000"/>
              </a:solidFill>
              <a:latin typeface="Arial"/>
            </a:endParaRPr>
          </a:p>
          <a:p>
            <a:pPr>
              <a:lnSpc>
                <a:spcPts val="3844"/>
              </a:lnSpc>
            </a:pPr>
            <a:r>
              <a:rPr lang="en-US" sz="2400" dirty="0">
                <a:solidFill>
                  <a:srgbClr val="000000"/>
                </a:solidFill>
                <a:latin typeface="Arial"/>
              </a:rPr>
              <a:t>Date: 2024/08/28</a:t>
            </a:r>
          </a:p>
          <a:p>
            <a:pPr algn="ctr">
              <a:lnSpc>
                <a:spcPts val="4062"/>
              </a:lnSpc>
            </a:pPr>
            <a:endParaRPr lang="en-US" sz="2400" spc="156"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53" t="-12424" r="-653"/>
            </a:stretch>
          </a:blipFill>
        </p:spPr>
      </p:sp>
      <p:grpSp>
        <p:nvGrpSpPr>
          <p:cNvPr id="22" name="Group 22"/>
          <p:cNvGrpSpPr/>
          <p:nvPr/>
        </p:nvGrpSpPr>
        <p:grpSpPr>
          <a:xfrm>
            <a:off x="1994016" y="5501037"/>
            <a:ext cx="271743" cy="258339"/>
            <a:chOff x="0" y="0"/>
            <a:chExt cx="283210" cy="269240"/>
          </a:xfrm>
        </p:grpSpPr>
        <p:sp>
          <p:nvSpPr>
            <p:cNvPr id="23" name="Freeform 23"/>
            <p:cNvSpPr/>
            <p:nvPr/>
          </p:nvSpPr>
          <p:spPr>
            <a:xfrm>
              <a:off x="45720" y="49530"/>
              <a:ext cx="194310" cy="182880"/>
            </a:xfrm>
            <a:custGeom>
              <a:avLst/>
              <a:gdLst/>
              <a:ahLst/>
              <a:cxnLst/>
              <a:rect l="l" t="t" r="r" b="b"/>
              <a:pathLst>
                <a:path w="194310" h="182880">
                  <a:moveTo>
                    <a:pt x="36830" y="88900"/>
                  </a:moveTo>
                  <a:cubicBezTo>
                    <a:pt x="132080" y="140970"/>
                    <a:pt x="110490" y="151130"/>
                    <a:pt x="105410" y="148590"/>
                  </a:cubicBezTo>
                  <a:cubicBezTo>
                    <a:pt x="99060" y="143510"/>
                    <a:pt x="114300" y="96520"/>
                    <a:pt x="120650" y="72390"/>
                  </a:cubicBezTo>
                  <a:cubicBezTo>
                    <a:pt x="127000" y="50800"/>
                    <a:pt x="130810" y="19050"/>
                    <a:pt x="142240" y="8890"/>
                  </a:cubicBezTo>
                  <a:cubicBezTo>
                    <a:pt x="149860" y="2540"/>
                    <a:pt x="165100" y="0"/>
                    <a:pt x="172720" y="3810"/>
                  </a:cubicBezTo>
                  <a:cubicBezTo>
                    <a:pt x="179070" y="6350"/>
                    <a:pt x="185420" y="15240"/>
                    <a:pt x="186690" y="22860"/>
                  </a:cubicBezTo>
                  <a:cubicBezTo>
                    <a:pt x="186690" y="30480"/>
                    <a:pt x="179070" y="45720"/>
                    <a:pt x="171450" y="49530"/>
                  </a:cubicBezTo>
                  <a:cubicBezTo>
                    <a:pt x="163830" y="52070"/>
                    <a:pt x="147320" y="48260"/>
                    <a:pt x="140970" y="41910"/>
                  </a:cubicBezTo>
                  <a:cubicBezTo>
                    <a:pt x="135890" y="36830"/>
                    <a:pt x="134620" y="25400"/>
                    <a:pt x="137160" y="19050"/>
                  </a:cubicBezTo>
                  <a:cubicBezTo>
                    <a:pt x="139700" y="11430"/>
                    <a:pt x="153670" y="0"/>
                    <a:pt x="161290" y="1270"/>
                  </a:cubicBezTo>
                  <a:cubicBezTo>
                    <a:pt x="170180" y="1270"/>
                    <a:pt x="181610" y="8890"/>
                    <a:pt x="185420" y="20320"/>
                  </a:cubicBezTo>
                  <a:cubicBezTo>
                    <a:pt x="194310" y="44450"/>
                    <a:pt x="176530" y="148590"/>
                    <a:pt x="149860" y="168910"/>
                  </a:cubicBezTo>
                  <a:cubicBezTo>
                    <a:pt x="130810" y="182880"/>
                    <a:pt x="92710" y="168910"/>
                    <a:pt x="68580" y="162560"/>
                  </a:cubicBezTo>
                  <a:cubicBezTo>
                    <a:pt x="46990" y="156210"/>
                    <a:pt x="19050" y="144780"/>
                    <a:pt x="8890" y="130810"/>
                  </a:cubicBezTo>
                  <a:cubicBezTo>
                    <a:pt x="2540" y="121920"/>
                    <a:pt x="0" y="105410"/>
                    <a:pt x="5080" y="97790"/>
                  </a:cubicBezTo>
                  <a:cubicBezTo>
                    <a:pt x="8890" y="91440"/>
                    <a:pt x="36830" y="88900"/>
                    <a:pt x="36830" y="88900"/>
                  </a:cubicBezTo>
                </a:path>
              </a:pathLst>
            </a:custGeom>
            <a:solidFill>
              <a:srgbClr val="A3D9EC"/>
            </a:solidFill>
            <a:ln cap="sq">
              <a:noFill/>
              <a:prstDash val="solid"/>
              <a:miter/>
            </a:ln>
          </p:spPr>
        </p:sp>
      </p:grpSp>
      <p:grpSp>
        <p:nvGrpSpPr>
          <p:cNvPr id="28" name="Group 28"/>
          <p:cNvGrpSpPr/>
          <p:nvPr/>
        </p:nvGrpSpPr>
        <p:grpSpPr>
          <a:xfrm>
            <a:off x="2007420" y="5529064"/>
            <a:ext cx="309519" cy="197410"/>
            <a:chOff x="0" y="0"/>
            <a:chExt cx="322580" cy="205740"/>
          </a:xfrm>
        </p:grpSpPr>
        <p:sp>
          <p:nvSpPr>
            <p:cNvPr id="29" name="Freeform 29"/>
            <p:cNvSpPr/>
            <p:nvPr/>
          </p:nvSpPr>
          <p:spPr>
            <a:xfrm>
              <a:off x="46990" y="43180"/>
              <a:ext cx="226060" cy="114300"/>
            </a:xfrm>
            <a:custGeom>
              <a:avLst/>
              <a:gdLst/>
              <a:ahLst/>
              <a:cxnLst/>
              <a:rect l="l" t="t" r="r" b="b"/>
              <a:pathLst>
                <a:path w="226060" h="114300">
                  <a:moveTo>
                    <a:pt x="62230" y="53340"/>
                  </a:moveTo>
                  <a:cubicBezTo>
                    <a:pt x="208280" y="8890"/>
                    <a:pt x="218440" y="15240"/>
                    <a:pt x="222250" y="21590"/>
                  </a:cubicBezTo>
                  <a:cubicBezTo>
                    <a:pt x="224790" y="27940"/>
                    <a:pt x="226060" y="38100"/>
                    <a:pt x="220980" y="45720"/>
                  </a:cubicBezTo>
                  <a:cubicBezTo>
                    <a:pt x="203200" y="68580"/>
                    <a:pt x="55880" y="114300"/>
                    <a:pt x="24130" y="110490"/>
                  </a:cubicBezTo>
                  <a:cubicBezTo>
                    <a:pt x="13970" y="109220"/>
                    <a:pt x="7620" y="104140"/>
                    <a:pt x="5080" y="97790"/>
                  </a:cubicBezTo>
                  <a:cubicBezTo>
                    <a:pt x="1270" y="92710"/>
                    <a:pt x="0" y="81280"/>
                    <a:pt x="3810" y="74930"/>
                  </a:cubicBezTo>
                  <a:cubicBezTo>
                    <a:pt x="10160" y="63500"/>
                    <a:pt x="40640" y="53340"/>
                    <a:pt x="58420" y="48260"/>
                  </a:cubicBezTo>
                  <a:cubicBezTo>
                    <a:pt x="73660" y="43180"/>
                    <a:pt x="93980" y="34290"/>
                    <a:pt x="104140" y="40640"/>
                  </a:cubicBezTo>
                  <a:cubicBezTo>
                    <a:pt x="114300" y="45720"/>
                    <a:pt x="121920" y="67310"/>
                    <a:pt x="119380" y="74930"/>
                  </a:cubicBezTo>
                  <a:cubicBezTo>
                    <a:pt x="118110" y="82550"/>
                    <a:pt x="105410" y="88900"/>
                    <a:pt x="99060" y="90170"/>
                  </a:cubicBezTo>
                  <a:cubicBezTo>
                    <a:pt x="91440" y="90170"/>
                    <a:pt x="81280" y="86360"/>
                    <a:pt x="76200" y="80010"/>
                  </a:cubicBezTo>
                  <a:cubicBezTo>
                    <a:pt x="72390" y="74930"/>
                    <a:pt x="69850" y="63500"/>
                    <a:pt x="72390" y="57150"/>
                  </a:cubicBezTo>
                  <a:cubicBezTo>
                    <a:pt x="74930" y="50800"/>
                    <a:pt x="82550" y="41910"/>
                    <a:pt x="88900" y="40640"/>
                  </a:cubicBezTo>
                  <a:cubicBezTo>
                    <a:pt x="96520" y="38100"/>
                    <a:pt x="106680" y="40640"/>
                    <a:pt x="113030" y="44450"/>
                  </a:cubicBezTo>
                  <a:cubicBezTo>
                    <a:pt x="118110" y="49530"/>
                    <a:pt x="121920" y="59690"/>
                    <a:pt x="121920" y="67310"/>
                  </a:cubicBezTo>
                  <a:cubicBezTo>
                    <a:pt x="120650" y="73660"/>
                    <a:pt x="115570" y="83820"/>
                    <a:pt x="109220" y="86360"/>
                  </a:cubicBezTo>
                  <a:cubicBezTo>
                    <a:pt x="101600" y="90170"/>
                    <a:pt x="85090" y="87630"/>
                    <a:pt x="78740" y="82550"/>
                  </a:cubicBezTo>
                  <a:cubicBezTo>
                    <a:pt x="73660" y="77470"/>
                    <a:pt x="69850" y="66040"/>
                    <a:pt x="71120" y="59690"/>
                  </a:cubicBezTo>
                  <a:cubicBezTo>
                    <a:pt x="72390" y="53340"/>
                    <a:pt x="80010" y="43180"/>
                    <a:pt x="86360" y="41910"/>
                  </a:cubicBezTo>
                  <a:cubicBezTo>
                    <a:pt x="93980" y="39370"/>
                    <a:pt x="114300" y="44450"/>
                    <a:pt x="118110" y="52070"/>
                  </a:cubicBezTo>
                  <a:cubicBezTo>
                    <a:pt x="123190" y="58420"/>
                    <a:pt x="119380" y="78740"/>
                    <a:pt x="116840" y="80010"/>
                  </a:cubicBezTo>
                  <a:cubicBezTo>
                    <a:pt x="114300" y="81280"/>
                    <a:pt x="111760" y="73660"/>
                    <a:pt x="106680" y="73660"/>
                  </a:cubicBezTo>
                  <a:cubicBezTo>
                    <a:pt x="92710" y="72390"/>
                    <a:pt x="43180" y="111760"/>
                    <a:pt x="24130" y="110490"/>
                  </a:cubicBezTo>
                  <a:cubicBezTo>
                    <a:pt x="15240" y="110490"/>
                    <a:pt x="7620" y="104140"/>
                    <a:pt x="5080" y="97790"/>
                  </a:cubicBezTo>
                  <a:cubicBezTo>
                    <a:pt x="1270" y="92710"/>
                    <a:pt x="0" y="82550"/>
                    <a:pt x="3810" y="74930"/>
                  </a:cubicBezTo>
                  <a:cubicBezTo>
                    <a:pt x="10160" y="63500"/>
                    <a:pt x="31750" y="52070"/>
                    <a:pt x="53340" y="43180"/>
                  </a:cubicBezTo>
                  <a:cubicBezTo>
                    <a:pt x="88900" y="27940"/>
                    <a:pt x="176530" y="0"/>
                    <a:pt x="203200" y="7620"/>
                  </a:cubicBezTo>
                  <a:cubicBezTo>
                    <a:pt x="214630" y="11430"/>
                    <a:pt x="222250" y="20320"/>
                    <a:pt x="223520" y="27940"/>
                  </a:cubicBezTo>
                  <a:cubicBezTo>
                    <a:pt x="224790" y="36830"/>
                    <a:pt x="217170" y="48260"/>
                    <a:pt x="207010" y="57150"/>
                  </a:cubicBezTo>
                  <a:cubicBezTo>
                    <a:pt x="184150" y="74930"/>
                    <a:pt x="95250" y="107950"/>
                    <a:pt x="69850" y="102870"/>
                  </a:cubicBezTo>
                  <a:cubicBezTo>
                    <a:pt x="57150" y="99060"/>
                    <a:pt x="46990" y="86360"/>
                    <a:pt x="46990" y="77470"/>
                  </a:cubicBezTo>
                  <a:cubicBezTo>
                    <a:pt x="45720" y="69850"/>
                    <a:pt x="62230" y="53340"/>
                    <a:pt x="62230" y="53340"/>
                  </a:cubicBezTo>
                </a:path>
              </a:pathLst>
            </a:custGeom>
            <a:solidFill>
              <a:srgbClr val="A3D9EC"/>
            </a:solidFill>
            <a:ln cap="sq">
              <a:noFill/>
              <a:prstDash val="solid"/>
              <a:miter/>
            </a:ln>
          </p:spPr>
        </p:sp>
      </p:grpSp>
      <p:sp>
        <p:nvSpPr>
          <p:cNvPr id="40" name="TextBox 80">
            <a:extLst>
              <a:ext uri="{FF2B5EF4-FFF2-40B4-BE49-F238E27FC236}">
                <a16:creationId xmlns:a16="http://schemas.microsoft.com/office/drawing/2014/main" id="{5FD0425B-31CE-45D6-B8FB-833DE9A88685}"/>
              </a:ext>
            </a:extLst>
          </p:cNvPr>
          <p:cNvSpPr txBox="1"/>
          <p:nvPr/>
        </p:nvSpPr>
        <p:spPr>
          <a:xfrm>
            <a:off x="3124200" y="1714500"/>
            <a:ext cx="11201400" cy="4206280"/>
          </a:xfrm>
          <a:prstGeom prst="rect">
            <a:avLst/>
          </a:prstGeom>
        </p:spPr>
        <p:txBody>
          <a:bodyPr wrap="square" lIns="0" tIns="0" rIns="0" bIns="0" rtlCol="0" anchor="t">
            <a:spAutoFit/>
          </a:bodyPr>
          <a:lstStyle/>
          <a:p>
            <a:pPr>
              <a:lnSpc>
                <a:spcPts val="4062"/>
              </a:lnSpc>
            </a:pPr>
            <a:r>
              <a:rPr lang="en-US" sz="4000" u="sng" dirty="0"/>
              <a:t>Learned Materials:</a:t>
            </a:r>
            <a:br>
              <a:rPr lang="en-US" sz="4000" dirty="0"/>
            </a:br>
            <a:br>
              <a:rPr lang="en-US" sz="4000" dirty="0"/>
            </a:br>
            <a:r>
              <a:rPr lang="en-US" sz="4000" dirty="0"/>
              <a:t>1. Time series forecasting </a:t>
            </a:r>
          </a:p>
          <a:p>
            <a:pPr>
              <a:lnSpc>
                <a:spcPts val="4062"/>
              </a:lnSpc>
            </a:pPr>
            <a:r>
              <a:rPr lang="en-US" sz="4000" dirty="0"/>
              <a:t>2. Exploratory Data Analysis (EDA)</a:t>
            </a:r>
          </a:p>
          <a:p>
            <a:pPr>
              <a:lnSpc>
                <a:spcPts val="4062"/>
              </a:lnSpc>
            </a:pPr>
            <a:r>
              <a:rPr lang="en-US" sz="4000" dirty="0"/>
              <a:t>3. Hyperparameter</a:t>
            </a:r>
            <a:br>
              <a:rPr lang="en-US" sz="4000" dirty="0"/>
            </a:br>
            <a:r>
              <a:rPr lang="en-US" sz="4000" dirty="0"/>
              <a:t>4. Feature Engineering</a:t>
            </a:r>
            <a:br>
              <a:rPr lang="en-US" sz="4000" dirty="0"/>
            </a:br>
            <a:br>
              <a:rPr lang="en-US" sz="4000" dirty="0"/>
            </a:br>
            <a:endParaRPr lang="en-US" sz="4000" b="1" spc="156"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53" t="-12424" r="-653"/>
            </a:stretch>
          </a:blipFill>
        </p:spPr>
      </p:sp>
      <p:grpSp>
        <p:nvGrpSpPr>
          <p:cNvPr id="22" name="Group 22"/>
          <p:cNvGrpSpPr/>
          <p:nvPr/>
        </p:nvGrpSpPr>
        <p:grpSpPr>
          <a:xfrm>
            <a:off x="1994016" y="5501037"/>
            <a:ext cx="271743" cy="258339"/>
            <a:chOff x="0" y="0"/>
            <a:chExt cx="283210" cy="269240"/>
          </a:xfrm>
        </p:grpSpPr>
        <p:sp>
          <p:nvSpPr>
            <p:cNvPr id="23" name="Freeform 23"/>
            <p:cNvSpPr/>
            <p:nvPr/>
          </p:nvSpPr>
          <p:spPr>
            <a:xfrm>
              <a:off x="45720" y="49530"/>
              <a:ext cx="194310" cy="182880"/>
            </a:xfrm>
            <a:custGeom>
              <a:avLst/>
              <a:gdLst/>
              <a:ahLst/>
              <a:cxnLst/>
              <a:rect l="l" t="t" r="r" b="b"/>
              <a:pathLst>
                <a:path w="194310" h="182880">
                  <a:moveTo>
                    <a:pt x="36830" y="88900"/>
                  </a:moveTo>
                  <a:cubicBezTo>
                    <a:pt x="132080" y="140970"/>
                    <a:pt x="110490" y="151130"/>
                    <a:pt x="105410" y="148590"/>
                  </a:cubicBezTo>
                  <a:cubicBezTo>
                    <a:pt x="99060" y="143510"/>
                    <a:pt x="114300" y="96520"/>
                    <a:pt x="120650" y="72390"/>
                  </a:cubicBezTo>
                  <a:cubicBezTo>
                    <a:pt x="127000" y="50800"/>
                    <a:pt x="130810" y="19050"/>
                    <a:pt x="142240" y="8890"/>
                  </a:cubicBezTo>
                  <a:cubicBezTo>
                    <a:pt x="149860" y="2540"/>
                    <a:pt x="165100" y="0"/>
                    <a:pt x="172720" y="3810"/>
                  </a:cubicBezTo>
                  <a:cubicBezTo>
                    <a:pt x="179070" y="6350"/>
                    <a:pt x="185420" y="15240"/>
                    <a:pt x="186690" y="22860"/>
                  </a:cubicBezTo>
                  <a:cubicBezTo>
                    <a:pt x="186690" y="30480"/>
                    <a:pt x="179070" y="45720"/>
                    <a:pt x="171450" y="49530"/>
                  </a:cubicBezTo>
                  <a:cubicBezTo>
                    <a:pt x="163830" y="52070"/>
                    <a:pt x="147320" y="48260"/>
                    <a:pt x="140970" y="41910"/>
                  </a:cubicBezTo>
                  <a:cubicBezTo>
                    <a:pt x="135890" y="36830"/>
                    <a:pt x="134620" y="25400"/>
                    <a:pt x="137160" y="19050"/>
                  </a:cubicBezTo>
                  <a:cubicBezTo>
                    <a:pt x="139700" y="11430"/>
                    <a:pt x="153670" y="0"/>
                    <a:pt x="161290" y="1270"/>
                  </a:cubicBezTo>
                  <a:cubicBezTo>
                    <a:pt x="170180" y="1270"/>
                    <a:pt x="181610" y="8890"/>
                    <a:pt x="185420" y="20320"/>
                  </a:cubicBezTo>
                  <a:cubicBezTo>
                    <a:pt x="194310" y="44450"/>
                    <a:pt x="176530" y="148590"/>
                    <a:pt x="149860" y="168910"/>
                  </a:cubicBezTo>
                  <a:cubicBezTo>
                    <a:pt x="130810" y="182880"/>
                    <a:pt x="92710" y="168910"/>
                    <a:pt x="68580" y="162560"/>
                  </a:cubicBezTo>
                  <a:cubicBezTo>
                    <a:pt x="46990" y="156210"/>
                    <a:pt x="19050" y="144780"/>
                    <a:pt x="8890" y="130810"/>
                  </a:cubicBezTo>
                  <a:cubicBezTo>
                    <a:pt x="2540" y="121920"/>
                    <a:pt x="0" y="105410"/>
                    <a:pt x="5080" y="97790"/>
                  </a:cubicBezTo>
                  <a:cubicBezTo>
                    <a:pt x="8890" y="91440"/>
                    <a:pt x="36830" y="88900"/>
                    <a:pt x="36830" y="88900"/>
                  </a:cubicBezTo>
                </a:path>
              </a:pathLst>
            </a:custGeom>
            <a:solidFill>
              <a:srgbClr val="A3D9EC"/>
            </a:solidFill>
            <a:ln cap="sq">
              <a:noFill/>
              <a:prstDash val="solid"/>
              <a:miter/>
            </a:ln>
          </p:spPr>
        </p:sp>
      </p:grpSp>
      <p:grpSp>
        <p:nvGrpSpPr>
          <p:cNvPr id="28" name="Group 28"/>
          <p:cNvGrpSpPr/>
          <p:nvPr/>
        </p:nvGrpSpPr>
        <p:grpSpPr>
          <a:xfrm>
            <a:off x="2007420" y="5529064"/>
            <a:ext cx="309519" cy="197410"/>
            <a:chOff x="0" y="0"/>
            <a:chExt cx="322580" cy="205740"/>
          </a:xfrm>
        </p:grpSpPr>
        <p:sp>
          <p:nvSpPr>
            <p:cNvPr id="29" name="Freeform 29"/>
            <p:cNvSpPr/>
            <p:nvPr/>
          </p:nvSpPr>
          <p:spPr>
            <a:xfrm>
              <a:off x="46990" y="43180"/>
              <a:ext cx="226060" cy="114300"/>
            </a:xfrm>
            <a:custGeom>
              <a:avLst/>
              <a:gdLst/>
              <a:ahLst/>
              <a:cxnLst/>
              <a:rect l="l" t="t" r="r" b="b"/>
              <a:pathLst>
                <a:path w="226060" h="114300">
                  <a:moveTo>
                    <a:pt x="62230" y="53340"/>
                  </a:moveTo>
                  <a:cubicBezTo>
                    <a:pt x="208280" y="8890"/>
                    <a:pt x="218440" y="15240"/>
                    <a:pt x="222250" y="21590"/>
                  </a:cubicBezTo>
                  <a:cubicBezTo>
                    <a:pt x="224790" y="27940"/>
                    <a:pt x="226060" y="38100"/>
                    <a:pt x="220980" y="45720"/>
                  </a:cubicBezTo>
                  <a:cubicBezTo>
                    <a:pt x="203200" y="68580"/>
                    <a:pt x="55880" y="114300"/>
                    <a:pt x="24130" y="110490"/>
                  </a:cubicBezTo>
                  <a:cubicBezTo>
                    <a:pt x="13970" y="109220"/>
                    <a:pt x="7620" y="104140"/>
                    <a:pt x="5080" y="97790"/>
                  </a:cubicBezTo>
                  <a:cubicBezTo>
                    <a:pt x="1270" y="92710"/>
                    <a:pt x="0" y="81280"/>
                    <a:pt x="3810" y="74930"/>
                  </a:cubicBezTo>
                  <a:cubicBezTo>
                    <a:pt x="10160" y="63500"/>
                    <a:pt x="40640" y="53340"/>
                    <a:pt x="58420" y="48260"/>
                  </a:cubicBezTo>
                  <a:cubicBezTo>
                    <a:pt x="73660" y="43180"/>
                    <a:pt x="93980" y="34290"/>
                    <a:pt x="104140" y="40640"/>
                  </a:cubicBezTo>
                  <a:cubicBezTo>
                    <a:pt x="114300" y="45720"/>
                    <a:pt x="121920" y="67310"/>
                    <a:pt x="119380" y="74930"/>
                  </a:cubicBezTo>
                  <a:cubicBezTo>
                    <a:pt x="118110" y="82550"/>
                    <a:pt x="105410" y="88900"/>
                    <a:pt x="99060" y="90170"/>
                  </a:cubicBezTo>
                  <a:cubicBezTo>
                    <a:pt x="91440" y="90170"/>
                    <a:pt x="81280" y="86360"/>
                    <a:pt x="76200" y="80010"/>
                  </a:cubicBezTo>
                  <a:cubicBezTo>
                    <a:pt x="72390" y="74930"/>
                    <a:pt x="69850" y="63500"/>
                    <a:pt x="72390" y="57150"/>
                  </a:cubicBezTo>
                  <a:cubicBezTo>
                    <a:pt x="74930" y="50800"/>
                    <a:pt x="82550" y="41910"/>
                    <a:pt x="88900" y="40640"/>
                  </a:cubicBezTo>
                  <a:cubicBezTo>
                    <a:pt x="96520" y="38100"/>
                    <a:pt x="106680" y="40640"/>
                    <a:pt x="113030" y="44450"/>
                  </a:cubicBezTo>
                  <a:cubicBezTo>
                    <a:pt x="118110" y="49530"/>
                    <a:pt x="121920" y="59690"/>
                    <a:pt x="121920" y="67310"/>
                  </a:cubicBezTo>
                  <a:cubicBezTo>
                    <a:pt x="120650" y="73660"/>
                    <a:pt x="115570" y="83820"/>
                    <a:pt x="109220" y="86360"/>
                  </a:cubicBezTo>
                  <a:cubicBezTo>
                    <a:pt x="101600" y="90170"/>
                    <a:pt x="85090" y="87630"/>
                    <a:pt x="78740" y="82550"/>
                  </a:cubicBezTo>
                  <a:cubicBezTo>
                    <a:pt x="73660" y="77470"/>
                    <a:pt x="69850" y="66040"/>
                    <a:pt x="71120" y="59690"/>
                  </a:cubicBezTo>
                  <a:cubicBezTo>
                    <a:pt x="72390" y="53340"/>
                    <a:pt x="80010" y="43180"/>
                    <a:pt x="86360" y="41910"/>
                  </a:cubicBezTo>
                  <a:cubicBezTo>
                    <a:pt x="93980" y="39370"/>
                    <a:pt x="114300" y="44450"/>
                    <a:pt x="118110" y="52070"/>
                  </a:cubicBezTo>
                  <a:cubicBezTo>
                    <a:pt x="123190" y="58420"/>
                    <a:pt x="119380" y="78740"/>
                    <a:pt x="116840" y="80010"/>
                  </a:cubicBezTo>
                  <a:cubicBezTo>
                    <a:pt x="114300" y="81280"/>
                    <a:pt x="111760" y="73660"/>
                    <a:pt x="106680" y="73660"/>
                  </a:cubicBezTo>
                  <a:cubicBezTo>
                    <a:pt x="92710" y="72390"/>
                    <a:pt x="43180" y="111760"/>
                    <a:pt x="24130" y="110490"/>
                  </a:cubicBezTo>
                  <a:cubicBezTo>
                    <a:pt x="15240" y="110490"/>
                    <a:pt x="7620" y="104140"/>
                    <a:pt x="5080" y="97790"/>
                  </a:cubicBezTo>
                  <a:cubicBezTo>
                    <a:pt x="1270" y="92710"/>
                    <a:pt x="0" y="82550"/>
                    <a:pt x="3810" y="74930"/>
                  </a:cubicBezTo>
                  <a:cubicBezTo>
                    <a:pt x="10160" y="63500"/>
                    <a:pt x="31750" y="52070"/>
                    <a:pt x="53340" y="43180"/>
                  </a:cubicBezTo>
                  <a:cubicBezTo>
                    <a:pt x="88900" y="27940"/>
                    <a:pt x="176530" y="0"/>
                    <a:pt x="203200" y="7620"/>
                  </a:cubicBezTo>
                  <a:cubicBezTo>
                    <a:pt x="214630" y="11430"/>
                    <a:pt x="222250" y="20320"/>
                    <a:pt x="223520" y="27940"/>
                  </a:cubicBezTo>
                  <a:cubicBezTo>
                    <a:pt x="224790" y="36830"/>
                    <a:pt x="217170" y="48260"/>
                    <a:pt x="207010" y="57150"/>
                  </a:cubicBezTo>
                  <a:cubicBezTo>
                    <a:pt x="184150" y="74930"/>
                    <a:pt x="95250" y="107950"/>
                    <a:pt x="69850" y="102870"/>
                  </a:cubicBezTo>
                  <a:cubicBezTo>
                    <a:pt x="57150" y="99060"/>
                    <a:pt x="46990" y="86360"/>
                    <a:pt x="46990" y="77470"/>
                  </a:cubicBezTo>
                  <a:cubicBezTo>
                    <a:pt x="45720" y="69850"/>
                    <a:pt x="62230" y="53340"/>
                    <a:pt x="62230" y="53340"/>
                  </a:cubicBezTo>
                </a:path>
              </a:pathLst>
            </a:custGeom>
            <a:solidFill>
              <a:srgbClr val="A3D9EC"/>
            </a:solidFill>
            <a:ln cap="sq">
              <a:noFill/>
              <a:prstDash val="solid"/>
              <a:miter/>
            </a:ln>
          </p:spPr>
        </p:sp>
      </p:grpSp>
      <p:sp>
        <p:nvSpPr>
          <p:cNvPr id="40" name="TextBox 80">
            <a:extLst>
              <a:ext uri="{FF2B5EF4-FFF2-40B4-BE49-F238E27FC236}">
                <a16:creationId xmlns:a16="http://schemas.microsoft.com/office/drawing/2014/main" id="{5FD0425B-31CE-45D6-B8FB-833DE9A88685}"/>
              </a:ext>
            </a:extLst>
          </p:cNvPr>
          <p:cNvSpPr txBox="1"/>
          <p:nvPr/>
        </p:nvSpPr>
        <p:spPr>
          <a:xfrm>
            <a:off x="3048000" y="800100"/>
            <a:ext cx="11201400" cy="525785"/>
          </a:xfrm>
          <a:prstGeom prst="rect">
            <a:avLst/>
          </a:prstGeom>
        </p:spPr>
        <p:txBody>
          <a:bodyPr wrap="square" lIns="0" tIns="0" rIns="0" bIns="0" rtlCol="0" anchor="t">
            <a:spAutoFit/>
          </a:bodyPr>
          <a:lstStyle/>
          <a:p>
            <a:pPr algn="ctr">
              <a:lnSpc>
                <a:spcPts val="4062"/>
              </a:lnSpc>
            </a:pPr>
            <a:r>
              <a:rPr lang="en-US" sz="4000" dirty="0"/>
              <a:t>Fault Identification in Three-Phase Transmission Line</a:t>
            </a:r>
            <a:endParaRPr lang="en-US" sz="4000" b="1" spc="156" dirty="0">
              <a:solidFill>
                <a:srgbClr val="000000"/>
              </a:solidFill>
              <a:latin typeface="Arial" panose="020B0604020202020204" pitchFamily="34" charset="0"/>
              <a:cs typeface="Arial" panose="020B0604020202020204" pitchFamily="34" charset="0"/>
            </a:endParaRPr>
          </a:p>
        </p:txBody>
      </p:sp>
      <p:pic>
        <p:nvPicPr>
          <p:cNvPr id="44" name="Picture 43">
            <a:extLst>
              <a:ext uri="{FF2B5EF4-FFF2-40B4-BE49-F238E27FC236}">
                <a16:creationId xmlns:a16="http://schemas.microsoft.com/office/drawing/2014/main" id="{D0E357A9-C56D-46EC-8BE3-170974092F3C}"/>
              </a:ext>
            </a:extLst>
          </p:cNvPr>
          <p:cNvPicPr>
            <a:picLocks noChangeAspect="1"/>
          </p:cNvPicPr>
          <p:nvPr/>
        </p:nvPicPr>
        <p:blipFill rotWithShape="1">
          <a:blip r:embed="rId4">
            <a:extLst>
              <a:ext uri="{28A0092B-C50C-407E-A947-70E740481C1C}">
                <a14:useLocalDpi xmlns:a14="http://schemas.microsoft.com/office/drawing/2010/main" val="0"/>
              </a:ext>
            </a:extLst>
          </a:blip>
          <a:srcRect l="2728"/>
          <a:stretch/>
        </p:blipFill>
        <p:spPr>
          <a:xfrm>
            <a:off x="457199" y="2243097"/>
            <a:ext cx="11960891" cy="5684515"/>
          </a:xfrm>
          <a:prstGeom prst="rect">
            <a:avLst/>
          </a:prstGeom>
        </p:spPr>
      </p:pic>
      <p:grpSp>
        <p:nvGrpSpPr>
          <p:cNvPr id="49" name="Group 48">
            <a:extLst>
              <a:ext uri="{FF2B5EF4-FFF2-40B4-BE49-F238E27FC236}">
                <a16:creationId xmlns:a16="http://schemas.microsoft.com/office/drawing/2014/main" id="{2CF330BB-616A-46FB-B602-80685CEF3813}"/>
              </a:ext>
            </a:extLst>
          </p:cNvPr>
          <p:cNvGrpSpPr/>
          <p:nvPr/>
        </p:nvGrpSpPr>
        <p:grpSpPr>
          <a:xfrm>
            <a:off x="12725400" y="2125985"/>
            <a:ext cx="4800600" cy="5684515"/>
            <a:chOff x="12725400" y="2125985"/>
            <a:chExt cx="4800600" cy="5684515"/>
          </a:xfrm>
        </p:grpSpPr>
        <p:sp>
          <p:nvSpPr>
            <p:cNvPr id="47" name="Rectangle 46">
              <a:extLst>
                <a:ext uri="{FF2B5EF4-FFF2-40B4-BE49-F238E27FC236}">
                  <a16:creationId xmlns:a16="http://schemas.microsoft.com/office/drawing/2014/main" id="{B3657373-0B89-4B04-ACB1-BA30FB0DF537}"/>
                </a:ext>
              </a:extLst>
            </p:cNvPr>
            <p:cNvSpPr/>
            <p:nvPr/>
          </p:nvSpPr>
          <p:spPr>
            <a:xfrm>
              <a:off x="12725400" y="2125985"/>
              <a:ext cx="4800600" cy="568451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8" name="TextBox 47">
              <a:extLst>
                <a:ext uri="{FF2B5EF4-FFF2-40B4-BE49-F238E27FC236}">
                  <a16:creationId xmlns:a16="http://schemas.microsoft.com/office/drawing/2014/main" id="{A357C145-C48E-4BDC-96F3-8EA879E0E5D8}"/>
                </a:ext>
              </a:extLst>
            </p:cNvPr>
            <p:cNvSpPr txBox="1"/>
            <p:nvPr/>
          </p:nvSpPr>
          <p:spPr>
            <a:xfrm>
              <a:off x="12877800" y="2171700"/>
              <a:ext cx="4419600" cy="563231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Objective:</a:t>
              </a:r>
            </a:p>
            <a:p>
              <a:pPr marL="274638" indent="-274638"/>
              <a:r>
                <a:rPr lang="en-US" sz="2000" b="1" dirty="0"/>
                <a:t>     </a:t>
              </a:r>
              <a:r>
                <a:rPr lang="en-US" sz="2000" dirty="0"/>
                <a:t>to predict max coefficient of each phase during fault conditions.</a:t>
              </a:r>
            </a:p>
            <a:p>
              <a:pPr marL="285750" indent="-285750">
                <a:buFont typeface="Arial" panose="020B0604020202020204" pitchFamily="34" charset="0"/>
                <a:buChar char="•"/>
              </a:pPr>
              <a:r>
                <a:rPr lang="en-US" sz="2000" b="1" dirty="0"/>
                <a:t>Fault ground resistance: </a:t>
              </a:r>
            </a:p>
            <a:p>
              <a:r>
                <a:rPr lang="en-US" sz="2000" dirty="0"/>
                <a:t>     0.1 – 1 ohm (0.1 ohm increment) </a:t>
              </a:r>
            </a:p>
            <a:p>
              <a:pPr marL="285750" indent="-285750">
                <a:buFont typeface="Arial" panose="020B0604020202020204" pitchFamily="34" charset="0"/>
                <a:buChar char="•"/>
              </a:pPr>
              <a:r>
                <a:rPr lang="en-US" sz="2000" b="1" dirty="0"/>
                <a:t>Type of fault :</a:t>
              </a:r>
            </a:p>
            <a:p>
              <a:pPr marL="560388" indent="-285750">
                <a:buFontTx/>
                <a:buChar char="-"/>
              </a:pPr>
              <a:r>
                <a:rPr lang="en-US" sz="2000" dirty="0"/>
                <a:t>RST-G         - R-T</a:t>
              </a:r>
            </a:p>
            <a:p>
              <a:pPr marL="560388" indent="-285750">
                <a:buFontTx/>
                <a:buChar char="-"/>
              </a:pPr>
              <a:r>
                <a:rPr lang="en-US" sz="2000" dirty="0"/>
                <a:t>RST             - S-T</a:t>
              </a:r>
            </a:p>
            <a:p>
              <a:pPr marL="560388" indent="-285750">
                <a:buFontTx/>
                <a:buChar char="-"/>
              </a:pPr>
              <a:r>
                <a:rPr lang="en-US" sz="2000" dirty="0"/>
                <a:t>RS-G           - R-G</a:t>
              </a:r>
            </a:p>
            <a:p>
              <a:pPr marL="560388" indent="-285750">
                <a:buFontTx/>
                <a:buChar char="-"/>
              </a:pPr>
              <a:r>
                <a:rPr lang="en-US" sz="2000" dirty="0"/>
                <a:t>RT-G           - S-G</a:t>
              </a:r>
            </a:p>
            <a:p>
              <a:pPr marL="560388" indent="-285750">
                <a:buFontTx/>
                <a:buChar char="-"/>
              </a:pPr>
              <a:r>
                <a:rPr lang="en-US" sz="2000" dirty="0"/>
                <a:t>ST-G           - T-G</a:t>
              </a:r>
            </a:p>
            <a:p>
              <a:pPr marL="560388" indent="-285750">
                <a:buFontTx/>
                <a:buChar char="-"/>
              </a:pPr>
              <a:r>
                <a:rPr lang="en-US" sz="2000" dirty="0"/>
                <a:t>R-B              - No fault</a:t>
              </a:r>
            </a:p>
            <a:p>
              <a:pPr marL="285750" indent="-285750">
                <a:buFont typeface="Arial" panose="020B0604020202020204" pitchFamily="34" charset="0"/>
                <a:buChar char="•"/>
              </a:pPr>
              <a:r>
                <a:rPr lang="en-US" sz="2000" b="1" dirty="0"/>
                <a:t>Fault Location: </a:t>
              </a:r>
            </a:p>
            <a:p>
              <a:r>
                <a:rPr lang="en-US" sz="2000" dirty="0"/>
                <a:t>     - Before transmission line</a:t>
              </a:r>
            </a:p>
            <a:p>
              <a:r>
                <a:rPr lang="en-US" sz="2000" dirty="0"/>
                <a:t>     - After transmission line</a:t>
              </a:r>
            </a:p>
            <a:p>
              <a:pPr marL="285750" indent="-285750">
                <a:buFont typeface="Arial" panose="020B0604020202020204" pitchFamily="34" charset="0"/>
                <a:buChar char="•"/>
              </a:pPr>
              <a:r>
                <a:rPr lang="en-US" sz="2000" b="1" dirty="0"/>
                <a:t>Output value for each phase:</a:t>
              </a:r>
            </a:p>
            <a:p>
              <a:r>
                <a:rPr lang="en-US" sz="2000" dirty="0"/>
                <a:t>      1 = fault</a:t>
              </a:r>
            </a:p>
            <a:p>
              <a:r>
                <a:rPr lang="en-US" sz="2000" dirty="0"/>
                <a:t>      0 = no fault</a:t>
              </a:r>
            </a:p>
          </p:txBody>
        </p:sp>
      </p:grpSp>
      <p:sp>
        <p:nvSpPr>
          <p:cNvPr id="50" name="Rectangle 49">
            <a:extLst>
              <a:ext uri="{FF2B5EF4-FFF2-40B4-BE49-F238E27FC236}">
                <a16:creationId xmlns:a16="http://schemas.microsoft.com/office/drawing/2014/main" id="{57908A77-3C10-44CF-A9D7-AE4F2B6FB5F0}"/>
              </a:ext>
            </a:extLst>
          </p:cNvPr>
          <p:cNvSpPr/>
          <p:nvPr/>
        </p:nvSpPr>
        <p:spPr>
          <a:xfrm>
            <a:off x="249967" y="8130053"/>
            <a:ext cx="7772400" cy="1066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dirty="0"/>
              <a:t>Note: In high-voltage systems, even a small fault resistance can result in extremely large fault currents. Since the wavelet transform captures the energy and intensity of these currents, the coefficients can be quite large as well.</a:t>
            </a:r>
          </a:p>
        </p:txBody>
      </p:sp>
      <p:grpSp>
        <p:nvGrpSpPr>
          <p:cNvPr id="57" name="Group 56">
            <a:extLst>
              <a:ext uri="{FF2B5EF4-FFF2-40B4-BE49-F238E27FC236}">
                <a16:creationId xmlns:a16="http://schemas.microsoft.com/office/drawing/2014/main" id="{D2364E1D-F836-41E2-AA00-9A0C030030B1}"/>
              </a:ext>
            </a:extLst>
          </p:cNvPr>
          <p:cNvGrpSpPr/>
          <p:nvPr/>
        </p:nvGrpSpPr>
        <p:grpSpPr>
          <a:xfrm>
            <a:off x="457200" y="2247900"/>
            <a:ext cx="11919923" cy="5560914"/>
            <a:chOff x="457200" y="2325786"/>
            <a:chExt cx="11919923" cy="5560914"/>
          </a:xfrm>
        </p:grpSpPr>
        <p:pic>
          <p:nvPicPr>
            <p:cNvPr id="55" name="Picture 54">
              <a:extLst>
                <a:ext uri="{FF2B5EF4-FFF2-40B4-BE49-F238E27FC236}">
                  <a16:creationId xmlns:a16="http://schemas.microsoft.com/office/drawing/2014/main" id="{F6D70001-7BD3-433D-9619-8D5D616FD3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2325786"/>
              <a:ext cx="11919923" cy="5560914"/>
            </a:xfrm>
            <a:prstGeom prst="rect">
              <a:avLst/>
            </a:prstGeom>
          </p:spPr>
        </p:pic>
        <p:sp>
          <p:nvSpPr>
            <p:cNvPr id="56" name="Rectangle 55">
              <a:extLst>
                <a:ext uri="{FF2B5EF4-FFF2-40B4-BE49-F238E27FC236}">
                  <a16:creationId xmlns:a16="http://schemas.microsoft.com/office/drawing/2014/main" id="{525CB81D-EEE9-46A2-A5CA-DA2E95D409BD}"/>
                </a:ext>
              </a:extLst>
            </p:cNvPr>
            <p:cNvSpPr/>
            <p:nvPr/>
          </p:nvSpPr>
          <p:spPr>
            <a:xfrm>
              <a:off x="6781800" y="5143500"/>
              <a:ext cx="1447800" cy="2209800"/>
            </a:xfrm>
            <a:prstGeom prst="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45145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0A651719-7C15-4A31-9BBA-35302A087757}"/>
              </a:ext>
            </a:extLst>
          </p:cNvPr>
          <p:cNvSpPr/>
          <p:nvPr/>
        </p:nvSpPr>
        <p:spPr>
          <a:xfrm>
            <a:off x="-120881" y="181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53" t="-12424" r="-653"/>
            </a:stretch>
          </a:blipFill>
        </p:spPr>
      </p:sp>
      <p:sp>
        <p:nvSpPr>
          <p:cNvPr id="9" name="TextBox 8">
            <a:extLst>
              <a:ext uri="{FF2B5EF4-FFF2-40B4-BE49-F238E27FC236}">
                <a16:creationId xmlns:a16="http://schemas.microsoft.com/office/drawing/2014/main" id="{7A7F8067-6F0B-41E9-8560-288AD8DD5AFC}"/>
              </a:ext>
            </a:extLst>
          </p:cNvPr>
          <p:cNvSpPr txBox="1"/>
          <p:nvPr/>
        </p:nvSpPr>
        <p:spPr>
          <a:xfrm>
            <a:off x="-304800" y="952500"/>
            <a:ext cx="6553200" cy="461665"/>
          </a:xfrm>
          <a:prstGeom prst="rect">
            <a:avLst/>
          </a:prstGeom>
          <a:noFill/>
        </p:spPr>
        <p:txBody>
          <a:bodyPr wrap="square" rtlCol="0">
            <a:spAutoFit/>
          </a:bodyPr>
          <a:lstStyle/>
          <a:p>
            <a:pPr algn="ctr"/>
            <a:r>
              <a:rPr lang="en-US" sz="2400" b="1" dirty="0"/>
              <a:t>Current waveforms during fault condition:</a:t>
            </a:r>
            <a:endParaRPr lang="en-US" sz="1200" b="1" dirty="0"/>
          </a:p>
        </p:txBody>
      </p:sp>
      <p:sp>
        <p:nvSpPr>
          <p:cNvPr id="10" name="Arrow: Right 9">
            <a:extLst>
              <a:ext uri="{FF2B5EF4-FFF2-40B4-BE49-F238E27FC236}">
                <a16:creationId xmlns:a16="http://schemas.microsoft.com/office/drawing/2014/main" id="{F33B1D54-F06F-484B-8CD2-7212003239BA}"/>
              </a:ext>
            </a:extLst>
          </p:cNvPr>
          <p:cNvSpPr/>
          <p:nvPr/>
        </p:nvSpPr>
        <p:spPr>
          <a:xfrm>
            <a:off x="11450201" y="4418513"/>
            <a:ext cx="1372076" cy="868948"/>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73157FF5-B6C5-4CEB-9E6F-2068B4F4BC2F}"/>
              </a:ext>
            </a:extLst>
          </p:cNvPr>
          <p:cNvPicPr>
            <a:picLocks noChangeAspect="1"/>
          </p:cNvPicPr>
          <p:nvPr/>
        </p:nvPicPr>
        <p:blipFill>
          <a:blip r:embed="rId4"/>
          <a:stretch>
            <a:fillRect/>
          </a:stretch>
        </p:blipFill>
        <p:spPr>
          <a:xfrm>
            <a:off x="13071767" y="3013504"/>
            <a:ext cx="3907224" cy="3678966"/>
          </a:xfrm>
          <a:prstGeom prst="rect">
            <a:avLst/>
          </a:prstGeom>
        </p:spPr>
      </p:pic>
      <p:sp>
        <p:nvSpPr>
          <p:cNvPr id="13" name="TextBox 12">
            <a:extLst>
              <a:ext uri="{FF2B5EF4-FFF2-40B4-BE49-F238E27FC236}">
                <a16:creationId xmlns:a16="http://schemas.microsoft.com/office/drawing/2014/main" id="{EEDAE8E8-8C0D-4CBB-AF32-575635F3A657}"/>
              </a:ext>
            </a:extLst>
          </p:cNvPr>
          <p:cNvSpPr txBox="1"/>
          <p:nvPr/>
        </p:nvSpPr>
        <p:spPr>
          <a:xfrm>
            <a:off x="13804937" y="2552700"/>
            <a:ext cx="2170915" cy="400110"/>
          </a:xfrm>
          <a:prstGeom prst="rect">
            <a:avLst/>
          </a:prstGeom>
          <a:noFill/>
        </p:spPr>
        <p:txBody>
          <a:bodyPr wrap="none" rtlCol="0">
            <a:spAutoFit/>
          </a:bodyPr>
          <a:lstStyle/>
          <a:p>
            <a:pPr algn="ctr"/>
            <a:r>
              <a:rPr lang="en-US" sz="2000" b="1" dirty="0"/>
              <a:t>Wavelet transform</a:t>
            </a:r>
            <a:endParaRPr lang="en-US" sz="1100" b="1" dirty="0"/>
          </a:p>
        </p:txBody>
      </p:sp>
      <p:pic>
        <p:nvPicPr>
          <p:cNvPr id="21" name="Picture 20">
            <a:extLst>
              <a:ext uri="{FF2B5EF4-FFF2-40B4-BE49-F238E27FC236}">
                <a16:creationId xmlns:a16="http://schemas.microsoft.com/office/drawing/2014/main" id="{29EA3385-02CB-4C26-A173-C033E267EE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2000" y="1742658"/>
            <a:ext cx="10287000" cy="7585035"/>
          </a:xfrm>
          <a:prstGeom prst="rect">
            <a:avLst/>
          </a:prstGeom>
        </p:spPr>
      </p:pic>
      <p:pic>
        <p:nvPicPr>
          <p:cNvPr id="25" name="Picture 24">
            <a:extLst>
              <a:ext uri="{FF2B5EF4-FFF2-40B4-BE49-F238E27FC236}">
                <a16:creationId xmlns:a16="http://schemas.microsoft.com/office/drawing/2014/main" id="{C243F6E5-8E10-43FF-832B-DB7AAFBE1601}"/>
              </a:ext>
            </a:extLst>
          </p:cNvPr>
          <p:cNvPicPr>
            <a:picLocks noChangeAspect="1"/>
          </p:cNvPicPr>
          <p:nvPr/>
        </p:nvPicPr>
        <p:blipFill>
          <a:blip r:embed="rId6"/>
          <a:stretch>
            <a:fillRect/>
          </a:stretch>
        </p:blipFill>
        <p:spPr>
          <a:xfrm>
            <a:off x="9144000" y="2041729"/>
            <a:ext cx="1681599" cy="857285"/>
          </a:xfrm>
          <a:prstGeom prst="rect">
            <a:avLst/>
          </a:prstGeom>
        </p:spPr>
      </p:pic>
    </p:spTree>
    <p:extLst>
      <p:ext uri="{BB962C8B-B14F-4D97-AF65-F5344CB8AC3E}">
        <p14:creationId xmlns:p14="http://schemas.microsoft.com/office/powerpoint/2010/main" val="186821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53" t="-12424" r="-653"/>
            </a:stretch>
          </a:blipFill>
        </p:spPr>
      </p:sp>
      <p:grpSp>
        <p:nvGrpSpPr>
          <p:cNvPr id="10" name="Group 9">
            <a:extLst>
              <a:ext uri="{FF2B5EF4-FFF2-40B4-BE49-F238E27FC236}">
                <a16:creationId xmlns:a16="http://schemas.microsoft.com/office/drawing/2014/main" id="{5C4FD1B8-E0AA-47C2-8079-27D0C91E939F}"/>
              </a:ext>
            </a:extLst>
          </p:cNvPr>
          <p:cNvGrpSpPr/>
          <p:nvPr/>
        </p:nvGrpSpPr>
        <p:grpSpPr>
          <a:xfrm>
            <a:off x="990600" y="7886700"/>
            <a:ext cx="3429000" cy="533400"/>
            <a:chOff x="6400800" y="876300"/>
            <a:chExt cx="3429000" cy="533400"/>
          </a:xfrm>
        </p:grpSpPr>
        <p:sp>
          <p:nvSpPr>
            <p:cNvPr id="6" name="Rectangle 5">
              <a:extLst>
                <a:ext uri="{FF2B5EF4-FFF2-40B4-BE49-F238E27FC236}">
                  <a16:creationId xmlns:a16="http://schemas.microsoft.com/office/drawing/2014/main" id="{31B2FD83-7C6C-4400-A3B0-FB0182F06994}"/>
                </a:ext>
              </a:extLst>
            </p:cNvPr>
            <p:cNvSpPr/>
            <p:nvPr/>
          </p:nvSpPr>
          <p:spPr>
            <a:xfrm>
              <a:off x="6400800" y="876300"/>
              <a:ext cx="34290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 name="TextBox 6">
              <a:extLst>
                <a:ext uri="{FF2B5EF4-FFF2-40B4-BE49-F238E27FC236}">
                  <a16:creationId xmlns:a16="http://schemas.microsoft.com/office/drawing/2014/main" id="{DE312BCB-F485-4B33-9B4F-83F0ACF5672B}"/>
                </a:ext>
              </a:extLst>
            </p:cNvPr>
            <p:cNvSpPr txBox="1"/>
            <p:nvPr/>
          </p:nvSpPr>
          <p:spPr>
            <a:xfrm>
              <a:off x="6400800" y="933390"/>
              <a:ext cx="3429000" cy="400110"/>
            </a:xfrm>
            <a:prstGeom prst="rect">
              <a:avLst/>
            </a:prstGeom>
            <a:noFill/>
          </p:spPr>
          <p:txBody>
            <a:bodyPr wrap="square" rtlCol="0">
              <a:spAutoFit/>
            </a:bodyPr>
            <a:lstStyle/>
            <a:p>
              <a:pPr algn="ctr"/>
              <a:r>
                <a:rPr lang="en-US" sz="2000" dirty="0"/>
                <a:t>Total data : 240 data</a:t>
              </a:r>
            </a:p>
          </p:txBody>
        </p:sp>
      </p:grpSp>
      <p:grpSp>
        <p:nvGrpSpPr>
          <p:cNvPr id="11" name="Group 10">
            <a:extLst>
              <a:ext uri="{FF2B5EF4-FFF2-40B4-BE49-F238E27FC236}">
                <a16:creationId xmlns:a16="http://schemas.microsoft.com/office/drawing/2014/main" id="{B48F7B78-6D22-46B4-8AE8-74FEE5A21462}"/>
              </a:ext>
            </a:extLst>
          </p:cNvPr>
          <p:cNvGrpSpPr/>
          <p:nvPr/>
        </p:nvGrpSpPr>
        <p:grpSpPr>
          <a:xfrm>
            <a:off x="12039600" y="342900"/>
            <a:ext cx="3429000" cy="533400"/>
            <a:chOff x="12039600" y="876300"/>
            <a:chExt cx="3429000" cy="533400"/>
          </a:xfrm>
        </p:grpSpPr>
        <p:sp>
          <p:nvSpPr>
            <p:cNvPr id="8" name="Rectangle 7">
              <a:extLst>
                <a:ext uri="{FF2B5EF4-FFF2-40B4-BE49-F238E27FC236}">
                  <a16:creationId xmlns:a16="http://schemas.microsoft.com/office/drawing/2014/main" id="{077A25E3-A65D-4E2F-AF10-D7DA1C98A200}"/>
                </a:ext>
              </a:extLst>
            </p:cNvPr>
            <p:cNvSpPr/>
            <p:nvPr/>
          </p:nvSpPr>
          <p:spPr>
            <a:xfrm>
              <a:off x="12039600" y="876300"/>
              <a:ext cx="34290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1DD717F0-0CE9-4531-BE6D-71EF495E3993}"/>
                </a:ext>
              </a:extLst>
            </p:cNvPr>
            <p:cNvSpPr txBox="1"/>
            <p:nvPr/>
          </p:nvSpPr>
          <p:spPr>
            <a:xfrm>
              <a:off x="12039600" y="933390"/>
              <a:ext cx="3429000" cy="400110"/>
            </a:xfrm>
            <a:prstGeom prst="rect">
              <a:avLst/>
            </a:prstGeom>
            <a:noFill/>
          </p:spPr>
          <p:txBody>
            <a:bodyPr wrap="square" rtlCol="0">
              <a:spAutoFit/>
            </a:bodyPr>
            <a:lstStyle/>
            <a:p>
              <a:pPr algn="ctr"/>
              <a:r>
                <a:rPr lang="en-US" sz="2000" dirty="0"/>
                <a:t>Data y (Output)</a:t>
              </a:r>
            </a:p>
          </p:txBody>
        </p:sp>
      </p:grpSp>
      <p:grpSp>
        <p:nvGrpSpPr>
          <p:cNvPr id="12" name="Group 11">
            <a:extLst>
              <a:ext uri="{FF2B5EF4-FFF2-40B4-BE49-F238E27FC236}">
                <a16:creationId xmlns:a16="http://schemas.microsoft.com/office/drawing/2014/main" id="{CB627C01-C88F-47E0-BAF5-D95ED965C034}"/>
              </a:ext>
            </a:extLst>
          </p:cNvPr>
          <p:cNvGrpSpPr/>
          <p:nvPr/>
        </p:nvGrpSpPr>
        <p:grpSpPr>
          <a:xfrm>
            <a:off x="6553200" y="342900"/>
            <a:ext cx="3429000" cy="533400"/>
            <a:chOff x="6400800" y="876300"/>
            <a:chExt cx="3429000" cy="533400"/>
          </a:xfrm>
        </p:grpSpPr>
        <p:sp>
          <p:nvSpPr>
            <p:cNvPr id="13" name="Rectangle 12">
              <a:extLst>
                <a:ext uri="{FF2B5EF4-FFF2-40B4-BE49-F238E27FC236}">
                  <a16:creationId xmlns:a16="http://schemas.microsoft.com/office/drawing/2014/main" id="{DB2A1367-9D72-4961-AC7A-5E4F67D45001}"/>
                </a:ext>
              </a:extLst>
            </p:cNvPr>
            <p:cNvSpPr/>
            <p:nvPr/>
          </p:nvSpPr>
          <p:spPr>
            <a:xfrm>
              <a:off x="6400800" y="876300"/>
              <a:ext cx="34290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 name="TextBox 13">
              <a:extLst>
                <a:ext uri="{FF2B5EF4-FFF2-40B4-BE49-F238E27FC236}">
                  <a16:creationId xmlns:a16="http://schemas.microsoft.com/office/drawing/2014/main" id="{9A2097E2-53C2-43D2-BD60-B032B3075F5B}"/>
                </a:ext>
              </a:extLst>
            </p:cNvPr>
            <p:cNvSpPr txBox="1"/>
            <p:nvPr/>
          </p:nvSpPr>
          <p:spPr>
            <a:xfrm>
              <a:off x="6400800" y="933390"/>
              <a:ext cx="3429000" cy="400110"/>
            </a:xfrm>
            <a:prstGeom prst="rect">
              <a:avLst/>
            </a:prstGeom>
            <a:noFill/>
          </p:spPr>
          <p:txBody>
            <a:bodyPr wrap="square" rtlCol="0">
              <a:spAutoFit/>
            </a:bodyPr>
            <a:lstStyle/>
            <a:p>
              <a:pPr algn="ctr"/>
              <a:r>
                <a:rPr lang="en-US" sz="2000" dirty="0"/>
                <a:t>Data X (Input)</a:t>
              </a:r>
            </a:p>
          </p:txBody>
        </p:sp>
      </p:grpSp>
      <p:grpSp>
        <p:nvGrpSpPr>
          <p:cNvPr id="23" name="Group 22">
            <a:extLst>
              <a:ext uri="{FF2B5EF4-FFF2-40B4-BE49-F238E27FC236}">
                <a16:creationId xmlns:a16="http://schemas.microsoft.com/office/drawing/2014/main" id="{307D05C6-E755-438D-B468-B528F417B5F0}"/>
              </a:ext>
            </a:extLst>
          </p:cNvPr>
          <p:cNvGrpSpPr/>
          <p:nvPr/>
        </p:nvGrpSpPr>
        <p:grpSpPr>
          <a:xfrm>
            <a:off x="12344400" y="7858661"/>
            <a:ext cx="4173071" cy="1323439"/>
            <a:chOff x="6400800" y="876300"/>
            <a:chExt cx="4282068" cy="666932"/>
          </a:xfrm>
        </p:grpSpPr>
        <p:sp>
          <p:nvSpPr>
            <p:cNvPr id="24" name="Rectangle 23">
              <a:extLst>
                <a:ext uri="{FF2B5EF4-FFF2-40B4-BE49-F238E27FC236}">
                  <a16:creationId xmlns:a16="http://schemas.microsoft.com/office/drawing/2014/main" id="{25A482CD-E65A-412B-B002-DEE364E3974A}"/>
                </a:ext>
              </a:extLst>
            </p:cNvPr>
            <p:cNvSpPr/>
            <p:nvPr/>
          </p:nvSpPr>
          <p:spPr>
            <a:xfrm>
              <a:off x="6400800" y="876300"/>
              <a:ext cx="34290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A100BFB8-42BC-4D6D-83B7-5E7DA2E3C993}"/>
                </a:ext>
              </a:extLst>
            </p:cNvPr>
            <p:cNvSpPr txBox="1"/>
            <p:nvPr/>
          </p:nvSpPr>
          <p:spPr>
            <a:xfrm>
              <a:off x="6400800" y="876300"/>
              <a:ext cx="4282068" cy="666932"/>
            </a:xfrm>
            <a:prstGeom prst="rect">
              <a:avLst/>
            </a:prstGeom>
            <a:noFill/>
          </p:spPr>
          <p:txBody>
            <a:bodyPr wrap="square" rtlCol="0">
              <a:spAutoFit/>
            </a:bodyPr>
            <a:lstStyle/>
            <a:p>
              <a:r>
                <a:rPr lang="en-US" sz="2000" b="1" dirty="0"/>
                <a:t>Output value for each phase:</a:t>
              </a:r>
            </a:p>
            <a:p>
              <a:r>
                <a:rPr lang="en-US" sz="2000" dirty="0"/>
                <a:t>      1 = fault</a:t>
              </a:r>
            </a:p>
            <a:p>
              <a:r>
                <a:rPr lang="en-US" sz="2000" dirty="0"/>
                <a:t>      0 = no fault</a:t>
              </a:r>
            </a:p>
            <a:p>
              <a:pPr algn="ctr"/>
              <a:endParaRPr lang="en-US" sz="2000" dirty="0"/>
            </a:p>
          </p:txBody>
        </p:sp>
      </p:grpSp>
      <p:pic>
        <p:nvPicPr>
          <p:cNvPr id="29" name="Picture 28">
            <a:extLst>
              <a:ext uri="{FF2B5EF4-FFF2-40B4-BE49-F238E27FC236}">
                <a16:creationId xmlns:a16="http://schemas.microsoft.com/office/drawing/2014/main" id="{3CAF35AE-F0F2-4E28-9981-58FF4E6DB634}"/>
              </a:ext>
            </a:extLst>
          </p:cNvPr>
          <p:cNvPicPr>
            <a:picLocks noChangeAspect="1"/>
          </p:cNvPicPr>
          <p:nvPr/>
        </p:nvPicPr>
        <p:blipFill>
          <a:blip r:embed="rId4"/>
          <a:stretch>
            <a:fillRect/>
          </a:stretch>
        </p:blipFill>
        <p:spPr>
          <a:xfrm>
            <a:off x="809170" y="994499"/>
            <a:ext cx="15802430" cy="67143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48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53" t="-12424" r="-653"/>
            </a:stretch>
          </a:blipFill>
        </p:spPr>
      </p:sp>
      <p:grpSp>
        <p:nvGrpSpPr>
          <p:cNvPr id="22" name="Group 22"/>
          <p:cNvGrpSpPr/>
          <p:nvPr/>
        </p:nvGrpSpPr>
        <p:grpSpPr>
          <a:xfrm>
            <a:off x="1994016" y="5501037"/>
            <a:ext cx="271743" cy="258339"/>
            <a:chOff x="0" y="0"/>
            <a:chExt cx="283210" cy="269240"/>
          </a:xfrm>
        </p:grpSpPr>
        <p:sp>
          <p:nvSpPr>
            <p:cNvPr id="23" name="Freeform 23"/>
            <p:cNvSpPr/>
            <p:nvPr/>
          </p:nvSpPr>
          <p:spPr>
            <a:xfrm>
              <a:off x="45720" y="49530"/>
              <a:ext cx="194310" cy="182880"/>
            </a:xfrm>
            <a:custGeom>
              <a:avLst/>
              <a:gdLst/>
              <a:ahLst/>
              <a:cxnLst/>
              <a:rect l="l" t="t" r="r" b="b"/>
              <a:pathLst>
                <a:path w="194310" h="182880">
                  <a:moveTo>
                    <a:pt x="36830" y="88900"/>
                  </a:moveTo>
                  <a:cubicBezTo>
                    <a:pt x="132080" y="140970"/>
                    <a:pt x="110490" y="151130"/>
                    <a:pt x="105410" y="148590"/>
                  </a:cubicBezTo>
                  <a:cubicBezTo>
                    <a:pt x="99060" y="143510"/>
                    <a:pt x="114300" y="96520"/>
                    <a:pt x="120650" y="72390"/>
                  </a:cubicBezTo>
                  <a:cubicBezTo>
                    <a:pt x="127000" y="50800"/>
                    <a:pt x="130810" y="19050"/>
                    <a:pt x="142240" y="8890"/>
                  </a:cubicBezTo>
                  <a:cubicBezTo>
                    <a:pt x="149860" y="2540"/>
                    <a:pt x="165100" y="0"/>
                    <a:pt x="172720" y="3810"/>
                  </a:cubicBezTo>
                  <a:cubicBezTo>
                    <a:pt x="179070" y="6350"/>
                    <a:pt x="185420" y="15240"/>
                    <a:pt x="186690" y="22860"/>
                  </a:cubicBezTo>
                  <a:cubicBezTo>
                    <a:pt x="186690" y="30480"/>
                    <a:pt x="179070" y="45720"/>
                    <a:pt x="171450" y="49530"/>
                  </a:cubicBezTo>
                  <a:cubicBezTo>
                    <a:pt x="163830" y="52070"/>
                    <a:pt x="147320" y="48260"/>
                    <a:pt x="140970" y="41910"/>
                  </a:cubicBezTo>
                  <a:cubicBezTo>
                    <a:pt x="135890" y="36830"/>
                    <a:pt x="134620" y="25400"/>
                    <a:pt x="137160" y="19050"/>
                  </a:cubicBezTo>
                  <a:cubicBezTo>
                    <a:pt x="139700" y="11430"/>
                    <a:pt x="153670" y="0"/>
                    <a:pt x="161290" y="1270"/>
                  </a:cubicBezTo>
                  <a:cubicBezTo>
                    <a:pt x="170180" y="1270"/>
                    <a:pt x="181610" y="8890"/>
                    <a:pt x="185420" y="20320"/>
                  </a:cubicBezTo>
                  <a:cubicBezTo>
                    <a:pt x="194310" y="44450"/>
                    <a:pt x="176530" y="148590"/>
                    <a:pt x="149860" y="168910"/>
                  </a:cubicBezTo>
                  <a:cubicBezTo>
                    <a:pt x="130810" y="182880"/>
                    <a:pt x="92710" y="168910"/>
                    <a:pt x="68580" y="162560"/>
                  </a:cubicBezTo>
                  <a:cubicBezTo>
                    <a:pt x="46990" y="156210"/>
                    <a:pt x="19050" y="144780"/>
                    <a:pt x="8890" y="130810"/>
                  </a:cubicBezTo>
                  <a:cubicBezTo>
                    <a:pt x="2540" y="121920"/>
                    <a:pt x="0" y="105410"/>
                    <a:pt x="5080" y="97790"/>
                  </a:cubicBezTo>
                  <a:cubicBezTo>
                    <a:pt x="8890" y="91440"/>
                    <a:pt x="36830" y="88900"/>
                    <a:pt x="36830" y="88900"/>
                  </a:cubicBezTo>
                </a:path>
              </a:pathLst>
            </a:custGeom>
            <a:solidFill>
              <a:srgbClr val="A3D9EC"/>
            </a:solidFill>
            <a:ln cap="sq">
              <a:noFill/>
              <a:prstDash val="solid"/>
              <a:miter/>
            </a:ln>
          </p:spPr>
        </p:sp>
      </p:grpSp>
      <p:grpSp>
        <p:nvGrpSpPr>
          <p:cNvPr id="28" name="Group 28"/>
          <p:cNvGrpSpPr/>
          <p:nvPr/>
        </p:nvGrpSpPr>
        <p:grpSpPr>
          <a:xfrm>
            <a:off x="2007420" y="5529064"/>
            <a:ext cx="309519" cy="197410"/>
            <a:chOff x="0" y="0"/>
            <a:chExt cx="322580" cy="205740"/>
          </a:xfrm>
        </p:grpSpPr>
        <p:sp>
          <p:nvSpPr>
            <p:cNvPr id="29" name="Freeform 29"/>
            <p:cNvSpPr/>
            <p:nvPr/>
          </p:nvSpPr>
          <p:spPr>
            <a:xfrm>
              <a:off x="46990" y="43180"/>
              <a:ext cx="226060" cy="114300"/>
            </a:xfrm>
            <a:custGeom>
              <a:avLst/>
              <a:gdLst/>
              <a:ahLst/>
              <a:cxnLst/>
              <a:rect l="l" t="t" r="r" b="b"/>
              <a:pathLst>
                <a:path w="226060" h="114300">
                  <a:moveTo>
                    <a:pt x="62230" y="53340"/>
                  </a:moveTo>
                  <a:cubicBezTo>
                    <a:pt x="208280" y="8890"/>
                    <a:pt x="218440" y="15240"/>
                    <a:pt x="222250" y="21590"/>
                  </a:cubicBezTo>
                  <a:cubicBezTo>
                    <a:pt x="224790" y="27940"/>
                    <a:pt x="226060" y="38100"/>
                    <a:pt x="220980" y="45720"/>
                  </a:cubicBezTo>
                  <a:cubicBezTo>
                    <a:pt x="203200" y="68580"/>
                    <a:pt x="55880" y="114300"/>
                    <a:pt x="24130" y="110490"/>
                  </a:cubicBezTo>
                  <a:cubicBezTo>
                    <a:pt x="13970" y="109220"/>
                    <a:pt x="7620" y="104140"/>
                    <a:pt x="5080" y="97790"/>
                  </a:cubicBezTo>
                  <a:cubicBezTo>
                    <a:pt x="1270" y="92710"/>
                    <a:pt x="0" y="81280"/>
                    <a:pt x="3810" y="74930"/>
                  </a:cubicBezTo>
                  <a:cubicBezTo>
                    <a:pt x="10160" y="63500"/>
                    <a:pt x="40640" y="53340"/>
                    <a:pt x="58420" y="48260"/>
                  </a:cubicBezTo>
                  <a:cubicBezTo>
                    <a:pt x="73660" y="43180"/>
                    <a:pt x="93980" y="34290"/>
                    <a:pt x="104140" y="40640"/>
                  </a:cubicBezTo>
                  <a:cubicBezTo>
                    <a:pt x="114300" y="45720"/>
                    <a:pt x="121920" y="67310"/>
                    <a:pt x="119380" y="74930"/>
                  </a:cubicBezTo>
                  <a:cubicBezTo>
                    <a:pt x="118110" y="82550"/>
                    <a:pt x="105410" y="88900"/>
                    <a:pt x="99060" y="90170"/>
                  </a:cubicBezTo>
                  <a:cubicBezTo>
                    <a:pt x="91440" y="90170"/>
                    <a:pt x="81280" y="86360"/>
                    <a:pt x="76200" y="80010"/>
                  </a:cubicBezTo>
                  <a:cubicBezTo>
                    <a:pt x="72390" y="74930"/>
                    <a:pt x="69850" y="63500"/>
                    <a:pt x="72390" y="57150"/>
                  </a:cubicBezTo>
                  <a:cubicBezTo>
                    <a:pt x="74930" y="50800"/>
                    <a:pt x="82550" y="41910"/>
                    <a:pt x="88900" y="40640"/>
                  </a:cubicBezTo>
                  <a:cubicBezTo>
                    <a:pt x="96520" y="38100"/>
                    <a:pt x="106680" y="40640"/>
                    <a:pt x="113030" y="44450"/>
                  </a:cubicBezTo>
                  <a:cubicBezTo>
                    <a:pt x="118110" y="49530"/>
                    <a:pt x="121920" y="59690"/>
                    <a:pt x="121920" y="67310"/>
                  </a:cubicBezTo>
                  <a:cubicBezTo>
                    <a:pt x="120650" y="73660"/>
                    <a:pt x="115570" y="83820"/>
                    <a:pt x="109220" y="86360"/>
                  </a:cubicBezTo>
                  <a:cubicBezTo>
                    <a:pt x="101600" y="90170"/>
                    <a:pt x="85090" y="87630"/>
                    <a:pt x="78740" y="82550"/>
                  </a:cubicBezTo>
                  <a:cubicBezTo>
                    <a:pt x="73660" y="77470"/>
                    <a:pt x="69850" y="66040"/>
                    <a:pt x="71120" y="59690"/>
                  </a:cubicBezTo>
                  <a:cubicBezTo>
                    <a:pt x="72390" y="53340"/>
                    <a:pt x="80010" y="43180"/>
                    <a:pt x="86360" y="41910"/>
                  </a:cubicBezTo>
                  <a:cubicBezTo>
                    <a:pt x="93980" y="39370"/>
                    <a:pt x="114300" y="44450"/>
                    <a:pt x="118110" y="52070"/>
                  </a:cubicBezTo>
                  <a:cubicBezTo>
                    <a:pt x="123190" y="58420"/>
                    <a:pt x="119380" y="78740"/>
                    <a:pt x="116840" y="80010"/>
                  </a:cubicBezTo>
                  <a:cubicBezTo>
                    <a:pt x="114300" y="81280"/>
                    <a:pt x="111760" y="73660"/>
                    <a:pt x="106680" y="73660"/>
                  </a:cubicBezTo>
                  <a:cubicBezTo>
                    <a:pt x="92710" y="72390"/>
                    <a:pt x="43180" y="111760"/>
                    <a:pt x="24130" y="110490"/>
                  </a:cubicBezTo>
                  <a:cubicBezTo>
                    <a:pt x="15240" y="110490"/>
                    <a:pt x="7620" y="104140"/>
                    <a:pt x="5080" y="97790"/>
                  </a:cubicBezTo>
                  <a:cubicBezTo>
                    <a:pt x="1270" y="92710"/>
                    <a:pt x="0" y="82550"/>
                    <a:pt x="3810" y="74930"/>
                  </a:cubicBezTo>
                  <a:cubicBezTo>
                    <a:pt x="10160" y="63500"/>
                    <a:pt x="31750" y="52070"/>
                    <a:pt x="53340" y="43180"/>
                  </a:cubicBezTo>
                  <a:cubicBezTo>
                    <a:pt x="88900" y="27940"/>
                    <a:pt x="176530" y="0"/>
                    <a:pt x="203200" y="7620"/>
                  </a:cubicBezTo>
                  <a:cubicBezTo>
                    <a:pt x="214630" y="11430"/>
                    <a:pt x="222250" y="20320"/>
                    <a:pt x="223520" y="27940"/>
                  </a:cubicBezTo>
                  <a:cubicBezTo>
                    <a:pt x="224790" y="36830"/>
                    <a:pt x="217170" y="48260"/>
                    <a:pt x="207010" y="57150"/>
                  </a:cubicBezTo>
                  <a:cubicBezTo>
                    <a:pt x="184150" y="74930"/>
                    <a:pt x="95250" y="107950"/>
                    <a:pt x="69850" y="102870"/>
                  </a:cubicBezTo>
                  <a:cubicBezTo>
                    <a:pt x="57150" y="99060"/>
                    <a:pt x="46990" y="86360"/>
                    <a:pt x="46990" y="77470"/>
                  </a:cubicBezTo>
                  <a:cubicBezTo>
                    <a:pt x="45720" y="69850"/>
                    <a:pt x="62230" y="53340"/>
                    <a:pt x="62230" y="53340"/>
                  </a:cubicBezTo>
                </a:path>
              </a:pathLst>
            </a:custGeom>
            <a:solidFill>
              <a:srgbClr val="A3D9EC"/>
            </a:solidFill>
            <a:ln cap="sq">
              <a:noFill/>
              <a:prstDash val="solid"/>
              <a:miter/>
            </a:ln>
          </p:spPr>
        </p:sp>
      </p:grpSp>
      <p:sp>
        <p:nvSpPr>
          <p:cNvPr id="40" name="TextBox 80">
            <a:extLst>
              <a:ext uri="{FF2B5EF4-FFF2-40B4-BE49-F238E27FC236}">
                <a16:creationId xmlns:a16="http://schemas.microsoft.com/office/drawing/2014/main" id="{5FD0425B-31CE-45D6-B8FB-833DE9A88685}"/>
              </a:ext>
            </a:extLst>
          </p:cNvPr>
          <p:cNvSpPr txBox="1"/>
          <p:nvPr/>
        </p:nvSpPr>
        <p:spPr>
          <a:xfrm>
            <a:off x="3048000" y="571500"/>
            <a:ext cx="12344400" cy="525785"/>
          </a:xfrm>
          <a:prstGeom prst="rect">
            <a:avLst/>
          </a:prstGeom>
        </p:spPr>
        <p:txBody>
          <a:bodyPr wrap="square" lIns="0" tIns="0" rIns="0" bIns="0" rtlCol="0" anchor="t">
            <a:spAutoFit/>
          </a:bodyPr>
          <a:lstStyle/>
          <a:p>
            <a:pPr algn="ctr">
              <a:lnSpc>
                <a:spcPts val="4062"/>
              </a:lnSpc>
            </a:pPr>
            <a:r>
              <a:rPr lang="en-US" sz="4000" b="1" spc="156" dirty="0">
                <a:solidFill>
                  <a:srgbClr val="000000"/>
                </a:solidFill>
                <a:latin typeface="Arial" panose="020B0604020202020204" pitchFamily="34" charset="0"/>
                <a:cs typeface="Arial" panose="020B0604020202020204" pitchFamily="34" charset="0"/>
              </a:rPr>
              <a:t>MATLAB Workflow for Multilabel Classification</a:t>
            </a:r>
          </a:p>
        </p:txBody>
      </p:sp>
      <p:grpSp>
        <p:nvGrpSpPr>
          <p:cNvPr id="5" name="Group 4">
            <a:extLst>
              <a:ext uri="{FF2B5EF4-FFF2-40B4-BE49-F238E27FC236}">
                <a16:creationId xmlns:a16="http://schemas.microsoft.com/office/drawing/2014/main" id="{D2200067-7D09-4A9A-8944-CD7B205EB627}"/>
              </a:ext>
            </a:extLst>
          </p:cNvPr>
          <p:cNvGrpSpPr/>
          <p:nvPr/>
        </p:nvGrpSpPr>
        <p:grpSpPr>
          <a:xfrm>
            <a:off x="640634" y="2171700"/>
            <a:ext cx="1524000" cy="814138"/>
            <a:chOff x="1447800" y="3848100"/>
            <a:chExt cx="1524000" cy="814138"/>
          </a:xfrm>
        </p:grpSpPr>
        <p:sp>
          <p:nvSpPr>
            <p:cNvPr id="3" name="Rectangle: Rounded Corners 2">
              <a:extLst>
                <a:ext uri="{FF2B5EF4-FFF2-40B4-BE49-F238E27FC236}">
                  <a16:creationId xmlns:a16="http://schemas.microsoft.com/office/drawing/2014/main" id="{215BFAEB-931E-468F-873F-B7BB179BE631}"/>
                </a:ext>
              </a:extLst>
            </p:cNvPr>
            <p:cNvSpPr/>
            <p:nvPr/>
          </p:nvSpPr>
          <p:spPr>
            <a:xfrm>
              <a:off x="1447800" y="3848100"/>
              <a:ext cx="1524000" cy="8141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5160A17F-7AD3-4F7C-B6A7-2D24D2B71551}"/>
                </a:ext>
              </a:extLst>
            </p:cNvPr>
            <p:cNvSpPr txBox="1"/>
            <p:nvPr/>
          </p:nvSpPr>
          <p:spPr>
            <a:xfrm>
              <a:off x="1524001" y="3924301"/>
              <a:ext cx="1371600" cy="646331"/>
            </a:xfrm>
            <a:prstGeom prst="rect">
              <a:avLst/>
            </a:prstGeom>
            <a:noFill/>
          </p:spPr>
          <p:txBody>
            <a:bodyPr wrap="square" rtlCol="0">
              <a:spAutoFit/>
            </a:bodyPr>
            <a:lstStyle/>
            <a:p>
              <a:pPr algn="ctr"/>
              <a:r>
                <a:rPr lang="en-US" dirty="0"/>
                <a:t>Load Dataset</a:t>
              </a:r>
            </a:p>
          </p:txBody>
        </p:sp>
      </p:grpSp>
      <p:grpSp>
        <p:nvGrpSpPr>
          <p:cNvPr id="16" name="Group 15">
            <a:extLst>
              <a:ext uri="{FF2B5EF4-FFF2-40B4-BE49-F238E27FC236}">
                <a16:creationId xmlns:a16="http://schemas.microsoft.com/office/drawing/2014/main" id="{692EE0E1-FCA4-47B1-8571-0FF7C9A2839A}"/>
              </a:ext>
            </a:extLst>
          </p:cNvPr>
          <p:cNvGrpSpPr/>
          <p:nvPr/>
        </p:nvGrpSpPr>
        <p:grpSpPr>
          <a:xfrm>
            <a:off x="3352800" y="1847369"/>
            <a:ext cx="2057400" cy="1482286"/>
            <a:chOff x="1447800" y="3848100"/>
            <a:chExt cx="1524000" cy="881955"/>
          </a:xfrm>
        </p:grpSpPr>
        <p:sp>
          <p:nvSpPr>
            <p:cNvPr id="17" name="Rectangle: Rounded Corners 16">
              <a:extLst>
                <a:ext uri="{FF2B5EF4-FFF2-40B4-BE49-F238E27FC236}">
                  <a16:creationId xmlns:a16="http://schemas.microsoft.com/office/drawing/2014/main" id="{B61843D1-2570-49EF-A810-890EE0B3DAE3}"/>
                </a:ext>
              </a:extLst>
            </p:cNvPr>
            <p:cNvSpPr/>
            <p:nvPr/>
          </p:nvSpPr>
          <p:spPr>
            <a:xfrm>
              <a:off x="1447800" y="3848100"/>
              <a:ext cx="1524000" cy="8141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TextBox 17">
              <a:extLst>
                <a:ext uri="{FF2B5EF4-FFF2-40B4-BE49-F238E27FC236}">
                  <a16:creationId xmlns:a16="http://schemas.microsoft.com/office/drawing/2014/main" id="{25216BEB-BA61-4226-B6F8-82C7A9391612}"/>
                </a:ext>
              </a:extLst>
            </p:cNvPr>
            <p:cNvSpPr txBox="1"/>
            <p:nvPr/>
          </p:nvSpPr>
          <p:spPr>
            <a:xfrm>
              <a:off x="1524001" y="3924301"/>
              <a:ext cx="1371600" cy="805754"/>
            </a:xfrm>
            <a:prstGeom prst="rect">
              <a:avLst/>
            </a:prstGeom>
            <a:noFill/>
          </p:spPr>
          <p:txBody>
            <a:bodyPr wrap="square" rtlCol="0">
              <a:spAutoFit/>
            </a:bodyPr>
            <a:lstStyle/>
            <a:p>
              <a:r>
                <a:rPr lang="en-US" sz="1600" dirty="0"/>
                <a:t>Data preprocessing:</a:t>
              </a:r>
              <a:br>
                <a:rPr lang="en-US" sz="1600" dirty="0"/>
              </a:br>
              <a:r>
                <a:rPr lang="en-US" sz="1600" dirty="0"/>
                <a:t>- Feature Extraction</a:t>
              </a:r>
            </a:p>
            <a:p>
              <a:pPr marL="92075" indent="-92075"/>
              <a:r>
                <a:rPr lang="en-US" sz="1600" dirty="0"/>
                <a:t>- Split dataset (Training – Testing)</a:t>
              </a:r>
            </a:p>
            <a:p>
              <a:pPr algn="ctr"/>
              <a:endParaRPr lang="en-US" dirty="0"/>
            </a:p>
          </p:txBody>
        </p:sp>
      </p:grpSp>
      <p:grpSp>
        <p:nvGrpSpPr>
          <p:cNvPr id="19" name="Group 18">
            <a:extLst>
              <a:ext uri="{FF2B5EF4-FFF2-40B4-BE49-F238E27FC236}">
                <a16:creationId xmlns:a16="http://schemas.microsoft.com/office/drawing/2014/main" id="{5F828B5F-3C54-43D7-8DD8-90BAB8D3CE15}"/>
              </a:ext>
            </a:extLst>
          </p:cNvPr>
          <p:cNvGrpSpPr/>
          <p:nvPr/>
        </p:nvGrpSpPr>
        <p:grpSpPr>
          <a:xfrm>
            <a:off x="6629400" y="1847369"/>
            <a:ext cx="2819400" cy="1605397"/>
            <a:chOff x="1447800" y="3848100"/>
            <a:chExt cx="1524000" cy="955206"/>
          </a:xfrm>
        </p:grpSpPr>
        <p:sp>
          <p:nvSpPr>
            <p:cNvPr id="20" name="Rectangle: Rounded Corners 19">
              <a:extLst>
                <a:ext uri="{FF2B5EF4-FFF2-40B4-BE49-F238E27FC236}">
                  <a16:creationId xmlns:a16="http://schemas.microsoft.com/office/drawing/2014/main" id="{D7B93AE4-BE59-4424-994D-E516C7A638EA}"/>
                </a:ext>
              </a:extLst>
            </p:cNvPr>
            <p:cNvSpPr/>
            <p:nvPr/>
          </p:nvSpPr>
          <p:spPr>
            <a:xfrm>
              <a:off x="1447800" y="3848100"/>
              <a:ext cx="1524000" cy="8141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AD7B718A-983D-4E56-BBA7-C0815FEFC9D5}"/>
                </a:ext>
              </a:extLst>
            </p:cNvPr>
            <p:cNvSpPr txBox="1"/>
            <p:nvPr/>
          </p:nvSpPr>
          <p:spPr>
            <a:xfrm>
              <a:off x="1524001" y="3924301"/>
              <a:ext cx="1371600" cy="879005"/>
            </a:xfrm>
            <a:prstGeom prst="rect">
              <a:avLst/>
            </a:prstGeom>
            <a:noFill/>
          </p:spPr>
          <p:txBody>
            <a:bodyPr wrap="square" rtlCol="0">
              <a:spAutoFit/>
            </a:bodyPr>
            <a:lstStyle/>
            <a:p>
              <a:pPr marL="712788" indent="-712788"/>
              <a:r>
                <a:rPr lang="en-US" dirty="0"/>
                <a:t>Neural Network Models:   - RBFNN </a:t>
              </a:r>
            </a:p>
            <a:p>
              <a:pPr marL="804863" indent="-182563"/>
              <a:r>
                <a:rPr lang="en-US" dirty="0"/>
                <a:t>  - FNN </a:t>
              </a:r>
            </a:p>
            <a:p>
              <a:pPr algn="ctr"/>
              <a:r>
                <a:rPr lang="en-US" dirty="0"/>
                <a:t> (Training &amp; Testing)</a:t>
              </a:r>
              <a:br>
                <a:rPr lang="en-US" dirty="0"/>
              </a:br>
              <a:endParaRPr lang="en-US" dirty="0"/>
            </a:p>
          </p:txBody>
        </p:sp>
      </p:grpSp>
      <p:grpSp>
        <p:nvGrpSpPr>
          <p:cNvPr id="24" name="Group 23">
            <a:extLst>
              <a:ext uri="{FF2B5EF4-FFF2-40B4-BE49-F238E27FC236}">
                <a16:creationId xmlns:a16="http://schemas.microsoft.com/office/drawing/2014/main" id="{29922766-35D4-4957-A5B3-CCAE9988805D}"/>
              </a:ext>
            </a:extLst>
          </p:cNvPr>
          <p:cNvGrpSpPr/>
          <p:nvPr/>
        </p:nvGrpSpPr>
        <p:grpSpPr>
          <a:xfrm>
            <a:off x="10591800" y="1807464"/>
            <a:ext cx="2819400" cy="1368307"/>
            <a:chOff x="1447800" y="3848100"/>
            <a:chExt cx="1524000" cy="814138"/>
          </a:xfrm>
        </p:grpSpPr>
        <p:sp>
          <p:nvSpPr>
            <p:cNvPr id="25" name="Rectangle: Rounded Corners 24">
              <a:extLst>
                <a:ext uri="{FF2B5EF4-FFF2-40B4-BE49-F238E27FC236}">
                  <a16:creationId xmlns:a16="http://schemas.microsoft.com/office/drawing/2014/main" id="{0FBBCBE0-09C1-4176-885D-02106C5B8CEE}"/>
                </a:ext>
              </a:extLst>
            </p:cNvPr>
            <p:cNvSpPr/>
            <p:nvPr/>
          </p:nvSpPr>
          <p:spPr>
            <a:xfrm>
              <a:off x="1447800" y="3848100"/>
              <a:ext cx="1524000" cy="8141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6E1F51A6-4E5B-4AD1-A3D4-C40BD0DA4F9E}"/>
                </a:ext>
              </a:extLst>
            </p:cNvPr>
            <p:cNvSpPr txBox="1"/>
            <p:nvPr/>
          </p:nvSpPr>
          <p:spPr>
            <a:xfrm>
              <a:off x="1524001" y="3924301"/>
              <a:ext cx="1371600" cy="604316"/>
            </a:xfrm>
            <a:prstGeom prst="rect">
              <a:avLst/>
            </a:prstGeom>
            <a:noFill/>
          </p:spPr>
          <p:txBody>
            <a:bodyPr wrap="square" rtlCol="0">
              <a:spAutoFit/>
            </a:bodyPr>
            <a:lstStyle/>
            <a:p>
              <a:pPr algn="ctr"/>
              <a:r>
                <a:rPr lang="en-US" sz="2000" dirty="0"/>
                <a:t>Multilabel Classification </a:t>
              </a:r>
            </a:p>
            <a:p>
              <a:pPr algn="ctr"/>
              <a:r>
                <a:rPr lang="en-US" sz="2000" dirty="0"/>
                <a:t>Result</a:t>
              </a:r>
            </a:p>
          </p:txBody>
        </p:sp>
      </p:grpSp>
      <p:grpSp>
        <p:nvGrpSpPr>
          <p:cNvPr id="27" name="Group 26">
            <a:extLst>
              <a:ext uri="{FF2B5EF4-FFF2-40B4-BE49-F238E27FC236}">
                <a16:creationId xmlns:a16="http://schemas.microsoft.com/office/drawing/2014/main" id="{38A361DE-D922-44BF-8E18-1041DE15B6B9}"/>
              </a:ext>
            </a:extLst>
          </p:cNvPr>
          <p:cNvGrpSpPr/>
          <p:nvPr/>
        </p:nvGrpSpPr>
        <p:grpSpPr>
          <a:xfrm>
            <a:off x="14478000" y="1790700"/>
            <a:ext cx="2819400" cy="1368307"/>
            <a:chOff x="1447800" y="3848100"/>
            <a:chExt cx="1524000" cy="814138"/>
          </a:xfrm>
        </p:grpSpPr>
        <p:sp>
          <p:nvSpPr>
            <p:cNvPr id="30" name="Rectangle: Rounded Corners 29">
              <a:extLst>
                <a:ext uri="{FF2B5EF4-FFF2-40B4-BE49-F238E27FC236}">
                  <a16:creationId xmlns:a16="http://schemas.microsoft.com/office/drawing/2014/main" id="{771B4119-DCE7-4AA0-8374-F797DAD88DAE}"/>
                </a:ext>
              </a:extLst>
            </p:cNvPr>
            <p:cNvSpPr/>
            <p:nvPr/>
          </p:nvSpPr>
          <p:spPr>
            <a:xfrm>
              <a:off x="1447800" y="3848100"/>
              <a:ext cx="1524000" cy="81413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8697B08F-7A53-4830-A7D7-06550D971E8A}"/>
                </a:ext>
              </a:extLst>
            </p:cNvPr>
            <p:cNvSpPr txBox="1"/>
            <p:nvPr/>
          </p:nvSpPr>
          <p:spPr>
            <a:xfrm>
              <a:off x="1524001" y="4017834"/>
              <a:ext cx="1371600" cy="421190"/>
            </a:xfrm>
            <a:prstGeom prst="rect">
              <a:avLst/>
            </a:prstGeom>
            <a:noFill/>
          </p:spPr>
          <p:txBody>
            <a:bodyPr wrap="square" rtlCol="0">
              <a:spAutoFit/>
            </a:bodyPr>
            <a:lstStyle/>
            <a:p>
              <a:pPr algn="ctr"/>
              <a:r>
                <a:rPr lang="en-US" sz="2000" dirty="0"/>
                <a:t> Metrics</a:t>
              </a:r>
            </a:p>
            <a:p>
              <a:pPr algn="ctr"/>
              <a:r>
                <a:rPr lang="en-US" sz="2000" dirty="0"/>
                <a:t>Evaluation</a:t>
              </a:r>
            </a:p>
          </p:txBody>
        </p:sp>
      </p:grpSp>
      <p:sp>
        <p:nvSpPr>
          <p:cNvPr id="6" name="Arrow: Right 5">
            <a:extLst>
              <a:ext uri="{FF2B5EF4-FFF2-40B4-BE49-F238E27FC236}">
                <a16:creationId xmlns:a16="http://schemas.microsoft.com/office/drawing/2014/main" id="{D99727C1-8BB8-439F-9C0C-C447FB44BF1C}"/>
              </a:ext>
            </a:extLst>
          </p:cNvPr>
          <p:cNvSpPr/>
          <p:nvPr/>
        </p:nvSpPr>
        <p:spPr>
          <a:xfrm>
            <a:off x="2407365" y="2342390"/>
            <a:ext cx="716835" cy="3627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Arrow: Right 31">
            <a:extLst>
              <a:ext uri="{FF2B5EF4-FFF2-40B4-BE49-F238E27FC236}">
                <a16:creationId xmlns:a16="http://schemas.microsoft.com/office/drawing/2014/main" id="{1B405680-1F94-4905-A8D6-C3CF4622362E}"/>
              </a:ext>
            </a:extLst>
          </p:cNvPr>
          <p:cNvSpPr/>
          <p:nvPr/>
        </p:nvSpPr>
        <p:spPr>
          <a:xfrm>
            <a:off x="5684521" y="2324100"/>
            <a:ext cx="792480" cy="38100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3" name="Arrow: Right 32">
            <a:extLst>
              <a:ext uri="{FF2B5EF4-FFF2-40B4-BE49-F238E27FC236}">
                <a16:creationId xmlns:a16="http://schemas.microsoft.com/office/drawing/2014/main" id="{87BC0330-2C99-4AD5-A0FC-877C3E1893DB}"/>
              </a:ext>
            </a:extLst>
          </p:cNvPr>
          <p:cNvSpPr/>
          <p:nvPr/>
        </p:nvSpPr>
        <p:spPr>
          <a:xfrm>
            <a:off x="9646365" y="2324100"/>
            <a:ext cx="716835" cy="3627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4" name="Arrow: Right 33">
            <a:extLst>
              <a:ext uri="{FF2B5EF4-FFF2-40B4-BE49-F238E27FC236}">
                <a16:creationId xmlns:a16="http://schemas.microsoft.com/office/drawing/2014/main" id="{5ACD2F6D-ED34-46BA-B8DC-1C7E061A0C47}"/>
              </a:ext>
            </a:extLst>
          </p:cNvPr>
          <p:cNvSpPr/>
          <p:nvPr/>
        </p:nvSpPr>
        <p:spPr>
          <a:xfrm>
            <a:off x="13608765" y="2247900"/>
            <a:ext cx="716835" cy="362710"/>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38" name="Picture 37">
            <a:extLst>
              <a:ext uri="{FF2B5EF4-FFF2-40B4-BE49-F238E27FC236}">
                <a16:creationId xmlns:a16="http://schemas.microsoft.com/office/drawing/2014/main" id="{310E3128-524A-43E5-A324-35035E0D1320}"/>
              </a:ext>
            </a:extLst>
          </p:cNvPr>
          <p:cNvPicPr>
            <a:picLocks noChangeAspect="1"/>
          </p:cNvPicPr>
          <p:nvPr/>
        </p:nvPicPr>
        <p:blipFill>
          <a:blip r:embed="rId4"/>
          <a:stretch>
            <a:fillRect/>
          </a:stretch>
        </p:blipFill>
        <p:spPr>
          <a:xfrm>
            <a:off x="764524" y="4230943"/>
            <a:ext cx="4798945" cy="3463050"/>
          </a:xfrm>
          <a:prstGeom prst="rect">
            <a:avLst/>
          </a:prstGeom>
        </p:spPr>
      </p:pic>
      <p:grpSp>
        <p:nvGrpSpPr>
          <p:cNvPr id="39" name="Group 38">
            <a:extLst>
              <a:ext uri="{FF2B5EF4-FFF2-40B4-BE49-F238E27FC236}">
                <a16:creationId xmlns:a16="http://schemas.microsoft.com/office/drawing/2014/main" id="{71654119-99A6-4E74-A611-C203E2A4B8CE}"/>
              </a:ext>
            </a:extLst>
          </p:cNvPr>
          <p:cNvGrpSpPr/>
          <p:nvPr/>
        </p:nvGrpSpPr>
        <p:grpSpPr>
          <a:xfrm>
            <a:off x="1676400" y="3682904"/>
            <a:ext cx="1371600" cy="372024"/>
            <a:chOff x="1676400" y="3682904"/>
            <a:chExt cx="1371600" cy="372024"/>
          </a:xfrm>
        </p:grpSpPr>
        <p:sp>
          <p:nvSpPr>
            <p:cNvPr id="55" name="Rectangle 54">
              <a:extLst>
                <a:ext uri="{FF2B5EF4-FFF2-40B4-BE49-F238E27FC236}">
                  <a16:creationId xmlns:a16="http://schemas.microsoft.com/office/drawing/2014/main" id="{21014E7D-D2CA-4675-A23D-A985DE9CCE92}"/>
                </a:ext>
              </a:extLst>
            </p:cNvPr>
            <p:cNvSpPr/>
            <p:nvPr/>
          </p:nvSpPr>
          <p:spPr>
            <a:xfrm>
              <a:off x="1676400" y="3692218"/>
              <a:ext cx="1371600" cy="3627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6" name="TextBox 55">
              <a:extLst>
                <a:ext uri="{FF2B5EF4-FFF2-40B4-BE49-F238E27FC236}">
                  <a16:creationId xmlns:a16="http://schemas.microsoft.com/office/drawing/2014/main" id="{ED61FA85-476D-4569-82DC-602AD313A926}"/>
                </a:ext>
              </a:extLst>
            </p:cNvPr>
            <p:cNvSpPr txBox="1"/>
            <p:nvPr/>
          </p:nvSpPr>
          <p:spPr>
            <a:xfrm>
              <a:off x="1676400" y="3682904"/>
              <a:ext cx="1371600" cy="338554"/>
            </a:xfrm>
            <a:prstGeom prst="rect">
              <a:avLst/>
            </a:prstGeom>
            <a:noFill/>
          </p:spPr>
          <p:txBody>
            <a:bodyPr wrap="square" rtlCol="0">
              <a:spAutoFit/>
            </a:bodyPr>
            <a:lstStyle/>
            <a:p>
              <a:pPr algn="ctr"/>
              <a:r>
                <a:rPr lang="en-US" sz="1600" dirty="0"/>
                <a:t>X (input)</a:t>
              </a:r>
            </a:p>
          </p:txBody>
        </p:sp>
      </p:grpSp>
      <p:grpSp>
        <p:nvGrpSpPr>
          <p:cNvPr id="57" name="Group 56">
            <a:extLst>
              <a:ext uri="{FF2B5EF4-FFF2-40B4-BE49-F238E27FC236}">
                <a16:creationId xmlns:a16="http://schemas.microsoft.com/office/drawing/2014/main" id="{4403C804-8787-4782-BD9F-0F8AB4D5B346}"/>
              </a:ext>
            </a:extLst>
          </p:cNvPr>
          <p:cNvGrpSpPr/>
          <p:nvPr/>
        </p:nvGrpSpPr>
        <p:grpSpPr>
          <a:xfrm>
            <a:off x="4114800" y="3704676"/>
            <a:ext cx="1371600" cy="372024"/>
            <a:chOff x="1676400" y="3682904"/>
            <a:chExt cx="1371600" cy="372024"/>
          </a:xfrm>
        </p:grpSpPr>
        <p:sp>
          <p:nvSpPr>
            <p:cNvPr id="58" name="Rectangle 57">
              <a:extLst>
                <a:ext uri="{FF2B5EF4-FFF2-40B4-BE49-F238E27FC236}">
                  <a16:creationId xmlns:a16="http://schemas.microsoft.com/office/drawing/2014/main" id="{C9F8FA63-DB1C-46B4-BD2A-F5FDA2F10ADA}"/>
                </a:ext>
              </a:extLst>
            </p:cNvPr>
            <p:cNvSpPr/>
            <p:nvPr/>
          </p:nvSpPr>
          <p:spPr>
            <a:xfrm>
              <a:off x="1676400" y="3692218"/>
              <a:ext cx="1371600" cy="3627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9" name="TextBox 58">
              <a:extLst>
                <a:ext uri="{FF2B5EF4-FFF2-40B4-BE49-F238E27FC236}">
                  <a16:creationId xmlns:a16="http://schemas.microsoft.com/office/drawing/2014/main" id="{3499D558-0C09-43C8-B44E-0CCBCF58FD99}"/>
                </a:ext>
              </a:extLst>
            </p:cNvPr>
            <p:cNvSpPr txBox="1"/>
            <p:nvPr/>
          </p:nvSpPr>
          <p:spPr>
            <a:xfrm>
              <a:off x="1676400" y="3682904"/>
              <a:ext cx="1371600" cy="338554"/>
            </a:xfrm>
            <a:prstGeom prst="rect">
              <a:avLst/>
            </a:prstGeom>
            <a:noFill/>
          </p:spPr>
          <p:txBody>
            <a:bodyPr wrap="square" rtlCol="0">
              <a:spAutoFit/>
            </a:bodyPr>
            <a:lstStyle/>
            <a:p>
              <a:pPr algn="ctr"/>
              <a:r>
                <a:rPr lang="en-US" sz="1600" dirty="0"/>
                <a:t> y (output)</a:t>
              </a:r>
            </a:p>
          </p:txBody>
        </p:sp>
      </p:grpSp>
      <p:grpSp>
        <p:nvGrpSpPr>
          <p:cNvPr id="61" name="Group 60">
            <a:extLst>
              <a:ext uri="{FF2B5EF4-FFF2-40B4-BE49-F238E27FC236}">
                <a16:creationId xmlns:a16="http://schemas.microsoft.com/office/drawing/2014/main" id="{064D3FA1-BF77-4CC9-BA91-7B98AD7DC237}"/>
              </a:ext>
            </a:extLst>
          </p:cNvPr>
          <p:cNvGrpSpPr/>
          <p:nvPr/>
        </p:nvGrpSpPr>
        <p:grpSpPr>
          <a:xfrm>
            <a:off x="762000" y="7886700"/>
            <a:ext cx="2114550" cy="920410"/>
            <a:chOff x="1643081" y="3692218"/>
            <a:chExt cx="1404919" cy="362710"/>
          </a:xfrm>
        </p:grpSpPr>
        <p:sp>
          <p:nvSpPr>
            <p:cNvPr id="62" name="Rectangle 61">
              <a:extLst>
                <a:ext uri="{FF2B5EF4-FFF2-40B4-BE49-F238E27FC236}">
                  <a16:creationId xmlns:a16="http://schemas.microsoft.com/office/drawing/2014/main" id="{5A7E9F17-8628-4FBB-B227-1EFBE10420DA}"/>
                </a:ext>
              </a:extLst>
            </p:cNvPr>
            <p:cNvSpPr/>
            <p:nvPr/>
          </p:nvSpPr>
          <p:spPr>
            <a:xfrm>
              <a:off x="1676400" y="3692218"/>
              <a:ext cx="1371600" cy="3627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3" name="TextBox 62">
              <a:extLst>
                <a:ext uri="{FF2B5EF4-FFF2-40B4-BE49-F238E27FC236}">
                  <a16:creationId xmlns:a16="http://schemas.microsoft.com/office/drawing/2014/main" id="{FD7CAC18-DD0D-437E-AA24-7B5799AF419A}"/>
                </a:ext>
              </a:extLst>
            </p:cNvPr>
            <p:cNvSpPr txBox="1"/>
            <p:nvPr/>
          </p:nvSpPr>
          <p:spPr>
            <a:xfrm>
              <a:off x="1643081" y="3695971"/>
              <a:ext cx="1371600" cy="327475"/>
            </a:xfrm>
            <a:prstGeom prst="rect">
              <a:avLst/>
            </a:prstGeom>
            <a:noFill/>
          </p:spPr>
          <p:txBody>
            <a:bodyPr wrap="square" rtlCol="0">
              <a:spAutoFit/>
            </a:bodyPr>
            <a:lstStyle/>
            <a:p>
              <a:r>
                <a:rPr lang="en-US" sz="1600" dirty="0"/>
                <a:t>Split Data:</a:t>
              </a:r>
              <a:br>
                <a:rPr lang="en-US" sz="1600" dirty="0"/>
              </a:br>
              <a:r>
                <a:rPr lang="en-US" sz="1600" dirty="0"/>
                <a:t>Training 70% = 168 </a:t>
              </a:r>
            </a:p>
            <a:p>
              <a:r>
                <a:rPr lang="en-US" sz="1600" dirty="0"/>
                <a:t>Testing 30 % = 72</a:t>
              </a:r>
            </a:p>
          </p:txBody>
        </p:sp>
      </p:grpSp>
      <p:pic>
        <p:nvPicPr>
          <p:cNvPr id="45" name="Picture 44">
            <a:extLst>
              <a:ext uri="{FF2B5EF4-FFF2-40B4-BE49-F238E27FC236}">
                <a16:creationId xmlns:a16="http://schemas.microsoft.com/office/drawing/2014/main" id="{047C92A0-93A0-4D00-B137-E6C410EBDCF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69661" y="3885950"/>
            <a:ext cx="4877725" cy="4893485"/>
          </a:xfrm>
          <a:prstGeom prst="rect">
            <a:avLst/>
          </a:prstGeom>
        </p:spPr>
      </p:pic>
      <p:pic>
        <p:nvPicPr>
          <p:cNvPr id="65" name="Picture 64">
            <a:extLst>
              <a:ext uri="{FF2B5EF4-FFF2-40B4-BE49-F238E27FC236}">
                <a16:creationId xmlns:a16="http://schemas.microsoft.com/office/drawing/2014/main" id="{02CB78FB-E8FF-4C25-A301-24368DD213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80312" y="3761225"/>
            <a:ext cx="4511399" cy="5509883"/>
          </a:xfrm>
          <a:prstGeom prst="rect">
            <a:avLst/>
          </a:prstGeom>
        </p:spPr>
      </p:pic>
    </p:spTree>
    <p:extLst>
      <p:ext uri="{BB962C8B-B14F-4D97-AF65-F5344CB8AC3E}">
        <p14:creationId xmlns:p14="http://schemas.microsoft.com/office/powerpoint/2010/main" val="2992243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653" t="-12424" r="-653"/>
            </a:stretch>
          </a:blipFill>
        </p:spPr>
      </p:sp>
      <p:grpSp>
        <p:nvGrpSpPr>
          <p:cNvPr id="22" name="Group 22"/>
          <p:cNvGrpSpPr/>
          <p:nvPr/>
        </p:nvGrpSpPr>
        <p:grpSpPr>
          <a:xfrm>
            <a:off x="1994016" y="5501037"/>
            <a:ext cx="271743" cy="258339"/>
            <a:chOff x="0" y="0"/>
            <a:chExt cx="283210" cy="269240"/>
          </a:xfrm>
        </p:grpSpPr>
        <p:sp>
          <p:nvSpPr>
            <p:cNvPr id="23" name="Freeform 23"/>
            <p:cNvSpPr/>
            <p:nvPr/>
          </p:nvSpPr>
          <p:spPr>
            <a:xfrm>
              <a:off x="45720" y="49530"/>
              <a:ext cx="194310" cy="182880"/>
            </a:xfrm>
            <a:custGeom>
              <a:avLst/>
              <a:gdLst/>
              <a:ahLst/>
              <a:cxnLst/>
              <a:rect l="l" t="t" r="r" b="b"/>
              <a:pathLst>
                <a:path w="194310" h="182880">
                  <a:moveTo>
                    <a:pt x="36830" y="88900"/>
                  </a:moveTo>
                  <a:cubicBezTo>
                    <a:pt x="132080" y="140970"/>
                    <a:pt x="110490" y="151130"/>
                    <a:pt x="105410" y="148590"/>
                  </a:cubicBezTo>
                  <a:cubicBezTo>
                    <a:pt x="99060" y="143510"/>
                    <a:pt x="114300" y="96520"/>
                    <a:pt x="120650" y="72390"/>
                  </a:cubicBezTo>
                  <a:cubicBezTo>
                    <a:pt x="127000" y="50800"/>
                    <a:pt x="130810" y="19050"/>
                    <a:pt x="142240" y="8890"/>
                  </a:cubicBezTo>
                  <a:cubicBezTo>
                    <a:pt x="149860" y="2540"/>
                    <a:pt x="165100" y="0"/>
                    <a:pt x="172720" y="3810"/>
                  </a:cubicBezTo>
                  <a:cubicBezTo>
                    <a:pt x="179070" y="6350"/>
                    <a:pt x="185420" y="15240"/>
                    <a:pt x="186690" y="22860"/>
                  </a:cubicBezTo>
                  <a:cubicBezTo>
                    <a:pt x="186690" y="30480"/>
                    <a:pt x="179070" y="45720"/>
                    <a:pt x="171450" y="49530"/>
                  </a:cubicBezTo>
                  <a:cubicBezTo>
                    <a:pt x="163830" y="52070"/>
                    <a:pt x="147320" y="48260"/>
                    <a:pt x="140970" y="41910"/>
                  </a:cubicBezTo>
                  <a:cubicBezTo>
                    <a:pt x="135890" y="36830"/>
                    <a:pt x="134620" y="25400"/>
                    <a:pt x="137160" y="19050"/>
                  </a:cubicBezTo>
                  <a:cubicBezTo>
                    <a:pt x="139700" y="11430"/>
                    <a:pt x="153670" y="0"/>
                    <a:pt x="161290" y="1270"/>
                  </a:cubicBezTo>
                  <a:cubicBezTo>
                    <a:pt x="170180" y="1270"/>
                    <a:pt x="181610" y="8890"/>
                    <a:pt x="185420" y="20320"/>
                  </a:cubicBezTo>
                  <a:cubicBezTo>
                    <a:pt x="194310" y="44450"/>
                    <a:pt x="176530" y="148590"/>
                    <a:pt x="149860" y="168910"/>
                  </a:cubicBezTo>
                  <a:cubicBezTo>
                    <a:pt x="130810" y="182880"/>
                    <a:pt x="92710" y="168910"/>
                    <a:pt x="68580" y="162560"/>
                  </a:cubicBezTo>
                  <a:cubicBezTo>
                    <a:pt x="46990" y="156210"/>
                    <a:pt x="19050" y="144780"/>
                    <a:pt x="8890" y="130810"/>
                  </a:cubicBezTo>
                  <a:cubicBezTo>
                    <a:pt x="2540" y="121920"/>
                    <a:pt x="0" y="105410"/>
                    <a:pt x="5080" y="97790"/>
                  </a:cubicBezTo>
                  <a:cubicBezTo>
                    <a:pt x="8890" y="91440"/>
                    <a:pt x="36830" y="88900"/>
                    <a:pt x="36830" y="88900"/>
                  </a:cubicBezTo>
                </a:path>
              </a:pathLst>
            </a:custGeom>
            <a:solidFill>
              <a:srgbClr val="A3D9EC"/>
            </a:solidFill>
            <a:ln cap="sq">
              <a:noFill/>
              <a:prstDash val="solid"/>
              <a:miter/>
            </a:ln>
          </p:spPr>
        </p:sp>
      </p:grpSp>
      <p:grpSp>
        <p:nvGrpSpPr>
          <p:cNvPr id="28" name="Group 28"/>
          <p:cNvGrpSpPr/>
          <p:nvPr/>
        </p:nvGrpSpPr>
        <p:grpSpPr>
          <a:xfrm>
            <a:off x="2007420" y="5529064"/>
            <a:ext cx="309519" cy="197410"/>
            <a:chOff x="0" y="0"/>
            <a:chExt cx="322580" cy="205740"/>
          </a:xfrm>
        </p:grpSpPr>
        <p:sp>
          <p:nvSpPr>
            <p:cNvPr id="29" name="Freeform 29"/>
            <p:cNvSpPr/>
            <p:nvPr/>
          </p:nvSpPr>
          <p:spPr>
            <a:xfrm>
              <a:off x="46990" y="43180"/>
              <a:ext cx="226060" cy="114300"/>
            </a:xfrm>
            <a:custGeom>
              <a:avLst/>
              <a:gdLst/>
              <a:ahLst/>
              <a:cxnLst/>
              <a:rect l="l" t="t" r="r" b="b"/>
              <a:pathLst>
                <a:path w="226060" h="114300">
                  <a:moveTo>
                    <a:pt x="62230" y="53340"/>
                  </a:moveTo>
                  <a:cubicBezTo>
                    <a:pt x="208280" y="8890"/>
                    <a:pt x="218440" y="15240"/>
                    <a:pt x="222250" y="21590"/>
                  </a:cubicBezTo>
                  <a:cubicBezTo>
                    <a:pt x="224790" y="27940"/>
                    <a:pt x="226060" y="38100"/>
                    <a:pt x="220980" y="45720"/>
                  </a:cubicBezTo>
                  <a:cubicBezTo>
                    <a:pt x="203200" y="68580"/>
                    <a:pt x="55880" y="114300"/>
                    <a:pt x="24130" y="110490"/>
                  </a:cubicBezTo>
                  <a:cubicBezTo>
                    <a:pt x="13970" y="109220"/>
                    <a:pt x="7620" y="104140"/>
                    <a:pt x="5080" y="97790"/>
                  </a:cubicBezTo>
                  <a:cubicBezTo>
                    <a:pt x="1270" y="92710"/>
                    <a:pt x="0" y="81280"/>
                    <a:pt x="3810" y="74930"/>
                  </a:cubicBezTo>
                  <a:cubicBezTo>
                    <a:pt x="10160" y="63500"/>
                    <a:pt x="40640" y="53340"/>
                    <a:pt x="58420" y="48260"/>
                  </a:cubicBezTo>
                  <a:cubicBezTo>
                    <a:pt x="73660" y="43180"/>
                    <a:pt x="93980" y="34290"/>
                    <a:pt x="104140" y="40640"/>
                  </a:cubicBezTo>
                  <a:cubicBezTo>
                    <a:pt x="114300" y="45720"/>
                    <a:pt x="121920" y="67310"/>
                    <a:pt x="119380" y="74930"/>
                  </a:cubicBezTo>
                  <a:cubicBezTo>
                    <a:pt x="118110" y="82550"/>
                    <a:pt x="105410" y="88900"/>
                    <a:pt x="99060" y="90170"/>
                  </a:cubicBezTo>
                  <a:cubicBezTo>
                    <a:pt x="91440" y="90170"/>
                    <a:pt x="81280" y="86360"/>
                    <a:pt x="76200" y="80010"/>
                  </a:cubicBezTo>
                  <a:cubicBezTo>
                    <a:pt x="72390" y="74930"/>
                    <a:pt x="69850" y="63500"/>
                    <a:pt x="72390" y="57150"/>
                  </a:cubicBezTo>
                  <a:cubicBezTo>
                    <a:pt x="74930" y="50800"/>
                    <a:pt x="82550" y="41910"/>
                    <a:pt x="88900" y="40640"/>
                  </a:cubicBezTo>
                  <a:cubicBezTo>
                    <a:pt x="96520" y="38100"/>
                    <a:pt x="106680" y="40640"/>
                    <a:pt x="113030" y="44450"/>
                  </a:cubicBezTo>
                  <a:cubicBezTo>
                    <a:pt x="118110" y="49530"/>
                    <a:pt x="121920" y="59690"/>
                    <a:pt x="121920" y="67310"/>
                  </a:cubicBezTo>
                  <a:cubicBezTo>
                    <a:pt x="120650" y="73660"/>
                    <a:pt x="115570" y="83820"/>
                    <a:pt x="109220" y="86360"/>
                  </a:cubicBezTo>
                  <a:cubicBezTo>
                    <a:pt x="101600" y="90170"/>
                    <a:pt x="85090" y="87630"/>
                    <a:pt x="78740" y="82550"/>
                  </a:cubicBezTo>
                  <a:cubicBezTo>
                    <a:pt x="73660" y="77470"/>
                    <a:pt x="69850" y="66040"/>
                    <a:pt x="71120" y="59690"/>
                  </a:cubicBezTo>
                  <a:cubicBezTo>
                    <a:pt x="72390" y="53340"/>
                    <a:pt x="80010" y="43180"/>
                    <a:pt x="86360" y="41910"/>
                  </a:cubicBezTo>
                  <a:cubicBezTo>
                    <a:pt x="93980" y="39370"/>
                    <a:pt x="114300" y="44450"/>
                    <a:pt x="118110" y="52070"/>
                  </a:cubicBezTo>
                  <a:cubicBezTo>
                    <a:pt x="123190" y="58420"/>
                    <a:pt x="119380" y="78740"/>
                    <a:pt x="116840" y="80010"/>
                  </a:cubicBezTo>
                  <a:cubicBezTo>
                    <a:pt x="114300" y="81280"/>
                    <a:pt x="111760" y="73660"/>
                    <a:pt x="106680" y="73660"/>
                  </a:cubicBezTo>
                  <a:cubicBezTo>
                    <a:pt x="92710" y="72390"/>
                    <a:pt x="43180" y="111760"/>
                    <a:pt x="24130" y="110490"/>
                  </a:cubicBezTo>
                  <a:cubicBezTo>
                    <a:pt x="15240" y="110490"/>
                    <a:pt x="7620" y="104140"/>
                    <a:pt x="5080" y="97790"/>
                  </a:cubicBezTo>
                  <a:cubicBezTo>
                    <a:pt x="1270" y="92710"/>
                    <a:pt x="0" y="82550"/>
                    <a:pt x="3810" y="74930"/>
                  </a:cubicBezTo>
                  <a:cubicBezTo>
                    <a:pt x="10160" y="63500"/>
                    <a:pt x="31750" y="52070"/>
                    <a:pt x="53340" y="43180"/>
                  </a:cubicBezTo>
                  <a:cubicBezTo>
                    <a:pt x="88900" y="27940"/>
                    <a:pt x="176530" y="0"/>
                    <a:pt x="203200" y="7620"/>
                  </a:cubicBezTo>
                  <a:cubicBezTo>
                    <a:pt x="214630" y="11430"/>
                    <a:pt x="222250" y="20320"/>
                    <a:pt x="223520" y="27940"/>
                  </a:cubicBezTo>
                  <a:cubicBezTo>
                    <a:pt x="224790" y="36830"/>
                    <a:pt x="217170" y="48260"/>
                    <a:pt x="207010" y="57150"/>
                  </a:cubicBezTo>
                  <a:cubicBezTo>
                    <a:pt x="184150" y="74930"/>
                    <a:pt x="95250" y="107950"/>
                    <a:pt x="69850" y="102870"/>
                  </a:cubicBezTo>
                  <a:cubicBezTo>
                    <a:pt x="57150" y="99060"/>
                    <a:pt x="46990" y="86360"/>
                    <a:pt x="46990" y="77470"/>
                  </a:cubicBezTo>
                  <a:cubicBezTo>
                    <a:pt x="45720" y="69850"/>
                    <a:pt x="62230" y="53340"/>
                    <a:pt x="62230" y="53340"/>
                  </a:cubicBezTo>
                </a:path>
              </a:pathLst>
            </a:custGeom>
            <a:solidFill>
              <a:srgbClr val="A3D9EC"/>
            </a:solidFill>
            <a:ln cap="sq">
              <a:noFill/>
              <a:prstDash val="solid"/>
              <a:miter/>
            </a:ln>
          </p:spPr>
        </p:sp>
      </p:grpSp>
      <p:sp>
        <p:nvSpPr>
          <p:cNvPr id="40" name="TextBox 80">
            <a:extLst>
              <a:ext uri="{FF2B5EF4-FFF2-40B4-BE49-F238E27FC236}">
                <a16:creationId xmlns:a16="http://schemas.microsoft.com/office/drawing/2014/main" id="{5FD0425B-31CE-45D6-B8FB-833DE9A88685}"/>
              </a:ext>
            </a:extLst>
          </p:cNvPr>
          <p:cNvSpPr txBox="1"/>
          <p:nvPr/>
        </p:nvSpPr>
        <p:spPr>
          <a:xfrm>
            <a:off x="3048000" y="800100"/>
            <a:ext cx="11201400" cy="525785"/>
          </a:xfrm>
          <a:prstGeom prst="rect">
            <a:avLst/>
          </a:prstGeom>
        </p:spPr>
        <p:txBody>
          <a:bodyPr wrap="square" lIns="0" tIns="0" rIns="0" bIns="0" rtlCol="0" anchor="t">
            <a:spAutoFit/>
          </a:bodyPr>
          <a:lstStyle/>
          <a:p>
            <a:pPr algn="ctr">
              <a:lnSpc>
                <a:spcPts val="4062"/>
              </a:lnSpc>
            </a:pPr>
            <a:r>
              <a:rPr lang="en-US" sz="4000" b="1" spc="156" dirty="0">
                <a:solidFill>
                  <a:srgbClr val="000000"/>
                </a:solidFill>
                <a:latin typeface="Arial" panose="020B0604020202020204" pitchFamily="34" charset="0"/>
                <a:cs typeface="Arial" panose="020B0604020202020204" pitchFamily="34" charset="0"/>
              </a:rPr>
              <a:t>Multilabel Classification Result</a:t>
            </a:r>
          </a:p>
        </p:txBody>
      </p:sp>
      <p:grpSp>
        <p:nvGrpSpPr>
          <p:cNvPr id="12" name="Group 11">
            <a:extLst>
              <a:ext uri="{FF2B5EF4-FFF2-40B4-BE49-F238E27FC236}">
                <a16:creationId xmlns:a16="http://schemas.microsoft.com/office/drawing/2014/main" id="{7510FF49-B8D7-46D0-A7F8-86322E1EF381}"/>
              </a:ext>
            </a:extLst>
          </p:cNvPr>
          <p:cNvGrpSpPr/>
          <p:nvPr/>
        </p:nvGrpSpPr>
        <p:grpSpPr>
          <a:xfrm>
            <a:off x="2514600" y="2095500"/>
            <a:ext cx="5715000" cy="5638800"/>
            <a:chOff x="838200" y="2019300"/>
            <a:chExt cx="5715000" cy="5638800"/>
          </a:xfrm>
        </p:grpSpPr>
        <p:grpSp>
          <p:nvGrpSpPr>
            <p:cNvPr id="10" name="Group 9">
              <a:extLst>
                <a:ext uri="{FF2B5EF4-FFF2-40B4-BE49-F238E27FC236}">
                  <a16:creationId xmlns:a16="http://schemas.microsoft.com/office/drawing/2014/main" id="{AE11D295-724A-4B3A-93CB-E9AAC6410480}"/>
                </a:ext>
              </a:extLst>
            </p:cNvPr>
            <p:cNvGrpSpPr/>
            <p:nvPr/>
          </p:nvGrpSpPr>
          <p:grpSpPr>
            <a:xfrm>
              <a:off x="1143000" y="2247900"/>
              <a:ext cx="5105399" cy="5257800"/>
              <a:chOff x="533401" y="1790700"/>
              <a:chExt cx="4419599" cy="4724400"/>
            </a:xfrm>
          </p:grpSpPr>
          <p:pic>
            <p:nvPicPr>
              <p:cNvPr id="4" name="Picture 3">
                <a:extLst>
                  <a:ext uri="{FF2B5EF4-FFF2-40B4-BE49-F238E27FC236}">
                    <a16:creationId xmlns:a16="http://schemas.microsoft.com/office/drawing/2014/main" id="{BB3E48EE-6198-440E-815E-913D3B0C9A75}"/>
                  </a:ext>
                </a:extLst>
              </p:cNvPr>
              <p:cNvPicPr>
                <a:picLocks noChangeAspect="1"/>
              </p:cNvPicPr>
              <p:nvPr/>
            </p:nvPicPr>
            <p:blipFill rotWithShape="1">
              <a:blip r:embed="rId4">
                <a:extLst>
                  <a:ext uri="{28A0092B-C50C-407E-A947-70E740481C1C}">
                    <a14:useLocalDpi xmlns:a14="http://schemas.microsoft.com/office/drawing/2010/main" val="0"/>
                  </a:ext>
                </a:extLst>
              </a:blip>
              <a:srcRect l="1" r="46946"/>
              <a:stretch/>
            </p:blipFill>
            <p:spPr>
              <a:xfrm>
                <a:off x="533401" y="1790700"/>
                <a:ext cx="1981199" cy="4724400"/>
              </a:xfrm>
              <a:prstGeom prst="rect">
                <a:avLst/>
              </a:prstGeom>
            </p:spPr>
          </p:pic>
          <p:pic>
            <p:nvPicPr>
              <p:cNvPr id="6" name="Picture 5">
                <a:extLst>
                  <a:ext uri="{FF2B5EF4-FFF2-40B4-BE49-F238E27FC236}">
                    <a16:creationId xmlns:a16="http://schemas.microsoft.com/office/drawing/2014/main" id="{1070107D-D9B2-4F63-B300-9F5EC0C83C90}"/>
                  </a:ext>
                </a:extLst>
              </p:cNvPr>
              <p:cNvPicPr>
                <a:picLocks noChangeAspect="1"/>
              </p:cNvPicPr>
              <p:nvPr/>
            </p:nvPicPr>
            <p:blipFill rotWithShape="1">
              <a:blip r:embed="rId5">
                <a:extLst>
                  <a:ext uri="{28A0092B-C50C-407E-A947-70E740481C1C}">
                    <a14:useLocalDpi xmlns:a14="http://schemas.microsoft.com/office/drawing/2010/main" val="0"/>
                  </a:ext>
                </a:extLst>
              </a:blip>
              <a:srcRect r="27308"/>
              <a:stretch/>
            </p:blipFill>
            <p:spPr>
              <a:xfrm>
                <a:off x="2681622" y="1999620"/>
                <a:ext cx="2271378" cy="4515480"/>
              </a:xfrm>
              <a:prstGeom prst="rect">
                <a:avLst/>
              </a:prstGeom>
            </p:spPr>
          </p:pic>
        </p:grpSp>
        <p:sp>
          <p:nvSpPr>
            <p:cNvPr id="11" name="Rectangle 10">
              <a:extLst>
                <a:ext uri="{FF2B5EF4-FFF2-40B4-BE49-F238E27FC236}">
                  <a16:creationId xmlns:a16="http://schemas.microsoft.com/office/drawing/2014/main" id="{D03D3B17-9DF5-4D29-9E26-5524620E30A7}"/>
                </a:ext>
              </a:extLst>
            </p:cNvPr>
            <p:cNvSpPr/>
            <p:nvPr/>
          </p:nvSpPr>
          <p:spPr>
            <a:xfrm>
              <a:off x="838200" y="2019300"/>
              <a:ext cx="5715000" cy="5638800"/>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AA4E2326-7DA8-4133-A315-C3F25F403951}"/>
              </a:ext>
            </a:extLst>
          </p:cNvPr>
          <p:cNvGrpSpPr/>
          <p:nvPr/>
        </p:nvGrpSpPr>
        <p:grpSpPr>
          <a:xfrm>
            <a:off x="9525000" y="1943100"/>
            <a:ext cx="5715000" cy="5791200"/>
            <a:chOff x="10439400" y="1866900"/>
            <a:chExt cx="5715000" cy="5791200"/>
          </a:xfrm>
        </p:grpSpPr>
        <p:sp>
          <p:nvSpPr>
            <p:cNvPr id="24" name="Rectangle 23">
              <a:extLst>
                <a:ext uri="{FF2B5EF4-FFF2-40B4-BE49-F238E27FC236}">
                  <a16:creationId xmlns:a16="http://schemas.microsoft.com/office/drawing/2014/main" id="{C18EFECD-5BCB-4820-802E-6A5ECC6E197F}"/>
                </a:ext>
              </a:extLst>
            </p:cNvPr>
            <p:cNvSpPr/>
            <p:nvPr/>
          </p:nvSpPr>
          <p:spPr>
            <a:xfrm>
              <a:off x="10439400" y="1866900"/>
              <a:ext cx="5715000" cy="5791200"/>
            </a:xfrm>
            <a:prstGeom prst="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3E4CAA0-BC32-4E85-A2A9-530B274AD7EA}"/>
                </a:ext>
              </a:extLst>
            </p:cNvPr>
            <p:cNvPicPr>
              <a:picLocks noChangeAspect="1"/>
            </p:cNvPicPr>
            <p:nvPr/>
          </p:nvPicPr>
          <p:blipFill rotWithShape="1">
            <a:blip r:embed="rId6">
              <a:extLst>
                <a:ext uri="{28A0092B-C50C-407E-A947-70E740481C1C}">
                  <a14:useLocalDpi xmlns:a14="http://schemas.microsoft.com/office/drawing/2010/main" val="0"/>
                </a:ext>
              </a:extLst>
            </a:blip>
            <a:srcRect l="2827" t="2828" r="40130" b="24362"/>
            <a:stretch/>
          </p:blipFill>
          <p:spPr>
            <a:xfrm>
              <a:off x="10547076" y="1943100"/>
              <a:ext cx="2178324" cy="5560892"/>
            </a:xfrm>
            <a:prstGeom prst="rect">
              <a:avLst/>
            </a:prstGeom>
          </p:spPr>
        </p:pic>
        <p:pic>
          <p:nvPicPr>
            <p:cNvPr id="16" name="Picture 15">
              <a:extLst>
                <a:ext uri="{FF2B5EF4-FFF2-40B4-BE49-F238E27FC236}">
                  <a16:creationId xmlns:a16="http://schemas.microsoft.com/office/drawing/2014/main" id="{0882E11A-B0C6-47F8-A574-FA50FE5E6856}"/>
                </a:ext>
              </a:extLst>
            </p:cNvPr>
            <p:cNvPicPr>
              <a:picLocks noChangeAspect="1"/>
            </p:cNvPicPr>
            <p:nvPr/>
          </p:nvPicPr>
          <p:blipFill rotWithShape="1">
            <a:blip r:embed="rId7">
              <a:extLst>
                <a:ext uri="{28A0092B-C50C-407E-A947-70E740481C1C}">
                  <a14:useLocalDpi xmlns:a14="http://schemas.microsoft.com/office/drawing/2010/main" val="0"/>
                </a:ext>
              </a:extLst>
            </a:blip>
            <a:srcRect l="4522" t="4888" r="33266" b="23004"/>
            <a:stretch/>
          </p:blipFill>
          <p:spPr>
            <a:xfrm>
              <a:off x="12877752" y="2247900"/>
              <a:ext cx="2253494" cy="5274650"/>
            </a:xfrm>
            <a:prstGeom prst="rect">
              <a:avLst/>
            </a:prstGeom>
          </p:spPr>
        </p:pic>
      </p:grpSp>
      <p:sp>
        <p:nvSpPr>
          <p:cNvPr id="18" name="TextBox 17">
            <a:extLst>
              <a:ext uri="{FF2B5EF4-FFF2-40B4-BE49-F238E27FC236}">
                <a16:creationId xmlns:a16="http://schemas.microsoft.com/office/drawing/2014/main" id="{C59D6D6E-3492-43DB-B297-385C32EAE1A3}"/>
              </a:ext>
            </a:extLst>
          </p:cNvPr>
          <p:cNvSpPr txBox="1"/>
          <p:nvPr/>
        </p:nvSpPr>
        <p:spPr>
          <a:xfrm>
            <a:off x="4305480" y="1579805"/>
            <a:ext cx="1605093" cy="369332"/>
          </a:xfrm>
          <a:prstGeom prst="rect">
            <a:avLst/>
          </a:prstGeom>
          <a:noFill/>
        </p:spPr>
        <p:txBody>
          <a:bodyPr wrap="square" rtlCol="0">
            <a:spAutoFit/>
          </a:bodyPr>
          <a:lstStyle/>
          <a:p>
            <a:r>
              <a:rPr lang="en-US" dirty="0"/>
              <a:t>RBFNN model</a:t>
            </a:r>
          </a:p>
        </p:txBody>
      </p:sp>
      <p:sp>
        <p:nvSpPr>
          <p:cNvPr id="30" name="TextBox 29">
            <a:extLst>
              <a:ext uri="{FF2B5EF4-FFF2-40B4-BE49-F238E27FC236}">
                <a16:creationId xmlns:a16="http://schemas.microsoft.com/office/drawing/2014/main" id="{1BB2DF3A-120C-4EFE-8B57-1D862BABBC4B}"/>
              </a:ext>
            </a:extLst>
          </p:cNvPr>
          <p:cNvSpPr txBox="1"/>
          <p:nvPr/>
        </p:nvSpPr>
        <p:spPr>
          <a:xfrm>
            <a:off x="11298565" y="1535668"/>
            <a:ext cx="1605093" cy="369332"/>
          </a:xfrm>
          <a:prstGeom prst="rect">
            <a:avLst/>
          </a:prstGeom>
          <a:noFill/>
        </p:spPr>
        <p:txBody>
          <a:bodyPr wrap="square" rtlCol="0">
            <a:spAutoFit/>
          </a:bodyPr>
          <a:lstStyle/>
          <a:p>
            <a:r>
              <a:rPr lang="en-US" dirty="0"/>
              <a:t>FNN model</a:t>
            </a:r>
          </a:p>
        </p:txBody>
      </p:sp>
      <p:pic>
        <p:nvPicPr>
          <p:cNvPr id="32" name="Picture 31">
            <a:extLst>
              <a:ext uri="{FF2B5EF4-FFF2-40B4-BE49-F238E27FC236}">
                <a16:creationId xmlns:a16="http://schemas.microsoft.com/office/drawing/2014/main" id="{FB13CCCF-DB85-42F4-8228-EC4E9166B6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91800" y="7857984"/>
            <a:ext cx="3363258" cy="1400316"/>
          </a:xfrm>
          <a:prstGeom prst="rect">
            <a:avLst/>
          </a:prstGeom>
        </p:spPr>
      </p:pic>
      <p:pic>
        <p:nvPicPr>
          <p:cNvPr id="39" name="Picture 38">
            <a:extLst>
              <a:ext uri="{FF2B5EF4-FFF2-40B4-BE49-F238E27FC236}">
                <a16:creationId xmlns:a16="http://schemas.microsoft.com/office/drawing/2014/main" id="{DD87C64E-A545-48E1-AD64-AE85D1119D6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3494742" y="7886700"/>
            <a:ext cx="3363258" cy="1342883"/>
          </a:xfrm>
          <a:prstGeom prst="rect">
            <a:avLst/>
          </a:prstGeom>
        </p:spPr>
      </p:pic>
    </p:spTree>
    <p:extLst>
      <p:ext uri="{BB962C8B-B14F-4D97-AF65-F5344CB8AC3E}">
        <p14:creationId xmlns:p14="http://schemas.microsoft.com/office/powerpoint/2010/main" val="121608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0A651719-7C15-4A31-9BBA-35302A087757}"/>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653" t="-12424" r="-653"/>
            </a:stretch>
          </a:blipFill>
        </p:spPr>
      </p:sp>
      <p:sp>
        <p:nvSpPr>
          <p:cNvPr id="4" name="TextBox 3">
            <a:extLst>
              <a:ext uri="{FF2B5EF4-FFF2-40B4-BE49-F238E27FC236}">
                <a16:creationId xmlns:a16="http://schemas.microsoft.com/office/drawing/2014/main" id="{89900077-3F0E-4354-8C69-0B1CA1EAE0BC}"/>
              </a:ext>
            </a:extLst>
          </p:cNvPr>
          <p:cNvSpPr txBox="1"/>
          <p:nvPr/>
        </p:nvSpPr>
        <p:spPr>
          <a:xfrm>
            <a:off x="6553200" y="3695700"/>
            <a:ext cx="3956016" cy="923330"/>
          </a:xfrm>
          <a:prstGeom prst="rect">
            <a:avLst/>
          </a:prstGeom>
          <a:noFill/>
        </p:spPr>
        <p:txBody>
          <a:bodyPr wrap="square" rtlCol="0">
            <a:spAutoFit/>
          </a:bodyPr>
          <a:lstStyle/>
          <a:p>
            <a:pPr algn="ctr"/>
            <a:r>
              <a:rPr lang="en-US" sz="5400" b="1" dirty="0"/>
              <a:t>THANK YOU</a:t>
            </a:r>
            <a:endParaRPr lang="en-US" sz="3200" b="1" dirty="0"/>
          </a:p>
        </p:txBody>
      </p:sp>
    </p:spTree>
    <p:extLst>
      <p:ext uri="{BB962C8B-B14F-4D97-AF65-F5344CB8AC3E}">
        <p14:creationId xmlns:p14="http://schemas.microsoft.com/office/powerpoint/2010/main" val="2259673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21304</TotalTime>
  <Words>900</Words>
  <Application>Microsoft Office PowerPoint</Application>
  <PresentationFormat>Custom</PresentationFormat>
  <Paragraphs>87</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19/6/24</dc:title>
  <dc:creator>user</dc:creator>
  <cp:lastModifiedBy>user</cp:lastModifiedBy>
  <cp:revision>54</cp:revision>
  <dcterms:created xsi:type="dcterms:W3CDTF">2006-08-16T00:00:00Z</dcterms:created>
  <dcterms:modified xsi:type="dcterms:W3CDTF">2024-08-28T02:31:55Z</dcterms:modified>
  <dc:identifier>DAGIfpmwpzI</dc:identifier>
</cp:coreProperties>
</file>