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"/>
  </p:notesMasterIdLst>
  <p:sldIdLst>
    <p:sldId id="261" r:id="rId2"/>
  </p:sldIdLst>
  <p:sldSz cx="21386800" cy="30279975"/>
  <p:notesSz cx="6797675" cy="9926638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안내사항" id="{C8041419-AEE7-47FA-9D2A-EDD6A6D0E6A1}">
          <p14:sldIdLst/>
        </p14:section>
        <p14:section name="작업슬라이드" id="{3B49930E-6A6E-45B7-9ADA-93C809BD14D5}">
          <p14:sldIdLst/>
        </p14:section>
        <p14:section name="작업예시" id="{93E3C8B1-B716-4983-92CF-923CFB0C7BDD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DCB"/>
    <a:srgbClr val="BE0B60"/>
    <a:srgbClr val="EE9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41" autoAdjust="0"/>
    <p:restoredTop sz="94660"/>
  </p:normalViewPr>
  <p:slideViewPr>
    <p:cSldViewPr>
      <p:cViewPr>
        <p:scale>
          <a:sx n="33" d="100"/>
          <a:sy n="33" d="100"/>
        </p:scale>
        <p:origin x="1248" y="-1224"/>
      </p:cViewPr>
      <p:guideLst>
        <p:guide orient="horz" pos="9537"/>
        <p:guide pos="67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B4396E30-7EDE-4223-BF7F-DC93CB7FF36B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3C2C3861-861C-472F-8B31-40A17AB2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7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C3861-861C-472F-8B31-40A17AB2D7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5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33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1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703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84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68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53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37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2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0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5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842" indent="0">
              <a:buNone/>
              <a:defRPr sz="9000"/>
            </a:lvl2pPr>
            <a:lvl3pPr marL="2951687" indent="0">
              <a:buNone/>
              <a:defRPr sz="7700"/>
            </a:lvl3pPr>
            <a:lvl4pPr marL="4427536" indent="0">
              <a:buNone/>
              <a:defRPr sz="6500"/>
            </a:lvl4pPr>
            <a:lvl5pPr marL="5903378" indent="0">
              <a:buNone/>
              <a:defRPr sz="6500"/>
            </a:lvl5pPr>
            <a:lvl6pPr marL="7379220" indent="0">
              <a:buNone/>
              <a:defRPr sz="6500"/>
            </a:lvl6pPr>
            <a:lvl7pPr marL="8855071" indent="0">
              <a:buNone/>
              <a:defRPr sz="6500"/>
            </a:lvl7pPr>
            <a:lvl8pPr marL="10330913" indent="0">
              <a:buNone/>
              <a:defRPr sz="6500"/>
            </a:lvl8pPr>
            <a:lvl9pPr marL="11806755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4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68" tIns="147587" rIns="295168" bIns="1475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34B2-0512-4F4C-B407-3D57756A162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2951687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2" indent="-1106882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249" indent="-922404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610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452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304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146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988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833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681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842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687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536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378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22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071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913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6755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4B37C6A-FD04-0D8A-E734-DAA590F18C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00" y="19627905"/>
            <a:ext cx="19292400" cy="710537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405368" y="2363670"/>
            <a:ext cx="9793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대표학생 </a:t>
            </a:r>
            <a:r>
              <a:rPr lang="en-US" altLang="ko-KR" sz="3200" dirty="0"/>
              <a:t>: </a:t>
            </a:r>
            <a:r>
              <a:rPr lang="ko-KR" altLang="en-US" sz="3200" dirty="0"/>
              <a:t>김주영</a:t>
            </a:r>
            <a:endParaRPr lang="en-US" altLang="ko-KR" sz="3200" dirty="0"/>
          </a:p>
          <a:p>
            <a:r>
              <a:rPr lang="ko-KR" altLang="en-US" sz="3200" dirty="0" err="1"/>
              <a:t>참여학생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en-US" altLang="ko-KR" sz="3200" b="1" dirty="0" err="1">
                <a:ea typeface="맑은 고딕"/>
              </a:rPr>
              <a:t>Sardor</a:t>
            </a:r>
            <a:r>
              <a:rPr lang="en-US" altLang="ko-KR" sz="3200" b="1" dirty="0">
                <a:ea typeface="맑은 고딕"/>
              </a:rPr>
              <a:t>, </a:t>
            </a:r>
            <a:r>
              <a:rPr lang="en-US" altLang="ko-KR" sz="3200" b="1" dirty="0" err="1">
                <a:ea typeface="맑은 고딕"/>
              </a:rPr>
              <a:t>Rustamhon</a:t>
            </a:r>
            <a:r>
              <a:rPr lang="en-US" altLang="ko-KR" sz="3200" b="1" dirty="0">
                <a:ea typeface="맑은 고딕"/>
              </a:rPr>
              <a:t>, </a:t>
            </a:r>
            <a:r>
              <a:rPr lang="en-US" altLang="ko-KR" sz="3200" b="1" dirty="0" err="1">
                <a:ea typeface="맑은 고딕"/>
              </a:rPr>
              <a:t>Dalerjon</a:t>
            </a:r>
            <a:endParaRPr lang="en-US" altLang="ko-KR" sz="3200" b="1" dirty="0">
              <a:ea typeface="맑은 고딕"/>
            </a:endParaRPr>
          </a:p>
          <a:p>
            <a:r>
              <a:rPr lang="ko-KR" altLang="en-US" sz="3200" dirty="0"/>
              <a:t>지도교수 </a:t>
            </a:r>
            <a:r>
              <a:rPr lang="en-US" altLang="ko-KR" sz="3200" dirty="0"/>
              <a:t>: </a:t>
            </a:r>
            <a:r>
              <a:rPr lang="ko-KR" altLang="en-US" sz="3200" dirty="0"/>
              <a:t>김영일 교수</a:t>
            </a:r>
            <a:endParaRPr lang="en-US" altLang="ko-KR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698750" y="5221933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제 작 개 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8750" y="12783394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작 품 결 과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8750" y="23472762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기 대 효 과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8279" y="931016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엔디컷국제대학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8279" y="2092535"/>
            <a:ext cx="64203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AI </a:t>
            </a:r>
            <a:r>
              <a:rPr lang="ko-KR" altLang="en-US" sz="6600" b="1" dirty="0" err="1">
                <a:solidFill>
                  <a:schemeClr val="bg1"/>
                </a:solidFill>
              </a:rPr>
              <a:t>빅데이터학과</a:t>
            </a:r>
            <a:endParaRPr lang="en-US" altLang="ko-KR" sz="6600" b="1" dirty="0">
              <a:solidFill>
                <a:schemeClr val="bg1"/>
              </a:solidFill>
            </a:endParaRPr>
          </a:p>
          <a:p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9024" y="28677491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95148" y="27969605"/>
            <a:ext cx="6811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2023-2</a:t>
            </a:r>
            <a:r>
              <a:rPr lang="ko-KR" altLang="en-US" sz="4000" b="1" dirty="0">
                <a:solidFill>
                  <a:schemeClr val="bg1">
                    <a:lumMod val="50000"/>
                  </a:schemeClr>
                </a:solidFill>
              </a:rPr>
              <a:t>학기</a:t>
            </a:r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dist"/>
            <a:r>
              <a:rPr lang="ko-KR" altLang="en-US" sz="4000" b="1" dirty="0">
                <a:solidFill>
                  <a:schemeClr val="bg1">
                    <a:lumMod val="50000"/>
                  </a:schemeClr>
                </a:solidFill>
              </a:rPr>
              <a:t>창의융합경진대회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11463871" y="6326186"/>
            <a:ext cx="8803581" cy="5696435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>
            <a:lvl1pPr marL="1106882" indent="-1106882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249" indent="-922404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9610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5452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1304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7146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2988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8833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4681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613280" y="1033612"/>
            <a:ext cx="10441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Calibri"/>
                <a:ea typeface="+mn-ea"/>
                <a:cs typeface="Calibri"/>
              </a:rPr>
              <a:t>SNS </a:t>
            </a:r>
            <a:r>
              <a:rPr lang="ko-KR" altLang="en-US" sz="4400" b="1" dirty="0">
                <a:latin typeface="Calibri"/>
                <a:ea typeface="+mn-ea"/>
                <a:cs typeface="Calibri"/>
              </a:rPr>
              <a:t>플랫폼 장애 탐지 시스템</a:t>
            </a:r>
            <a:endParaRPr lang="ko-KR" alt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3BA4D-4BCC-AD73-7FF2-170A9D31A237}"/>
              </a:ext>
            </a:extLst>
          </p:cNvPr>
          <p:cNvSpPr txBox="1"/>
          <p:nvPr/>
        </p:nvSpPr>
        <p:spPr>
          <a:xfrm>
            <a:off x="1404368" y="24357011"/>
            <a:ext cx="19119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3200" b="1" dirty="0"/>
              <a:t>▪ 사전 예방방식의 플랫폼 유지보수</a:t>
            </a:r>
            <a:r>
              <a:rPr lang="en-US" altLang="ko-KR" sz="3200" b="1" dirty="0"/>
              <a:t>:</a:t>
            </a:r>
          </a:p>
          <a:p>
            <a:pPr latinLnBrk="0"/>
            <a:r>
              <a:rPr lang="ko-KR" altLang="en-US" sz="3200" dirty="0"/>
              <a:t>사전에 시스템을 점검하고 예방 조치를 취함으로써 시스템의 안정성을 높이고 시스템 다운타임을 최소화할 수 있다</a:t>
            </a:r>
            <a:r>
              <a:rPr lang="en-US" altLang="ko-KR" sz="3200" dirty="0"/>
              <a:t>.</a:t>
            </a:r>
          </a:p>
          <a:p>
            <a:pPr latinLnBrk="0"/>
            <a:endParaRPr lang="en-US" altLang="ko-KR" sz="3200" dirty="0"/>
          </a:p>
          <a:p>
            <a:pPr latinLnBrk="0"/>
            <a:r>
              <a:rPr lang="ko-KR" altLang="en-US" sz="3200" dirty="0"/>
              <a:t>▪ </a:t>
            </a:r>
            <a:r>
              <a:rPr lang="ko-KR" altLang="en-US" sz="3200" b="1" dirty="0"/>
              <a:t>비용 절감</a:t>
            </a:r>
            <a:r>
              <a:rPr lang="en-US" altLang="ko-KR" sz="3200" b="1" dirty="0"/>
              <a:t>:</a:t>
            </a:r>
          </a:p>
          <a:p>
            <a:pPr latinLnBrk="0"/>
            <a:r>
              <a:rPr lang="ko-KR" altLang="en-US" sz="3200" dirty="0"/>
              <a:t>사전에 문제를 감지하고 해결함으로써 급한 상황에서 유지보수 비용이 증가하는 것을 방지할 수 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B3DDA-2EDA-8341-09FC-8D655CE8DC4D}"/>
              </a:ext>
            </a:extLst>
          </p:cNvPr>
          <p:cNvSpPr txBox="1"/>
          <p:nvPr/>
        </p:nvSpPr>
        <p:spPr>
          <a:xfrm>
            <a:off x="1150344" y="6283003"/>
            <a:ext cx="106951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▪ 플랫폼의 장애발생에 대한 </a:t>
            </a:r>
            <a:r>
              <a:rPr lang="ko-KR" altLang="en-US" sz="3000" b="1" u="sng" dirty="0"/>
              <a:t>늦은 대처 문제</a:t>
            </a:r>
            <a:r>
              <a:rPr lang="ko-KR" altLang="en-US" sz="3000" dirty="0"/>
              <a:t>로 인해 </a:t>
            </a:r>
            <a:r>
              <a:rPr lang="ko-KR" altLang="en-US" sz="3000" b="1" dirty="0"/>
              <a:t>사용자를 잃는 회사</a:t>
            </a:r>
            <a:r>
              <a:rPr lang="ko-KR" altLang="en-US" sz="3000" dirty="0"/>
              <a:t>가 많이 생기고 있다</a:t>
            </a:r>
            <a:r>
              <a:rPr lang="en-US" altLang="ko-KR" sz="3000" dirty="0"/>
              <a:t>.</a:t>
            </a:r>
          </a:p>
          <a:p>
            <a:endParaRPr lang="en-US" altLang="ko-KR" sz="3000" dirty="0"/>
          </a:p>
          <a:p>
            <a:r>
              <a:rPr lang="en-US" altLang="ko-KR" sz="3000" b="1" dirty="0"/>
              <a:t>▪ </a:t>
            </a:r>
            <a:r>
              <a:rPr lang="ko-KR" altLang="en-US" sz="3000" b="1" dirty="0"/>
              <a:t>카카오톡</a:t>
            </a:r>
            <a:r>
              <a:rPr lang="en-US" altLang="ko-KR" sz="3000" b="1" dirty="0"/>
              <a:t>,</a:t>
            </a:r>
            <a:r>
              <a:rPr lang="ko-KR" altLang="en-US" sz="3000" b="1" dirty="0"/>
              <a:t> 사용자 </a:t>
            </a:r>
            <a:r>
              <a:rPr lang="en-US" altLang="ko-KR" sz="3000" b="1" dirty="0"/>
              <a:t>200</a:t>
            </a:r>
            <a:r>
              <a:rPr lang="ko-KR" altLang="en-US" sz="3000" b="1" dirty="0"/>
              <a:t>만명 손실</a:t>
            </a:r>
            <a:r>
              <a:rPr lang="en-US" altLang="ko-KR" sz="3000" b="1" dirty="0"/>
              <a:t>!</a:t>
            </a:r>
          </a:p>
          <a:p>
            <a:r>
              <a:rPr lang="en-US" altLang="ko-KR" sz="3000" dirty="0"/>
              <a:t>2022</a:t>
            </a:r>
            <a:r>
              <a:rPr lang="ko-KR" altLang="en-US" sz="3000" dirty="0"/>
              <a:t>년 </a:t>
            </a:r>
            <a:r>
              <a:rPr lang="en-US" altLang="ko-KR" sz="3000" dirty="0"/>
              <a:t>10</a:t>
            </a:r>
            <a:r>
              <a:rPr lang="ko-KR" altLang="en-US" sz="3000" dirty="0"/>
              <a:t>월 </a:t>
            </a:r>
            <a:r>
              <a:rPr lang="en-US" altLang="ko-KR" sz="3000" dirty="0"/>
              <a:t>15</a:t>
            </a:r>
            <a:r>
              <a:rPr lang="ko-KR" altLang="en-US" sz="3000" dirty="0"/>
              <a:t>일</a:t>
            </a:r>
            <a:r>
              <a:rPr lang="en-US" altLang="ko-KR" sz="3000" dirty="0"/>
              <a:t>, </a:t>
            </a:r>
            <a:r>
              <a:rPr lang="ko-KR" altLang="en-US" sz="3000" dirty="0"/>
              <a:t>데이터센터에 발생한 화재로 인해 카카오의 모든 서비스가 마비되었을 때</a:t>
            </a:r>
            <a:r>
              <a:rPr lang="en-US" altLang="ko-KR" sz="3000" dirty="0"/>
              <a:t>, </a:t>
            </a:r>
            <a:r>
              <a:rPr lang="ko-KR" altLang="en-US" sz="3000" dirty="0"/>
              <a:t>카카오는 </a:t>
            </a:r>
            <a:r>
              <a:rPr lang="en-US" altLang="ko-KR" sz="3000" dirty="0"/>
              <a:t>44</a:t>
            </a:r>
            <a:r>
              <a:rPr lang="ko-KR" altLang="en-US" sz="3000" dirty="0"/>
              <a:t>분이 지난 후</a:t>
            </a:r>
            <a:r>
              <a:rPr lang="en-US" altLang="ko-KR" sz="3000" dirty="0"/>
              <a:t>,</a:t>
            </a:r>
            <a:r>
              <a:rPr lang="ko-KR" altLang="en-US" sz="3000" dirty="0"/>
              <a:t> 화재를 인지하게 되었고 그 결과 많은 사용자를 잃었다</a:t>
            </a:r>
            <a:r>
              <a:rPr lang="en-US" altLang="ko-KR" sz="3000" dirty="0"/>
              <a:t>.</a:t>
            </a:r>
          </a:p>
          <a:p>
            <a:endParaRPr lang="en-US" altLang="ko-KR" sz="3000" dirty="0"/>
          </a:p>
          <a:p>
            <a:r>
              <a:rPr lang="en-US" altLang="ko-KR" sz="3000" b="1" dirty="0"/>
              <a:t>▪ SNS </a:t>
            </a:r>
            <a:r>
              <a:rPr lang="ko-KR" altLang="en-US" sz="3000" b="1" dirty="0"/>
              <a:t>플랫폼 장애 탐지 기능 개발</a:t>
            </a:r>
            <a:endParaRPr lang="en-US" altLang="ko-KR" sz="3000" dirty="0"/>
          </a:p>
          <a:p>
            <a:r>
              <a:rPr lang="ko-KR" altLang="en-US" sz="3000" dirty="0"/>
              <a:t>이 시스템은 뉴스 웹사이트의 게시글을 이용하여 </a:t>
            </a:r>
            <a:r>
              <a:rPr lang="en-US" altLang="ko-KR" sz="3000" dirty="0"/>
              <a:t>SNS</a:t>
            </a:r>
            <a:r>
              <a:rPr lang="ko-KR" altLang="en-US" sz="3000" dirty="0"/>
              <a:t>의 발생한 문제점을 찾아내고 사용자를 잃게 되는 문제를 해결하기 위해 고안되었다</a:t>
            </a:r>
            <a:endParaRPr lang="en-US" altLang="ko-KR" sz="3000" dirty="0"/>
          </a:p>
        </p:txBody>
      </p:sp>
      <p:pic>
        <p:nvPicPr>
          <p:cNvPr id="14" name="Picture 1" descr="A group of people in a room&#10;&#10;Description automatically generated">
            <a:extLst>
              <a:ext uri="{FF2B5EF4-FFF2-40B4-BE49-F238E27FC236}">
                <a16:creationId xmlns:a16="http://schemas.microsoft.com/office/drawing/2014/main" id="{963BA32D-1657-DD99-954A-05202DF6CA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3" r="1197"/>
          <a:stretch/>
        </p:blipFill>
        <p:spPr>
          <a:xfrm>
            <a:off x="11856466" y="6283003"/>
            <a:ext cx="8125966" cy="59192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56C8BF-F62E-95AD-F265-C2313E63E3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270" t="52404" r="6655" b="1196"/>
          <a:stretch/>
        </p:blipFill>
        <p:spPr>
          <a:xfrm>
            <a:off x="15373920" y="13627819"/>
            <a:ext cx="4176464" cy="31938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782D8F3-03BA-6B33-45E7-E156E00143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07" t="60748" r="47554" b="8730"/>
          <a:stretch/>
        </p:blipFill>
        <p:spPr>
          <a:xfrm>
            <a:off x="10117336" y="14154175"/>
            <a:ext cx="5256584" cy="24520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F57979-7A66-E755-89B7-F2FEC0708E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28" t="16822" r="17977" b="48212"/>
          <a:stretch/>
        </p:blipFill>
        <p:spPr>
          <a:xfrm>
            <a:off x="1487989" y="14096751"/>
            <a:ext cx="9287178" cy="262741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C52624-FDFA-2A39-6E63-9F8CFE778919}"/>
              </a:ext>
            </a:extLst>
          </p:cNvPr>
          <p:cNvSpPr/>
          <p:nvPr/>
        </p:nvSpPr>
        <p:spPr>
          <a:xfrm>
            <a:off x="18686288" y="15211995"/>
            <a:ext cx="950222" cy="427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BBEB9B-CEFD-B6C0-487E-EB48F1326B9A}"/>
              </a:ext>
            </a:extLst>
          </p:cNvPr>
          <p:cNvSpPr/>
          <p:nvPr/>
        </p:nvSpPr>
        <p:spPr>
          <a:xfrm>
            <a:off x="15445929" y="14491915"/>
            <a:ext cx="10801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A98E29-269C-E7CD-299D-F9BE430F5308}"/>
              </a:ext>
            </a:extLst>
          </p:cNvPr>
          <p:cNvSpPr txBox="1"/>
          <p:nvPr/>
        </p:nvSpPr>
        <p:spPr>
          <a:xfrm>
            <a:off x="15373920" y="14635931"/>
            <a:ext cx="1284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장애</a:t>
            </a:r>
            <a:r>
              <a:rPr lang="ko-KR" altLang="en-US" sz="1600" dirty="0"/>
              <a:t>가 감지 되었는가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5" name="제목 5">
            <a:extLst>
              <a:ext uri="{FF2B5EF4-FFF2-40B4-BE49-F238E27FC236}">
                <a16:creationId xmlns:a16="http://schemas.microsoft.com/office/drawing/2014/main" id="{76F45785-6642-943B-A1FB-1FC661AC4AAB}"/>
              </a:ext>
            </a:extLst>
          </p:cNvPr>
          <p:cNvSpPr txBox="1">
            <a:spLocks/>
          </p:cNvSpPr>
          <p:nvPr/>
        </p:nvSpPr>
        <p:spPr>
          <a:xfrm>
            <a:off x="1548384" y="13555811"/>
            <a:ext cx="4968552" cy="936104"/>
          </a:xfrm>
          <a:prstGeom prst="rect">
            <a:avLst/>
          </a:prstGeom>
          <a:noFill/>
        </p:spPr>
        <p:txBody>
          <a:bodyPr vert="horz" lIns="132080" tIns="66040" rIns="132080" bIns="6604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US" altLang="ko-KR" sz="3200" b="1" dirty="0"/>
              <a:t>▪ </a:t>
            </a:r>
            <a:r>
              <a:rPr lang="ko-KR" altLang="en-US" sz="3200" b="1" dirty="0">
                <a:latin typeface="Arial"/>
                <a:ea typeface="맑은 고딕"/>
                <a:cs typeface="Arial"/>
              </a:rPr>
              <a:t>기술 세부 내용</a:t>
            </a:r>
            <a:endParaRPr lang="ko-KR" altLang="en-US" sz="3200" dirty="0"/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08CA9846-B5B2-5018-CACF-D107C458509E}"/>
              </a:ext>
            </a:extLst>
          </p:cNvPr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t="6214" r="17611" b="11808"/>
          <a:stretch/>
        </p:blipFill>
        <p:spPr>
          <a:xfrm>
            <a:off x="7741072" y="19919874"/>
            <a:ext cx="5320094" cy="3136830"/>
          </a:xfrm>
          <a:prstGeom prst="rect">
            <a:avLst/>
          </a:prstGeom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BB05327E-ECB2-749D-7ED8-3E08F3EB34D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r="13816" b="8952"/>
          <a:stretch/>
        </p:blipFill>
        <p:spPr>
          <a:xfrm>
            <a:off x="1825297" y="20494434"/>
            <a:ext cx="5232098" cy="256227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87EC1CF-BD0D-44D5-4241-DB0127E242AF}"/>
              </a:ext>
            </a:extLst>
          </p:cNvPr>
          <p:cNvSpPr txBox="1"/>
          <p:nvPr/>
        </p:nvSpPr>
        <p:spPr>
          <a:xfrm>
            <a:off x="1689656" y="17848994"/>
            <a:ext cx="7779608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500" dirty="0">
                <a:latin typeface="Arial"/>
                <a:ea typeface="맑은 고딕"/>
                <a:cs typeface="Arial"/>
              </a:rPr>
              <a:t>-</a:t>
            </a:r>
            <a:r>
              <a:rPr lang="ko-KR" altLang="en-US" sz="25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500" dirty="0"/>
              <a:t>40</a:t>
            </a:r>
            <a:r>
              <a:rPr lang="ko-KR" altLang="en-US" sz="2500" dirty="0"/>
              <a:t>개 이상의 뉴스 웹사이트에서 </a:t>
            </a:r>
            <a:r>
              <a:rPr lang="en-US" altLang="ko-KR" sz="2500" dirty="0"/>
              <a:t>8</a:t>
            </a:r>
            <a:r>
              <a:rPr lang="ko-KR" altLang="en-US" sz="2500" dirty="0"/>
              <a:t>초 만에</a:t>
            </a:r>
            <a:endParaRPr lang="en-US" altLang="ko-KR" sz="2500" dirty="0"/>
          </a:p>
          <a:p>
            <a:r>
              <a:rPr lang="en-US" altLang="ko-KR" sz="2500" dirty="0"/>
              <a:t>  </a:t>
            </a:r>
            <a:r>
              <a:rPr lang="ko-KR" altLang="en-US" sz="2500" dirty="0"/>
              <a:t> </a:t>
            </a:r>
            <a:r>
              <a:rPr lang="en-US" altLang="ko-KR" sz="2500" u="sng" dirty="0"/>
              <a:t>20,000</a:t>
            </a:r>
            <a:r>
              <a:rPr lang="ko-KR" altLang="en-US" sz="2500" u="sng" dirty="0"/>
              <a:t>개의 최신 뉴스를 수집</a:t>
            </a:r>
            <a:r>
              <a:rPr lang="ko-KR" altLang="en-US" sz="2500" dirty="0"/>
              <a:t>하는 기능을 개발</a:t>
            </a:r>
            <a:endParaRPr lang="en-US" altLang="ko-KR" sz="2500" dirty="0"/>
          </a:p>
          <a:p>
            <a:pPr algn="l" fontAlgn="base">
              <a:lnSpc>
                <a:spcPct val="110000"/>
              </a:lnSpc>
            </a:pPr>
            <a:r>
              <a:rPr lang="ko-KR" altLang="en-US" sz="25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500" dirty="0">
                <a:latin typeface="Arial"/>
                <a:ea typeface="맑은 고딕"/>
                <a:cs typeface="Arial"/>
              </a:rPr>
              <a:t>-</a:t>
            </a:r>
            <a:r>
              <a:rPr lang="ko-KR" altLang="en-US" sz="2500" dirty="0">
                <a:latin typeface="Arial"/>
                <a:ea typeface="맑은 고딕"/>
                <a:cs typeface="Arial"/>
              </a:rPr>
              <a:t> 일관적으로 </a:t>
            </a:r>
            <a:r>
              <a:rPr lang="en-US" altLang="ko-KR" sz="2500" dirty="0">
                <a:latin typeface="Arial"/>
                <a:ea typeface="맑은 고딕"/>
                <a:cs typeface="Arial"/>
              </a:rPr>
              <a:t>100% </a:t>
            </a:r>
            <a:r>
              <a:rPr lang="ko-KR" altLang="en-US" sz="2500" u="sng" dirty="0">
                <a:latin typeface="Arial"/>
                <a:ea typeface="맑은 고딕"/>
                <a:cs typeface="Arial"/>
              </a:rPr>
              <a:t>정확한 문제 감지 </a:t>
            </a:r>
            <a:r>
              <a:rPr lang="ko-KR" altLang="en-US" sz="2500" dirty="0">
                <a:latin typeface="Arial"/>
                <a:ea typeface="맑은 고딕"/>
                <a:cs typeface="Arial"/>
              </a:rPr>
              <a:t>기능 개발</a:t>
            </a:r>
          </a:p>
          <a:p>
            <a:pPr algn="l" fontAlgn="base">
              <a:lnSpc>
                <a:spcPct val="110000"/>
              </a:lnSpc>
            </a:pPr>
            <a:r>
              <a:rPr lang="en-US" altLang="ko-KR" sz="2500" dirty="0">
                <a:latin typeface="Arial"/>
                <a:ea typeface="맑은 고딕"/>
                <a:cs typeface="Arial"/>
              </a:rPr>
              <a:t> -</a:t>
            </a:r>
            <a:r>
              <a:rPr lang="ko-KR" altLang="en-US" sz="2500" dirty="0">
                <a:latin typeface="Arial"/>
                <a:ea typeface="맑은 고딕"/>
                <a:cs typeface="Arial"/>
              </a:rPr>
              <a:t> </a:t>
            </a:r>
            <a:r>
              <a:rPr lang="ko-KR" altLang="en-US" sz="2500" u="sng" dirty="0">
                <a:latin typeface="Arial"/>
                <a:ea typeface="맑은 고딕"/>
                <a:cs typeface="Arial"/>
              </a:rPr>
              <a:t>여러 뉴스 웹사이트</a:t>
            </a:r>
            <a:r>
              <a:rPr lang="ko-KR" altLang="en-US" sz="2500" dirty="0">
                <a:latin typeface="Arial"/>
                <a:ea typeface="맑은 고딕"/>
                <a:cs typeface="Arial"/>
              </a:rPr>
              <a:t>로부터 탐지 기능 개발</a:t>
            </a:r>
          </a:p>
          <a:p>
            <a:pPr algn="l" fontAlgn="base">
              <a:lnSpc>
                <a:spcPct val="110000"/>
              </a:lnSpc>
            </a:pPr>
            <a:r>
              <a:rPr lang="ko-KR" altLang="en-US" sz="25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500" dirty="0">
                <a:latin typeface="Arial"/>
                <a:ea typeface="맑은 고딕"/>
                <a:cs typeface="Arial"/>
              </a:rPr>
              <a:t>-</a:t>
            </a:r>
            <a:r>
              <a:rPr lang="ko-KR" altLang="en-US" sz="2500" dirty="0">
                <a:latin typeface="Arial"/>
                <a:ea typeface="맑은 고딕"/>
                <a:cs typeface="Arial"/>
              </a:rPr>
              <a:t> </a:t>
            </a:r>
            <a:r>
              <a:rPr lang="ko-KR" altLang="en-US" sz="2500" u="sng" dirty="0">
                <a:latin typeface="Arial"/>
                <a:ea typeface="맑은 고딕"/>
                <a:cs typeface="Arial"/>
              </a:rPr>
              <a:t>동일한 뉴스 탐지 방지</a:t>
            </a:r>
            <a:r>
              <a:rPr lang="ko-KR" altLang="en-US" sz="25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500" dirty="0">
                <a:latin typeface="Arial"/>
                <a:ea typeface="맑은 고딕"/>
                <a:cs typeface="Arial"/>
              </a:rPr>
              <a:t>(Tracking) </a:t>
            </a:r>
            <a:r>
              <a:rPr lang="ko-KR" altLang="en-US" sz="2500" dirty="0">
                <a:latin typeface="Arial"/>
                <a:ea typeface="맑은 고딕"/>
                <a:cs typeface="Arial"/>
              </a:rPr>
              <a:t>기능 개발</a:t>
            </a:r>
            <a:endParaRPr lang="en-US" altLang="ko-K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제목 5">
            <a:extLst>
              <a:ext uri="{FF2B5EF4-FFF2-40B4-BE49-F238E27FC236}">
                <a16:creationId xmlns:a16="http://schemas.microsoft.com/office/drawing/2014/main" id="{238BB0BA-69A3-BDEB-9D52-278D752F7E56}"/>
              </a:ext>
            </a:extLst>
          </p:cNvPr>
          <p:cNvSpPr txBox="1">
            <a:spLocks/>
          </p:cNvSpPr>
          <p:nvPr/>
        </p:nvSpPr>
        <p:spPr>
          <a:xfrm>
            <a:off x="1548385" y="17285910"/>
            <a:ext cx="3168352" cy="734397"/>
          </a:xfrm>
          <a:prstGeom prst="rect">
            <a:avLst/>
          </a:prstGeom>
          <a:noFill/>
        </p:spPr>
        <p:txBody>
          <a:bodyPr vert="horz" lIns="132080" tIns="66040" rIns="132080" bIns="6604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US" altLang="ko-KR" sz="2800" b="1" dirty="0"/>
              <a:t>▪ </a:t>
            </a:r>
            <a:r>
              <a:rPr lang="ko-KR" altLang="en-US" sz="2800" b="1" dirty="0">
                <a:latin typeface="Arial"/>
                <a:ea typeface="맑은 고딕"/>
                <a:cs typeface="Arial"/>
              </a:rPr>
              <a:t>개발 기술</a:t>
            </a:r>
            <a:endParaRPr lang="ko-KR" altLang="en-US" sz="2800" dirty="0"/>
          </a:p>
        </p:txBody>
      </p:sp>
      <p:sp>
        <p:nvSpPr>
          <p:cNvPr id="43" name="제목 5">
            <a:extLst>
              <a:ext uri="{FF2B5EF4-FFF2-40B4-BE49-F238E27FC236}">
                <a16:creationId xmlns:a16="http://schemas.microsoft.com/office/drawing/2014/main" id="{B912B2DB-B657-9DAF-F403-647A6E60695F}"/>
              </a:ext>
            </a:extLst>
          </p:cNvPr>
          <p:cNvSpPr txBox="1">
            <a:spLocks/>
          </p:cNvSpPr>
          <p:nvPr/>
        </p:nvSpPr>
        <p:spPr>
          <a:xfrm>
            <a:off x="1545640" y="19888352"/>
            <a:ext cx="4032448" cy="872225"/>
          </a:xfrm>
          <a:prstGeom prst="rect">
            <a:avLst/>
          </a:prstGeom>
          <a:noFill/>
        </p:spPr>
        <p:txBody>
          <a:bodyPr vert="horz" lIns="132080" tIns="66040" rIns="132080" bIns="6604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US" altLang="ko-KR" sz="2800" b="1" dirty="0"/>
              <a:t>▪ </a:t>
            </a:r>
            <a:r>
              <a:rPr lang="ko-KR" altLang="en-US" sz="2800" b="1" dirty="0"/>
              <a:t>제품 </a:t>
            </a:r>
            <a:r>
              <a:rPr lang="ko-KR" altLang="en-US" sz="2800" b="1" dirty="0">
                <a:latin typeface="Arial"/>
                <a:ea typeface="맑은 고딕"/>
                <a:cs typeface="Arial"/>
              </a:rPr>
              <a:t>동작 화면</a:t>
            </a:r>
            <a:endParaRPr lang="ko-KR" altLang="en-US" sz="2800" dirty="0"/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DA5584F9-FBD7-E5F6-AAF1-B11A2BF7FB8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2" t="29831" r="14430"/>
          <a:stretch/>
        </p:blipFill>
        <p:spPr>
          <a:xfrm>
            <a:off x="13904815" y="17463787"/>
            <a:ext cx="4997497" cy="415109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0D5CB1B9-7D81-251D-C495-30D75DA78328}"/>
              </a:ext>
            </a:extLst>
          </p:cNvPr>
          <p:cNvGrpSpPr>
            <a:grpSpLocks noChangeAspect="1"/>
          </p:cNvGrpSpPr>
          <p:nvPr/>
        </p:nvGrpSpPr>
        <p:grpSpPr>
          <a:xfrm>
            <a:off x="13895947" y="21759459"/>
            <a:ext cx="4464496" cy="1301408"/>
            <a:chOff x="4611950" y="5765846"/>
            <a:chExt cx="1862095" cy="674923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1CBEA9A-FD90-6436-90A5-71813C805C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885" r="30598" b="66046"/>
            <a:stretch/>
          </p:blipFill>
          <p:spPr>
            <a:xfrm>
              <a:off x="4611950" y="5765846"/>
              <a:ext cx="1736969" cy="231798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2DE9C74-BAD7-4D87-96B1-ADBA4DB74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308" t="29576" r="30598"/>
            <a:stretch/>
          </p:blipFill>
          <p:spPr>
            <a:xfrm>
              <a:off x="4611950" y="5959998"/>
              <a:ext cx="1862095" cy="480771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4AAB0A1-44C6-013A-BDDA-929D1273B18C}"/>
              </a:ext>
            </a:extLst>
          </p:cNvPr>
          <p:cNvSpPr txBox="1"/>
          <p:nvPr/>
        </p:nvSpPr>
        <p:spPr>
          <a:xfrm>
            <a:off x="14768587" y="21435262"/>
            <a:ext cx="88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or</a:t>
            </a:r>
            <a:endParaRPr lang="ko-KR" altLang="en-US" sz="2000" dirty="0"/>
          </a:p>
        </p:txBody>
      </p:sp>
      <p:pic>
        <p:nvPicPr>
          <p:cNvPr id="51" name="그래픽 50" descr="커서 단색으로 채워진">
            <a:extLst>
              <a:ext uri="{FF2B5EF4-FFF2-40B4-BE49-F238E27FC236}">
                <a16:creationId xmlns:a16="http://schemas.microsoft.com/office/drawing/2014/main" id="{5B8D7F1D-079F-6004-3E07-D2418861505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66223" y="21662418"/>
            <a:ext cx="520263" cy="520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DB4B0-7E73-5F7B-B551-6E9C77FAF2F8}"/>
              </a:ext>
            </a:extLst>
          </p:cNvPr>
          <p:cNvSpPr txBox="1"/>
          <p:nvPr/>
        </p:nvSpPr>
        <p:spPr>
          <a:xfrm>
            <a:off x="1698750" y="1661148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웹페이지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6BB38-A8F6-EC88-A6C4-719C8A2D3C4B}"/>
              </a:ext>
            </a:extLst>
          </p:cNvPr>
          <p:cNvSpPr txBox="1"/>
          <p:nvPr/>
        </p:nvSpPr>
        <p:spPr>
          <a:xfrm>
            <a:off x="7057395" y="1661148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/>
              <a:t>스크래핑</a:t>
            </a:r>
            <a:r>
              <a:rPr lang="ko-KR" altLang="en-US" sz="2800" dirty="0"/>
              <a:t>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83283-7856-19ED-35CD-4D4EF3BF4C05}"/>
              </a:ext>
            </a:extLst>
          </p:cNvPr>
          <p:cNvSpPr txBox="1"/>
          <p:nvPr/>
        </p:nvSpPr>
        <p:spPr>
          <a:xfrm>
            <a:off x="11809524" y="16606191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AI</a:t>
            </a:r>
            <a:r>
              <a:rPr lang="ko-KR" altLang="en-US" sz="2800" dirty="0"/>
              <a:t>모델 </a:t>
            </a:r>
            <a:r>
              <a:rPr lang="en-US" altLang="ko-KR" sz="2800" dirty="0"/>
              <a:t>[</a:t>
            </a:r>
            <a:r>
              <a:rPr lang="ko-KR" altLang="en-US" sz="2800" dirty="0"/>
              <a:t>장애 탐지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61141-0D51-F328-3005-D3144CD3BB7B}"/>
              </a:ext>
            </a:extLst>
          </p:cNvPr>
          <p:cNvSpPr txBox="1"/>
          <p:nvPr/>
        </p:nvSpPr>
        <p:spPr>
          <a:xfrm>
            <a:off x="16109673" y="1682160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탐지 시</a:t>
            </a:r>
            <a:r>
              <a:rPr lang="en-US" altLang="ko-KR" sz="2800" dirty="0"/>
              <a:t>,</a:t>
            </a:r>
            <a:r>
              <a:rPr lang="ko-KR" altLang="en-US" sz="2800" dirty="0"/>
              <a:t> 결과 알림</a:t>
            </a:r>
          </a:p>
        </p:txBody>
      </p:sp>
    </p:spTree>
    <p:extLst>
      <p:ext uri="{BB962C8B-B14F-4D97-AF65-F5344CB8AC3E}">
        <p14:creationId xmlns:p14="http://schemas.microsoft.com/office/powerpoint/2010/main" val="27000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2364</TotalTime>
  <Words>234</Words>
  <Application>Microsoft Office PowerPoint</Application>
  <PresentationFormat>사용자 지정</PresentationFormat>
  <Paragraphs>38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황승희</dc:creator>
  <cp:lastModifiedBy>김주영</cp:lastModifiedBy>
  <cp:revision>116</cp:revision>
  <cp:lastPrinted>2023-05-25T05:34:11Z</cp:lastPrinted>
  <dcterms:created xsi:type="dcterms:W3CDTF">2015-12-02T08:13:32Z</dcterms:created>
  <dcterms:modified xsi:type="dcterms:W3CDTF">2023-12-03T06:04:37Z</dcterms:modified>
</cp:coreProperties>
</file>