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81" r:id="rId2"/>
    <p:sldId id="382" r:id="rId3"/>
    <p:sldId id="383" r:id="rId4"/>
    <p:sldId id="384" r:id="rId5"/>
    <p:sldId id="385" r:id="rId6"/>
    <p:sldId id="386" r:id="rId7"/>
    <p:sldId id="388" r:id="rId8"/>
    <p:sldId id="389" r:id="rId9"/>
    <p:sldId id="393" r:id="rId10"/>
    <p:sldId id="387" r:id="rId11"/>
    <p:sldId id="390" r:id="rId12"/>
    <p:sldId id="391" r:id="rId13"/>
    <p:sldId id="392" r:id="rId14"/>
    <p:sldId id="394" r:id="rId15"/>
    <p:sldId id="39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5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FDD13-50F5-4E92-B28E-6EA55B064F8E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FFBD9-1223-4BE0-835A-6325C5DF70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4" cstate="print">
            <a:clrChange>
              <a:clrFrom>
                <a:srgbClr val="FFBE64"/>
              </a:clrFrom>
              <a:clrTo>
                <a:srgbClr val="FFBE6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5" t="5166" r="24958" b="6334"/>
          <a:stretch/>
        </p:blipFill>
        <p:spPr>
          <a:xfrm>
            <a:off x="-3765" y="5652781"/>
            <a:ext cx="1559443" cy="12123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FFBE64"/>
              </a:clrFrom>
              <a:clrTo>
                <a:srgbClr val="FFBE6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5" t="5166" r="24958" b="6334"/>
          <a:stretch/>
        </p:blipFill>
        <p:spPr>
          <a:xfrm>
            <a:off x="128070" y="5652781"/>
            <a:ext cx="1559443" cy="121230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BE64"/>
              </a:clrFrom>
              <a:clrTo>
                <a:srgbClr val="FFBE6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5" t="5166" r="24958" b="6334"/>
          <a:stretch/>
        </p:blipFill>
        <p:spPr>
          <a:xfrm>
            <a:off x="128070" y="5652781"/>
            <a:ext cx="1559443" cy="121230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4" cstate="print">
            <a:clrChange>
              <a:clrFrom>
                <a:srgbClr val="FFBE64"/>
              </a:clrFrom>
              <a:clrTo>
                <a:srgbClr val="FFBE6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5" t="5166" r="24958" b="6334"/>
          <a:stretch/>
        </p:blipFill>
        <p:spPr>
          <a:xfrm>
            <a:off x="128070" y="5652781"/>
            <a:ext cx="1559443" cy="1212307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4" cstate="print">
            <a:clrChange>
              <a:clrFrom>
                <a:srgbClr val="FFBE64"/>
              </a:clrFrom>
              <a:clrTo>
                <a:srgbClr val="FFBE6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5" t="5166" r="24958" b="6334"/>
          <a:stretch/>
        </p:blipFill>
        <p:spPr>
          <a:xfrm>
            <a:off x="12700" y="5660154"/>
            <a:ext cx="1559443" cy="12123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990600"/>
            <a:ext cx="2819400" cy="1829761"/>
          </a:xfrm>
        </p:spPr>
        <p:txBody>
          <a:bodyPr>
            <a:normAutofit/>
          </a:bodyPr>
          <a:lstStyle/>
          <a:p>
            <a:r>
              <a:rPr lang="en-US" sz="8000" dirty="0" smtClean="0">
                <a:latin typeface="Aparajita" pitchFamily="34" charset="0"/>
                <a:cs typeface="Aparajita" pitchFamily="34" charset="0"/>
              </a:rPr>
              <a:t>CSS</a:t>
            </a:r>
            <a:endParaRPr lang="en-US" sz="80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7772400" cy="1199704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Designing the world !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32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simplest way to add an icon to your HTML page, is with an icon library, such as Font Awesome</a:t>
            </a:r>
            <a:r>
              <a:rPr lang="en-US" dirty="0" smtClean="0"/>
              <a:t>.</a:t>
            </a:r>
          </a:p>
          <a:p>
            <a:r>
              <a:rPr lang="en-US" dirty="0"/>
              <a:t>To use the Font Awesome icons, add the following line inside the &lt;head&gt; section of your HTML page:</a:t>
            </a:r>
          </a:p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="https://cdnjs.cloudflare.com/ajax/libs/font-awesome/4.7.0/</a:t>
            </a:r>
            <a:r>
              <a:rPr lang="en-US" dirty="0" err="1"/>
              <a:t>css</a:t>
            </a:r>
            <a:r>
              <a:rPr lang="en-US" dirty="0"/>
              <a:t>/font-awesome.min.css"&gt;</a:t>
            </a:r>
          </a:p>
          <a:p>
            <a:endParaRPr lang="ar-S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icons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97190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easiest way is a span element </a:t>
            </a:r>
          </a:p>
          <a:p>
            <a:pPr lvl="1"/>
            <a:r>
              <a:rPr lang="en-US" dirty="0" smtClean="0"/>
              <a:t>&lt;span class=“fa  fa-{{icon}}  {{</a:t>
            </a:r>
            <a:r>
              <a:rPr lang="en-US" dirty="0" err="1" smtClean="0"/>
              <a:t>propeities</a:t>
            </a:r>
            <a:r>
              <a:rPr lang="en-US" dirty="0" smtClean="0"/>
              <a:t>}}”&gt;&lt;/span</a:t>
            </a:r>
            <a:r>
              <a:rPr lang="en-US" dirty="0" smtClean="0"/>
              <a:t>&gt;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Search for icons</a:t>
            </a:r>
          </a:p>
          <a:p>
            <a:pPr lvl="1"/>
            <a:r>
              <a:rPr lang="en-US" dirty="0"/>
              <a:t>https://fontawesome.com/icons?d=gallery</a:t>
            </a:r>
            <a:endParaRPr lang="ar-S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font awesome (fa)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44540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class</a:t>
            </a:r>
            <a:r>
              <a:rPr lang="it-IT" dirty="0"/>
              <a:t>="fa-li </a:t>
            </a:r>
            <a:r>
              <a:rPr lang="it-IT" dirty="0" smtClean="0"/>
              <a:t> fa  fa-check-square </a:t>
            </a:r>
            <a:r>
              <a:rPr lang="it-IT" dirty="0"/>
              <a:t>"</a:t>
            </a:r>
            <a:endParaRPr lang="it-IT" dirty="0" smtClean="0"/>
          </a:p>
          <a:p>
            <a:r>
              <a:rPr lang="it-IT" dirty="0" smtClean="0"/>
              <a:t>class</a:t>
            </a:r>
            <a:r>
              <a:rPr lang="it-IT" dirty="0"/>
              <a:t>="fa-li </a:t>
            </a:r>
            <a:r>
              <a:rPr lang="it-IT" dirty="0" smtClean="0"/>
              <a:t> fa  fa-spinner fa-spin</a:t>
            </a:r>
            <a:r>
              <a:rPr lang="it-IT" dirty="0"/>
              <a:t> "</a:t>
            </a:r>
            <a:endParaRPr lang="it-IT" dirty="0" smtClean="0"/>
          </a:p>
          <a:p>
            <a:r>
              <a:rPr lang="it-IT" dirty="0" smtClean="0"/>
              <a:t>class</a:t>
            </a:r>
            <a:r>
              <a:rPr lang="it-IT" dirty="0"/>
              <a:t>="</a:t>
            </a:r>
            <a:r>
              <a:rPr lang="it-IT" dirty="0" smtClean="0"/>
              <a:t>fa-li  fa  fa-square"</a:t>
            </a:r>
            <a:endParaRPr lang="ar-S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 : list icons</a:t>
            </a:r>
            <a:endParaRPr lang="ar-S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143000"/>
            <a:ext cx="68580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181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fa-spin class gets any icon to rotate, and the fa-pulse class gets any icon to rotate with 8 steps</a:t>
            </a:r>
            <a:r>
              <a:rPr lang="en-US" dirty="0" smtClean="0"/>
              <a:t>.</a:t>
            </a:r>
          </a:p>
          <a:p>
            <a:endParaRPr lang="ar-S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 : </a:t>
            </a:r>
            <a:r>
              <a:rPr lang="en-US" b="0" dirty="0">
                <a:effectLst/>
              </a:rPr>
              <a:t>Animated </a:t>
            </a:r>
            <a:r>
              <a:rPr lang="en-US" b="0" dirty="0" smtClean="0">
                <a:effectLst/>
              </a:rPr>
              <a:t>Icons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94320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886200" cy="4525963"/>
          </a:xfrm>
        </p:spPr>
        <p:txBody>
          <a:bodyPr/>
          <a:lstStyle/>
          <a:p>
            <a:r>
              <a:rPr lang="en-US" dirty="0" smtClean="0"/>
              <a:t>More in</a:t>
            </a:r>
          </a:p>
          <a:p>
            <a:r>
              <a:rPr lang="en-US" dirty="0"/>
              <a:t>https://www.w3schools.com/icons/fontawesome_icons_brand.asp</a:t>
            </a:r>
            <a:endParaRPr lang="ar-S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 : brands</a:t>
            </a:r>
            <a:endParaRPr lang="ar-SA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228" y="304800"/>
            <a:ext cx="4136571" cy="636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155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https://www.w3schools.com/icons/fontawesome_icons_intro.asp</a:t>
            </a:r>
            <a:endParaRPr lang="ar-S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font awesome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76881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outline is a line that is drawn around elements, OUTSIDE the borders, to make the element "stand out</a:t>
            </a:r>
            <a:r>
              <a:rPr lang="en-US" dirty="0" smtClean="0"/>
              <a:t>".</a:t>
            </a:r>
          </a:p>
          <a:p>
            <a:r>
              <a:rPr lang="en-US" dirty="0" smtClean="0"/>
              <a:t>The outline of the element overlaps the neighboring elements</a:t>
            </a:r>
            <a:endParaRPr lang="ar-S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ar-S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4419600"/>
            <a:ext cx="6343650" cy="2133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39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has the following outline properties:</a:t>
            </a:r>
          </a:p>
          <a:p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outline-style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dotted dashed solid double ..</a:t>
            </a:r>
          </a:p>
          <a:p>
            <a:pPr marL="0" lvl="1" indent="-256032" eaLnBrk="0" hangingPunct="0">
              <a:lnSpc>
                <a:spcPct val="95000"/>
              </a:lnSpc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3"/>
              <a:buChar char=""/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outline-color</a:t>
            </a:r>
          </a:p>
          <a:p>
            <a:pPr marL="0" lvl="1" indent="-256032" eaLnBrk="0" hangingPunct="0">
              <a:lnSpc>
                <a:spcPct val="95000"/>
              </a:lnSpc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3"/>
              <a:buChar char=""/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outline-width</a:t>
            </a:r>
          </a:p>
          <a:p>
            <a:pPr marL="0" lvl="1" indent="-256032" eaLnBrk="0" hangingPunct="0">
              <a:lnSpc>
                <a:spcPct val="95000"/>
              </a:lnSpc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3"/>
              <a:buChar char=""/>
              <a:defRPr/>
            </a:pPr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outline</a:t>
            </a:r>
          </a:p>
          <a:p>
            <a:endParaRPr lang="ar-S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utline(1)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81153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outline-offset : </a:t>
            </a:r>
            <a:r>
              <a:rPr lang="en-US" sz="2000" dirty="0"/>
              <a:t>adds space between an outline and the edge/border of an element. The space between an element and its outline is transparent.</a:t>
            </a:r>
            <a:endParaRPr lang="en-US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Ex.</a:t>
            </a:r>
          </a:p>
          <a:p>
            <a:pPr lvl="1"/>
            <a:r>
              <a:rPr lang="en-US" dirty="0"/>
              <a:t>p {</a:t>
            </a:r>
            <a:br>
              <a:rPr lang="en-US" dirty="0"/>
            </a:br>
            <a:r>
              <a:rPr lang="en-US" dirty="0"/>
              <a:t>    margin: 30px;</a:t>
            </a:r>
            <a:br>
              <a:rPr lang="en-US" dirty="0"/>
            </a:br>
            <a:r>
              <a:rPr lang="en-US" dirty="0"/>
              <a:t>    background: yellow;</a:t>
            </a:r>
            <a:br>
              <a:rPr lang="en-US" dirty="0"/>
            </a:br>
            <a:r>
              <a:rPr lang="en-US" dirty="0"/>
              <a:t>    border: 1px solid black;</a:t>
            </a:r>
            <a:br>
              <a:rPr lang="en-US" dirty="0"/>
            </a:br>
            <a:r>
              <a:rPr lang="en-US" dirty="0"/>
              <a:t>    outline: 1px solid red;</a:t>
            </a:r>
            <a:br>
              <a:rPr lang="en-US" dirty="0"/>
            </a:br>
            <a:r>
              <a:rPr lang="en-US" dirty="0"/>
              <a:t>    outline-offset: 15px;</a:t>
            </a:r>
            <a:br>
              <a:rPr lang="en-US" dirty="0"/>
            </a:br>
            <a:r>
              <a:rPr lang="en-US" dirty="0"/>
              <a:t>}</a:t>
            </a:r>
            <a:endParaRPr lang="ar-S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outline(2)</a:t>
            </a:r>
            <a:endParaRPr lang="ar-S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5257800"/>
            <a:ext cx="7086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093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links can be styled differently depending on what </a:t>
            </a:r>
            <a:r>
              <a:rPr lang="en-US" b="1" dirty="0"/>
              <a:t>state</a:t>
            </a:r>
            <a:r>
              <a:rPr lang="en-US" dirty="0"/>
              <a:t> they are in</a:t>
            </a:r>
            <a:r>
              <a:rPr lang="en-US" dirty="0" smtClean="0"/>
              <a:t>. links are </a:t>
            </a:r>
            <a:r>
              <a:rPr lang="en-US" b="1" dirty="0" smtClean="0"/>
              <a:t>texts</a:t>
            </a:r>
            <a:endParaRPr lang="en-US" dirty="0"/>
          </a:p>
          <a:p>
            <a:r>
              <a:rPr lang="en-US" dirty="0"/>
              <a:t>The four links states are:</a:t>
            </a:r>
          </a:p>
          <a:p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a:link</a:t>
            </a:r>
            <a:r>
              <a:rPr lang="en-US" dirty="0"/>
              <a:t> - a normal, unvisited link</a:t>
            </a:r>
          </a:p>
          <a:p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a:visited</a:t>
            </a:r>
            <a:r>
              <a:rPr lang="en-US" dirty="0"/>
              <a:t> - a link the user has visited</a:t>
            </a:r>
          </a:p>
          <a:p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</a:t>
            </a:r>
            <a:r>
              <a:rPr lang="en-US" dirty="0"/>
              <a:t> - a link when the user </a:t>
            </a:r>
            <a:r>
              <a:rPr lang="en-US" dirty="0" err="1"/>
              <a:t>mouses</a:t>
            </a:r>
            <a:r>
              <a:rPr lang="en-US" dirty="0"/>
              <a:t> over it</a:t>
            </a:r>
          </a:p>
          <a:p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a:active</a:t>
            </a:r>
            <a:r>
              <a:rPr lang="en-US" dirty="0"/>
              <a:t> - a link the moment it is clicked</a:t>
            </a:r>
          </a:p>
          <a:p>
            <a:endParaRPr lang="ar-S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59574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list-style-image (specifies an image as the list item marker)</a:t>
            </a:r>
          </a:p>
          <a:p>
            <a:r>
              <a:rPr lang="en-US" dirty="0"/>
              <a:t>We can also style lists with colors, to make them look a little more interesting.</a:t>
            </a:r>
            <a:endParaRPr lang="ar-S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style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2029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52400" y="1600200"/>
            <a:ext cx="8229600" cy="1143000"/>
          </a:xfrm>
        </p:spPr>
        <p:txBody>
          <a:bodyPr/>
          <a:lstStyle/>
          <a:p>
            <a:r>
              <a:rPr lang="en-US" dirty="0" smtClean="0"/>
              <a:t>List style(1)</a:t>
            </a:r>
            <a:endParaRPr lang="ar-SA" dirty="0"/>
          </a:p>
        </p:txBody>
      </p:sp>
      <p:sp>
        <p:nvSpPr>
          <p:cNvPr id="5" name="Rounded Rectangle 4"/>
          <p:cNvSpPr/>
          <p:nvPr/>
        </p:nvSpPr>
        <p:spPr>
          <a:xfrm>
            <a:off x="3352800" y="228600"/>
            <a:ext cx="5257800" cy="640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 err="1">
                <a:solidFill>
                  <a:srgbClr val="A52A2A"/>
                </a:solidFill>
                <a:latin typeface="Consolas"/>
              </a:rPr>
              <a:t>ol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/>
            </a:r>
            <a:br>
              <a:rPr lang="en-US" dirty="0">
                <a:solidFill>
                  <a:srgbClr val="FF0000"/>
                </a:solidFill>
                <a:latin typeface="Consolas"/>
              </a:rPr>
            </a:br>
            <a:r>
              <a:rPr lang="en-US" dirty="0">
                <a:solidFill>
                  <a:srgbClr val="FF0000"/>
                </a:solidFill>
                <a:latin typeface="Consolas"/>
              </a:rPr>
              <a:t>    background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 #ff9999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/>
            </a:r>
            <a:br>
              <a:rPr lang="en-US" dirty="0">
                <a:solidFill>
                  <a:srgbClr val="FF0000"/>
                </a:solidFill>
                <a:latin typeface="Consolas"/>
              </a:rPr>
            </a:br>
            <a:r>
              <a:rPr lang="en-US" dirty="0">
                <a:solidFill>
                  <a:srgbClr val="FF0000"/>
                </a:solidFill>
                <a:latin typeface="Consolas"/>
              </a:rPr>
              <a:t>    padding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 20px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/>
            </a:r>
            <a:br>
              <a:rPr lang="en-US" dirty="0">
                <a:solidFill>
                  <a:srgbClr val="FF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A52A2A"/>
                </a:solidFill>
                <a:latin typeface="Consolas"/>
              </a:rPr>
              <a:t>ul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/>
            </a:r>
            <a:br>
              <a:rPr lang="en-US" dirty="0">
                <a:solidFill>
                  <a:srgbClr val="FF0000"/>
                </a:solidFill>
                <a:latin typeface="Consolas"/>
              </a:rPr>
            </a:br>
            <a:r>
              <a:rPr lang="en-US" dirty="0">
                <a:solidFill>
                  <a:srgbClr val="FF0000"/>
                </a:solidFill>
                <a:latin typeface="Consolas"/>
              </a:rPr>
              <a:t>    background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 #3399ff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/>
            </a:r>
            <a:br>
              <a:rPr lang="en-US" dirty="0">
                <a:solidFill>
                  <a:srgbClr val="FF0000"/>
                </a:solidFill>
                <a:latin typeface="Consolas"/>
              </a:rPr>
            </a:br>
            <a:r>
              <a:rPr lang="en-US" dirty="0">
                <a:solidFill>
                  <a:srgbClr val="FF0000"/>
                </a:solidFill>
                <a:latin typeface="Consolas"/>
              </a:rPr>
              <a:t>    padding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 20px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/>
            </a:r>
            <a:br>
              <a:rPr lang="en-US" dirty="0">
                <a:solidFill>
                  <a:srgbClr val="FF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A52A2A"/>
                </a:solidFill>
                <a:latin typeface="Consolas"/>
              </a:rPr>
              <a:t>ol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 li 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/>
            </a:r>
            <a:br>
              <a:rPr lang="en-US" dirty="0">
                <a:solidFill>
                  <a:srgbClr val="FF0000"/>
                </a:solidFill>
                <a:latin typeface="Consolas"/>
              </a:rPr>
            </a:br>
            <a:r>
              <a:rPr lang="en-US" dirty="0">
                <a:solidFill>
                  <a:srgbClr val="FF0000"/>
                </a:solidFill>
                <a:latin typeface="Consolas"/>
              </a:rPr>
              <a:t>    background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 #ffe5e5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/>
            </a:r>
            <a:br>
              <a:rPr lang="en-US" dirty="0">
                <a:solidFill>
                  <a:srgbClr val="FF0000"/>
                </a:solidFill>
                <a:latin typeface="Consolas"/>
              </a:rPr>
            </a:br>
            <a:r>
              <a:rPr lang="en-US" dirty="0">
                <a:solidFill>
                  <a:srgbClr val="FF0000"/>
                </a:solidFill>
                <a:latin typeface="Consolas"/>
              </a:rPr>
              <a:t>    padding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 5px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/>
            </a:r>
            <a:br>
              <a:rPr lang="en-US" dirty="0">
                <a:solidFill>
                  <a:srgbClr val="FF0000"/>
                </a:solidFill>
                <a:latin typeface="Consolas"/>
              </a:rPr>
            </a:br>
            <a:r>
              <a:rPr lang="en-US" dirty="0">
                <a:solidFill>
                  <a:srgbClr val="FF0000"/>
                </a:solidFill>
                <a:latin typeface="Consolas"/>
              </a:rPr>
              <a:t>    margin-left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 35px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/>
            </a:r>
            <a:br>
              <a:rPr lang="en-US" dirty="0">
                <a:solidFill>
                  <a:srgbClr val="FF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A52A2A"/>
                </a:solidFill>
                <a:latin typeface="Consolas"/>
              </a:rPr>
              <a:t>ul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 li 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/>
            </a:r>
            <a:br>
              <a:rPr lang="en-US" dirty="0">
                <a:solidFill>
                  <a:srgbClr val="FF0000"/>
                </a:solidFill>
                <a:latin typeface="Consolas"/>
              </a:rPr>
            </a:br>
            <a:r>
              <a:rPr lang="en-US" dirty="0">
                <a:solidFill>
                  <a:srgbClr val="FF0000"/>
                </a:solidFill>
                <a:latin typeface="Consolas"/>
              </a:rPr>
              <a:t>    background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 #cce5ff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/>
            </a:r>
            <a:br>
              <a:rPr lang="en-US" dirty="0">
                <a:solidFill>
                  <a:srgbClr val="FF0000"/>
                </a:solidFill>
                <a:latin typeface="Consolas"/>
              </a:rPr>
            </a:br>
            <a:r>
              <a:rPr lang="en-US" dirty="0">
                <a:solidFill>
                  <a:srgbClr val="FF0000"/>
                </a:solidFill>
                <a:latin typeface="Consolas"/>
              </a:rPr>
              <a:t>    margin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 5px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/>
            </a:r>
            <a:br>
              <a:rPr lang="en-US" dirty="0">
                <a:solidFill>
                  <a:srgbClr val="FF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86682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2" y="2286000"/>
            <a:ext cx="9045559" cy="3190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52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style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3448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1383</TotalTime>
  <Words>213</Words>
  <Application>Microsoft Office PowerPoint</Application>
  <PresentationFormat>On-screen Show (4:3)</PresentationFormat>
  <Paragraphs>50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CSS</vt:lpstr>
      <vt:lpstr>outline</vt:lpstr>
      <vt:lpstr>outline(1)</vt:lpstr>
      <vt:lpstr>outline(2)</vt:lpstr>
      <vt:lpstr>links</vt:lpstr>
      <vt:lpstr>Lists style</vt:lpstr>
      <vt:lpstr>List style(1)</vt:lpstr>
      <vt:lpstr>PowerPoint Presentation</vt:lpstr>
      <vt:lpstr>Table style</vt:lpstr>
      <vt:lpstr>icons</vt:lpstr>
      <vt:lpstr>How to use font awesome (fa)</vt:lpstr>
      <vt:lpstr>Fa : list icons</vt:lpstr>
      <vt:lpstr>Fa : Animated Icons</vt:lpstr>
      <vt:lpstr>Fa : brands</vt:lpstr>
      <vt:lpstr>More about font awesome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handeling and subprocess module</dc:title>
  <dc:creator>Abdullah</dc:creator>
  <cp:lastModifiedBy>Abdullah</cp:lastModifiedBy>
  <cp:revision>61</cp:revision>
  <dcterms:created xsi:type="dcterms:W3CDTF">2006-08-16T00:00:00Z</dcterms:created>
  <dcterms:modified xsi:type="dcterms:W3CDTF">2018-04-19T07:49:33Z</dcterms:modified>
</cp:coreProperties>
</file>