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256" r:id="rId17"/>
    <p:sldId id="258" r:id="rId18"/>
    <p:sldId id="259" r:id="rId19"/>
    <p:sldId id="262" r:id="rId20"/>
    <p:sldId id="261" r:id="rId21"/>
    <p:sldId id="260" r:id="rId22"/>
    <p:sldId id="263" r:id="rId23"/>
    <p:sldId id="264" r:id="rId24"/>
    <p:sldId id="265" r:id="rId25"/>
    <p:sldId id="267" r:id="rId26"/>
    <p:sldId id="268" r:id="rId27"/>
    <p:sldId id="270" r:id="rId28"/>
    <p:sldId id="273" r:id="rId29"/>
    <p:sldId id="274" r:id="rId30"/>
    <p:sldId id="275" r:id="rId31"/>
    <p:sldId id="283" r:id="rId32"/>
    <p:sldId id="301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6AA"/>
    <a:srgbClr val="E4E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7" autoAdjust="0"/>
  </p:normalViewPr>
  <p:slideViewPr>
    <p:cSldViewPr>
      <p:cViewPr>
        <p:scale>
          <a:sx n="64" d="100"/>
          <a:sy n="64" d="100"/>
        </p:scale>
        <p:origin x="-155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0045B-BD5B-4F47-A20D-C33DAE03D712}" type="datetimeFigureOut">
              <a:rPr lang="en-US" smtClean="0"/>
              <a:t>2/18/2019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ADD0-277E-4971-8F21-CD102F29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elements of a page are nested into a tree-like structure of objects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DOM has properties and methods for traversing this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6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1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 CSS classes, DOM tree traversal/manipulation, events,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 strips out the unwanted text nodes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these are methods, so you need 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DADD0-277E-4971-8F21-CD102F2908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7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3345604-C742-402C-B12C-E99D44D67955}" type="datetime1">
              <a:rPr lang="en-US" smtClean="0"/>
              <a:t>2/18/2019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284EC-08AF-4A4A-A212-562C139EB48E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C6173843-AF84-40A0-ABD5-7C8C0FB36044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EEAEF-AB90-4FEF-AC17-86480B56203F}" type="datetime1">
              <a:rPr lang="en-US" smtClean="0"/>
              <a:t>2/18/2019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678A9E-D9B5-4169-B9F7-EE9324A9DD7F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58AEF9-6117-4639-A2FF-A5794C73EC04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C775ED-C40E-4B96-BD3E-15F285348FBE}" type="datetime1">
              <a:rPr lang="en-US" smtClean="0"/>
              <a:t>2/18/2019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529C5A-99C5-41F5-9F5A-26FC038BC345}" type="datetime1">
              <a:rPr lang="en-US" smtClean="0"/>
              <a:t>2/18/2019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E4EDB7-E395-4F0A-8426-8E233874D5EC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0897DF-A304-4666-9303-90CAA19D3DBC}" type="datetime1">
              <a:rPr lang="en-US" smtClean="0"/>
              <a:t>2/18/2019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2AC466EB-74D8-4D47-90D1-D37DCFC88381}" type="datetime1">
              <a:rPr lang="en-US" smtClean="0"/>
              <a:t>2/18/2019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53128417-B4C0-4AEA-93AC-5D7FCB73E1D6}" type="datetime1">
              <a:rPr lang="en-US" smtClean="0"/>
              <a:t>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4E23B61B-AF1A-4B22-A55F-22F5B8313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dom_mozilla_vs_ie.asp" TargetMode="External"/><Relationship Id="rId2" Type="http://schemas.openxmlformats.org/officeDocument/2006/relationships/hyperlink" Target="http://www.w3schools.com/dom/dom_node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prototypejs.org/api/element/cumulativeoffset" TargetMode="External"/><Relationship Id="rId13" Type="http://schemas.openxmlformats.org/officeDocument/2006/relationships/hyperlink" Target="http://prototypejs.org/api/element/getDimensions" TargetMode="External"/><Relationship Id="rId18" Type="http://schemas.openxmlformats.org/officeDocument/2006/relationships/hyperlink" Target="http://prototypejs.org/api/element/hasClassName" TargetMode="External"/><Relationship Id="rId26" Type="http://schemas.openxmlformats.org/officeDocument/2006/relationships/hyperlink" Target="http://prototypejs.org/api/element/positionedoffset" TargetMode="External"/><Relationship Id="rId39" Type="http://schemas.openxmlformats.org/officeDocument/2006/relationships/hyperlink" Target="http://prototypejs.org/api/element/toggleClassName" TargetMode="External"/><Relationship Id="rId3" Type="http://schemas.openxmlformats.org/officeDocument/2006/relationships/hyperlink" Target="http://prototypejs.org/api/element/absolutize" TargetMode="External"/><Relationship Id="rId21" Type="http://schemas.openxmlformats.org/officeDocument/2006/relationships/hyperlink" Target="http://prototypejs.org/api/element/insert" TargetMode="External"/><Relationship Id="rId34" Type="http://schemas.openxmlformats.org/officeDocument/2006/relationships/hyperlink" Target="http://prototypejs.org/api/element/select" TargetMode="External"/><Relationship Id="rId42" Type="http://schemas.openxmlformats.org/officeDocument/2006/relationships/hyperlink" Target="http://prototypejs.org/api/element/update" TargetMode="External"/><Relationship Id="rId7" Type="http://schemas.openxmlformats.org/officeDocument/2006/relationships/hyperlink" Target="http://prototypejs.org/api/element/cloneposition" TargetMode="External"/><Relationship Id="rId12" Type="http://schemas.openxmlformats.org/officeDocument/2006/relationships/hyperlink" Target="http://prototypejs.org/api/element/firstDescendant" TargetMode="External"/><Relationship Id="rId17" Type="http://schemas.openxmlformats.org/officeDocument/2006/relationships/hyperlink" Target="http://prototypejs.org/api/element/getWidth" TargetMode="External"/><Relationship Id="rId25" Type="http://schemas.openxmlformats.org/officeDocument/2006/relationships/hyperlink" Target="http://prototypejs.org/api/element/match" TargetMode="External"/><Relationship Id="rId33" Type="http://schemas.openxmlformats.org/officeDocument/2006/relationships/hyperlink" Target="http://prototypejs.org/api/element/scrollto" TargetMode="External"/><Relationship Id="rId38" Type="http://schemas.openxmlformats.org/officeDocument/2006/relationships/hyperlink" Target="http://prototypejs.org/api/element/toggle" TargetMode="External"/><Relationship Id="rId46" Type="http://schemas.openxmlformats.org/officeDocument/2006/relationships/hyperlink" Target="http://prototypejs.org/api/element/writeAttribute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://prototypejs.org/api/element/getStyle" TargetMode="External"/><Relationship Id="rId20" Type="http://schemas.openxmlformats.org/officeDocument/2006/relationships/hyperlink" Target="http://prototypejs.org/api/element/identify" TargetMode="External"/><Relationship Id="rId29" Type="http://schemas.openxmlformats.org/officeDocument/2006/relationships/hyperlink" Target="http://prototypejs.org/api/element/relativize" TargetMode="External"/><Relationship Id="rId41" Type="http://schemas.openxmlformats.org/officeDocument/2006/relationships/hyperlink" Target="http://prototypejs.org/api/element/undoPositione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api/element/cleanwhitespace" TargetMode="External"/><Relationship Id="rId11" Type="http://schemas.openxmlformats.org/officeDocument/2006/relationships/hyperlink" Target="http://prototypejs.org/api/element/extend" TargetMode="External"/><Relationship Id="rId24" Type="http://schemas.openxmlformats.org/officeDocument/2006/relationships/hyperlink" Target="http://prototypejs.org/api/element/makePositioned" TargetMode="External"/><Relationship Id="rId32" Type="http://schemas.openxmlformats.org/officeDocument/2006/relationships/hyperlink" Target="http://prototypejs.org/api/element/replace" TargetMode="External"/><Relationship Id="rId37" Type="http://schemas.openxmlformats.org/officeDocument/2006/relationships/hyperlink" Target="http://prototypejs.org/api/element/show" TargetMode="External"/><Relationship Id="rId40" Type="http://schemas.openxmlformats.org/officeDocument/2006/relationships/hyperlink" Target="http://prototypejs.org/api/element/undoClipping" TargetMode="External"/><Relationship Id="rId45" Type="http://schemas.openxmlformats.org/officeDocument/2006/relationships/hyperlink" Target="http://prototypejs.org/api/element/wrap" TargetMode="External"/><Relationship Id="rId5" Type="http://schemas.openxmlformats.org/officeDocument/2006/relationships/hyperlink" Target="http://prototypejs.org/api/element/classNames" TargetMode="External"/><Relationship Id="rId15" Type="http://schemas.openxmlformats.org/officeDocument/2006/relationships/hyperlink" Target="http://prototypejs.org/api/element/getoffsetparent" TargetMode="External"/><Relationship Id="rId23" Type="http://schemas.openxmlformats.org/officeDocument/2006/relationships/hyperlink" Target="http://prototypejs.org/api/element/makeClipping" TargetMode="External"/><Relationship Id="rId28" Type="http://schemas.openxmlformats.org/officeDocument/2006/relationships/hyperlink" Target="http://prototypejs.org/api/element/recursivelyCollect" TargetMode="External"/><Relationship Id="rId36" Type="http://schemas.openxmlformats.org/officeDocument/2006/relationships/hyperlink" Target="http://prototypejs.org/api/element/setStyle" TargetMode="External"/><Relationship Id="rId10" Type="http://schemas.openxmlformats.org/officeDocument/2006/relationships/hyperlink" Target="http://prototypejs.org/api/element/empty" TargetMode="External"/><Relationship Id="rId19" Type="http://schemas.openxmlformats.org/officeDocument/2006/relationships/hyperlink" Target="http://prototypejs.org/api/element/hide" TargetMode="External"/><Relationship Id="rId31" Type="http://schemas.openxmlformats.org/officeDocument/2006/relationships/hyperlink" Target="http://prototypejs.org/api/element/removeClassName" TargetMode="External"/><Relationship Id="rId44" Type="http://schemas.openxmlformats.org/officeDocument/2006/relationships/hyperlink" Target="http://prototypejs.org/api/element/visible" TargetMode="External"/><Relationship Id="rId4" Type="http://schemas.openxmlformats.org/officeDocument/2006/relationships/hyperlink" Target="http://prototypejs.org/api/element/addClassName" TargetMode="External"/><Relationship Id="rId9" Type="http://schemas.openxmlformats.org/officeDocument/2006/relationships/hyperlink" Target="http://prototypejs.org/api/element/cumulativescrolloffset" TargetMode="External"/><Relationship Id="rId14" Type="http://schemas.openxmlformats.org/officeDocument/2006/relationships/hyperlink" Target="http://prototypejs.org/api/element/getheight" TargetMode="External"/><Relationship Id="rId22" Type="http://schemas.openxmlformats.org/officeDocument/2006/relationships/hyperlink" Target="http://prototypejs.org/api/element/inspect" TargetMode="External"/><Relationship Id="rId27" Type="http://schemas.openxmlformats.org/officeDocument/2006/relationships/hyperlink" Target="http://prototypejs.org/api/element/readAttribute" TargetMode="External"/><Relationship Id="rId30" Type="http://schemas.openxmlformats.org/officeDocument/2006/relationships/hyperlink" Target="http://prototypejs.org/api/element/remove" TargetMode="External"/><Relationship Id="rId35" Type="http://schemas.openxmlformats.org/officeDocument/2006/relationships/hyperlink" Target="http://prototypejs.org/api/element/setOpacity" TargetMode="External"/><Relationship Id="rId43" Type="http://schemas.openxmlformats.org/officeDocument/2006/relationships/hyperlink" Target="http://prototypejs.org/api/element/viewportoffset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prototypejs.org/api/element/siblings" TargetMode="External"/><Relationship Id="rId13" Type="http://schemas.openxmlformats.org/officeDocument/2006/relationships/hyperlink" Target="http://prototypejs.org/api/element/adjacent" TargetMode="External"/><Relationship Id="rId3" Type="http://schemas.openxmlformats.org/officeDocument/2006/relationships/hyperlink" Target="http://prototypejs.org/api/element/ancestors" TargetMode="External"/><Relationship Id="rId7" Type="http://schemas.openxmlformats.org/officeDocument/2006/relationships/hyperlink" Target="http://prototypejs.org/api/element/down" TargetMode="External"/><Relationship Id="rId12" Type="http://schemas.openxmlformats.org/officeDocument/2006/relationships/hyperlink" Target="http://prototypejs.org/api/element/previousSibl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totypejs.org/api/element/descendants" TargetMode="External"/><Relationship Id="rId11" Type="http://schemas.openxmlformats.org/officeDocument/2006/relationships/hyperlink" Target="http://prototypejs.org/api/element/previous" TargetMode="External"/><Relationship Id="rId5" Type="http://schemas.openxmlformats.org/officeDocument/2006/relationships/hyperlink" Target="http://prototypejs.org/api/element/childElements" TargetMode="External"/><Relationship Id="rId10" Type="http://schemas.openxmlformats.org/officeDocument/2006/relationships/hyperlink" Target="http://prototypejs.org/api/element/nextSiblings" TargetMode="External"/><Relationship Id="rId4" Type="http://schemas.openxmlformats.org/officeDocument/2006/relationships/hyperlink" Target="http://prototypejs.org/api/element/up" TargetMode="External"/><Relationship Id="rId9" Type="http://schemas.openxmlformats.org/officeDocument/2006/relationships/hyperlink" Target="http://prototypejs.org/api/element/nex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dom/met_node_insertbefore.asp" TargetMode="External"/><Relationship Id="rId2" Type="http://schemas.openxmlformats.org/officeDocument/2006/relationships/hyperlink" Target="http://www.w3schools.com/dom/met_node_appendchil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dom/met_node_replacechild.asp" TargetMode="External"/><Relationship Id="rId4" Type="http://schemas.openxmlformats.org/officeDocument/2006/relationships/hyperlink" Target="http://www.w3schools.com/dom/met_node_removechild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table_deleterow.asp" TargetMode="External"/><Relationship Id="rId2" Type="http://schemas.openxmlformats.org/officeDocument/2006/relationships/hyperlink" Target="https://www.w3schools.com/jsref/met_table_insertrow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ref/met_tablerow_deletecell.asp" TargetMode="External"/><Relationship Id="rId4" Type="http://schemas.openxmlformats.org/officeDocument/2006/relationships/hyperlink" Target="https://www.w3schools.com/jsref/met_tablerow_insertcell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0" y="2743201"/>
            <a:ext cx="6970713" cy="1371600"/>
          </a:xfrm>
        </p:spPr>
        <p:txBody>
          <a:bodyPr/>
          <a:lstStyle/>
          <a:p>
            <a:endParaRPr lang="ar-S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Keyboard Events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10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47554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3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</a:t>
            </a:r>
            <a:r>
              <a:rPr lang="en-US" dirty="0" smtClean="0"/>
              <a:t>Forms Events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11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29559" cy="437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29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Events: </a:t>
            </a:r>
            <a:r>
              <a:rPr lang="en-US" dirty="0" smtClean="0"/>
              <a:t>Clipboard </a:t>
            </a:r>
            <a:r>
              <a:rPr lang="en-US" dirty="0"/>
              <a:t>Events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12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41523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2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smtClean="0"/>
              <a:t>Events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13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9022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14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4" y="2133600"/>
            <a:ext cx="9103784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</a:t>
            </a:r>
            <a:r>
              <a:rPr lang="en-US" dirty="0" smtClean="0"/>
              <a:t>Events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15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40809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7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23B61B-AF1A-4B22-A55F-22F5B83137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DOM tree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91500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6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9768" y="2895600"/>
            <a:ext cx="8153400" cy="2514600"/>
          </a:xfrm>
        </p:spPr>
        <p:txBody>
          <a:bodyPr/>
          <a:lstStyle/>
          <a:p>
            <a:r>
              <a:rPr lang="en-US" dirty="0"/>
              <a:t>element nodes (HTML tag)</a:t>
            </a:r>
          </a:p>
          <a:p>
            <a:pPr lvl="1"/>
            <a:r>
              <a:rPr lang="en-US" dirty="0"/>
              <a:t>can have children and/or attributes</a:t>
            </a:r>
          </a:p>
          <a:p>
            <a:r>
              <a:rPr lang="en-US" dirty="0"/>
              <a:t>text nodes (text in a block </a:t>
            </a:r>
            <a:r>
              <a:rPr lang="en-US" dirty="0" smtClean="0"/>
              <a:t>element)</a:t>
            </a:r>
          </a:p>
          <a:p>
            <a:r>
              <a:rPr lang="en-US" dirty="0" smtClean="0"/>
              <a:t>attribute </a:t>
            </a:r>
            <a:r>
              <a:rPr lang="en-US" dirty="0"/>
              <a:t>nodes (attribute/value pair)</a:t>
            </a:r>
          </a:p>
          <a:p>
            <a:pPr lvl="1"/>
            <a:r>
              <a:rPr lang="en-US" dirty="0"/>
              <a:t>text/attributes are children in an element node</a:t>
            </a:r>
          </a:p>
          <a:p>
            <a:pPr lvl="1"/>
            <a:r>
              <a:rPr lang="en-US" dirty="0"/>
              <a:t>cannot have children or attributes</a:t>
            </a:r>
          </a:p>
          <a:p>
            <a:pPr lvl="1"/>
            <a:r>
              <a:rPr lang="en-US" dirty="0"/>
              <a:t>not usually shown when drawing the DOM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08540"/>
            <a:ext cx="838200" cy="90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8667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334000"/>
            <a:ext cx="1047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dirty="0"/>
              <a:t>Types of DOM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="/path/page.html"&gt;link in it&lt;/a&gt;.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&lt;/p&gt;	                           		 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02" y="2895600"/>
            <a:ext cx="50129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85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object </a:t>
            </a:r>
            <a:r>
              <a:rPr lang="en-US" dirty="0" err="1" smtClean="0"/>
              <a:t>convertions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 = new Date();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7" y="2133600"/>
            <a:ext cx="8753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0447104"/>
              </p:ext>
            </p:extLst>
          </p:nvPr>
        </p:nvGraphicFramePr>
        <p:xfrm>
          <a:off x="685797" y="1600200"/>
          <a:ext cx="8305802" cy="373379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52901"/>
                <a:gridCol w="4152901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85800" y="5361057"/>
            <a:ext cx="4573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2"/>
              </a:rPr>
              <a:t>complete list of DOM node properties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browser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incompatiblity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  <a:hlinkClick r:id="rId3"/>
              </a:rPr>
              <a:t>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258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16314E3-73DD-47A1-A0F6-5E80C77B0D39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60493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&lt;p id="foo"&gt;This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="/path/to/another/page.html"&gt;link&lt;/a&gt;.&lt;/p&gt;	                  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5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</a:t>
            </a:r>
            <a:r>
              <a:rPr lang="en-US" dirty="0" err="1" smtClean="0"/>
              <a:t>vs</a:t>
            </a:r>
            <a:r>
              <a:rPr lang="en-US" dirty="0" smtClean="0"/>
              <a:t> text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276600"/>
            <a:ext cx="8153400" cy="3657600"/>
          </a:xfrm>
        </p:spPr>
        <p:txBody>
          <a:bodyPr/>
          <a:lstStyle/>
          <a:p>
            <a:r>
              <a:rPr lang="en-US" dirty="0"/>
              <a:t>Q: How many children does the div above have?</a:t>
            </a:r>
          </a:p>
          <a:p>
            <a:r>
              <a:rPr lang="en-US" dirty="0"/>
              <a:t>A: 3</a:t>
            </a:r>
          </a:p>
          <a:p>
            <a:pPr lvl="1"/>
            <a:r>
              <a:rPr lang="en-US" dirty="0"/>
              <a:t>an element node representing the &lt;p&gt;</a:t>
            </a:r>
          </a:p>
          <a:p>
            <a:pPr lvl="1"/>
            <a:r>
              <a:rPr lang="en-US" dirty="0"/>
              <a:t>two text nodes representing "\n\t" (before/after the paragraph)</a:t>
            </a:r>
          </a:p>
          <a:p>
            <a:r>
              <a:rPr lang="en-US" dirty="0"/>
              <a:t>Q: How many children does the paragraph have? The a tag?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60493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&lt;div&gt;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This is a paragraph of text with 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&lt;a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="page.html"&gt;link&lt;/a&gt;.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&lt;/div&gt;	 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72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element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91430213"/>
              </p:ext>
            </p:extLst>
          </p:nvPr>
        </p:nvGraphicFramePr>
        <p:xfrm>
          <a:off x="76200" y="1600200"/>
          <a:ext cx="9067800" cy="521123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3560"/>
                <a:gridCol w="1813560"/>
                <a:gridCol w="1813560"/>
                <a:gridCol w="1813560"/>
                <a:gridCol w="1813560"/>
              </a:tblGrid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absolutize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"/>
                        </a:rPr>
                        <a:t>addClassName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classNames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6"/>
                        </a:rPr>
                        <a:t>cleanWhitespace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7"/>
                        </a:rPr>
                        <a:t>clonePosition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8"/>
                        </a:rPr>
                        <a:t>cumulativeOffset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9"/>
                        </a:rPr>
                        <a:t>cumulativeScrollOffset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0"/>
                        </a:rPr>
                        <a:t>empty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1"/>
                        </a:rPr>
                        <a:t>extend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2"/>
                        </a:rPr>
                        <a:t>firstDescendant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3"/>
                        </a:rPr>
                        <a:t>getDimensions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4"/>
                        </a:rPr>
                        <a:t>getHeight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5"/>
                        </a:rPr>
                        <a:t>getOffsetParent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16"/>
                        </a:rPr>
                        <a:t>getStyle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dirty="0" err="1">
                          <a:hlinkClick r:id="rId17"/>
                        </a:rPr>
                        <a:t>getWidth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18"/>
                        </a:rPr>
                        <a:t>hasClassName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9"/>
                        </a:rPr>
                        <a:t>hide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0"/>
                        </a:rPr>
                        <a:t>identify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1"/>
                        </a:rPr>
                        <a:t>insert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2"/>
                        </a:rPr>
                        <a:t>inspect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3"/>
                        </a:rPr>
                        <a:t>makeClipping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4"/>
                        </a:rPr>
                        <a:t>makePositioned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5"/>
                        </a:rPr>
                        <a:t>match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26"/>
                        </a:rPr>
                        <a:t>positionedOffset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7"/>
                        </a:rPr>
                        <a:t>readAttribute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>
                          <a:hlinkClick r:id="rId28"/>
                        </a:rPr>
                        <a:t>recursivelyCollect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29"/>
                        </a:rPr>
                        <a:t>relativize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0"/>
                        </a:rPr>
                        <a:t>remove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1"/>
                        </a:rPr>
                        <a:t>removeClassName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2"/>
                        </a:rPr>
                        <a:t>replace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>
                          <a:hlinkClick r:id="rId33"/>
                        </a:rPr>
                        <a:t>scrollTo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4"/>
                        </a:rPr>
                        <a:t>select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5"/>
                        </a:rPr>
                        <a:t>setOpacity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6"/>
                        </a:rPr>
                        <a:t>setStyle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37"/>
                        </a:rPr>
                        <a:t>show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  <a:tr h="582789">
                <a:tc>
                  <a:txBody>
                    <a:bodyPr/>
                    <a:lstStyle/>
                    <a:p>
                      <a:r>
                        <a:rPr lang="en-US" sz="2000">
                          <a:hlinkClick r:id="rId38"/>
                        </a:rPr>
                        <a:t>toggle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39"/>
                        </a:rPr>
                        <a:t>toggleClassName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0"/>
                        </a:rPr>
                        <a:t>undoClipping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1"/>
                        </a:rPr>
                        <a:t>undoPositioned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2"/>
                        </a:rPr>
                        <a:t>update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</a:tr>
              <a:tr h="333022">
                <a:tc>
                  <a:txBody>
                    <a:bodyPr/>
                    <a:lstStyle/>
                    <a:p>
                      <a:r>
                        <a:rPr lang="en-US" sz="2000">
                          <a:hlinkClick r:id="rId43"/>
                        </a:rPr>
                        <a:t>viewportOffset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4"/>
                        </a:rPr>
                        <a:t>visible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hlinkClick r:id="rId45"/>
                        </a:rPr>
                        <a:t>wrap</a:t>
                      </a:r>
                      <a:endParaRPr lang="en-US" sz="200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6"/>
                        </a:rPr>
                        <a:t>writeAttribute</a:t>
                      </a:r>
                      <a:endParaRPr lang="en-US" sz="2000" dirty="0"/>
                    </a:p>
                  </a:txBody>
                  <a:tcPr marL="83256" marR="83256" marT="41628" marB="41628" anchor="ctr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3256" marR="83256" marT="41628" marB="41628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DOM tree traversal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4399591"/>
              </p:ext>
            </p:extLst>
          </p:nvPr>
        </p:nvGraphicFramePr>
        <p:xfrm>
          <a:off x="612775" y="1600200"/>
          <a:ext cx="81534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method(s)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ancestors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4"/>
                        </a:rPr>
                        <a:t>up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above this one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hlinkClick r:id="rId5"/>
                        </a:rPr>
                        <a:t>childElements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6"/>
                        </a:rPr>
                        <a:t>descendants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>
                          <a:hlinkClick r:id="rId7"/>
                        </a:rPr>
                        <a:t>down</a:t>
                      </a:r>
                      <a:r>
                        <a:rPr lang="en-US" sz="2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below this one (not text nodes)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hlinkClick r:id="rId8"/>
                        </a:rPr>
                        <a:t>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9"/>
                        </a:rPr>
                        <a:t>next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0"/>
                        </a:rPr>
                        <a:t>nextSiblings</a:t>
                      </a:r>
                      <a:r>
                        <a:rPr lang="en-US" sz="2400"/>
                        <a:t>, </a:t>
                      </a:r>
                      <a:br>
                        <a:rPr lang="en-US" sz="2400"/>
                      </a:br>
                      <a:r>
                        <a:rPr lang="en-US" sz="2400">
                          <a:hlinkClick r:id="rId11"/>
                        </a:rPr>
                        <a:t>previous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2"/>
                        </a:rPr>
                        <a:t>previousSiblings</a:t>
                      </a:r>
                      <a:r>
                        <a:rPr lang="en-US" sz="2400"/>
                        <a:t>, </a:t>
                      </a:r>
                      <a:r>
                        <a:rPr lang="en-US" sz="2400">
                          <a:hlinkClick r:id="rId13"/>
                        </a:rPr>
                        <a:t>adjacent</a:t>
                      </a:r>
                      <a:r>
                        <a:rPr lang="en-US" sz="240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elements with same parent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as this one (not text nodes)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groups of DOM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/>
          <a:lstStyle/>
          <a:p>
            <a:r>
              <a:rPr lang="en-US" dirty="0"/>
              <a:t>methods in document and other DOM objects for accessing </a:t>
            </a:r>
            <a:r>
              <a:rPr lang="en-US" dirty="0" smtClean="0"/>
              <a:t>descendants: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35937"/>
              </p:ext>
            </p:extLst>
          </p:nvPr>
        </p:nvGraphicFramePr>
        <p:xfrm>
          <a:off x="612775" y="2903061"/>
          <a:ext cx="8153400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getElementsByTagName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returns array of descendents with the given tag, such as "div"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getElementsByName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 array of </a:t>
                      </a:r>
                      <a:r>
                        <a:rPr lang="en-US" sz="2400" dirty="0" smtClean="0"/>
                        <a:t>descendants </a:t>
                      </a:r>
                      <a:r>
                        <a:rPr lang="en-US" sz="2400" dirty="0"/>
                        <a:t>with the given name attribute (mostly useful for accessing form controls)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2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elements of a certain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allParas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style.backgroundColor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655874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&lt;p&gt;This is the first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&lt;p&gt;This is the second paragraph&lt;/p&gt;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&lt;p&gt;You get the idea...&lt;/p&gt;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&lt;/body&gt;                          	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9893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Prototype's methods for selecting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95271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$("game").select("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button.control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gameButtons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"yellow";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269816"/>
              </p:ext>
            </p:extLst>
          </p:nvPr>
        </p:nvGraphicFramePr>
        <p:xfrm>
          <a:off x="608308" y="4191000"/>
          <a:ext cx="8153400" cy="1706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getElementsByClassName</a:t>
                      </a:r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elements that use given class attribute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select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array of descendants that match given CSS selector, such as "</a:t>
                      </a:r>
                      <a:r>
                        <a:rPr lang="en-US" sz="2000" dirty="0" err="1"/>
                        <a:t>div#sidebar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ul.news</a:t>
                      </a:r>
                      <a:r>
                        <a:rPr lang="en-US" sz="2000" dirty="0"/>
                        <a:t> &gt; li"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2775" y="3285292"/>
            <a:ext cx="680667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Prototype adds methods to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document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(and all DOM element objects) for selecting groups of elements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0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932872"/>
            <a:ext cx="8153400" cy="1477328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create a new &lt;h2&gt; node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("h2");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"This is a heading";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newHeading.style.color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"green";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5334000"/>
            <a:ext cx="8153400" cy="1219200"/>
          </a:xfrm>
        </p:spPr>
        <p:txBody>
          <a:bodyPr/>
          <a:lstStyle/>
          <a:p>
            <a:r>
              <a:rPr lang="en-US" dirty="0"/>
              <a:t>merely creating a node does not add it to the page</a:t>
            </a:r>
          </a:p>
          <a:p>
            <a:r>
              <a:rPr lang="en-US" dirty="0"/>
              <a:t>you must add the new node as a child of an existing element on the page...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81661"/>
              </p:ext>
            </p:extLst>
          </p:nvPr>
        </p:nvGraphicFramePr>
        <p:xfrm>
          <a:off x="609600" y="1600200"/>
          <a:ext cx="8153400" cy="21031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document.createElement</a:t>
                      </a:r>
                      <a:r>
                        <a:rPr lang="en-US" sz="2000" dirty="0"/>
                        <a:t>("tag")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new empty DOM node representing an element of that type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document.createTextNode</a:t>
                      </a:r>
                      <a:r>
                        <a:rPr lang="en-US" sz="2000" dirty="0"/>
                        <a:t>("text")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creates and returns a text node containing given text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847272"/>
            <a:ext cx="8153400" cy="1200329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document.createElement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("p");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p.innerHTML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"A paragraph!";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Element.appendChild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(p);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                       			 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5345"/>
              </p:ext>
            </p:extLst>
          </p:nvPr>
        </p:nvGraphicFramePr>
        <p:xfrm>
          <a:off x="612775" y="1615440"/>
          <a:ext cx="8153400" cy="2895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/>
                <a:gridCol w="40767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2"/>
                        </a:rPr>
                        <a:t>appendChild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given node at end of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3"/>
                        </a:rPr>
                        <a:t>insertBefore</a:t>
                      </a:r>
                      <a:r>
                        <a:rPr lang="en-US" sz="200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hlinkClick r:id="rId4"/>
                        </a:rPr>
                        <a:t>removeChild</a:t>
                      </a:r>
                      <a:r>
                        <a:rPr lang="en-US" sz="200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removes given node from this node's child list 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hlinkClick r:id="rId5"/>
                        </a:rPr>
                        <a:t>replaceChild</a:t>
                      </a:r>
                      <a:r>
                        <a:rPr lang="en-US" sz="200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replaces given child with new node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&lt;body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&lt;p&gt;The internal clock in JavaScript starts at midnight January 1, 1970.&lt;/p&gt;</a:t>
            </a:r>
          </a:p>
          <a:p>
            <a:r>
              <a:rPr lang="en-US" sz="1600" dirty="0"/>
              <a:t>&lt;p&gt;The </a:t>
            </a:r>
            <a:r>
              <a:rPr lang="en-US" sz="1600" dirty="0" err="1"/>
              <a:t>getTime</a:t>
            </a:r>
            <a:r>
              <a:rPr lang="en-US" sz="1600" dirty="0"/>
              <a:t>() function returns the number of milliseconds since then:&lt;/p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&lt;p id="demo"&gt;&lt;/p&gt;</a:t>
            </a:r>
          </a:p>
          <a:p>
            <a:endParaRPr lang="en-US" sz="1600" dirty="0"/>
          </a:p>
          <a:p>
            <a:r>
              <a:rPr lang="en-US" sz="1600" dirty="0"/>
              <a:t>&lt;script&gt;</a:t>
            </a:r>
          </a:p>
          <a:p>
            <a:r>
              <a:rPr lang="en-US" sz="1600" dirty="0" err="1"/>
              <a:t>var</a:t>
            </a:r>
            <a:r>
              <a:rPr lang="en-US" sz="1600" dirty="0"/>
              <a:t> d = new Date();</a:t>
            </a:r>
          </a:p>
          <a:p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</a:t>
            </a:r>
            <a:r>
              <a:rPr lang="en-US" sz="1600" dirty="0" err="1"/>
              <a:t>d.getDate</a:t>
            </a:r>
            <a:r>
              <a:rPr lang="en-US" sz="1600" dirty="0"/>
              <a:t>();</a:t>
            </a:r>
          </a:p>
          <a:p>
            <a:r>
              <a:rPr lang="en-US" sz="1600" dirty="0"/>
              <a:t>&lt;/script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</a:t>
            </a:r>
            <a:r>
              <a:rPr lang="en-US" sz="1600" dirty="0" smtClean="0"/>
              <a:t>&gt;</a:t>
            </a:r>
          </a:p>
          <a:p>
            <a:endParaRPr lang="ar-S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the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rgbClr val="F1F6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slideClick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bullets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document.getElementsByTagName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("li");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bullets.length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if (bullets[i].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innerHTML.indexOf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("children") &gt;= 0)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bullets[i].remove();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	                           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4343400"/>
            <a:ext cx="8153400" cy="1219200"/>
          </a:xfrm>
        </p:spPr>
        <p:txBody>
          <a:bodyPr/>
          <a:lstStyle/>
          <a:p>
            <a:r>
              <a:rPr lang="en-US" dirty="0"/>
              <a:t>each DOM object has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removeChild</a:t>
            </a:r>
            <a:r>
              <a:rPr lang="en-US" dirty="0"/>
              <a:t> method to remove its children from the page</a:t>
            </a:r>
          </a:p>
          <a:p>
            <a:r>
              <a:rPr lang="en-US" dirty="0"/>
              <a:t>Prototype adds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dirty="0"/>
              <a:t> method for a node to remove itself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createElements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47885"/>
            <a:ext cx="8153400" cy="4247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 https://ajax.googleapis.com/ajax/libs/prototype/1.7.0.0/prototype.js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="paragraph.js 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&lt;div id="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paragrapharea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&lt;button id="add"&gt;Add a paragraph&lt;/button&gt;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div&gt;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DOM Table </a:t>
            </a:r>
            <a:r>
              <a:rPr lang="en-US" dirty="0" smtClean="0"/>
              <a:t>Object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Getting:</a:t>
            </a:r>
          </a:p>
          <a:p>
            <a:pPr lvl="1"/>
            <a:r>
              <a:rPr lang="en-US" dirty="0" err="1" smtClean="0"/>
              <a:t>Table.rows</a:t>
            </a:r>
            <a:r>
              <a:rPr lang="en-US" dirty="0" smtClean="0"/>
              <a:t>: Returns an array of </a:t>
            </a:r>
            <a:r>
              <a:rPr lang="en-US" dirty="0"/>
              <a:t>all 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elements </a:t>
            </a:r>
            <a:r>
              <a:rPr lang="en-US" dirty="0"/>
              <a:t>in a </a:t>
            </a:r>
            <a:r>
              <a:rPr lang="en-US" dirty="0" smtClean="0"/>
              <a:t>table</a:t>
            </a:r>
          </a:p>
          <a:p>
            <a:pPr lvl="1"/>
            <a:r>
              <a:rPr lang="en-US" dirty="0" err="1" smtClean="0"/>
              <a:t>Table.rows</a:t>
            </a:r>
            <a:r>
              <a:rPr lang="en-US" dirty="0" smtClean="0"/>
              <a:t>[0].cells : </a:t>
            </a:r>
            <a:r>
              <a:rPr lang="en-US" dirty="0"/>
              <a:t>Returns an array of all </a:t>
            </a:r>
            <a:r>
              <a:rPr lang="en-US" dirty="0" smtClean="0"/>
              <a:t>&lt;td&gt; and &lt;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  <a:r>
              <a:rPr lang="en-US" dirty="0"/>
              <a:t>elements in </a:t>
            </a:r>
            <a:r>
              <a:rPr lang="en-US" dirty="0" smtClean="0"/>
              <a:t>a </a:t>
            </a:r>
            <a:r>
              <a:rPr lang="en-US" dirty="0" err="1" smtClean="0"/>
              <a:t>a</a:t>
            </a:r>
            <a:r>
              <a:rPr lang="en-US" dirty="0" smtClean="0"/>
              <a:t> specific table row</a:t>
            </a:r>
          </a:p>
          <a:p>
            <a:r>
              <a:rPr lang="en-US" dirty="0"/>
              <a:t> </a:t>
            </a:r>
            <a:r>
              <a:rPr lang="en-US" dirty="0" err="1" smtClean="0">
                <a:hlinkClick r:id="rId2"/>
              </a:rPr>
              <a:t>insertRow</a:t>
            </a:r>
            <a:r>
              <a:rPr lang="en-US" dirty="0" smtClean="0">
                <a:hlinkClick r:id="rId2"/>
              </a:rPr>
              <a:t>(n)</a:t>
            </a:r>
            <a:r>
              <a:rPr lang="en-US" dirty="0" smtClean="0"/>
              <a:t>: </a:t>
            </a:r>
            <a:r>
              <a:rPr lang="en-US" dirty="0"/>
              <a:t>create a new row (&lt;</a:t>
            </a:r>
            <a:r>
              <a:rPr lang="en-US" dirty="0" err="1"/>
              <a:t>tr</a:t>
            </a:r>
            <a:r>
              <a:rPr lang="en-US" dirty="0" smtClean="0"/>
              <a:t>&gt;) at the index n in the table (n starts from 0).</a:t>
            </a:r>
            <a:endParaRPr lang="en-US" dirty="0"/>
          </a:p>
          <a:p>
            <a:r>
              <a:rPr lang="en-US" dirty="0" err="1" smtClean="0">
                <a:hlinkClick r:id="rId3"/>
              </a:rPr>
              <a:t>deleteRow</a:t>
            </a:r>
            <a:r>
              <a:rPr lang="en-US" dirty="0" smtClean="0">
                <a:hlinkClick r:id="rId3"/>
              </a:rPr>
              <a:t>(n)</a:t>
            </a:r>
            <a:r>
              <a:rPr lang="en-US" dirty="0" smtClean="0"/>
              <a:t>: remove </a:t>
            </a:r>
            <a:r>
              <a:rPr lang="en-US" dirty="0"/>
              <a:t>a row.</a:t>
            </a:r>
          </a:p>
          <a:p>
            <a:r>
              <a:rPr lang="en-US" dirty="0" err="1" smtClean="0">
                <a:hlinkClick r:id="rId4"/>
              </a:rPr>
              <a:t>insertCell</a:t>
            </a:r>
            <a:r>
              <a:rPr lang="en-US" dirty="0" smtClean="0">
                <a:hlinkClick r:id="rId4"/>
              </a:rPr>
              <a:t>(n)</a:t>
            </a:r>
            <a:r>
              <a:rPr lang="en-US" dirty="0" smtClean="0"/>
              <a:t>: create </a:t>
            </a:r>
            <a:r>
              <a:rPr lang="en-US" dirty="0"/>
              <a:t>a new cell (&lt;td&gt;).</a:t>
            </a:r>
          </a:p>
          <a:p>
            <a:r>
              <a:rPr lang="en-US" dirty="0" err="1" smtClean="0">
                <a:hlinkClick r:id="rId5"/>
              </a:rPr>
              <a:t>deleteCell</a:t>
            </a:r>
            <a:r>
              <a:rPr lang="en-US" dirty="0" smtClean="0">
                <a:hlinkClick r:id="rId5"/>
              </a:rPr>
              <a:t>(n)</a:t>
            </a:r>
            <a:r>
              <a:rPr lang="en-US" dirty="0" smtClean="0"/>
              <a:t>: delete </a:t>
            </a:r>
            <a:r>
              <a:rPr lang="en-US" dirty="0"/>
              <a:t>a cell.</a:t>
            </a:r>
          </a:p>
          <a:p>
            <a:pPr lvl="1"/>
            <a:endParaRPr lang="en-US" dirty="0"/>
          </a:p>
          <a:p>
            <a:pPr lvl="1"/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0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a webpage with an of </a:t>
            </a:r>
            <a:r>
              <a:rPr lang="en-US" dirty="0"/>
              <a:t>H</a:t>
            </a:r>
            <a:r>
              <a:rPr lang="en-US" dirty="0" smtClean="0"/>
              <a:t>omer Simpson image at the center of the page. Develop a script that prints an alert: “Duh, </a:t>
            </a:r>
            <a:r>
              <a:rPr lang="en-US" dirty="0"/>
              <a:t>y</a:t>
            </a:r>
            <a:r>
              <a:rPr lang="en-US" dirty="0" smtClean="0"/>
              <a:t>ou are hovering!!” every time the mouse crosses over the image.</a:t>
            </a:r>
          </a:p>
          <a:p>
            <a:r>
              <a:rPr lang="en-US" dirty="0" smtClean="0"/>
              <a:t>Add 5 buttons to your webpage: red, yellow, green, black, and silver. Every time you click on one of these buttons the background should take the corresponding color.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2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06"/>
          <a:stretch/>
        </p:blipFill>
        <p:spPr bwMode="auto">
          <a:xfrm>
            <a:off x="304800" y="1600200"/>
            <a:ext cx="8425023" cy="45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6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50894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1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600" dirty="0"/>
              <a:t>&lt;html&gt;</a:t>
            </a:r>
          </a:p>
          <a:p>
            <a:r>
              <a:rPr lang="en-US" sz="1600" dirty="0"/>
              <a:t>&lt;body&gt;</a:t>
            </a:r>
          </a:p>
          <a:p>
            <a:endParaRPr lang="en-US" sz="1600" dirty="0"/>
          </a:p>
          <a:p>
            <a:r>
              <a:rPr lang="en-US" sz="1600" dirty="0"/>
              <a:t>&lt;h2&gt;JavaScript </a:t>
            </a:r>
            <a:r>
              <a:rPr lang="en-US" sz="1600" dirty="0" err="1"/>
              <a:t>Math.min</a:t>
            </a:r>
            <a:r>
              <a:rPr lang="en-US" sz="1600" dirty="0"/>
              <a:t>()&lt;/h2&gt;</a:t>
            </a:r>
          </a:p>
          <a:p>
            <a:endParaRPr lang="en-US" sz="1600" dirty="0"/>
          </a:p>
          <a:p>
            <a:r>
              <a:rPr lang="en-US" sz="1600" dirty="0"/>
              <a:t>&lt;p&gt;</a:t>
            </a:r>
            <a:r>
              <a:rPr lang="en-US" sz="1600" dirty="0" err="1"/>
              <a:t>Math.min</a:t>
            </a:r>
            <a:r>
              <a:rPr lang="en-US" sz="1600" dirty="0"/>
              <a:t>() returns the lowest value in a list of arguments:&lt;/p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&lt;p id="demo"&gt;&lt;/p&gt;</a:t>
            </a:r>
          </a:p>
          <a:p>
            <a:endParaRPr lang="en-US" sz="1600" dirty="0"/>
          </a:p>
          <a:p>
            <a:r>
              <a:rPr lang="en-US" sz="1600" dirty="0"/>
              <a:t>&lt;script&gt;</a:t>
            </a:r>
          </a:p>
          <a:p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</a:t>
            </a:r>
          </a:p>
          <a:p>
            <a:r>
              <a:rPr lang="en-US" sz="1600" dirty="0" err="1"/>
              <a:t>Math.min</a:t>
            </a:r>
            <a:r>
              <a:rPr lang="en-US" sz="1600" dirty="0"/>
              <a:t>(0, 150, 30, 20, -8, -200);</a:t>
            </a:r>
          </a:p>
          <a:p>
            <a:r>
              <a:rPr lang="en-US" sz="1600" dirty="0"/>
              <a:t>&lt;/script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  <a:p>
            <a:endParaRPr lang="ar-SA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68248" cy="432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5-Point Star 2"/>
          <p:cNvSpPr/>
          <p:nvPr/>
        </p:nvSpPr>
        <p:spPr>
          <a:xfrm>
            <a:off x="1219200" y="2971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990600" y="3581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990600" y="3962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066800" y="42672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73046" y="48768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1066800" y="5486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/>
          <a:stretch/>
        </p:blipFill>
        <p:spPr bwMode="auto">
          <a:xfrm>
            <a:off x="16808" y="1723869"/>
            <a:ext cx="9203392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1066800" y="5486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762000" y="2438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1066800" y="2819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990600" y="36576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1143000" y="45720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143000" y="51816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Events: </a:t>
            </a:r>
            <a:r>
              <a:rPr lang="en-US" dirty="0"/>
              <a:t>Mouse </a:t>
            </a:r>
            <a:r>
              <a:rPr lang="en-US" dirty="0" smtClean="0"/>
              <a:t>Events</a:t>
            </a:r>
            <a:endParaRPr lang="ar-S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E23B61B-AF1A-4B22-A55F-22F5B83137A3}" type="slidenum">
              <a:rPr lang="en-US" smtClean="0"/>
              <a:t>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"/>
          <a:stretch/>
        </p:blipFill>
        <p:spPr bwMode="auto">
          <a:xfrm>
            <a:off x="0" y="1734642"/>
            <a:ext cx="9143999" cy="390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3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4328</TotalTime>
  <Words>1143</Words>
  <Application>Microsoft Office PowerPoint</Application>
  <PresentationFormat>On-screen Show (4:3)</PresentationFormat>
  <Paragraphs>305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Theme2</vt:lpstr>
      <vt:lpstr>JavaScript</vt:lpstr>
      <vt:lpstr>Date object convertions</vt:lpstr>
      <vt:lpstr>Example</vt:lpstr>
      <vt:lpstr>Math </vt:lpstr>
      <vt:lpstr>Contd.</vt:lpstr>
      <vt:lpstr>Example </vt:lpstr>
      <vt:lpstr>String methods</vt:lpstr>
      <vt:lpstr>Contd.</vt:lpstr>
      <vt:lpstr>Events: Mouse Events</vt:lpstr>
      <vt:lpstr>Events: Keyboard Events</vt:lpstr>
      <vt:lpstr>Events: Forms Events</vt:lpstr>
      <vt:lpstr>Events: Clipboard Events</vt:lpstr>
      <vt:lpstr>Media Events</vt:lpstr>
      <vt:lpstr>Contd.</vt:lpstr>
      <vt:lpstr>Transition Events</vt:lpstr>
      <vt:lpstr>The DOM tree</vt:lpstr>
      <vt:lpstr>The DOM tree</vt:lpstr>
      <vt:lpstr>Types of DOM nodes</vt:lpstr>
      <vt:lpstr>Types of DOM nodes</vt:lpstr>
      <vt:lpstr>Traversing the DOM tree</vt:lpstr>
      <vt:lpstr>DOM tree traversal example</vt:lpstr>
      <vt:lpstr>Elements vs text nodes</vt:lpstr>
      <vt:lpstr>Prototype's DOM element methods</vt:lpstr>
      <vt:lpstr>Prototype's DOM tree traversal methods</vt:lpstr>
      <vt:lpstr>Selecting groups of DOM objects</vt:lpstr>
      <vt:lpstr>Getting all elements of a certain type</vt:lpstr>
      <vt:lpstr>Prototype's methods for selecting elements</vt:lpstr>
      <vt:lpstr>Creating new nodes</vt:lpstr>
      <vt:lpstr>Modifying the DOM tree</vt:lpstr>
      <vt:lpstr>Removing a node from the page</vt:lpstr>
      <vt:lpstr>Example: createElements</vt:lpstr>
      <vt:lpstr>HTML DOM Table Object</vt:lpstr>
      <vt:lpstr>Javascript 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 tree</dc:title>
  <dc:creator>Xenia Mountrouidou</dc:creator>
  <cp:lastModifiedBy>admin</cp:lastModifiedBy>
  <cp:revision>77</cp:revision>
  <dcterms:created xsi:type="dcterms:W3CDTF">2011-10-06T23:06:24Z</dcterms:created>
  <dcterms:modified xsi:type="dcterms:W3CDTF">2019-02-18T09:39:47Z</dcterms:modified>
</cp:coreProperties>
</file>