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314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316" r:id="rId11"/>
    <p:sldId id="267" r:id="rId12"/>
    <p:sldId id="318" r:id="rId13"/>
    <p:sldId id="331" r:id="rId14"/>
    <p:sldId id="332" r:id="rId15"/>
    <p:sldId id="268" r:id="rId16"/>
    <p:sldId id="269" r:id="rId17"/>
    <p:sldId id="319" r:id="rId18"/>
    <p:sldId id="321" r:id="rId19"/>
    <p:sldId id="325" r:id="rId20"/>
    <p:sldId id="326" r:id="rId21"/>
    <p:sldId id="322" r:id="rId22"/>
    <p:sldId id="323" r:id="rId23"/>
    <p:sldId id="324" r:id="rId24"/>
    <p:sldId id="315" r:id="rId25"/>
    <p:sldId id="270" r:id="rId26"/>
    <p:sldId id="317" r:id="rId27"/>
    <p:sldId id="320" r:id="rId28"/>
    <p:sldId id="327" r:id="rId29"/>
    <p:sldId id="328" r:id="rId30"/>
    <p:sldId id="271" r:id="rId31"/>
    <p:sldId id="274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03" r:id="rId48"/>
    <p:sldId id="304" r:id="rId49"/>
    <p:sldId id="305" r:id="rId50"/>
    <p:sldId id="306" r:id="rId51"/>
    <p:sldId id="329" r:id="rId52"/>
    <p:sldId id="307" r:id="rId53"/>
    <p:sldId id="330" r:id="rId54"/>
    <p:sldId id="30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73BE7-C5FA-42D6-9474-62F5BB081EE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4030-A222-4B4F-AF0A-469B630D2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4030-A222-4B4F-AF0A-469B630D22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829761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7772400" cy="1199704"/>
          </a:xfrm>
        </p:spPr>
        <p:txBody>
          <a:bodyPr/>
          <a:lstStyle/>
          <a:p>
            <a:r>
              <a:rPr lang="en-US" dirty="0" smtClean="0"/>
              <a:t>Building the interactivity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show the output of something in the console.log(</a:t>
            </a:r>
            <a:r>
              <a:rPr lang="en-US" dirty="0" err="1" smtClean="0"/>
              <a:t>var</a:t>
            </a:r>
            <a:r>
              <a:rPr lang="en-US" dirty="0" smtClean="0"/>
              <a:t> or value)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Debuging</a:t>
            </a:r>
            <a:r>
              <a:rPr lang="en-US" dirty="0" smtClean="0"/>
              <a:t> in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76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67" y="1189116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Numbers (integer, floating-point)</a:t>
            </a:r>
          </a:p>
          <a:p>
            <a:pPr>
              <a:spcBef>
                <a:spcPts val="0"/>
              </a:spcBef>
              <a:defRPr/>
            </a:pPr>
            <a:r>
              <a:rPr lang="en-GB" dirty="0" smtClean="0"/>
              <a:t>Boolean (true / false)</a:t>
            </a:r>
          </a:p>
          <a:p>
            <a:pPr marL="109728" indent="0">
              <a:spcBef>
                <a:spcPts val="0"/>
              </a:spcBef>
              <a:buNone/>
              <a:defRPr/>
            </a:pPr>
            <a:endParaRPr lang="en-GB" sz="500" dirty="0" smtClean="0"/>
          </a:p>
          <a:p>
            <a:pPr>
              <a:lnSpc>
                <a:spcPct val="100000"/>
              </a:lnSpc>
              <a:defRPr/>
            </a:pPr>
            <a:r>
              <a:rPr lang="en-GB" dirty="0" smtClean="0"/>
              <a:t>String type – string of characters</a:t>
            </a:r>
          </a:p>
          <a:p>
            <a:pPr>
              <a:lnSpc>
                <a:spcPct val="100000"/>
              </a:lnSpc>
              <a:buNone/>
              <a:defRPr/>
            </a:pPr>
            <a:endParaRPr lang="en-GB" sz="36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 smtClean="0"/>
              <a:t>Arrays</a:t>
            </a:r>
          </a:p>
          <a:p>
            <a:pPr>
              <a:lnSpc>
                <a:spcPct val="100000"/>
              </a:lnSpc>
              <a:defRPr/>
            </a:pPr>
            <a:endParaRPr lang="en-GB" sz="1000" dirty="0" smtClean="0"/>
          </a:p>
          <a:p>
            <a:pPr>
              <a:lnSpc>
                <a:spcPct val="100000"/>
              </a:lnSpc>
              <a:defRPr/>
            </a:pPr>
            <a:endParaRPr lang="en-GB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 smtClean="0"/>
              <a:t>objects</a:t>
            </a:r>
            <a:endParaRPr lang="en-GB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311" y="2667000"/>
            <a:ext cx="7789866" cy="72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 myName = "You can use both single or double quotes for strings";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311" y="4040777"/>
            <a:ext cx="7789866" cy="410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 my_array = [1, 5.3, "aaa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"]; // my_array[1]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5747" y="4987241"/>
            <a:ext cx="7789866" cy="72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my_object </a:t>
            </a: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{a:2, b:3, c:"text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"}; my_object.b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X={ products: [“</a:t>
            </a:r>
            <a:r>
              <a:rPr lang="en-US" sz="23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apple”,”banana”,”orange</a:t>
            </a:r>
            <a:r>
              <a:rPr lang="en-US" sz="2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”]}</a:t>
            </a:r>
            <a:endParaRPr lang="en-US" sz="23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X.products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[0]</a:t>
            </a:r>
          </a:p>
          <a:p>
            <a:pPr mar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={ Ports: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[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 { COM4 : “</a:t>
            </a:r>
            <a:r>
              <a:rPr lang="en-US" sz="23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Sudani</a:t>
            </a: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modem”},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 {COM5 : “</a:t>
            </a:r>
            <a:r>
              <a:rPr lang="en-US" sz="2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Seagate </a:t>
            </a: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HDD”},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 {COM6 : “</a:t>
            </a:r>
            <a:r>
              <a:rPr lang="en-US" sz="23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Aruino</a:t>
            </a: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Uno”}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err="1" smtClean="0"/>
              <a:t>X.Ports</a:t>
            </a:r>
            <a:r>
              <a:rPr lang="en-US" dirty="0" smtClean="0"/>
              <a:t>[0].COM4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dimention</a:t>
            </a:r>
            <a:r>
              <a:rPr lang="en-US" dirty="0" smtClean="0"/>
              <a:t>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declared with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Global declared without </a:t>
            </a:r>
            <a:r>
              <a:rPr lang="en-US" dirty="0" err="1" smtClean="0"/>
              <a:t>var</a:t>
            </a:r>
            <a:r>
              <a:rPr lang="en-US" dirty="0" smtClean="0"/>
              <a:t> (attached to </a:t>
            </a:r>
            <a:r>
              <a:rPr lang="en-US" smtClean="0"/>
              <a:t>window object)</a:t>
            </a:r>
            <a:endParaRPr lang="en-US" dirty="0" smtClean="0"/>
          </a:p>
          <a:p>
            <a:r>
              <a:rPr lang="en-US" dirty="0" smtClean="0"/>
              <a:t>Local variable can be used just inside the scope where it has been declared</a:t>
            </a:r>
          </a:p>
          <a:p>
            <a:r>
              <a:rPr lang="en-US" dirty="0" smtClean="0"/>
              <a:t>Global variable can be declared anywhere and can be used anywhere</a:t>
            </a:r>
          </a:p>
          <a:p>
            <a:endParaRPr lang="en-US" dirty="0" smtClean="0"/>
          </a:p>
          <a:p>
            <a:r>
              <a:rPr lang="en-US" dirty="0" smtClean="0"/>
              <a:t># if you declared a local variable outside any scope it will be truly a global variable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{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x=5 //local to this scope only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Operations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err="1" smtClean="0"/>
              <a:t>charAt</a:t>
            </a:r>
            <a:r>
              <a:rPr lang="en-US" dirty="0" smtClean="0"/>
              <a:t>(n): </a:t>
            </a:r>
            <a:r>
              <a:rPr lang="en-US" dirty="0" err="1" smtClean="0"/>
              <a:t>retrive</a:t>
            </a:r>
            <a:r>
              <a:rPr lang="en-US" dirty="0" smtClean="0"/>
              <a:t> one letter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</a:t>
            </a:r>
            <a:r>
              <a:rPr lang="en-US" dirty="0" smtClean="0"/>
              <a:t>ubstring(n): </a:t>
            </a:r>
            <a:r>
              <a:rPr lang="en-US" dirty="0" err="1" smtClean="0"/>
              <a:t>retrive</a:t>
            </a:r>
            <a:r>
              <a:rPr lang="en-US" dirty="0" smtClean="0"/>
              <a:t> all the string starting from n</a:t>
            </a:r>
          </a:p>
          <a:p>
            <a:pPr>
              <a:defRPr/>
            </a:pPr>
            <a:r>
              <a:rPr lang="en-US" dirty="0" smtClean="0"/>
              <a:t>substring(</a:t>
            </a:r>
            <a:r>
              <a:rPr lang="en-US" dirty="0" err="1" smtClean="0"/>
              <a:t>n,m</a:t>
            </a:r>
            <a:r>
              <a:rPr lang="en-US" dirty="0" smtClean="0"/>
              <a:t>): </a:t>
            </a:r>
            <a:r>
              <a:rPr lang="en-US" dirty="0" err="1"/>
              <a:t>retrive</a:t>
            </a:r>
            <a:r>
              <a:rPr lang="en-US" dirty="0"/>
              <a:t> </a:t>
            </a:r>
            <a:r>
              <a:rPr lang="en-US" dirty="0" smtClean="0"/>
              <a:t>from n to m-1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2988" y="2438400"/>
            <a:ext cx="6840537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 test = "some string";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alert(test[7]); // shows letter 'r'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alert(test.charAt(5)); // shows letter 's'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alert("test".charAt(1)); //shows letter </a:t>
            </a:r>
            <a:endParaRPr lang="nb-NO" sz="2300" noProof="1" smtClean="0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</a:t>
            </a: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("test".substring(1,3)); //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shows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77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GB" dirty="0" smtClean="0"/>
              <a:t> operator joins strings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spcBef>
                <a:spcPct val="60000"/>
              </a:spcBef>
              <a:defRPr/>
            </a:pPr>
            <a:r>
              <a:rPr lang="en-GB" dirty="0" smtClean="0"/>
              <a:t>What is "9" + 9?</a:t>
            </a:r>
          </a:p>
          <a:p>
            <a:pPr>
              <a:defRPr/>
            </a:pPr>
            <a:endParaRPr lang="en-GB" dirty="0" smtClean="0"/>
          </a:p>
          <a:p>
            <a:pPr>
              <a:spcBef>
                <a:spcPts val="1200"/>
              </a:spcBef>
              <a:defRPr/>
            </a:pPr>
            <a:r>
              <a:rPr lang="en-GB" dirty="0" smtClean="0"/>
              <a:t>Converting string to number: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1945" y="1814945"/>
            <a:ext cx="77724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string1 = "fat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string2 = "cats";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alert(string1 + string2);  // fat cats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8090" y="3425508"/>
            <a:ext cx="77724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alert("9" + 9);  // 99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4425829"/>
            <a:ext cx="7772400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alert(parseInt("9") + 9);  //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alert(parseFloat("9.5") + 9.5);  // 19</a:t>
            </a:r>
          </a:p>
        </p:txBody>
      </p:sp>
    </p:spTree>
    <p:extLst>
      <p:ext uri="{BB962C8B-B14F-4D97-AF65-F5344CB8AC3E}">
        <p14:creationId xmlns:p14="http://schemas.microsoft.com/office/powerpoint/2010/main" val="10339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481328"/>
            <a:ext cx="8229600" cy="8515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 str=‘hellow’;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 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(str.length</a:t>
            </a: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 // shows 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6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74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679894" y="3454281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853013" y="3486606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981200" y="3454281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981200" y="3936762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679894" y="3936762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981200" y="4419243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677056" y="4419243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1981200" y="4901724"/>
            <a:ext cx="1698695" cy="514806"/>
            <a:chOff x="-18" y="1585"/>
            <a:chExt cx="518" cy="430"/>
          </a:xfrm>
          <a:noFill/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" y="1612"/>
              <a:ext cx="432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r>
                <a:rPr lang="en-US" sz="2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rPr>
                <a:t>&lt;=</a:t>
              </a:r>
            </a:p>
            <a:p>
              <a:pPr>
                <a:lnSpc>
                  <a:spcPct val="100000"/>
                </a:lnSpc>
              </a:pPr>
              <a:endParaRPr kumimoji="0" lang="en-US" sz="2000" b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-18" y="1585"/>
              <a:ext cx="518" cy="403"/>
            </a:xfrm>
            <a:prstGeom prst="rect">
              <a:avLst/>
            </a:prstGeom>
            <a:grpFill/>
            <a:ln w="7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bg-B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679894" y="4901724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981200" y="5384205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3679894" y="5384205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981200" y="5866686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679894" y="5866686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961931" y="2973199"/>
            <a:ext cx="1752600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79894" y="2971800"/>
            <a:ext cx="340670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981200" y="3005468"/>
            <a:ext cx="1526540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Symbol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51808" y="3005468"/>
            <a:ext cx="3141807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Meaning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192273" y="3486606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&gt;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192273" y="3969087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&lt;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853013" y="3969087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192273" y="4451568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&gt;=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810444" y="4451568"/>
            <a:ext cx="3308138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than or equal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to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53013" y="4934049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than or equal to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192273" y="5416530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==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853013" y="5416530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192273" y="5899011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!=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853013" y="5899011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Not </a:t>
            </a:r>
            <a:r>
              <a:rPr kumimoji="0" 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Statement (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74676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unitPrice = 1.30;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(quantity &gt; 100)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5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Conditional Statement (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if else 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5127" y="2514600"/>
            <a:ext cx="7467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(quantity &gt; 100)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unitPrice = 1.5;</a:t>
            </a:r>
            <a:endParaRPr lang="en-US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42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" y="1295400"/>
            <a:ext cx="9015186" cy="3944144"/>
          </a:xfrm>
        </p:spPr>
      </p:pic>
      <p:sp>
        <p:nvSpPr>
          <p:cNvPr id="4" name="AutoShape 2" descr="https://gitcommit.fr/content/images/2016/09/jstips-header-blog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Conditional Statement (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else-if 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5127" y="2514600"/>
            <a:ext cx="7467600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(quantity &gt; 100)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 if (quantity &gt; </a:t>
            </a: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50) </a:t>
            </a: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unitPrice = 1.3;</a:t>
            </a:r>
            <a:endParaRPr lang="en-US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unitPrice = </a:t>
            </a: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1.5;</a:t>
            </a:r>
            <a:endParaRPr lang="en-US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19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sz="2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statement works like in C#: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switch (variable)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case 1: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case 'a':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case 3.14: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// another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// something completely different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6934" y="1905000"/>
            <a:ext cx="3921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switch-statements.html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82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ourrisingsound.com/wp-content/uploads/2009/01/loops_ic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4" y="2674089"/>
            <a:ext cx="1990726" cy="26017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GB" dirty="0" smtClean="0"/>
              <a:t>Like in C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38100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counter;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(counter=0; counter&lt;4; counter</a:t>
            </a: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alert(counter</a:t>
            </a: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(counter &lt; 5)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alert(++counter</a:t>
            </a: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8989" y="5748993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2090737" cy="2386228"/>
          </a:xfrm>
          <a:prstGeom prst="roundRect">
            <a:avLst>
              <a:gd name="adj" fmla="val 3911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9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Code structure – splitting code into parts</a:t>
            </a:r>
          </a:p>
          <a:p>
            <a:pPr>
              <a:defRPr/>
            </a:pPr>
            <a:r>
              <a:rPr lang="en-GB" dirty="0" smtClean="0"/>
              <a:t>Data comes in, processed, result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0851"/>
            <a:ext cx="42021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average(a</a:t>
            </a: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b, c</a:t>
            </a: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total </a:t>
            </a: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1" y="2667000"/>
            <a:ext cx="2819399" cy="919401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come in here.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86401" y="3750984"/>
            <a:ext cx="2819399" cy="132802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 is optional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86400" y="5269388"/>
            <a:ext cx="2819400" cy="953453"/>
          </a:xfrm>
          <a:prstGeom prst="wedgeRoundRectCallout">
            <a:avLst>
              <a:gd name="adj1" fmla="val -105513"/>
              <a:gd name="adj2" fmla="val -100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returned 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3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many JavaScript HTML methods is </a:t>
            </a:r>
            <a:r>
              <a:rPr lang="en-US" dirty="0" err="1" smtClean="0"/>
              <a:t>document.</a:t>
            </a:r>
            <a:r>
              <a:rPr lang="en-US" b="1" dirty="0" err="1" smtClean="0"/>
              <a:t>getElementById</a:t>
            </a:r>
            <a:r>
              <a:rPr lang="en-US" b="1" dirty="0" smtClean="0"/>
              <a:t>(‘id’)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JavaScript Can Change HTML </a:t>
            </a:r>
            <a:r>
              <a:rPr lang="en-US" b="0" dirty="0" smtClean="0">
                <a:effectLst/>
              </a:rPr>
              <a:t>Content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2000" y="2414154"/>
            <a:ext cx="7467600" cy="3609109"/>
            <a:chOff x="762000" y="1828800"/>
            <a:chExt cx="7467600" cy="3609109"/>
          </a:xfrm>
        </p:grpSpPr>
        <p:sp>
          <p:nvSpPr>
            <p:cNvPr id="4" name="Rectangle 3"/>
            <p:cNvSpPr/>
            <p:nvPr/>
          </p:nvSpPr>
          <p:spPr>
            <a:xfrm>
              <a:off x="762000" y="1828800"/>
              <a:ext cx="31242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HTML</a:t>
              </a:r>
              <a:endParaRPr lang="en-US" sz="36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05400" y="1856509"/>
              <a:ext cx="31242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JavaScript</a:t>
              </a:r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90800" y="2743200"/>
              <a:ext cx="3124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1295400" y="2438400"/>
              <a:ext cx="12954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91200" y="2400300"/>
              <a:ext cx="12954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Variables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3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>
            <a:normAutofit fontScale="90000"/>
          </a:bodyPr>
          <a:lstStyle/>
          <a:p>
            <a:r>
              <a:rPr lang="en-US" sz="3700" dirty="0" smtClean="0"/>
              <a:t>Arrays Operations and Properties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new empty array: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an array holding few elements: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Appending an element / getting the last element: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1800"/>
              </a:spcBef>
              <a:defRPr/>
            </a:pPr>
            <a:r>
              <a:rPr lang="en-US" sz="3000" dirty="0" smtClean="0"/>
              <a:t>Reading the number of elements</a:t>
            </a:r>
            <a:r>
              <a:rPr lang="en-US" sz="3000" dirty="0"/>
              <a:t> </a:t>
            </a:r>
            <a:r>
              <a:rPr lang="en-US" sz="3000" dirty="0" smtClean="0"/>
              <a:t>(array length):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Finding element's index in the array: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8036" y="1431437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 arr = 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[];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62200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 2, 3, 4, 5];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804538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arr.push(3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296856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arr.length;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71800" y="6280918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arr.indexOf(1);</a:t>
            </a:r>
          </a:p>
        </p:txBody>
      </p:sp>
    </p:spTree>
    <p:extLst>
      <p:ext uri="{BB962C8B-B14F-4D97-AF65-F5344CB8AC3E}">
        <p14:creationId xmlns:p14="http://schemas.microsoft.com/office/powerpoint/2010/main" val="16113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>
            <a:normAutofit fontScale="90000"/>
          </a:bodyPr>
          <a:lstStyle/>
          <a:p>
            <a:r>
              <a:rPr lang="en-US" sz="3700" dirty="0" smtClean="0"/>
              <a:t>Arrays Operations and Properties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Deleting the last element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Deleting elements in the middle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Adding </a:t>
            </a:r>
            <a:r>
              <a:rPr lang="en-US" sz="3000" dirty="0"/>
              <a:t>elements in the middle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215262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arr.pop();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86200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rr.splice(index,number of elements)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334000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arr.splice(index,0,new_element)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97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>
            <a:normAutofit fontScale="90000"/>
          </a:bodyPr>
          <a:lstStyle/>
          <a:p>
            <a:r>
              <a:rPr lang="en-US" sz="3700" dirty="0" smtClean="0"/>
              <a:t>Arrays Operations and Properties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Replacing elements in the middle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defRPr/>
            </a:pPr>
            <a:endParaRPr lang="en-US" sz="3000" smtClean="0"/>
          </a:p>
          <a:p>
            <a:pPr>
              <a:spcBef>
                <a:spcPts val="0"/>
              </a:spcBef>
              <a:defRPr/>
            </a:pPr>
            <a:r>
              <a:rPr lang="en-US" sz="3000" smtClean="0"/>
              <a:t>Copying </a:t>
            </a:r>
            <a:r>
              <a:rPr lang="en-US" sz="3000" dirty="0" smtClean="0"/>
              <a:t>by value</a:t>
            </a:r>
            <a:endParaRPr lang="en-US" sz="3000" dirty="0"/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563091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rr.splice(index,number of elements,new_element)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582924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New_arr=Object.assign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([],old_arr);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153891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New_Obj=Object.assign({},old_obj);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87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array of keys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Checking the </a:t>
            </a:r>
            <a:r>
              <a:rPr lang="en-US" dirty="0" err="1" smtClean="0"/>
              <a:t>existense</a:t>
            </a:r>
            <a:r>
              <a:rPr lang="en-US" dirty="0" smtClean="0"/>
              <a:t> of specific key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Looping in object keys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Objects Operations </a:t>
            </a:r>
            <a:r>
              <a:rPr lang="en-US" sz="4400" dirty="0"/>
              <a:t>and Properties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5086" y="2209800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Object.keys(ObjVAR);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795" y="3585398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ObjVAR.hasOwnProperty(x);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5868" y="4913899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for(key in </a:t>
            </a:r>
            <a:r>
              <a:rPr lang="nb-NO" sz="24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ObjVAR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1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Deleting a key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Objects Operations </a:t>
            </a:r>
            <a:r>
              <a:rPr lang="en-US" sz="4400" dirty="0"/>
              <a:t>and Properties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9722" y="3352800"/>
            <a:ext cx="7924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 </a:t>
            </a:r>
            <a:r>
              <a:rPr lang="nb-NO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ObjVAR[key];</a:t>
            </a:r>
            <a:endParaRPr lang="nb-NO" sz="2300" noProof="1">
              <a:solidFill>
                <a:srgbClr val="C0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07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Lightweight, but with limited capabilities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Client-side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/>
              <a:t>Powerful to manipulate the DOM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767659"/>
            <a:ext cx="7162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alert("Some 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8982" y="3124200"/>
            <a:ext cx="7162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5127" y="4572000"/>
            <a:ext cx="7162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prompt ("enter amount", 10);</a:t>
            </a:r>
          </a:p>
        </p:txBody>
      </p:sp>
    </p:spTree>
    <p:extLst>
      <p:ext uri="{BB962C8B-B14F-4D97-AF65-F5344CB8AC3E}">
        <p14:creationId xmlns:p14="http://schemas.microsoft.com/office/powerpoint/2010/main" val="22790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Prompt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2514600" cy="5334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 smtClean="0"/>
              <a:t>prompt.html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75" y="1719263"/>
            <a:ext cx="7343775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price = prompt("Enter the price", "10.00");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alert('Price + VAT = ' + price * 1.2);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3" y="2819400"/>
            <a:ext cx="6498077" cy="1828800"/>
          </a:xfrm>
          <a:prstGeom prst="roundRect">
            <a:avLst>
              <a:gd name="adj" fmla="val 416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76800"/>
            <a:ext cx="2009775" cy="1647825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8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95" y="762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3810000"/>
            <a:ext cx="56388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Every HTML element is accessible via the JavaScript DOM API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Most DOM objects can be manipulated by the programmer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The event model lets a document to react when the user does something on the page</a:t>
            </a:r>
          </a:p>
          <a:p>
            <a:pPr>
              <a:defRPr/>
            </a:pPr>
            <a:r>
              <a:rPr lang="en-US" sz="3000" dirty="0" smtClean="0"/>
              <a:t>Advantages</a:t>
            </a:r>
          </a:p>
          <a:p>
            <a:pPr lvl="1">
              <a:defRPr/>
            </a:pPr>
            <a:r>
              <a:rPr lang="en-US" sz="2800" dirty="0" smtClean="0"/>
              <a:t>Create interactive pages</a:t>
            </a:r>
          </a:p>
          <a:p>
            <a:pPr lvl="1">
              <a:defRPr/>
            </a:pPr>
            <a:r>
              <a:rPr lang="en-US" sz="2800" dirty="0" smtClean="0"/>
              <a:t>Updates the objects of a page without reloading it</a:t>
            </a:r>
            <a:endParaRPr lang="en-CA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elements via their ID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the name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tag name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Returns array of descendant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elements of the element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</a:t>
            </a:r>
            <a:r>
              <a:rPr lang="en-US" dirty="0" smtClean="0"/>
              <a:t>"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9651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 = document.getElementById("some_id")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2861152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document.getElementsByName("some_name")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886200"/>
            <a:ext cx="80010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imgTags = document.getElementsByTagName("img")</a:t>
            </a:r>
          </a:p>
        </p:txBody>
      </p:sp>
    </p:spTree>
    <p:extLst>
      <p:ext uri="{BB962C8B-B14F-4D97-AF65-F5344CB8AC3E}">
        <p14:creationId xmlns:p14="http://schemas.microsoft.com/office/powerpoint/2010/main" val="33064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Once we access an element, we can read and write its attributes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50" y="2863096"/>
            <a:ext cx="79311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change(state)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lampImg = document.getElementById("lamp");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lampImg.src = "lamp_" + state + ".png";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statusDiv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document.getElementById("statusDiv");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statusDiv.innerHTML = "The lamp is " + state";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src="test_on.gif" onmouseover="change('off')"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onmouseout="change('on')"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4022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DOM-manipulation.html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2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Most of the properties are derived from the HTML attributes of the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/>
              <a:t>, etc…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property – allows modifying the CSS styles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Corresponds to the inline style of the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Not the properties derived from embedded or external CSS rules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Example: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style.width, style.marginTop, style.backgroundImage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625" y="76200"/>
            <a:ext cx="7100775" cy="914400"/>
          </a:xfrm>
        </p:spPr>
        <p:txBody>
          <a:bodyPr>
            <a:normAutofit fontScale="90000"/>
          </a:bodyPr>
          <a:lstStyle/>
          <a:p>
            <a:r>
              <a:rPr lang="en-US" sz="3800" dirty="0" smtClean="0"/>
              <a:t>Common Element Properties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className</a:t>
            </a:r>
            <a:r>
              <a:rPr lang="en-US" dirty="0" smtClean="0"/>
              <a:t> –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 attribute of the tag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dirty="0" smtClean="0"/>
              <a:t> – holds all the entire HTML code inside the element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Read-only properties with information for the current element and its state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offsetWidth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offsetHeight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scrollHeight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scrollTop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nodeType</a:t>
            </a:r>
            <a:r>
              <a:rPr lang="en-US" dirty="0" smtClean="0"/>
              <a:t>, etc…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14625" y="5105400"/>
            <a:ext cx="5500576" cy="134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6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Elements through the DOM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 can access elements in the DOM through some tree manipulation properties: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element.childNodes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element.parentNode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element.nextSibling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element.previousSibling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element.firstChild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element.lastChild</a:t>
            </a:r>
            <a:endParaRPr lang="en-US" sz="2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Slide has </a:t>
            </a:r>
            <a:r>
              <a:rPr lang="en-US" sz="22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been canceled</a:t>
            </a:r>
            <a:endParaRPr lang="bg-BG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Elements through the DOM Tree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990600"/>
          </a:xfrm>
        </p:spPr>
        <p:txBody>
          <a:bodyPr>
            <a:normAutofit fontScale="55000" lnSpcReduction="20000"/>
          </a:bodyPr>
          <a:lstStyle/>
          <a:p>
            <a:pPr marL="282575" lvl="1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 smtClean="0"/>
              <a:t>Warning: may not return what you expected due to Browser differences</a:t>
            </a: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55961"/>
            <a:ext cx="771390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 = document.getElementById('div_tag');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(el.childNodes[0].value);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(el.childNodes[1].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getElementsByTagName('span').id);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id="div_tag"&gt;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&lt;input type="text" value="test text"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&lt;span id="test"&gt;test span&lt;/span&gt;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4066" y="4810780"/>
            <a:ext cx="5054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accessing-elements-demo.html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749190"/>
            <a:ext cx="56388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pic>
        <p:nvPicPr>
          <p:cNvPr id="4" name="Picture 2" descr="http://www.adarshr.com/images/pub-su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4" y="915924"/>
            <a:ext cx="3361816" cy="3429050"/>
          </a:xfrm>
          <a:prstGeom prst="roundRect">
            <a:avLst>
              <a:gd name="adj" fmla="val 23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306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can register event handlers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Events are fired by the Browser and are sent to the specified JavaScript event handler function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set with HTML attributes: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Can be accessed through the DOM: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3505200"/>
            <a:ext cx="74803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 src="test.gif" onclick="imageClicked()"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500" y="4876800"/>
            <a:ext cx="74803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 = document.getElementById("myImage");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img.onclick = imageClicked;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73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2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All event handlers receive one parameter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 brings information about the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Contains the type of the event (mouse click, key press, etc.)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Data about the location where the event has been fired (e.g. mouse coordinates)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a reference to the event sender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the button that was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3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information about the state of [Alt], [Ctrl] and [Shift] keys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browsers do not send this object, but place it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document.event</a:t>
            </a:r>
            <a:endParaRPr lang="en-US" noProof="1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of the names of the event’s object properties are browser-specific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74764" name="Picture 12" descr="http://ts3.mm.bing.net/images/thumbnail.aspx?q=1801629403638&amp;id=1180739aacdcf5b635c9331c7c47b4cf&amp;url=http%3a%2f%2fbootlog.org%2fup%2f2006%2f08%2flinux_ati_sv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1713">
            <a:off x="6743956" y="4108447"/>
            <a:ext cx="2100331" cy="2555335"/>
          </a:xfrm>
          <a:prstGeom prst="roundRect">
            <a:avLst>
              <a:gd name="adj" fmla="val 8810"/>
            </a:avLst>
          </a:prstGeom>
          <a:noFill/>
          <a:effectLst>
            <a:softEdge rad="635000"/>
          </a:effectLst>
        </p:spPr>
      </p:pic>
      <p:pic>
        <p:nvPicPr>
          <p:cNvPr id="2052" name="Picture 4" descr="http://w3veritae.com/wp-content/uploads/2009/06/browser-w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745672"/>
          </a:xfrm>
          <a:prstGeom prst="roundRect">
            <a:avLst>
              <a:gd name="adj" fmla="val 6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7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Mouse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onclick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onmousedown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onmouseup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onmouseover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onmouseout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onmousemove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Key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onkeypress, onkeydown, onkeyup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Only for input fields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Interface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onblur, onfocus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onscroll</a:t>
            </a:r>
            <a:endParaRPr lang="bg-BG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Events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onchange</a:t>
            </a:r>
            <a:r>
              <a:rPr lang="en-US" dirty="0" smtClean="0"/>
              <a:t> – for input fields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onsubmit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Allows you  to cancel a form submission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Useful for form validation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Miscellaneous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onload, onunload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Allowed only for the </a:t>
            </a:r>
            <a:r>
              <a:rPr lang="en-US" sz="2300" dirty="0">
                <a:solidFill>
                  <a:srgbClr val="C00000"/>
                </a:solidFill>
                <a:latin typeface="Consolas" pitchFamily="49" charset="0"/>
              </a:rPr>
              <a:t>&lt;body&gt; </a:t>
            </a:r>
            <a:r>
              <a:rPr lang="en-US" dirty="0" smtClean="0"/>
              <a:t>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Fires when all content on the page was loaded / unloaded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on</a:t>
            </a:r>
            <a:r>
              <a:rPr lang="en-US" dirty="0" smtClean="0">
                <a:latin typeface="Consolas" pitchFamily="49" charset="0"/>
              </a:rPr>
              <a:t>l</a:t>
            </a:r>
            <a:r>
              <a:rPr lang="en-US" noProof="1" smtClean="0">
                <a:latin typeface="Consolas" pitchFamily="49" charset="0"/>
              </a:rPr>
              <a:t>oad</a:t>
            </a:r>
            <a:r>
              <a:rPr lang="en-US" noProof="1" smtClean="0"/>
              <a:t> Event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event</a:t>
            </a:r>
            <a:endParaRPr lang="bg-BG" dirty="0" smtClean="0">
              <a:latin typeface="Consolas" pitchFamily="49" charset="0"/>
            </a:endParaRPr>
          </a:p>
          <a:p>
            <a:pPr>
              <a:buFontTx/>
              <a:buNone/>
              <a:defRPr/>
            </a:pP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719263"/>
            <a:ext cx="78486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greet()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alert("Loaded.");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 onload="greet()"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78622"/>
            <a:ext cx="2590800" cy="2397868"/>
          </a:xfrm>
          <a:prstGeom prst="roundRect">
            <a:avLst>
              <a:gd name="adj" fmla="val 3956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48400" y="1219200"/>
            <a:ext cx="2211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25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 Validation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checkForm()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valid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(document.mainForm.firstName.value == "")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alert("Please type in your first name!");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("firstNameError").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style.display = "inline";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valid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valid;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&lt;form name="mainForm"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onsubmit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="return checkForm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input type="text" name="firstName"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838200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form-validation.html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2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5086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"Random number (" +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 + ") in range " + 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"1..10 --&gt; " + x + 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"&lt;br/&gt;");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3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.innerText = result;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R="0" lv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09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tag in the head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&lt;script&gt; </a:t>
            </a:r>
            <a:r>
              <a:rPr lang="en-US" dirty="0" smtClean="0"/>
              <a:t>tag in the body – not recommended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&lt;script&gt; </a:t>
            </a:r>
            <a:r>
              <a:rPr lang="en-US" dirty="0" smtClean="0"/>
              <a:t>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8200" y="4341259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799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28678" y="4889033"/>
            <a:ext cx="72009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5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data to </a:t>
            </a:r>
            <a:r>
              <a:rPr lang="en-US" dirty="0" err="1" smtClean="0"/>
              <a:t>setTimeout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481328"/>
            <a:ext cx="82296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setTimeout(</a:t>
            </a: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'bang(var1,var2…)', 5000,var1,var2,….);</a:t>
            </a:r>
            <a:endParaRPr lang="en-US" sz="2200" b="1" noProof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02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setInterval('clock()', 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09600" y="4648028"/>
            <a:ext cx="7631112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23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data to </a:t>
            </a:r>
            <a:r>
              <a:rPr lang="en-US" dirty="0" err="1" smtClean="0"/>
              <a:t>setInterval</a:t>
            </a:r>
            <a:r>
              <a:rPr lang="en-US" smtClean="0"/>
              <a:t> function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481328"/>
            <a:ext cx="82296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200" b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setInterval('bang(var1,var2…)', 5000,var1,var2,….);</a:t>
            </a:r>
            <a:endParaRPr lang="en-US" sz="2200" b="1" noProof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document.getElementById("clock").value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id="clock"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83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558145"/>
            <a:ext cx="8382000" cy="410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</a:t>
            </a:r>
            <a:r>
              <a:rPr lang="en-US" sz="2300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'clicked!')" </a:t>
            </a:r>
            <a:r>
              <a:rPr lang="en-US" sz="23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9647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73766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>
            <a:normAutofit fontScale="90000"/>
          </a:bodyPr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7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 and 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for, 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12222</TotalTime>
  <Words>2434</Words>
  <Application>Microsoft Office PowerPoint</Application>
  <PresentationFormat>On-screen Show (4:3)</PresentationFormat>
  <Paragraphs>520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Calibri</vt:lpstr>
      <vt:lpstr>Consolas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JavaScript</vt:lpstr>
      <vt:lpstr>PowerPoint Presentation</vt:lpstr>
      <vt:lpstr>JavaScript</vt:lpstr>
      <vt:lpstr>What Can JavaScript Do?</vt:lpstr>
      <vt:lpstr>Using JavaScript Code</vt:lpstr>
      <vt:lpstr>JavaScript – When is Executed?</vt:lpstr>
      <vt:lpstr>Using External Script Files</vt:lpstr>
      <vt:lpstr>The JavaScript Syntax</vt:lpstr>
      <vt:lpstr>JavaScript Syntax</vt:lpstr>
      <vt:lpstr>Debuging in console</vt:lpstr>
      <vt:lpstr>Data Types</vt:lpstr>
      <vt:lpstr>Multi-dimention array</vt:lpstr>
      <vt:lpstr>Local and global variables</vt:lpstr>
      <vt:lpstr>PowerPoint Presentation</vt:lpstr>
      <vt:lpstr>String Operations</vt:lpstr>
      <vt:lpstr>String Operations</vt:lpstr>
      <vt:lpstr>PowerPoint Presentation</vt:lpstr>
      <vt:lpstr>Conditional Statement (if)</vt:lpstr>
      <vt:lpstr>Conditional Statement (if else )</vt:lpstr>
      <vt:lpstr>Conditional Statement (else-if )</vt:lpstr>
      <vt:lpstr>Switch Statement</vt:lpstr>
      <vt:lpstr>Loops</vt:lpstr>
      <vt:lpstr>Functions </vt:lpstr>
      <vt:lpstr>JavaScript Can Change HTML Content</vt:lpstr>
      <vt:lpstr>Arrays Operations and Properties</vt:lpstr>
      <vt:lpstr>Arrays Operations and Properties</vt:lpstr>
      <vt:lpstr>Arrays Operations and Properties</vt:lpstr>
      <vt:lpstr>Objects Operations and Properties</vt:lpstr>
      <vt:lpstr>Objects Operations and Properties</vt:lpstr>
      <vt:lpstr>Standard Popup Boxes</vt:lpstr>
      <vt:lpstr>JavaScript Prompt – Example</vt:lpstr>
      <vt:lpstr>Document Object Model (DOM)</vt:lpstr>
      <vt:lpstr>Document Object Model (DOM)</vt:lpstr>
      <vt:lpstr>Accessing Elements</vt:lpstr>
      <vt:lpstr>DOM Manipulation</vt:lpstr>
      <vt:lpstr>Common Element Properties</vt:lpstr>
      <vt:lpstr>Common Element Properties (2)</vt:lpstr>
      <vt:lpstr>Accessing Elements through the DOM Tree Structure</vt:lpstr>
      <vt:lpstr>Accessing Elements through the DOM Tree – Example</vt:lpstr>
      <vt:lpstr>The HTML DOM Event Model</vt:lpstr>
      <vt:lpstr>The HTML DOM Event Model</vt:lpstr>
      <vt:lpstr>The HTML DOM Event Model (2)</vt:lpstr>
      <vt:lpstr>The HTML DOM Event Model (3)</vt:lpstr>
      <vt:lpstr>Common DOM Events</vt:lpstr>
      <vt:lpstr>Common DOM Events (2)</vt:lpstr>
      <vt:lpstr>onload Event – Example</vt:lpstr>
      <vt:lpstr>Form Validation – Example</vt:lpstr>
      <vt:lpstr>The Math Object</vt:lpstr>
      <vt:lpstr>The Date Object</vt:lpstr>
      <vt:lpstr>Timers: setTimeout()</vt:lpstr>
      <vt:lpstr>Sending data to setTimeout function</vt:lpstr>
      <vt:lpstr>Timers: setInterval()</vt:lpstr>
      <vt:lpstr>Sending data to setInterval function</vt:lpstr>
      <vt:lpstr>Timer –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handeling and subprocess module</dc:title>
  <dc:creator>Abdullah</dc:creator>
  <cp:lastModifiedBy>Abdiwali</cp:lastModifiedBy>
  <cp:revision>85</cp:revision>
  <dcterms:created xsi:type="dcterms:W3CDTF">2006-08-16T00:00:00Z</dcterms:created>
  <dcterms:modified xsi:type="dcterms:W3CDTF">2022-10-01T18:51:40Z</dcterms:modified>
</cp:coreProperties>
</file>