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5143500" type="screen16x9"/>
  <p:notesSz cx="6858000" cy="9144000"/>
  <p:embeddedFontLs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0a5a28bf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0a5a28bf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ab403bec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ab403bec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0a5a28b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0a5a28b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ab403bec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ab403bec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0a5a28b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0a5a28b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ab403bec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ab403bec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ab403bec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ab403bec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0a5a28bf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0a5a28bf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9c6705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9c6705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ab403bec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ab403bec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ab403bec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ab403bec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9c67055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9c67055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0a5a28bf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0a5a28bf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0a5a28bf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0a5a28bf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ab403bec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ab403bec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0a5a28bf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0a5a28bf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" descr="Side view of hands writing in a notebook at a cafe"/>
          <p:cNvPicPr preferRelativeResize="0"/>
          <p:nvPr/>
        </p:nvPicPr>
        <p:blipFill rotWithShape="1">
          <a:blip r:embed="rId2">
            <a:alphaModFix/>
          </a:blip>
          <a:srcRect l="9050" t="12064" r="54351" b="26446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_TITLE_AND_DESCRIPTION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l="31883" t="8096" r="25713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name="adj" fmla="val 25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name="adj" fmla="val 9674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name="adj" fmla="val 98558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name="adj" fmla="val 1882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name="adj" fmla="val 1764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oogle Shape;34;p3" descr="Component Detail"/>
          <p:cNvPicPr preferRelativeResize="0"/>
          <p:nvPr/>
        </p:nvPicPr>
        <p:blipFill rotWithShape="1">
          <a:blip r:embed="rId2">
            <a:alphaModFix/>
          </a:blip>
          <a:srcRect b="25076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name="adj" fmla="val 4551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1" name="Google Shape;41;p3" descr="Mobile View"/>
            <p:cNvPicPr preferRelativeResize="0"/>
            <p:nvPr/>
          </p:nvPicPr>
          <p:blipFill rotWithShape="1">
            <a:blip r:embed="rId3">
              <a:alphaModFix/>
            </a:blip>
            <a:srcRect t="4362" b="4371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ctrTitle"/>
          </p:nvPr>
        </p:nvSpPr>
        <p:spPr>
          <a:xfrm>
            <a:off x="478375" y="-164275"/>
            <a:ext cx="84147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u="sng">
                <a:latin typeface="Arial"/>
                <a:ea typeface="Arial"/>
                <a:cs typeface="Arial"/>
                <a:sym typeface="Arial"/>
              </a:rPr>
              <a:t>PHASE 3 PROJECT</a:t>
            </a:r>
            <a:endParaRPr sz="22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</p:txBody>
      </p:sp>
      <p:sp>
        <p:nvSpPr>
          <p:cNvPr id="136" name="Google Shape;136;p17"/>
          <p:cNvSpPr txBox="1">
            <a:spLocks noGrp="1"/>
          </p:cNvSpPr>
          <p:nvPr>
            <p:ph type="ctrTitle"/>
          </p:nvPr>
        </p:nvSpPr>
        <p:spPr>
          <a:xfrm>
            <a:off x="3296025" y="539325"/>
            <a:ext cx="3264900" cy="19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PRESENTED BY: ABDIHAKIM S MOHAMED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</p:txBody>
      </p:sp>
      <p:sp>
        <p:nvSpPr>
          <p:cNvPr id="137" name="Google Shape;137;p17"/>
          <p:cNvSpPr txBox="1">
            <a:spLocks noGrp="1"/>
          </p:cNvSpPr>
          <p:nvPr>
            <p:ph type="ctrTitle"/>
          </p:nvPr>
        </p:nvSpPr>
        <p:spPr>
          <a:xfrm>
            <a:off x="6384500" y="4372500"/>
            <a:ext cx="27594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OCTOBER 2023</a:t>
            </a:r>
            <a:endParaRPr sz="22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48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48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0" y="1275525"/>
            <a:ext cx="2163600" cy="31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48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1987650" y="0"/>
            <a:ext cx="51687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Scatter plot identifying potential correlation between variables</a:t>
            </a:r>
            <a:endParaRPr sz="2900" b="0"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1"/>
          </p:nvPr>
        </p:nvSpPr>
        <p:spPr>
          <a:xfrm>
            <a:off x="0" y="1275525"/>
            <a:ext cx="2163600" cy="31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9000"/>
            <a:ext cx="9144000" cy="438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717350" y="1255450"/>
            <a:ext cx="33009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3000"/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2"/>
          </p:nvPr>
        </p:nvSpPr>
        <p:spPr>
          <a:xfrm>
            <a:off x="4572000" y="-157225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The Random Forest Classifier, excluding location data, was chosen as the final model due to its capability to maximize recall in predicting customer churn.</a:t>
            </a:r>
            <a:endParaRPr sz="16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A significant 42% of SyriaTel's subscribers on the International Plan terminated their contracts, signaling dissatisfaction with international offerings.</a:t>
            </a:r>
            <a:endParaRPr sz="16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Existing data suggests that a promotional campaign was active during the studied period, inferred from the total charges distribution and account tenure of churned users.</a:t>
            </a:r>
            <a:endParaRPr sz="16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The frequency of customer service calls is a paramount determinant of customer satisfaction. Multiple calls from a single customer within a billing cycle indicate dissatisfaction.</a:t>
            </a:r>
            <a:endParaRPr sz="16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215625" y="1255450"/>
            <a:ext cx="38025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 sz="3000"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Reevaluate the International Plan: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 Offer enhanced discounts for international calls to subscribers, aiming to improve satisfaction and retain customers.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Continue Marketing Efforts: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   - Launch a trial voicemail package for high-risk customers.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   - Provide monthly charge discounts to high-risk customers, emphasizing the significant role of the overall charge in customer decisions.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  - Introduce loyalty incentives for long standing customers to counteract competitors' attractive deals.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137000" y="1255450"/>
            <a:ext cx="38814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 sz="3000"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3. Enhance Customer Service Quality: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   - Train agents to reduce the frequency of customer calls and address concerns effectively.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   - Introduce diverse account management platforms, such as mobile, online, and automated telephonic services, to foster self-service and reduce dependency on service staff.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4. Implement and Evaluate: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Roll out the suggested promotional campaigns and service improvements. Post-implementation, conduct an assessment to measure the impact of these initiatives, validating the efficacy of the strategies in line with the model's predictions.</a:t>
            </a: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9569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2"/>
          </p:nvPr>
        </p:nvSpPr>
        <p:spPr>
          <a:xfrm>
            <a:off x="5111025" y="834475"/>
            <a:ext cx="3374400" cy="3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The objective of this project is to analyze SyriaTel's customer data to identify patterns contributing to customer churn, with the ultimate goal of minimizing financial losses associated with customer turnover.</a:t>
            </a:r>
            <a:endParaRPr sz="20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for the analysis</a:t>
            </a:r>
            <a:endParaRPr sz="3000"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2"/>
          </p:nvPr>
        </p:nvSpPr>
        <p:spPr>
          <a:xfrm>
            <a:off x="5111025" y="8344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500"/>
              </a:spcBef>
              <a:spcAft>
                <a:spcPts val="0"/>
              </a:spcAft>
              <a:buClr>
                <a:srgbClr val="3D3D3D"/>
              </a:buClr>
              <a:buSzPts val="2200"/>
              <a:buFont typeface="Arial"/>
              <a:buChar char="●"/>
            </a:pPr>
            <a:r>
              <a:rPr lang="en" sz="22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SyriaTel Churn Data set downloaded from kaggle.</a:t>
            </a:r>
            <a:endParaRPr sz="22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 sz="300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500"/>
              </a:spcBef>
              <a:spcAft>
                <a:spcPts val="0"/>
              </a:spcAft>
              <a:buClr>
                <a:srgbClr val="3D3D3D"/>
              </a:buClr>
              <a:buSzPts val="2100"/>
              <a:buFont typeface="Arial"/>
              <a:buChar char="●"/>
            </a:pPr>
            <a:r>
              <a:rPr lang="en" sz="21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Loaded the data using python modules to read the data</a:t>
            </a:r>
            <a:endParaRPr sz="21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100"/>
              <a:buFont typeface="Arial"/>
              <a:buChar char="●"/>
            </a:pPr>
            <a:r>
              <a:rPr lang="en" sz="21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Data Understanding and Cleaning</a:t>
            </a:r>
            <a:endParaRPr sz="21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100"/>
              <a:buFont typeface="Arial"/>
              <a:buChar char="●"/>
            </a:pPr>
            <a:r>
              <a:rPr lang="en" sz="21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Data visualization for insights </a:t>
            </a:r>
            <a:endParaRPr sz="21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100"/>
              <a:buFont typeface="Arial"/>
              <a:buChar char="●"/>
            </a:pPr>
            <a:r>
              <a:rPr lang="en" sz="21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SMOTE</a:t>
            </a:r>
            <a:endParaRPr sz="21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100"/>
              <a:buFont typeface="Arial"/>
              <a:buChar char="●"/>
            </a:pPr>
            <a:r>
              <a:rPr lang="en" sz="21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Logistic Regression Classifier</a:t>
            </a:r>
            <a:endParaRPr sz="21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100"/>
              <a:buFont typeface="Arial"/>
              <a:buChar char="●"/>
            </a:pPr>
            <a:r>
              <a:rPr lang="en" sz="21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Optimizing Logistic Regression with GridSearchCV</a:t>
            </a:r>
            <a:endParaRPr sz="21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100"/>
              <a:buFont typeface="Arial"/>
              <a:buChar char="●"/>
            </a:pPr>
            <a:r>
              <a:rPr lang="en" sz="21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Random Forest Classification Algorithm</a:t>
            </a:r>
            <a:r>
              <a:rPr lang="en" sz="105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 b="1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0" y="35817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Count vs Total_Charge</a:t>
            </a:r>
            <a:endParaRPr sz="2900" b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0" y="1275525"/>
            <a:ext cx="3300900" cy="31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 Graph of count vs total_charge showing a normal distribution.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375" y="73675"/>
            <a:ext cx="4649625" cy="50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925"/>
            <a:ext cx="5774650" cy="51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18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2603325" y="0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Scatter Plot Analysis</a:t>
            </a:r>
            <a:endParaRPr sz="2900" b="0"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6325"/>
            <a:ext cx="9144000" cy="47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00" b="1">
                <a:solidFill>
                  <a:schemeClr val="lt1"/>
                </a:solidFill>
              </a:rPr>
              <a:t>1</a:t>
            </a:r>
            <a:endParaRPr sz="700" b="1">
              <a:solidFill>
                <a:schemeClr val="lt1"/>
              </a:solidFill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2603325" y="-94675"/>
            <a:ext cx="33009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Correlation Matrix</a:t>
            </a:r>
            <a:endParaRPr sz="2900" b="0"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025"/>
            <a:ext cx="9144000" cy="4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(16:9)</PresentationFormat>
  <Paragraphs>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Lato</vt:lpstr>
      <vt:lpstr>Streamline</vt:lpstr>
      <vt:lpstr>PHASE 3 PROJECT </vt:lpstr>
      <vt:lpstr>Problem statement</vt:lpstr>
      <vt:lpstr>Data Used for the analysis</vt:lpstr>
      <vt:lpstr>Method</vt:lpstr>
      <vt:lpstr>Count vs Total_Charge</vt:lpstr>
      <vt:lpstr>PowerPoint Presentation</vt:lpstr>
      <vt:lpstr>PowerPoint Presentation</vt:lpstr>
      <vt:lpstr>Scatter Plot Analysis</vt:lpstr>
      <vt:lpstr>Correlation Matrix</vt:lpstr>
      <vt:lpstr>PowerPoint Presentation</vt:lpstr>
      <vt:lpstr>PowerPoint Presentation</vt:lpstr>
      <vt:lpstr>PowerPoint Presentation</vt:lpstr>
      <vt:lpstr>PowerPoint Presentation</vt:lpstr>
      <vt:lpstr>Scatter plot identifying potential correlation between variables</vt:lpstr>
      <vt:lpstr>Conclusion</vt:lpstr>
      <vt:lpstr>Recommendations</vt:lpstr>
      <vt:lpstr>Recommendations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 PROJECT </dc:title>
  <cp:lastModifiedBy>user</cp:lastModifiedBy>
  <cp:revision>1</cp:revision>
  <dcterms:modified xsi:type="dcterms:W3CDTF">2023-10-23T13:01:47Z</dcterms:modified>
</cp:coreProperties>
</file>