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Helvetica Neue" panose="020B0604020202020204" charset="0"/>
      <p:regular r:id="rId48"/>
      <p:bold r:id="rId49"/>
      <p:italic r:id="rId50"/>
      <p:boldItalic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xJsdSwACospjWdAXwGZXL0Bmy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  <a:defRPr sz="4000" b="0">
                <a:solidFill>
                  <a:srgbClr val="1D5A5B"/>
                </a:solidFill>
                <a:highlight>
                  <a:srgbClr val="F1E1B9"/>
                </a:highlight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43" descr="SPIDER Banner"/>
          <p:cNvPicPr preferRelativeResize="0"/>
          <p:nvPr/>
        </p:nvPicPr>
        <p:blipFill rotWithShape="1">
          <a:blip r:embed="rId10">
            <a:alphaModFix amt="46000"/>
          </a:blip>
          <a:srcRect l="57001" r="24233"/>
          <a:stretch/>
        </p:blipFill>
        <p:spPr>
          <a:xfrm>
            <a:off x="10939518" y="5609777"/>
            <a:ext cx="828563" cy="8830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4-03090-w" TargetMode="External"/><Relationship Id="rId7" Type="http://schemas.openxmlformats.org/officeDocument/2006/relationships/hyperlink" Target="https://doi.org/10.48550/arXiv.2211.0270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89/fninf.2013.00045" TargetMode="External"/><Relationship Id="rId5" Type="http://schemas.openxmlformats.org/officeDocument/2006/relationships/hyperlink" Target="https://doi.org/10.1007/s10278-017-0037-8" TargetMode="External"/><Relationship Id="rId4" Type="http://schemas.openxmlformats.org/officeDocument/2006/relationships/hyperlink" Target="https://doi.org/10.18637/jss.v086.i08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1524000" y="4638285"/>
            <a:ext cx="9144000" cy="137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2400"/>
              <a:buNone/>
            </a:pPr>
            <a:r>
              <a:rPr lang="en-US">
                <a:solidFill>
                  <a:srgbClr val="1D5A5B"/>
                </a:solidFill>
                <a:highlight>
                  <a:srgbClr val="F1E1B9"/>
                </a:highlight>
              </a:rPr>
              <a:t>Lumber Spine Segmentation in MR Images (SPIDER)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5A5B"/>
              </a:buClr>
              <a:buSzPts val="2400"/>
              <a:buNone/>
            </a:pPr>
            <a:r>
              <a:rPr lang="en-US">
                <a:solidFill>
                  <a:srgbClr val="1D5A5B"/>
                </a:solidFill>
                <a:highlight>
                  <a:srgbClr val="F1E1B9"/>
                </a:highlight>
              </a:rPr>
              <a:t>Deep Learning Course CIT-654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5A5B"/>
              </a:buClr>
              <a:buSzPts val="2400"/>
              <a:buNone/>
            </a:pPr>
            <a:r>
              <a:rPr lang="en-US">
                <a:solidFill>
                  <a:srgbClr val="1D5A5B"/>
                </a:solidFill>
                <a:highlight>
                  <a:srgbClr val="F1E1B9"/>
                </a:highlight>
              </a:rPr>
              <a:t>Spring 2024 </a:t>
            </a:r>
            <a:endParaRPr/>
          </a:p>
        </p:txBody>
      </p:sp>
      <p:pic>
        <p:nvPicPr>
          <p:cNvPr id="75" name="Google Shape;75;p1" descr="SPIDER Banner"/>
          <p:cNvPicPr preferRelativeResize="0"/>
          <p:nvPr/>
        </p:nvPicPr>
        <p:blipFill rotWithShape="1">
          <a:blip r:embed="rId3">
            <a:alphaModFix/>
          </a:blip>
          <a:srcRect l="19942" r="24234"/>
          <a:stretch/>
        </p:blipFill>
        <p:spPr>
          <a:xfrm>
            <a:off x="1457834" y="713864"/>
            <a:ext cx="9276333" cy="332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Intensity</a:t>
            </a:r>
            <a:endParaRPr/>
          </a:p>
        </p:txBody>
      </p:sp>
      <p:pic>
        <p:nvPicPr>
          <p:cNvPr id="138" name="Google Shape;13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49044" y="5753893"/>
            <a:ext cx="4480810" cy="73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3234" y="1216597"/>
            <a:ext cx="5484495" cy="442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8887097" y="2240280"/>
            <a:ext cx="225552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1_t1.mha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2_t1.mha Display</a:t>
            </a:r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3131" y="1567479"/>
            <a:ext cx="6165737" cy="487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Data Preprocessing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Data Challenges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8768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&amp; region imbalance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Inconsistent image sizes and orientations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2612" y="1604130"/>
            <a:ext cx="3720032" cy="412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Steps for Resampling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7049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Unified size: (32, 128, 128)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Unify spacing based on the new size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interpolators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unified orientation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new resampled files to directory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transformations done later by MONAI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7886" y="4516793"/>
            <a:ext cx="5010541" cy="7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886" y="2193965"/>
            <a:ext cx="5170497" cy="169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9178"/>
              </a:buClr>
              <a:buSzPts val="4000"/>
              <a:buFont typeface="Consolas"/>
              <a:buNone/>
            </a:pPr>
            <a:r>
              <a:rPr lang="en-US" b="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7_t2.mha</a:t>
            </a:r>
            <a:r>
              <a:rPr lang="en-US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/>
              <a:t>after processing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1285" y="1666953"/>
            <a:ext cx="7188170" cy="278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28434" y="4777589"/>
            <a:ext cx="4980516" cy="15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Blended view for image with mask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712" y="1627869"/>
            <a:ext cx="11444574" cy="390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Model Selection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Architectures Considered: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UNet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nnUNet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MONAI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6000" y="1940239"/>
            <a:ext cx="6499999" cy="297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MONAI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1D5A5B"/>
                </a:solidFill>
                <a:highlight>
                  <a:srgbClr val="F1E1B9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313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Description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Inspection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Preprocessing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Selection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MONAI Framework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6622473" y="1825625"/>
            <a:ext cx="47313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Work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MONAI Framework: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Ease of Use: Simplified coding with MONAI, Many Architecture embedded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Suite of Tools: Integrated data preprocessing, augmentation, model training, evaluation, and deployment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CacheDataset: Efficient data loading and transformation, faster training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Debugging Tools: Identify problems with mask labeling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UNETR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Combines UNet and Transformers for effective medical image segmentation.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Components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3D Input Volume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Patching and Linear Projection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Transformer Encoder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Skip Connections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Decoder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Output Layer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UNETR Components</a:t>
            </a: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838200" y="1805305"/>
            <a:ext cx="5413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3D Input Volume: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input is a 3D medical image with dimensions H×W×D and C channels.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Patching and Linear Projection: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3D input volume is divided into smaller, non-overlapping 3D patches.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Each patch is flattened (1D) and then projected into a K-dimensional embedding space using a linear layer.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Positional embeddings (1D) are added to these patch embeddings to retain spatial information.</a:t>
            </a:r>
            <a:endParaRPr/>
          </a:p>
        </p:txBody>
      </p:sp>
      <p:pic>
        <p:nvPicPr>
          <p:cNvPr id="221" name="Google Shape;221;p24" descr="image"/>
          <p:cNvPicPr preferRelativeResize="0"/>
          <p:nvPr/>
        </p:nvPicPr>
        <p:blipFill rotWithShape="1">
          <a:blip r:embed="rId3">
            <a:alphaModFix/>
          </a:blip>
          <a:srcRect t="5712" r="57678"/>
          <a:stretch/>
        </p:blipFill>
        <p:spPr>
          <a:xfrm>
            <a:off x="6251300" y="1237842"/>
            <a:ext cx="5701216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UNETR Components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838200" y="1782128"/>
            <a:ext cx="5464629" cy="472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lang="en-US"/>
              <a:t>Transformer Encoder: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projected patches form a sequence of embeddings.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sequence is processed by a stack of transformer layers, each consisting of: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Multi-Head Self-Attention (MSA)</a:t>
            </a:r>
            <a:r>
              <a:rPr lang="en-US"/>
              <a:t>: Allows the model to focus on different parts of the sequence simultaneously.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Multi-Layer Perceptron (MLP)</a:t>
            </a:r>
            <a:r>
              <a:rPr lang="en-US"/>
              <a:t>: Applies two linear transformations with a GELU activation function in between.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Layer normalization is applied before each MSA and MLP block.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829" y="1852975"/>
            <a:ext cx="5464629" cy="31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UNETR Components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lang="en-US"/>
              <a:t>Skip Connections: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Intermediate representations from the transformer encoder (at specific layers) are extracted.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These representations are reshaped back into 3D tensors and connected to the decoder at corresponding resolutions.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lang="en-US"/>
              <a:t>Decoder: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decoder uses 3×3×3 convolutional layers to process the skip-connected features.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Deconvolution (up-sampling) layers increase the resolution step-by-step, merging features from the encoder to preserve spatial details.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process is repeated until the output reaches the original input resolution.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lang="en-US"/>
              <a:t>Output Layer: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final output is produced using a 1×1×1 convolutional layer with a softmax activation function to generate voxel-wise semantic predictions.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Training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Further data transformation with MONAI</a:t>
            </a:r>
            <a:endParaRPr/>
          </a:p>
        </p:txBody>
      </p:sp>
      <p:pic>
        <p:nvPicPr>
          <p:cNvPr id="245" name="Google Shape;24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30839" y="1689634"/>
            <a:ext cx="6668684" cy="446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Loss Function &amp; Optimizer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Loss Function: Combination of soft dice loss and cross-entropy loss for robust segmentation in imbalanced datasets.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Optimizer: AdamW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441" y="4066608"/>
            <a:ext cx="8545118" cy="85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Dice Score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502" y="2699160"/>
            <a:ext cx="9146995" cy="304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Introduction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Debugging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151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Mask labeling?  (20 classes by max)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8743" y="2559575"/>
            <a:ext cx="7681636" cy="58259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9710057" y="2158917"/>
            <a:ext cx="24819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1_t1.mha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838199" y="3338387"/>
            <a:ext cx="10515600" cy="31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Interpolators: Using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sitkNearestNeighbor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labels and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sitkLinear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images.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Clamping</a:t>
            </a:r>
            <a:endParaRPr dirty="0"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4263" y="4021778"/>
            <a:ext cx="4810796" cy="135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4263" y="5628042"/>
            <a:ext cx="5073412" cy="62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700" y="1528128"/>
            <a:ext cx="9372600" cy="491569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1"/>
          </p:nvPr>
        </p:nvSpPr>
        <p:spPr>
          <a:xfrm>
            <a:off x="2626360" y="3637359"/>
            <a:ext cx="31750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highlight>
                  <a:srgbClr val="C0C0C0"/>
                </a:highlight>
              </a:rPr>
              <a:t>Lowest loss: 0.15683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7795260" y="3637358"/>
            <a:ext cx="31750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Best metric: 0.7154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Image &amp; Label &amp; Model Output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20" y="1783150"/>
            <a:ext cx="11236960" cy="36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Comparison with Other Works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7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from Challenge site (after 20 times re-annotation)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Q: is 0.72 Mean Dice a good result? (why we don’t achieve 92%)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Bad annotation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Project not good enough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64*192*192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Other reasons!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2900" y="3053270"/>
            <a:ext cx="6092191" cy="344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Other Work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3D UNet, nnUNet</a:t>
            </a:r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UNet taught us the foundational techniques of deep learning.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UNet Label visualization after model validation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We'd like to try nnUNet but lack the necessary computational resources.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successfully developed a spine medical segmentation model with an average Dice Score of 0.72. This model can help healthcare professionals save time and effort while reducing human error.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the MONAI framework made the development process smoother and improved performance.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also gained a good understanding of data processing and handled computational limitations effectively.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Spine Segmentation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crucial process in medical imaging for identifying anatomical structures in MRI or CT scans.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Automating this process with AI reduces manual effort and potential human error, improving workflow efficiency in medical imaging.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Hatamizadeh, A., Tang, Y., Nath, V., Yang, D., Myronenko, A., Landman, B., Roth, H.R. and Xu, D., 2022. Unetr: Transformers for 3d medical image segmentation. In Proceedings of the IEEE/CVF Winter Conference on Applications of Computer Vision (pp. 574-584).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Ronneberger, O., Fischer, P., &amp; Brox, T. (2015). U-Net: Convolutional Networks for Biomedical Image Segmentation. arXiv preprint arXiv:1505.04597.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van der Graaf, J.W., van Hooff, M.L., Buckens, C.F.M. et al. Lumbar spine segmentation in MR images: a dataset and a public benchmark. Sci Data 11, 264 (2024).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https://doi.org/10.1038/s41597-024-03090-w</a:t>
            </a:r>
            <a:endParaRPr sz="1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R. Beare, B. C. Lowekamp, Z. Yaniv, “Image Segmentation, Registration and Characterization in R with SimpleITK”, J Stat Software, 86(8), 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https://doi.org/10.18637/jss.v086.i08</a:t>
            </a:r>
            <a:r>
              <a:rPr lang="en-US" sz="1500"/>
              <a:t>, 2018.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Z. Yaniv, B. C. Lowekamp, H. J. Johnson, R. Beare, “SimpleITK Image-Analysis Notebooks: a Collaborative Environment for Education and Reproducible Research”, J Digit Imaging., </a:t>
            </a:r>
            <a:r>
              <a:rPr lang="en-US" sz="1500" u="sng">
                <a:solidFill>
                  <a:schemeClr val="hlink"/>
                </a:solidFill>
                <a:hlinkClick r:id="rId5"/>
              </a:rPr>
              <a:t>https://doi.org/10.1007/s10278-017-0037-8</a:t>
            </a:r>
            <a:r>
              <a:rPr lang="en-US" sz="1500"/>
              <a:t>, 31(3): 290-303, 2018.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B. C. Lowekamp, D. T. Chen, L. Ibáñez, D. Blezek, “The Design of SimpleITK”, Front. Neuroinform., 7:45. </a:t>
            </a:r>
            <a:r>
              <a:rPr lang="en-US" sz="1500" u="sng">
                <a:solidFill>
                  <a:schemeClr val="hlink"/>
                </a:solidFill>
                <a:hlinkClick r:id="rId6"/>
              </a:rPr>
              <a:t>https://doi.org/10.3389/fninf.2013.00045</a:t>
            </a:r>
            <a:r>
              <a:rPr lang="en-US" sz="1500"/>
              <a:t>, 2013.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 title: "MONAI: An open-source framework for deep learning in healthcare" , doi: </a:t>
            </a:r>
            <a:r>
              <a:rPr lang="en-US" sz="1500" u="sng">
                <a:solidFill>
                  <a:schemeClr val="hlink"/>
                </a:solidFill>
                <a:hlinkClick r:id="rId7"/>
              </a:rPr>
              <a:t>https://doi.org/10.48550/arXiv.2211.02701</a:t>
            </a:r>
            <a:endParaRPr sz="1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Nyothiri Aung, Tahar Kechadi , Liming Chen and Sahraoui Dhelim , “UNet Architecture for 3D Medical Volume Segmentation,” in JOURNAL OF LATEX CLASS FILES, VOL. 14, NO. 8, AUGUST 2015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Q&amp;A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subTitle" idx="1"/>
          </p:nvPr>
        </p:nvSpPr>
        <p:spPr>
          <a:xfrm>
            <a:off x="1524000" y="4135582"/>
            <a:ext cx="9144000" cy="112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800"/>
              <a:buNone/>
            </a:pPr>
            <a:r>
              <a:rPr lang="en-US" sz="4800">
                <a:solidFill>
                  <a:srgbClr val="1D5A5B"/>
                </a:solidFill>
                <a:highlight>
                  <a:srgbClr val="F1E1B9"/>
                </a:highlight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Segment three anatomical structures in lumbar spine MRI: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vertebrae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intervertebral discs (IVDs)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spinal canal. 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0" i="0"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Data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447 MRI scans from 257 patients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from 4 </a:t>
            </a: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centers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Types of Scans: sagittal T1 and T2 images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manually segmented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1" y="3424646"/>
            <a:ext cx="9167178" cy="2887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1D5A5B"/>
                </a:solidFill>
                <a:highlight>
                  <a:srgbClr val="F1E1B9"/>
                </a:highlight>
              </a:rPr>
              <a:t>Data Inspection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5A5B"/>
              </a:buClr>
              <a:buSzPts val="4000"/>
              <a:buFont typeface="Helvetica Neue"/>
              <a:buNone/>
            </a:pPr>
            <a:r>
              <a:rPr lang="en-US"/>
              <a:t>Distribution of H, W, D (grouped)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38" y="3999431"/>
            <a:ext cx="4834945" cy="239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482" y="3990929"/>
            <a:ext cx="4852106" cy="24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1568697"/>
            <a:ext cx="4778828" cy="236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Widescreen</PresentationFormat>
  <Paragraphs>153</Paragraphs>
  <Slides>41</Slides>
  <Notes>41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Consolas</vt:lpstr>
      <vt:lpstr>Calibri</vt:lpstr>
      <vt:lpstr>Arial</vt:lpstr>
      <vt:lpstr>Helvetica Neue</vt:lpstr>
      <vt:lpstr>Lato</vt:lpstr>
      <vt:lpstr>Office Theme</vt:lpstr>
      <vt:lpstr>PowerPoint Presentation</vt:lpstr>
      <vt:lpstr>Agenda</vt:lpstr>
      <vt:lpstr>Introduction</vt:lpstr>
      <vt:lpstr>Spine Segmentation</vt:lpstr>
      <vt:lpstr>Project Objective</vt:lpstr>
      <vt:lpstr>Data Description</vt:lpstr>
      <vt:lpstr>Dataset</vt:lpstr>
      <vt:lpstr>Data Inspection</vt:lpstr>
      <vt:lpstr>Distribution of H, W, D (grouped)</vt:lpstr>
      <vt:lpstr>Intensity</vt:lpstr>
      <vt:lpstr>2_t1.mha Display</vt:lpstr>
      <vt:lpstr>Data Preprocessing</vt:lpstr>
      <vt:lpstr>Data Challenges</vt:lpstr>
      <vt:lpstr>Steps for Resampling</vt:lpstr>
      <vt:lpstr>7_t2.mha after processing</vt:lpstr>
      <vt:lpstr>Blended view for image with mask</vt:lpstr>
      <vt:lpstr>Model Selection</vt:lpstr>
      <vt:lpstr>Architectures Considered:</vt:lpstr>
      <vt:lpstr>MONAI Framework</vt:lpstr>
      <vt:lpstr>MONAI Framework:</vt:lpstr>
      <vt:lpstr>Architecture</vt:lpstr>
      <vt:lpstr>UNETR</vt:lpstr>
      <vt:lpstr>UNETR Components</vt:lpstr>
      <vt:lpstr>UNETR Components</vt:lpstr>
      <vt:lpstr>UNETR Components</vt:lpstr>
      <vt:lpstr>Training</vt:lpstr>
      <vt:lpstr>Further data transformation with MONAI</vt:lpstr>
      <vt:lpstr>Loss Function &amp; Optimizer</vt:lpstr>
      <vt:lpstr>Evaluation Metrics</vt:lpstr>
      <vt:lpstr>Debugging</vt:lpstr>
      <vt:lpstr>Results</vt:lpstr>
      <vt:lpstr>Model Evaluation</vt:lpstr>
      <vt:lpstr>Image &amp; Label &amp; Model Output</vt:lpstr>
      <vt:lpstr>Comparison with Other Works</vt:lpstr>
      <vt:lpstr>Other Work</vt:lpstr>
      <vt:lpstr>3D UNet, nnUNet</vt:lpstr>
      <vt:lpstr>Conclusion</vt:lpstr>
      <vt:lpstr>Conclusion</vt:lpstr>
      <vt:lpstr>References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Abdullah Mohamed</dc:creator>
  <cp:lastModifiedBy>Abdullah Mohamed</cp:lastModifiedBy>
  <cp:revision>2</cp:revision>
  <dcterms:created xsi:type="dcterms:W3CDTF">2024-06-09T08:42:55Z</dcterms:created>
  <dcterms:modified xsi:type="dcterms:W3CDTF">2024-07-07T17:10:45Z</dcterms:modified>
</cp:coreProperties>
</file>