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59" r:id="rId5"/>
    <p:sldId id="260" r:id="rId6"/>
    <p:sldId id="270" r:id="rId7"/>
    <p:sldId id="269" r:id="rId8"/>
    <p:sldId id="268" r:id="rId9"/>
    <p:sldId id="267" r:id="rId10"/>
    <p:sldId id="266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1" r:id="rId20"/>
    <p:sldId id="278" r:id="rId21"/>
    <p:sldId id="262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8" y="1129641"/>
            <a:ext cx="7500315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Prediction of Used Car Prices using Regression Models</a:t>
            </a:r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US" dirty="0"/>
              <a:t>science</a:t>
            </a:r>
            <a:r>
              <a:rPr dirty="0"/>
              <a:t>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Abdulwahid</a:t>
            </a:r>
            <a:r>
              <a:rPr dirty="0"/>
              <a:t>] - [</a:t>
            </a:r>
            <a:r>
              <a:rPr lang="en-US" dirty="0"/>
              <a:t>30/10/2022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</a:t>
            </a:r>
            <a:r>
              <a:rPr lang="en-US" dirty="0"/>
              <a:t>Evaluation</a:t>
            </a:r>
            <a:endParaRPr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EBBECD5-7D8B-6B8B-3523-D8EC55008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39" y="2354589"/>
            <a:ext cx="3987986" cy="2524937"/>
          </a:xfrm>
          <a:prstGeom prst="rect">
            <a:avLst/>
          </a:prstGeom>
        </p:spPr>
      </p:pic>
      <p:sp>
        <p:nvSpPr>
          <p:cNvPr id="10" name="Shape 90">
            <a:extLst>
              <a:ext uri="{FF2B5EF4-FFF2-40B4-BE49-F238E27FC236}">
                <a16:creationId xmlns:a16="http://schemas.microsoft.com/office/drawing/2014/main" id="{054E3E6C-2C00-6BF4-3A41-9EBC8AB1F056}"/>
              </a:ext>
            </a:extLst>
          </p:cNvPr>
          <p:cNvSpPr/>
          <p:nvPr/>
        </p:nvSpPr>
        <p:spPr>
          <a:xfrm>
            <a:off x="205025" y="1039833"/>
            <a:ext cx="793644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Model evaluation matrix (Mean Square Error, R square)</a:t>
            </a:r>
          </a:p>
          <a:p>
            <a:endParaRPr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019AFA8-C752-B5A5-C568-C2499C278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" y="1722818"/>
            <a:ext cx="3735827" cy="26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196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Deployment (Insights and Findings)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Pearson Correlation (Heatmap)</a:t>
            </a:r>
            <a:endParaRPr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3DE745E-441B-6EFC-E85C-114CDEB1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61" y="1599626"/>
            <a:ext cx="4993512" cy="3556099"/>
          </a:xfrm>
          <a:prstGeom prst="rect">
            <a:avLst/>
          </a:prstGeom>
        </p:spPr>
      </p:pic>
      <p:sp>
        <p:nvSpPr>
          <p:cNvPr id="11" name="Shape 100">
            <a:extLst>
              <a:ext uri="{FF2B5EF4-FFF2-40B4-BE49-F238E27FC236}">
                <a16:creationId xmlns:a16="http://schemas.microsoft.com/office/drawing/2014/main" id="{42CC4441-F2B2-CF20-6E11-506E4904A416}"/>
              </a:ext>
            </a:extLst>
          </p:cNvPr>
          <p:cNvSpPr/>
          <p:nvPr/>
        </p:nvSpPr>
        <p:spPr>
          <a:xfrm>
            <a:off x="205025" y="1551680"/>
            <a:ext cx="3782184" cy="1609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Year produced has the highest correlation with price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Exchangeable has the lowest correlation to the price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30973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Deployment (Insights and Findings)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Regression Plots</a:t>
            </a:r>
            <a:endParaRPr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E93A958-36FB-DA39-D6C7-1EEF46508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7" y="1599626"/>
            <a:ext cx="3665240" cy="215058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6D321BC-E81E-FEDB-B790-15E05A704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132" y="2188944"/>
            <a:ext cx="3711492" cy="2150584"/>
          </a:xfrm>
          <a:prstGeom prst="rect">
            <a:avLst/>
          </a:prstGeom>
        </p:spPr>
      </p:pic>
      <p:sp>
        <p:nvSpPr>
          <p:cNvPr id="12" name="Shape 100">
            <a:extLst>
              <a:ext uri="{FF2B5EF4-FFF2-40B4-BE49-F238E27FC236}">
                <a16:creationId xmlns:a16="http://schemas.microsoft.com/office/drawing/2014/main" id="{86ED5DBA-BD4B-45FD-9F5C-D1D3CEBF1EB5}"/>
              </a:ext>
            </a:extLst>
          </p:cNvPr>
          <p:cNvSpPr/>
          <p:nvPr/>
        </p:nvSpPr>
        <p:spPr>
          <a:xfrm>
            <a:off x="1173046" y="3902677"/>
            <a:ext cx="1497955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P-value = 0.0</a:t>
            </a:r>
            <a:endParaRPr dirty="0"/>
          </a:p>
        </p:txBody>
      </p:sp>
      <p:sp>
        <p:nvSpPr>
          <p:cNvPr id="13" name="Shape 100">
            <a:extLst>
              <a:ext uri="{FF2B5EF4-FFF2-40B4-BE49-F238E27FC236}">
                <a16:creationId xmlns:a16="http://schemas.microsoft.com/office/drawing/2014/main" id="{C0F746BD-DE38-0F01-4A6A-C5B529C1954F}"/>
              </a:ext>
            </a:extLst>
          </p:cNvPr>
          <p:cNvSpPr/>
          <p:nvPr/>
        </p:nvSpPr>
        <p:spPr>
          <a:xfrm>
            <a:off x="6559306" y="4442675"/>
            <a:ext cx="1497955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P-value = 0.0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0866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Deployment (Insights and Findings)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Regression Plots</a:t>
            </a:r>
            <a:endParaRPr dirty="0"/>
          </a:p>
        </p:txBody>
      </p:sp>
      <p:sp>
        <p:nvSpPr>
          <p:cNvPr id="12" name="Shape 100">
            <a:extLst>
              <a:ext uri="{FF2B5EF4-FFF2-40B4-BE49-F238E27FC236}">
                <a16:creationId xmlns:a16="http://schemas.microsoft.com/office/drawing/2014/main" id="{86ED5DBA-BD4B-45FD-9F5C-D1D3CEBF1EB5}"/>
              </a:ext>
            </a:extLst>
          </p:cNvPr>
          <p:cNvSpPr/>
          <p:nvPr/>
        </p:nvSpPr>
        <p:spPr>
          <a:xfrm>
            <a:off x="1481575" y="3841775"/>
            <a:ext cx="1497955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P-value = 0.0</a:t>
            </a:r>
            <a:endParaRPr dirty="0"/>
          </a:p>
        </p:txBody>
      </p:sp>
      <p:sp>
        <p:nvSpPr>
          <p:cNvPr id="13" name="Shape 100">
            <a:extLst>
              <a:ext uri="{FF2B5EF4-FFF2-40B4-BE49-F238E27FC236}">
                <a16:creationId xmlns:a16="http://schemas.microsoft.com/office/drawing/2014/main" id="{C0F746BD-DE38-0F01-4A6A-C5B529C1954F}"/>
              </a:ext>
            </a:extLst>
          </p:cNvPr>
          <p:cNvSpPr/>
          <p:nvPr/>
        </p:nvSpPr>
        <p:spPr>
          <a:xfrm>
            <a:off x="6442347" y="4510355"/>
            <a:ext cx="1497955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P-value = 0.0</a:t>
            </a:r>
            <a:endParaRPr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F0FEB8E-3EAD-6C27-CA1A-3D29E0262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" y="1599626"/>
            <a:ext cx="3812684" cy="226568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B7878CD-F0A6-D681-FE25-0C14326D1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75" y="2148450"/>
            <a:ext cx="399365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80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Deployment (Insights and Findings)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Regression Plots</a:t>
            </a:r>
            <a:endParaRPr dirty="0"/>
          </a:p>
        </p:txBody>
      </p:sp>
      <p:sp>
        <p:nvSpPr>
          <p:cNvPr id="12" name="Shape 100">
            <a:extLst>
              <a:ext uri="{FF2B5EF4-FFF2-40B4-BE49-F238E27FC236}">
                <a16:creationId xmlns:a16="http://schemas.microsoft.com/office/drawing/2014/main" id="{86ED5DBA-BD4B-45FD-9F5C-D1D3CEBF1EB5}"/>
              </a:ext>
            </a:extLst>
          </p:cNvPr>
          <p:cNvSpPr/>
          <p:nvPr/>
        </p:nvSpPr>
        <p:spPr>
          <a:xfrm>
            <a:off x="521242" y="3893888"/>
            <a:ext cx="3495893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P-value = 1.0242198585534666e-39</a:t>
            </a:r>
            <a:endParaRPr dirty="0"/>
          </a:p>
        </p:txBody>
      </p:sp>
      <p:sp>
        <p:nvSpPr>
          <p:cNvPr id="13" name="Shape 100">
            <a:extLst>
              <a:ext uri="{FF2B5EF4-FFF2-40B4-BE49-F238E27FC236}">
                <a16:creationId xmlns:a16="http://schemas.microsoft.com/office/drawing/2014/main" id="{C0F746BD-DE38-0F01-4A6A-C5B529C1954F}"/>
              </a:ext>
            </a:extLst>
          </p:cNvPr>
          <p:cNvSpPr/>
          <p:nvPr/>
        </p:nvSpPr>
        <p:spPr>
          <a:xfrm>
            <a:off x="5582094" y="4510355"/>
            <a:ext cx="3464978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P-value = 9.732002080958092e-16</a:t>
            </a:r>
            <a:endParaRPr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187A2E7-812C-0954-E114-F1B978E51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" y="1599626"/>
            <a:ext cx="3762129" cy="223564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C18113D-F54E-5574-B7E0-C09DAF7D3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66" y="2274712"/>
            <a:ext cx="3762131" cy="22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968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Deployment (Insights and Findings)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7311012" y="4363199"/>
            <a:ext cx="1379226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Box Plots</a:t>
            </a:r>
            <a:endParaRPr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8F20373-ABAD-8D8B-B3DE-61F596C1E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01" y="968482"/>
            <a:ext cx="3040770" cy="1989359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B8215F-1721-32FD-AA1F-93D0EBDE7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23" y="3090503"/>
            <a:ext cx="3006472" cy="1959441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611CAE-37F8-D6A9-9F22-76C914964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49" y="968482"/>
            <a:ext cx="3255926" cy="21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377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Deployment (Insights and Findings)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7311012" y="4363199"/>
            <a:ext cx="1379226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Box Plots</a:t>
            </a:r>
            <a:endParaRPr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23B409-316C-236F-00B1-87B78FFB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1" y="922561"/>
            <a:ext cx="3017390" cy="1974063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333DAFF-ED2A-54F5-D635-E7E1A4852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71" y="904342"/>
            <a:ext cx="3130468" cy="2048042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CE6406F3-3C7F-3D09-2C96-1073C8993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65" y="2952384"/>
            <a:ext cx="3745861" cy="22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227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Deployment (Insights and Findings)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7279114" y="4203711"/>
            <a:ext cx="1379226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Box Plots</a:t>
            </a:r>
            <a:endParaRPr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970DB4F2-E889-41C7-610B-D67D0007F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103974"/>
            <a:ext cx="4558891" cy="3189767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A1D29C-C8C4-653A-14FA-C400CF4D8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23" y="1188041"/>
            <a:ext cx="3821902" cy="22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173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Deployment (Insights and Findings)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7279114" y="4203711"/>
            <a:ext cx="1379226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Box Plots</a:t>
            </a:r>
            <a:endParaRPr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09B6519-BC86-0D70-62CF-73A6B8279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" y="955071"/>
            <a:ext cx="3952089" cy="258557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530633-F1A7-6251-F87E-676B565EA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36" y="955071"/>
            <a:ext cx="3952089" cy="25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7259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Recommendations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98699" y="1125568"/>
            <a:ext cx="4473301" cy="36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100" dirty="0"/>
              <a:t>Features that can be utilized to improve the advertising approach.  </a:t>
            </a:r>
            <a:endParaRPr sz="1100" dirty="0"/>
          </a:p>
        </p:txBody>
      </p:sp>
      <p:sp>
        <p:nvSpPr>
          <p:cNvPr id="151" name="Shape 100"/>
          <p:cNvSpPr/>
          <p:nvPr/>
        </p:nvSpPr>
        <p:spPr>
          <a:xfrm>
            <a:off x="205025" y="1492624"/>
            <a:ext cx="4134600" cy="2719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Manufacturer name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transmission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color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Odometer value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Year produced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Engine fuel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Engine capacity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Body type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Has warranty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ownership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Type of drive	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Number of photos	</a:t>
            </a:r>
            <a:endParaRPr sz="12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AC8B7DA-8848-070A-ABD7-8B0A3BAD2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17" y="2249783"/>
            <a:ext cx="4308158" cy="2629743"/>
          </a:xfrm>
          <a:prstGeom prst="rect">
            <a:avLst/>
          </a:prstGeom>
        </p:spPr>
      </p:pic>
      <p:sp>
        <p:nvSpPr>
          <p:cNvPr id="16" name="Shape 99">
            <a:extLst>
              <a:ext uri="{FF2B5EF4-FFF2-40B4-BE49-F238E27FC236}">
                <a16:creationId xmlns:a16="http://schemas.microsoft.com/office/drawing/2014/main" id="{C6BD1B76-94C8-9063-520C-2D475EF7925D}"/>
              </a:ext>
            </a:extLst>
          </p:cNvPr>
          <p:cNvSpPr/>
          <p:nvPr/>
        </p:nvSpPr>
        <p:spPr>
          <a:xfrm>
            <a:off x="5928886" y="1735615"/>
            <a:ext cx="2321978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Random Forest’s Plot  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55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Problem Definition</a:t>
            </a:r>
            <a:endParaRPr dirty="0"/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CRISP Methodology</a:t>
            </a:r>
            <a:endParaRPr dirty="0"/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Findings and I</a:t>
            </a:r>
            <a:r>
              <a:rPr dirty="0"/>
              <a:t>n</a:t>
            </a:r>
            <a:r>
              <a:rPr lang="en-US" dirty="0"/>
              <a:t>sights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Recommendations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Reference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103974"/>
            <a:ext cx="7248398" cy="80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/>
              <a:t>1. CRISP-DM - Data Science Process Alliance. (2022). Data Science Process Alliance. https://www.datascience-pm.com/crisp-dm-2/</a:t>
            </a:r>
          </a:p>
          <a:p>
            <a:r>
              <a:rPr lang="en-US" sz="1200" dirty="0"/>
              <a:t>	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510971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Problem Definition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89200" y="119339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Determining the worthiness of cars based on their characteristics</a:t>
            </a:r>
          </a:p>
        </p:txBody>
      </p:sp>
      <p:sp>
        <p:nvSpPr>
          <p:cNvPr id="124" name="Shape 73"/>
          <p:cNvSpPr/>
          <p:nvPr/>
        </p:nvSpPr>
        <p:spPr>
          <a:xfrm>
            <a:off x="353224" y="1848683"/>
            <a:ext cx="5430887" cy="169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What features impact the price?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What are the best prices for used cars?</a:t>
            </a:r>
          </a:p>
        </p:txBody>
      </p:sp>
    </p:spTree>
    <p:extLst>
      <p:ext uri="{BB962C8B-B14F-4D97-AF65-F5344CB8AC3E}">
        <p14:creationId xmlns:p14="http://schemas.microsoft.com/office/powerpoint/2010/main" val="21615881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CRISP Methodology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main stages for a successful data science project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6014330" y="4662848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(Data Science Process Alliance, 2022)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8ED70C-92D1-EEF7-696F-F9C3AAA55D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99" y="1491024"/>
            <a:ext cx="4042452" cy="33067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Business Understanding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Business Tasks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5706677" cy="153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Improving a company’s advertising approach (used car selling company)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Predicting the best prices to sell their recent used cars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Understanding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103974"/>
            <a:ext cx="4664687" cy="153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was obtained from GitHub as a part of a data science challenge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dataset has 16 features with target variable price</a:t>
            </a:r>
          </a:p>
        </p:txBody>
      </p:sp>
      <p:sp>
        <p:nvSpPr>
          <p:cNvPr id="9" name="Shape 91">
            <a:extLst>
              <a:ext uri="{FF2B5EF4-FFF2-40B4-BE49-F238E27FC236}">
                <a16:creationId xmlns:a16="http://schemas.microsoft.com/office/drawing/2014/main" id="{A59D9466-5D18-A078-3646-825C98FFEAC8}"/>
              </a:ext>
            </a:extLst>
          </p:cNvPr>
          <p:cNvSpPr/>
          <p:nvPr/>
        </p:nvSpPr>
        <p:spPr>
          <a:xfrm>
            <a:off x="4316819" y="2920118"/>
            <a:ext cx="4664687" cy="153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Conducted a descriptive and exploratory data analysis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find trends and insights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determine the best price predictors</a:t>
            </a:r>
          </a:p>
        </p:txBody>
      </p:sp>
    </p:spTree>
    <p:extLst>
      <p:ext uri="{BB962C8B-B14F-4D97-AF65-F5344CB8AC3E}">
        <p14:creationId xmlns:p14="http://schemas.microsoft.com/office/powerpoint/2010/main" val="15987787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Preparation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207034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43974"/>
            <a:ext cx="521758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Handling missing values for training and testing set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Checking feature data types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Checking for inconsistent data</a:t>
            </a:r>
            <a:endParaRPr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946A2B41-CF81-6844-C3E0-2469E7E90743}"/>
              </a:ext>
            </a:extLst>
          </p:cNvPr>
          <p:cNvSpPr/>
          <p:nvPr/>
        </p:nvSpPr>
        <p:spPr>
          <a:xfrm>
            <a:off x="205025" y="2926384"/>
            <a:ext cx="3441558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Transformation</a:t>
            </a:r>
            <a:endParaRPr dirty="0"/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646FFA97-54A9-F500-BCB2-0526C74890D6}"/>
              </a:ext>
            </a:extLst>
          </p:cNvPr>
          <p:cNvSpPr/>
          <p:nvPr/>
        </p:nvSpPr>
        <p:spPr>
          <a:xfrm>
            <a:off x="205025" y="3578065"/>
            <a:ext cx="521758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Label encoding ( from categorical to numerical)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Feature scaling ( range of 0 to 1)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Dropping unwanted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0177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103974"/>
            <a:ext cx="4134600" cy="2398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Training and testing are provided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Split data features from target variable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Models are built by fitting training set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Model testing using testing set</a:t>
            </a:r>
          </a:p>
        </p:txBody>
      </p:sp>
    </p:spTree>
    <p:extLst>
      <p:ext uri="{BB962C8B-B14F-4D97-AF65-F5344CB8AC3E}">
        <p14:creationId xmlns:p14="http://schemas.microsoft.com/office/powerpoint/2010/main" val="41179667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</a:t>
            </a:r>
            <a:r>
              <a:rPr lang="en-US" dirty="0"/>
              <a:t>Evaluation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FC04CF-C881-9259-E6E4-45BC0BE3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80" y="1745150"/>
            <a:ext cx="4528234" cy="3134376"/>
          </a:xfrm>
          <a:prstGeom prst="rect">
            <a:avLst/>
          </a:prstGeom>
        </p:spPr>
      </p:pic>
      <p:sp>
        <p:nvSpPr>
          <p:cNvPr id="13" name="Shape 90">
            <a:extLst>
              <a:ext uri="{FF2B5EF4-FFF2-40B4-BE49-F238E27FC236}">
                <a16:creationId xmlns:a16="http://schemas.microsoft.com/office/drawing/2014/main" id="{A638E022-CE23-ECA2-0CFE-115586305D4B}"/>
              </a:ext>
            </a:extLst>
          </p:cNvPr>
          <p:cNvSpPr/>
          <p:nvPr/>
        </p:nvSpPr>
        <p:spPr>
          <a:xfrm>
            <a:off x="205025" y="1039833"/>
            <a:ext cx="7035747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Model evaluation matrix (Mean Absolute Error)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91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413</Words>
  <Application>Microsoft Office PowerPoint</Application>
  <PresentationFormat>On-screen Show (16:9)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 al-aidarus</dc:creator>
  <cp:lastModifiedBy>ABDULWAHID MOHAMED SHARIFF</cp:lastModifiedBy>
  <cp:revision>37</cp:revision>
  <dcterms:modified xsi:type="dcterms:W3CDTF">2022-10-30T16:37:43Z</dcterms:modified>
</cp:coreProperties>
</file>