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256" r:id="rId2"/>
    <p:sldId id="276" r:id="rId3"/>
    <p:sldId id="260" r:id="rId4"/>
    <p:sldId id="261" r:id="rId5"/>
    <p:sldId id="263" r:id="rId6"/>
    <p:sldId id="279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64" r:id="rId15"/>
    <p:sldId id="272" r:id="rId16"/>
    <p:sldId id="275" r:id="rId17"/>
    <p:sldId id="274" r:id="rId18"/>
    <p:sldId id="262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6816F-0EB0-48FF-A7A6-93A67617FA60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C120A-4CB5-4729-8997-0327B72E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99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C120A-4CB5-4729-8997-0327B72EDE9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50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2C68-FA5A-4135-87FB-12B7086E64B3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04EF-4719-4E25-96CA-2FF115F4A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4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2C68-FA5A-4135-87FB-12B7086E64B3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04EF-4719-4E25-96CA-2FF115F4A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9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2C68-FA5A-4135-87FB-12B7086E64B3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04EF-4719-4E25-96CA-2FF115F4A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90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2C68-FA5A-4135-87FB-12B7086E64B3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04EF-4719-4E25-96CA-2FF115F4A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14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2C68-FA5A-4135-87FB-12B7086E64B3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04EF-4719-4E25-96CA-2FF115F4A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65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2C68-FA5A-4135-87FB-12B7086E64B3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04EF-4719-4E25-96CA-2FF115F4A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2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2C68-FA5A-4135-87FB-12B7086E64B3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04EF-4719-4E25-96CA-2FF115F4A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1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2C68-FA5A-4135-87FB-12B7086E64B3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04EF-4719-4E25-96CA-2FF115F4A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6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2C68-FA5A-4135-87FB-12B7086E64B3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04EF-4719-4E25-96CA-2FF115F4A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5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2C68-FA5A-4135-87FB-12B7086E64B3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04EF-4719-4E25-96CA-2FF115F4A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2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2C68-FA5A-4135-87FB-12B7086E64B3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04EF-4719-4E25-96CA-2FF115F4A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6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2C68-FA5A-4135-87FB-12B7086E64B3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04EF-4719-4E25-96CA-2FF115F4A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2C68-FA5A-4135-87FB-12B7086E64B3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04EF-4719-4E25-96CA-2FF115F4A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2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0432C68-FA5A-4135-87FB-12B7086E64B3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3CF04EF-4719-4E25-96CA-2FF115F4A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4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0432C68-FA5A-4135-87FB-12B7086E64B3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3CF04EF-4719-4E25-96CA-2FF115F4A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41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compiled-versus-interpreted-languages/" TargetMode="External"/><Relationship Id="rId2" Type="http://schemas.openxmlformats.org/officeDocument/2006/relationships/hyperlink" Target="https://www.geeksforgeeks.org/software-engineering/what-is-a-low-level-languag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echtarget.com/searchapparchitecture/definition/object-oriented-programming-OOP" TargetMode="External"/><Relationship Id="rId4" Type="http://schemas.openxmlformats.org/officeDocument/2006/relationships/hyperlink" Target="https://www.geeksforgeeks.org/javascript/whats-the-difference-between-scripting-and-programming-languages/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bdo-Ezz2019" TargetMode="External"/><Relationship Id="rId3" Type="http://schemas.openxmlformats.org/officeDocument/2006/relationships/hyperlink" Target="https://www.linkedin.com/in/%D9%90%D9%90%D9%90abdelrhaman-abdelmoez-ahmed-672103225/" TargetMode="External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69DE-1E97-466A-BD0C-9421301091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language types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F4103-430B-4B76-930E-DAFA354607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Abdulrahman Abdelmoez Ahmed   </a:t>
            </a:r>
          </a:p>
        </p:txBody>
      </p:sp>
    </p:spTree>
    <p:extLst>
      <p:ext uri="{BB962C8B-B14F-4D97-AF65-F5344CB8AC3E}">
        <p14:creationId xmlns:p14="http://schemas.microsoft.com/office/powerpoint/2010/main" val="732194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3105E-CD22-45A4-8954-AB98E45D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</a:t>
            </a:r>
          </a:p>
        </p:txBody>
      </p:sp>
      <p:graphicFrame>
        <p:nvGraphicFramePr>
          <p:cNvPr id="19" name="Content Placeholder 6">
            <a:extLst>
              <a:ext uri="{FF2B5EF4-FFF2-40B4-BE49-F238E27FC236}">
                <a16:creationId xmlns:a16="http://schemas.microsoft.com/office/drawing/2014/main" id="{EA9ECF56-000D-41F4-8D96-41EF285AAE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6975677"/>
              </p:ext>
            </p:extLst>
          </p:nvPr>
        </p:nvGraphicFramePr>
        <p:xfrm>
          <a:off x="1461781" y="2463113"/>
          <a:ext cx="9268435" cy="36598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3151">
                  <a:extLst>
                    <a:ext uri="{9D8B030D-6E8A-4147-A177-3AD203B41FA5}">
                      <a16:colId xmlns:a16="http://schemas.microsoft.com/office/drawing/2014/main" val="4263459691"/>
                    </a:ext>
                  </a:extLst>
                </a:gridCol>
                <a:gridCol w="2086668">
                  <a:extLst>
                    <a:ext uri="{9D8B030D-6E8A-4147-A177-3AD203B41FA5}">
                      <a16:colId xmlns:a16="http://schemas.microsoft.com/office/drawing/2014/main" val="396030356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3263559493"/>
                    </a:ext>
                  </a:extLst>
                </a:gridCol>
                <a:gridCol w="2101516">
                  <a:extLst>
                    <a:ext uri="{9D8B030D-6E8A-4147-A177-3AD203B41FA5}">
                      <a16:colId xmlns:a16="http://schemas.microsoft.com/office/drawing/2014/main" val="379241949"/>
                    </a:ext>
                  </a:extLst>
                </a:gridCol>
                <a:gridCol w="2195816">
                  <a:extLst>
                    <a:ext uri="{9D8B030D-6E8A-4147-A177-3AD203B41FA5}">
                      <a16:colId xmlns:a16="http://schemas.microsoft.com/office/drawing/2014/main" val="2589978657"/>
                    </a:ext>
                  </a:extLst>
                </a:gridCol>
              </a:tblGrid>
              <a:tr h="840969">
                <a:tc>
                  <a:txBody>
                    <a:bodyPr/>
                    <a:lstStyle/>
                    <a:p>
                      <a:r>
                        <a:rPr lang="en-US" dirty="0"/>
                        <a:t>Comparison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 it works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speed</a:t>
                      </a:r>
                      <a:endParaRPr lang="ar-EG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Ease of editing </a:t>
                      </a:r>
                      <a:endParaRPr lang="ar-EG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824998"/>
                  </a:ext>
                </a:extLst>
              </a:tr>
              <a:tr h="86568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Interpreter</a:t>
                      </a:r>
                    </a:p>
                    <a:p>
                      <a:endParaRPr lang="ar-E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is executed line by 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Ease 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files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0397942"/>
                  </a:ext>
                </a:extLst>
              </a:tr>
              <a:tr h="19045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Compiled </a:t>
                      </a:r>
                    </a:p>
                    <a:p>
                      <a:endParaRPr lang="ar-E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entire code is translated at once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  </a:t>
                      </a:r>
                      <a:endParaRPr lang="ar-E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difficult </a:t>
                      </a:r>
                      <a:endParaRPr lang="ar-E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Executable file (.exe , .HEX)</a:t>
                      </a:r>
                      <a:endParaRPr lang="ar-E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8838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763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7C1FB-40BB-49B4-9565-84B7AF93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 Programming Vs Scripting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202D-1FEF-4B40-9366-4E536C571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r>
              <a:rPr lang="en-US" sz="2800" dirty="0"/>
              <a:t> Definition </a:t>
            </a:r>
          </a:p>
          <a:p>
            <a:r>
              <a:rPr lang="en-US" sz="2800" dirty="0"/>
              <a:t> Language used</a:t>
            </a:r>
          </a:p>
          <a:p>
            <a:r>
              <a:rPr lang="en-US" sz="2800" dirty="0"/>
              <a:t> Comparison   </a:t>
            </a:r>
          </a:p>
        </p:txBody>
      </p:sp>
      <p:pic>
        <p:nvPicPr>
          <p:cNvPr id="4098" name="Picture 2" descr="Scripting Language Vs Programming Language | Difference Between Scripting  And Programming Languages">
            <a:extLst>
              <a:ext uri="{FF2B5EF4-FFF2-40B4-BE49-F238E27FC236}">
                <a16:creationId xmlns:a16="http://schemas.microsoft.com/office/drawing/2014/main" id="{0AAEA908-267E-4877-8BEB-D707800A3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89" y="2624164"/>
            <a:ext cx="5423595" cy="30507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434256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74BC-9C4B-44D1-BCE7-9C82D0A66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2FD0C-5B78-40A7-A1D3-F2DBAEB539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Programming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5D371-6F93-42C7-9610-4D15C6650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9" y="2751139"/>
            <a:ext cx="5189856" cy="1516062"/>
          </a:xfrm>
        </p:spPr>
        <p:txBody>
          <a:bodyPr>
            <a:normAutofit/>
          </a:bodyPr>
          <a:lstStyle/>
          <a:p>
            <a:r>
              <a:rPr lang="en-US" dirty="0"/>
              <a:t>A Programming language is a language which is used by humans to navigate their communication with computers. </a:t>
            </a:r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70CF9A-E3FE-42C4-8710-9BEDB6497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7416" y="2174875"/>
            <a:ext cx="5194583" cy="576262"/>
          </a:xfrm>
        </p:spPr>
        <p:txBody>
          <a:bodyPr/>
          <a:lstStyle/>
          <a:p>
            <a:r>
              <a:rPr lang="en-US" sz="2800" dirty="0"/>
              <a:t>Scripting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2A943A-B597-4BF0-8503-36EF74A36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2688" y="2751139"/>
            <a:ext cx="5194583" cy="1516062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A scripting language is a language that uses a naive method to bring codes to a runtime environment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C49210-727E-4196-BC4F-1B49A970ADD7}"/>
              </a:ext>
            </a:extLst>
          </p:cNvPr>
          <p:cNvSpPr txBox="1"/>
          <p:nvPr/>
        </p:nvSpPr>
        <p:spPr>
          <a:xfrm>
            <a:off x="704142" y="4595318"/>
            <a:ext cx="10783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Basically, all scripting languages are programming languages. The theoretical difference between the two is that scripting languages do not require the compilation step and are rather interpreted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8886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8B32-469E-4731-A271-236DC340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used 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5BD2B28-A504-4B41-B316-93083ACAF87D}"/>
              </a:ext>
            </a:extLst>
          </p:cNvPr>
          <p:cNvSpPr txBox="1">
            <a:spLocks/>
          </p:cNvSpPr>
          <p:nvPr/>
        </p:nvSpPr>
        <p:spPr>
          <a:xfrm>
            <a:off x="814728" y="2174875"/>
            <a:ext cx="5189857" cy="5762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Programming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F44E13B-64AA-465C-8619-866EDA7BA439}"/>
              </a:ext>
            </a:extLst>
          </p:cNvPr>
          <p:cNvSpPr txBox="1">
            <a:spLocks/>
          </p:cNvSpPr>
          <p:nvPr/>
        </p:nvSpPr>
        <p:spPr>
          <a:xfrm>
            <a:off x="814729" y="2751138"/>
            <a:ext cx="5189856" cy="310991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Python</a:t>
            </a:r>
          </a:p>
          <a:p>
            <a:r>
              <a:rPr lang="en-US" sz="2400" dirty="0"/>
              <a:t>C++</a:t>
            </a:r>
          </a:p>
          <a:p>
            <a:r>
              <a:rPr lang="en-US" sz="2400" dirty="0"/>
              <a:t>C language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ACEDA12-6EAC-471C-BBA4-16E56BD4740A}"/>
              </a:ext>
            </a:extLst>
          </p:cNvPr>
          <p:cNvSpPr txBox="1">
            <a:spLocks/>
          </p:cNvSpPr>
          <p:nvPr/>
        </p:nvSpPr>
        <p:spPr>
          <a:xfrm>
            <a:off x="6187417" y="2174875"/>
            <a:ext cx="5194583" cy="5762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Scripted </a:t>
            </a:r>
            <a:endParaRPr lang="en-US" b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D3605AF3-06DB-4DC3-BA14-769AE3246920}"/>
              </a:ext>
            </a:extLst>
          </p:cNvPr>
          <p:cNvSpPr txBox="1">
            <a:spLocks/>
          </p:cNvSpPr>
          <p:nvPr/>
        </p:nvSpPr>
        <p:spPr>
          <a:xfrm>
            <a:off x="6187417" y="2751138"/>
            <a:ext cx="5194583" cy="310991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Python</a:t>
            </a:r>
          </a:p>
          <a:p>
            <a:r>
              <a:rPr lang="en-US" sz="2400" dirty="0"/>
              <a:t>PHP</a:t>
            </a:r>
          </a:p>
          <a:p>
            <a:r>
              <a:rPr lang="en-US" sz="2400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419462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4ABE5-1986-4CB6-9EEE-25AE33F6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C3A734C-6B5D-446F-AC3E-FCECB5C67D2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613907534"/>
              </p:ext>
            </p:extLst>
          </p:nvPr>
        </p:nvGraphicFramePr>
        <p:xfrm>
          <a:off x="1461781" y="2575408"/>
          <a:ext cx="9268435" cy="36845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8820">
                  <a:extLst>
                    <a:ext uri="{9D8B030D-6E8A-4147-A177-3AD203B41FA5}">
                      <a16:colId xmlns:a16="http://schemas.microsoft.com/office/drawing/2014/main" val="4263459691"/>
                    </a:ext>
                  </a:extLst>
                </a:gridCol>
                <a:gridCol w="1844842">
                  <a:extLst>
                    <a:ext uri="{9D8B030D-6E8A-4147-A177-3AD203B41FA5}">
                      <a16:colId xmlns:a16="http://schemas.microsoft.com/office/drawing/2014/main" val="396030356"/>
                    </a:ext>
                  </a:extLst>
                </a:gridCol>
                <a:gridCol w="1526186">
                  <a:extLst>
                    <a:ext uri="{9D8B030D-6E8A-4147-A177-3AD203B41FA5}">
                      <a16:colId xmlns:a16="http://schemas.microsoft.com/office/drawing/2014/main" val="3263559493"/>
                    </a:ext>
                  </a:extLst>
                </a:gridCol>
                <a:gridCol w="1768208">
                  <a:extLst>
                    <a:ext uri="{9D8B030D-6E8A-4147-A177-3AD203B41FA5}">
                      <a16:colId xmlns:a16="http://schemas.microsoft.com/office/drawing/2014/main" val="379241949"/>
                    </a:ext>
                  </a:extLst>
                </a:gridCol>
                <a:gridCol w="2410379">
                  <a:extLst>
                    <a:ext uri="{9D8B030D-6E8A-4147-A177-3AD203B41FA5}">
                      <a16:colId xmlns:a16="http://schemas.microsoft.com/office/drawing/2014/main" val="2589978657"/>
                    </a:ext>
                  </a:extLst>
                </a:gridCol>
              </a:tblGrid>
              <a:tr h="865682">
                <a:tc>
                  <a:txBody>
                    <a:bodyPr/>
                    <a:lstStyle/>
                    <a:p>
                      <a:r>
                        <a:rPr lang="en-US" dirty="0"/>
                        <a:t>Comparison face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Purpose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Translation </a:t>
                      </a:r>
                      <a:endParaRPr lang="ar-EG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Dependency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Files.exe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824998"/>
                  </a:ext>
                </a:extLst>
              </a:tr>
              <a:tr h="86568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Programming </a:t>
                      </a:r>
                    </a:p>
                    <a:p>
                      <a:endParaRPr lang="ar-E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 full app and sys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compiler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Self executable 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 exe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0397942"/>
                  </a:ext>
                </a:extLst>
              </a:tr>
              <a:tr h="19045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Scripted  </a:t>
                      </a:r>
                    </a:p>
                    <a:p>
                      <a:endParaRPr lang="ar-E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 small tasks or automation</a:t>
                      </a:r>
                      <a:endParaRPr lang="ar-E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Interpreted </a:t>
                      </a:r>
                      <a:endParaRPr lang="ar-E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host </a:t>
                      </a:r>
                      <a:endParaRPr lang="ar-E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 not create exe </a:t>
                      </a:r>
                      <a:endParaRPr lang="ar-E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8838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649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7C1FB-40BB-49B4-9565-84B7AF93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– OOP VS Not support OOP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202D-1FEF-4B40-9366-4E536C571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r>
              <a:rPr lang="en-US" sz="2800" dirty="0"/>
              <a:t> Definition </a:t>
            </a:r>
          </a:p>
          <a:p>
            <a:r>
              <a:rPr lang="en-US" sz="2800" dirty="0"/>
              <a:t> Language used </a:t>
            </a:r>
          </a:p>
        </p:txBody>
      </p:sp>
      <p:pic>
        <p:nvPicPr>
          <p:cNvPr id="6146" name="Picture 2" descr="Let's Understand the OOP. Object-oriented programming (OOP) is a… | by  Pavithan | Medium">
            <a:extLst>
              <a:ext uri="{FF2B5EF4-FFF2-40B4-BE49-F238E27FC236}">
                <a16:creationId xmlns:a16="http://schemas.microsoft.com/office/drawing/2014/main" id="{6C284277-9F5C-46E1-A2BE-0C4683D58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757" y="2667331"/>
            <a:ext cx="4322529" cy="31914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464108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BADE-69EB-4A3B-B3F6-5586505B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: Object-Oriented Programming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38E3-00B9-48F5-8BB3-E8034CAA6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Object-oriented programming (OOP) is a computer programming model that organizes software design around data, or objects, rather than functions and logic. An object can be defined as a data field that has unique attributes and behavior.</a:t>
            </a:r>
            <a:endParaRPr lang="ar-EG" dirty="0"/>
          </a:p>
          <a:p>
            <a:r>
              <a:rPr lang="en-US" dirty="0"/>
              <a:t>We usually used to organize the code, reduced the error and make it easy to modified  the code </a:t>
            </a:r>
          </a:p>
        </p:txBody>
      </p:sp>
    </p:spTree>
    <p:extLst>
      <p:ext uri="{BB962C8B-B14F-4D97-AF65-F5344CB8AC3E}">
        <p14:creationId xmlns:p14="http://schemas.microsoft.com/office/powerpoint/2010/main" val="2051119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8B32-469E-4731-A271-236DC340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used 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5BD2B28-A504-4B41-B316-93083ACAF87D}"/>
              </a:ext>
            </a:extLst>
          </p:cNvPr>
          <p:cNvSpPr txBox="1">
            <a:spLocks/>
          </p:cNvSpPr>
          <p:nvPr/>
        </p:nvSpPr>
        <p:spPr>
          <a:xfrm>
            <a:off x="814728" y="2174875"/>
            <a:ext cx="5189857" cy="5762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Not Supported 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F44E13B-64AA-465C-8619-866EDA7BA439}"/>
              </a:ext>
            </a:extLst>
          </p:cNvPr>
          <p:cNvSpPr txBox="1">
            <a:spLocks/>
          </p:cNvSpPr>
          <p:nvPr/>
        </p:nvSpPr>
        <p:spPr>
          <a:xfrm>
            <a:off x="814729" y="2751138"/>
            <a:ext cx="5189856" cy="310991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SQL</a:t>
            </a:r>
          </a:p>
          <a:p>
            <a:r>
              <a:rPr lang="en-US" sz="2400" dirty="0"/>
              <a:t>Assembly</a:t>
            </a:r>
          </a:p>
          <a:p>
            <a:r>
              <a:rPr lang="en-US" sz="2400" dirty="0"/>
              <a:t>C language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ACEDA12-6EAC-471C-BBA4-16E56BD4740A}"/>
              </a:ext>
            </a:extLst>
          </p:cNvPr>
          <p:cNvSpPr txBox="1">
            <a:spLocks/>
          </p:cNvSpPr>
          <p:nvPr/>
        </p:nvSpPr>
        <p:spPr>
          <a:xfrm>
            <a:off x="6187417" y="2174875"/>
            <a:ext cx="5194583" cy="5762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supported </a:t>
            </a:r>
            <a:endParaRPr lang="en-US" b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D3605AF3-06DB-4DC3-BA14-769AE3246920}"/>
              </a:ext>
            </a:extLst>
          </p:cNvPr>
          <p:cNvSpPr txBox="1">
            <a:spLocks/>
          </p:cNvSpPr>
          <p:nvPr/>
        </p:nvSpPr>
        <p:spPr>
          <a:xfrm>
            <a:off x="6187417" y="2751138"/>
            <a:ext cx="5194583" cy="310991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Python</a:t>
            </a:r>
          </a:p>
          <a:p>
            <a:r>
              <a:rPr lang="en-US" sz="2400" dirty="0"/>
              <a:t>C++</a:t>
            </a:r>
          </a:p>
          <a:p>
            <a:r>
              <a:rPr lang="en-US" sz="2400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447724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D41E-54FC-4377-AE3A-62723731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56956-FEEE-4E8B-9458-78FBADA49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</a:t>
            </a:r>
            <a:r>
              <a:rPr lang="en-US" dirty="0">
                <a:hlinkClick r:id="rId2"/>
              </a:rPr>
              <a:t>ahttps://www.geeksforgeeks.org/software-engineering/what-is-a-low-level-language/</a:t>
            </a:r>
            <a:endParaRPr lang="en-US" dirty="0"/>
          </a:p>
          <a:p>
            <a:r>
              <a:rPr lang="en-US" dirty="0"/>
              <a:t>[2] </a:t>
            </a:r>
            <a:r>
              <a:rPr lang="en-US" dirty="0">
                <a:hlinkClick r:id="rId3"/>
              </a:rPr>
              <a:t>https://www.freecodecamp.org/news/compiled-versus-interpreted-languages/</a:t>
            </a:r>
            <a:r>
              <a:rPr lang="en-US" dirty="0"/>
              <a:t> </a:t>
            </a:r>
          </a:p>
          <a:p>
            <a:r>
              <a:rPr lang="en-US" dirty="0"/>
              <a:t>[3] </a:t>
            </a:r>
            <a:r>
              <a:rPr lang="en-US" dirty="0">
                <a:hlinkClick r:id="rId4"/>
              </a:rPr>
              <a:t>https://www.geeksforgeeks.org/javascript/whats-the-difference-between-scripting-and-programming-languages/</a:t>
            </a:r>
            <a:r>
              <a:rPr lang="en-US" dirty="0"/>
              <a:t> </a:t>
            </a:r>
          </a:p>
          <a:p>
            <a:r>
              <a:rPr lang="en-US" dirty="0"/>
              <a:t>[4] </a:t>
            </a:r>
            <a:r>
              <a:rPr lang="en-US" dirty="0">
                <a:hlinkClick r:id="rId5"/>
              </a:rPr>
              <a:t>https://www.techtarget.com/searchapparchitecture/definition/object-oriented-programming-OOP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9539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129D-1755-4233-9C0A-22D4CDB611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1A6CC-0BC5-4314-8C35-27CAC9B5A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336348"/>
            <a:ext cx="10572000" cy="434974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r>
              <a:rPr lang="en-US" sz="2400" b="1" dirty="0"/>
              <a:t>  </a:t>
            </a:r>
          </a:p>
        </p:txBody>
      </p:sp>
      <p:pic>
        <p:nvPicPr>
          <p:cNvPr id="5" name="Graphic 4" descr="Link">
            <a:extLst>
              <a:ext uri="{FF2B5EF4-FFF2-40B4-BE49-F238E27FC236}">
                <a16:creationId xmlns:a16="http://schemas.microsoft.com/office/drawing/2014/main" id="{76CB5BDE-7533-4EE2-948B-5D8671B37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023" y="5280847"/>
            <a:ext cx="545976" cy="545976"/>
          </a:xfrm>
          <a:prstGeom prst="rect">
            <a:avLst/>
          </a:prstGeom>
        </p:spPr>
      </p:pic>
      <p:pic>
        <p:nvPicPr>
          <p:cNvPr id="7" name="Graphic 6" descr="Barcode">
            <a:extLst>
              <a:ext uri="{FF2B5EF4-FFF2-40B4-BE49-F238E27FC236}">
                <a16:creationId xmlns:a16="http://schemas.microsoft.com/office/drawing/2014/main" id="{82C496EA-B732-4A90-9E8B-1D5CB867DA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4023" y="5865561"/>
            <a:ext cx="545976" cy="4616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C0B546-6045-49AB-B477-8B3B824223CC}"/>
              </a:ext>
            </a:extLst>
          </p:cNvPr>
          <p:cNvSpPr txBox="1"/>
          <p:nvPr/>
        </p:nvSpPr>
        <p:spPr>
          <a:xfrm>
            <a:off x="809999" y="5859034"/>
            <a:ext cx="1216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3539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8F9DF-1356-4FDB-AB3C-DFEE0E9B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49C45-D502-427C-A418-ACA02FAD8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/>
            </a:pPr>
            <a:r>
              <a:rPr lang="en-US" dirty="0"/>
              <a:t>Low-level , High-level </a:t>
            </a:r>
          </a:p>
          <a:p>
            <a:pPr>
              <a:buFont typeface="+mj-lt"/>
              <a:buAutoNum type="arabicParenR"/>
            </a:pPr>
            <a:r>
              <a:rPr lang="en-US" dirty="0"/>
              <a:t>Interpreted , Compiled </a:t>
            </a:r>
          </a:p>
          <a:p>
            <a:pPr>
              <a:buFont typeface="+mj-lt"/>
              <a:buAutoNum type="arabicParenR"/>
            </a:pPr>
            <a:r>
              <a:rPr lang="en-US" dirty="0"/>
              <a:t>Programming , Scripted </a:t>
            </a:r>
          </a:p>
          <a:p>
            <a:pPr>
              <a:buFont typeface="+mj-lt"/>
              <a:buAutoNum type="arabicParenR"/>
            </a:pPr>
            <a:r>
              <a:rPr lang="en-US" dirty="0"/>
              <a:t>Support OOP , Not supporting OOP  </a:t>
            </a:r>
          </a:p>
        </p:txBody>
      </p:sp>
    </p:spTree>
    <p:extLst>
      <p:ext uri="{BB962C8B-B14F-4D97-AF65-F5344CB8AC3E}">
        <p14:creationId xmlns:p14="http://schemas.microsoft.com/office/powerpoint/2010/main" val="3015792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6302F-0EF3-4E3C-8CA2-A8D137385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1-Low-Level Vs High-Level Languages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C8365-8192-435E-8AA8-C478A746D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 Definitions</a:t>
            </a:r>
          </a:p>
          <a:p>
            <a:r>
              <a:rPr lang="en-US" sz="3200" dirty="0"/>
              <a:t> Languages used</a:t>
            </a:r>
          </a:p>
          <a:p>
            <a:r>
              <a:rPr lang="en-US" sz="3200" dirty="0"/>
              <a:t> Comparison</a:t>
            </a:r>
            <a:br>
              <a:rPr lang="en-US" sz="3200" dirty="0"/>
            </a:br>
            <a:r>
              <a:rPr lang="en-US" sz="3200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Google Shape;174;p32">
            <a:extLst>
              <a:ext uri="{FF2B5EF4-FFF2-40B4-BE49-F238E27FC236}">
                <a16:creationId xmlns:a16="http://schemas.microsoft.com/office/drawing/2014/main" id="{F51AF249-275B-475D-81CC-FE298CB2B23C}"/>
              </a:ext>
            </a:extLst>
          </p:cNvPr>
          <p:cNvPicPr>
            <a:picLocks/>
          </p:cNvPicPr>
          <p:nvPr/>
        </p:nvPicPr>
        <p:blipFill>
          <a:blip r:embed="rId2"/>
          <a:stretch/>
        </p:blipFill>
        <p:spPr>
          <a:xfrm flipH="1">
            <a:off x="7167813" y="2206458"/>
            <a:ext cx="4594058" cy="36369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0266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F2E6-1795-43E9-8BD6-50C2689D0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531C7-6B8A-4C30-8058-823D50C5D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458" y="2174875"/>
            <a:ext cx="5189857" cy="576262"/>
          </a:xfrm>
        </p:spPr>
        <p:txBody>
          <a:bodyPr/>
          <a:lstStyle/>
          <a:p>
            <a:r>
              <a:rPr lang="en-US" sz="2800" dirty="0"/>
              <a:t>Low-level language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6F5D0-D89C-42A1-AC28-6FDA8593D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0000" y="2751137"/>
            <a:ext cx="5189856" cy="310991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It is a low-level programming language that allows direct interaction with the CPU and gives the programmer control over hardware resources.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68584-D51C-4DEF-BD52-7BBDC975F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2686" y="2174875"/>
            <a:ext cx="5194583" cy="576262"/>
          </a:xfrm>
        </p:spPr>
        <p:txBody>
          <a:bodyPr/>
          <a:lstStyle/>
          <a:p>
            <a:r>
              <a:rPr lang="en-US" sz="2800" dirty="0"/>
              <a:t>High-level language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0D37A2-6870-481E-863E-CEC172DB625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It is a high-level programming language that abstracts away hardware complexities and uses syntax similar to English, making it easier for humans to read and write.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915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03E02-BC3D-4132-B26D-F6D29BCF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used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11501-8B10-4B7B-A71D-70371A038F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Low</a:t>
            </a:r>
            <a:r>
              <a:rPr lang="en-US" dirty="0"/>
              <a:t> </a:t>
            </a:r>
            <a:r>
              <a:rPr lang="en-US" sz="2800" dirty="0"/>
              <a:t>level</a:t>
            </a: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B64A6-F3A7-4D0A-AF7F-E3C1796400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Assembly language</a:t>
            </a:r>
          </a:p>
          <a:p>
            <a:r>
              <a:rPr lang="en-US" sz="2400" dirty="0"/>
              <a:t>Machine code (0,1</a:t>
            </a:r>
            <a:r>
              <a:rPr lang="en-US" sz="2000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FDE471-D34E-40E6-AE24-139DCB920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/>
              <a:t>High level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12B6A1-5DB5-4DB1-B524-6D63DA09690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Python </a:t>
            </a:r>
          </a:p>
          <a:p>
            <a:r>
              <a:rPr lang="en-US" sz="2400" dirty="0"/>
              <a:t>JavaScript </a:t>
            </a:r>
          </a:p>
          <a:p>
            <a:r>
              <a:rPr lang="en-US" sz="2400" dirty="0"/>
              <a:t>Java </a:t>
            </a:r>
          </a:p>
          <a:p>
            <a:r>
              <a:rPr lang="en-US" sz="2400" dirty="0"/>
              <a:t>PHP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451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3105E-CD22-45A4-8954-AB98E45D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</a:t>
            </a:r>
          </a:p>
        </p:txBody>
      </p:sp>
      <p:graphicFrame>
        <p:nvGraphicFramePr>
          <p:cNvPr id="19" name="Content Placeholder 6">
            <a:extLst>
              <a:ext uri="{FF2B5EF4-FFF2-40B4-BE49-F238E27FC236}">
                <a16:creationId xmlns:a16="http://schemas.microsoft.com/office/drawing/2014/main" id="{EA9ECF56-000D-41F4-8D96-41EF285AAE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8543336"/>
              </p:ext>
            </p:extLst>
          </p:nvPr>
        </p:nvGraphicFramePr>
        <p:xfrm>
          <a:off x="995586" y="3297302"/>
          <a:ext cx="10200826" cy="24778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3169">
                  <a:extLst>
                    <a:ext uri="{9D8B030D-6E8A-4147-A177-3AD203B41FA5}">
                      <a16:colId xmlns:a16="http://schemas.microsoft.com/office/drawing/2014/main" val="4263459691"/>
                    </a:ext>
                  </a:extLst>
                </a:gridCol>
                <a:gridCol w="1338157">
                  <a:extLst>
                    <a:ext uri="{9D8B030D-6E8A-4147-A177-3AD203B41FA5}">
                      <a16:colId xmlns:a16="http://schemas.microsoft.com/office/drawing/2014/main" val="396030356"/>
                    </a:ext>
                  </a:extLst>
                </a:gridCol>
                <a:gridCol w="1267326">
                  <a:extLst>
                    <a:ext uri="{9D8B030D-6E8A-4147-A177-3AD203B41FA5}">
                      <a16:colId xmlns:a16="http://schemas.microsoft.com/office/drawing/2014/main" val="3263559493"/>
                    </a:ext>
                  </a:extLst>
                </a:gridCol>
                <a:gridCol w="1875951">
                  <a:extLst>
                    <a:ext uri="{9D8B030D-6E8A-4147-A177-3AD203B41FA5}">
                      <a16:colId xmlns:a16="http://schemas.microsoft.com/office/drawing/2014/main" val="379241949"/>
                    </a:ext>
                  </a:extLst>
                </a:gridCol>
                <a:gridCol w="2053390">
                  <a:extLst>
                    <a:ext uri="{9D8B030D-6E8A-4147-A177-3AD203B41FA5}">
                      <a16:colId xmlns:a16="http://schemas.microsoft.com/office/drawing/2014/main" val="2589978657"/>
                    </a:ext>
                  </a:extLst>
                </a:gridCol>
                <a:gridCol w="2212833">
                  <a:extLst>
                    <a:ext uri="{9D8B030D-6E8A-4147-A177-3AD203B41FA5}">
                      <a16:colId xmlns:a16="http://schemas.microsoft.com/office/drawing/2014/main" val="2894316470"/>
                    </a:ext>
                  </a:extLst>
                </a:gridCol>
              </a:tblGrid>
              <a:tr h="846081">
                <a:tc>
                  <a:txBody>
                    <a:bodyPr/>
                    <a:lstStyle/>
                    <a:p>
                      <a:r>
                        <a:rPr lang="en-US" dirty="0"/>
                        <a:t>Comparison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Far from hardware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Speed</a:t>
                      </a:r>
                    </a:p>
                    <a:p>
                      <a:r>
                        <a:rPr lang="en-US" dirty="0"/>
                        <a:t>Response </a:t>
                      </a:r>
                      <a:endParaRPr lang="ar-EG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Ease of writing </a:t>
                      </a:r>
                      <a:endParaRPr lang="ar-EG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control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82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Low-level</a:t>
                      </a:r>
                    </a:p>
                    <a:p>
                      <a:endParaRPr lang="ar-E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close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Embedded sys</a:t>
                      </a:r>
                    </a:p>
                    <a:p>
                      <a:r>
                        <a:rPr lang="en-US" dirty="0"/>
                        <a:t>OS developing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0397942"/>
                  </a:ext>
                </a:extLst>
              </a:tr>
              <a:tr h="92338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High level  </a:t>
                      </a:r>
                    </a:p>
                    <a:p>
                      <a:endParaRPr lang="ar-E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 far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slower  </a:t>
                      </a:r>
                      <a:endParaRPr lang="ar-E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</a:t>
                      </a:r>
                      <a:endParaRPr lang="ar-E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Automatic </a:t>
                      </a:r>
                      <a:endParaRPr lang="ar-E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,mobile app </a:t>
                      </a:r>
                      <a:endParaRPr lang="ar-E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8838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02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7C1FB-40BB-49B4-9565-84B7AF93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 Interpreted Vs Compiled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202D-1FEF-4B40-9366-4E536C571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r>
              <a:rPr lang="en-US" sz="2800" dirty="0"/>
              <a:t> Definition </a:t>
            </a:r>
          </a:p>
          <a:p>
            <a:r>
              <a:rPr lang="en-US" sz="2800" dirty="0"/>
              <a:t> Language used </a:t>
            </a:r>
          </a:p>
          <a:p>
            <a:r>
              <a:rPr lang="en-US" sz="2800" dirty="0"/>
              <a:t> Comparison</a:t>
            </a:r>
            <a:r>
              <a:rPr lang="en-US" dirty="0"/>
              <a:t> </a:t>
            </a:r>
          </a:p>
        </p:txBody>
      </p:sp>
      <p:pic>
        <p:nvPicPr>
          <p:cNvPr id="3076" name="Picture 4" descr="https://miro.medium.com/v2/resize:fit:875/1*lJUs9U_Ar4FmUiaChlPbKQ.png">
            <a:extLst>
              <a:ext uri="{FF2B5EF4-FFF2-40B4-BE49-F238E27FC236}">
                <a16:creationId xmlns:a16="http://schemas.microsoft.com/office/drawing/2014/main" id="{D3D67FE0-3010-48DC-980C-CF4EC479F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988" y="2395822"/>
            <a:ext cx="6060208" cy="34629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116688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74BC-9C4B-44D1-BCE7-9C82D0A66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2FD0C-5B78-40A7-A1D3-F2DBAEB539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Interpreted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5D371-6F93-42C7-9610-4D15C66506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Interpreters run through a program line by line and execute each command. Here, if the author decides he wants to use a different kind of fruits , he could scratch the old one out and add the new one. Your translator friend can then convey that change to you as it happens.</a:t>
            </a:r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70CF9A-E3FE-42C4-8710-9BEDB6497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7416" y="2174875"/>
            <a:ext cx="5194583" cy="576262"/>
          </a:xfrm>
        </p:spPr>
        <p:txBody>
          <a:bodyPr/>
          <a:lstStyle/>
          <a:p>
            <a:r>
              <a:rPr lang="en-US" sz="2800" dirty="0"/>
              <a:t>Compiled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2A943A-B597-4BF0-8503-36EF74A36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2688" y="2751138"/>
            <a:ext cx="5194583" cy="310991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Compiled languages are converted directly into machine code that the processor can execute. As a result, they tend to be faster and more efficient to execute than interpreted languages. They also give the developer more control over hardware aspects, like memory management and CPU usage.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4DAE930-FFA7-4D3A-843C-D625F0302F56}"/>
              </a:ext>
            </a:extLst>
          </p:cNvPr>
          <p:cNvSpPr txBox="1">
            <a:spLocks/>
          </p:cNvSpPr>
          <p:nvPr/>
        </p:nvSpPr>
        <p:spPr>
          <a:xfrm>
            <a:off x="6187417" y="2174875"/>
            <a:ext cx="5194583" cy="5762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Compiled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239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8B32-469E-4731-A271-236DC340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used 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5BD2B28-A504-4B41-B316-93083ACAF87D}"/>
              </a:ext>
            </a:extLst>
          </p:cNvPr>
          <p:cNvSpPr txBox="1">
            <a:spLocks/>
          </p:cNvSpPr>
          <p:nvPr/>
        </p:nvSpPr>
        <p:spPr>
          <a:xfrm>
            <a:off x="814728" y="2174875"/>
            <a:ext cx="5189857" cy="5762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Interpreted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F44E13B-64AA-465C-8619-866EDA7BA439}"/>
              </a:ext>
            </a:extLst>
          </p:cNvPr>
          <p:cNvSpPr txBox="1">
            <a:spLocks/>
          </p:cNvSpPr>
          <p:nvPr/>
        </p:nvSpPr>
        <p:spPr>
          <a:xfrm>
            <a:off x="814729" y="2751138"/>
            <a:ext cx="5189856" cy="310991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Python</a:t>
            </a:r>
          </a:p>
          <a:p>
            <a:r>
              <a:rPr lang="en-US" sz="2400" dirty="0"/>
              <a:t>Java Script </a:t>
            </a:r>
          </a:p>
          <a:p>
            <a:r>
              <a:rPr lang="en-US" sz="2400" dirty="0"/>
              <a:t>PHP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ACEDA12-6EAC-471C-BBA4-16E56BD4740A}"/>
              </a:ext>
            </a:extLst>
          </p:cNvPr>
          <p:cNvSpPr txBox="1">
            <a:spLocks/>
          </p:cNvSpPr>
          <p:nvPr/>
        </p:nvSpPr>
        <p:spPr>
          <a:xfrm>
            <a:off x="6187417" y="2174875"/>
            <a:ext cx="5194583" cy="5762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Compiled</a:t>
            </a:r>
            <a:endParaRPr lang="en-US" b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D3605AF3-06DB-4DC3-BA14-769AE3246920}"/>
              </a:ext>
            </a:extLst>
          </p:cNvPr>
          <p:cNvSpPr txBox="1">
            <a:spLocks/>
          </p:cNvSpPr>
          <p:nvPr/>
        </p:nvSpPr>
        <p:spPr>
          <a:xfrm>
            <a:off x="6187417" y="2751138"/>
            <a:ext cx="5194583" cy="310991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 language </a:t>
            </a:r>
          </a:p>
          <a:p>
            <a:r>
              <a:rPr lang="en-US" sz="2400" dirty="0"/>
              <a:t>C++</a:t>
            </a:r>
          </a:p>
          <a:p>
            <a:r>
              <a:rPr lang="en-US" sz="2400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29871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197</TotalTime>
  <Words>556</Words>
  <Application>Microsoft Office PowerPoint</Application>
  <PresentationFormat>Widescreen</PresentationFormat>
  <Paragraphs>140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Century Gothic</vt:lpstr>
      <vt:lpstr>Tahoma</vt:lpstr>
      <vt:lpstr>Wingdings</vt:lpstr>
      <vt:lpstr>Wingdings 2</vt:lpstr>
      <vt:lpstr>Quotable</vt:lpstr>
      <vt:lpstr>Programming language types  </vt:lpstr>
      <vt:lpstr>Programming language </vt:lpstr>
      <vt:lpstr>1-Low-Level Vs High-Level Languages -</vt:lpstr>
      <vt:lpstr>Definitions  </vt:lpstr>
      <vt:lpstr>Language used </vt:lpstr>
      <vt:lpstr>Comparison </vt:lpstr>
      <vt:lpstr>2- Interpreted Vs Compiled </vt:lpstr>
      <vt:lpstr>Definition</vt:lpstr>
      <vt:lpstr>Languages used </vt:lpstr>
      <vt:lpstr>Comparison </vt:lpstr>
      <vt:lpstr>3- Programming Vs Scripting </vt:lpstr>
      <vt:lpstr>Definition</vt:lpstr>
      <vt:lpstr>Languages used </vt:lpstr>
      <vt:lpstr>Comparison </vt:lpstr>
      <vt:lpstr>4 – OOP VS Not support OOP </vt:lpstr>
      <vt:lpstr>Definition : Object-Oriented Programming  </vt:lpstr>
      <vt:lpstr>Languages used </vt:lpstr>
      <vt:lpstr>References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 types</dc:title>
  <dc:creator>Abdelrahman Abdelmoez</dc:creator>
  <cp:lastModifiedBy>Abdelrahman Abdelmoez</cp:lastModifiedBy>
  <cp:revision>23</cp:revision>
  <dcterms:created xsi:type="dcterms:W3CDTF">2025-07-12T13:47:49Z</dcterms:created>
  <dcterms:modified xsi:type="dcterms:W3CDTF">2025-07-12T22:19:41Z</dcterms:modified>
</cp:coreProperties>
</file>