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51B489-B1D1-4F7A-B675-C0CB88B836A8}" type="datetimeFigureOut">
              <a:rPr lang="en-US" smtClean="0"/>
              <a:t>8/1/2025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8083595-BBE1-4A0B-A5AA-2A7126B5EB6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44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1B489-B1D1-4F7A-B675-C0CB88B836A8}"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83595-BBE1-4A0B-A5AA-2A7126B5EB6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852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1B489-B1D1-4F7A-B675-C0CB88B836A8}"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83595-BBE1-4A0B-A5AA-2A7126B5EB6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065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1B489-B1D1-4F7A-B675-C0CB88B836A8}"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83595-BBE1-4A0B-A5AA-2A7126B5EB6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708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51B489-B1D1-4F7A-B675-C0CB88B836A8}"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83595-BBE1-4A0B-A5AA-2A7126B5EB6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197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1B489-B1D1-4F7A-B675-C0CB88B836A8}"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83595-BBE1-4A0B-A5AA-2A7126B5EB6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93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1B489-B1D1-4F7A-B675-C0CB88B836A8}"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83595-BBE1-4A0B-A5AA-2A7126B5EB6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002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1B489-B1D1-4F7A-B675-C0CB88B836A8}"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83595-BBE1-4A0B-A5AA-2A7126B5EB6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957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1B489-B1D1-4F7A-B675-C0CB88B836A8}"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83595-BBE1-4A0B-A5AA-2A7126B5EB6C}" type="slidenum">
              <a:rPr lang="en-US" smtClean="0"/>
              <a:t>‹#›</a:t>
            </a:fld>
            <a:endParaRPr lang="en-US"/>
          </a:p>
        </p:txBody>
      </p:sp>
    </p:spTree>
    <p:extLst>
      <p:ext uri="{BB962C8B-B14F-4D97-AF65-F5344CB8AC3E}">
        <p14:creationId xmlns:p14="http://schemas.microsoft.com/office/powerpoint/2010/main" val="133010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51B489-B1D1-4F7A-B675-C0CB88B836A8}"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83595-BBE1-4A0B-A5AA-2A7126B5EB6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0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51B489-B1D1-4F7A-B675-C0CB88B836A8}" type="datetimeFigureOut">
              <a:rPr lang="en-US" smtClean="0"/>
              <a:t>8/1/2025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8083595-BBE1-4A0B-A5AA-2A7126B5EB6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082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51B489-B1D1-4F7A-B675-C0CB88B836A8}" type="datetimeFigureOut">
              <a:rPr lang="en-US" smtClean="0"/>
              <a:t>8/1/2025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083595-BBE1-4A0B-A5AA-2A7126B5EB6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06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39DC-2763-46EA-B33B-B7A2EA5EC528}"/>
              </a:ext>
            </a:extLst>
          </p:cNvPr>
          <p:cNvSpPr>
            <a:spLocks noGrp="1"/>
          </p:cNvSpPr>
          <p:nvPr>
            <p:ph type="ctrTitle"/>
          </p:nvPr>
        </p:nvSpPr>
        <p:spPr/>
        <p:txBody>
          <a:bodyPr/>
          <a:lstStyle/>
          <a:p>
            <a:r>
              <a:rPr lang="en-US" dirty="0"/>
              <a:t>Search algorithms</a:t>
            </a:r>
          </a:p>
        </p:txBody>
      </p:sp>
      <p:sp>
        <p:nvSpPr>
          <p:cNvPr id="3" name="Subtitle 2">
            <a:extLst>
              <a:ext uri="{FF2B5EF4-FFF2-40B4-BE49-F238E27FC236}">
                <a16:creationId xmlns:a16="http://schemas.microsoft.com/office/drawing/2014/main" id="{9CE9FAB0-9425-4FF8-8C60-26ED998729FD}"/>
              </a:ext>
            </a:extLst>
          </p:cNvPr>
          <p:cNvSpPr>
            <a:spLocks noGrp="1"/>
          </p:cNvSpPr>
          <p:nvPr>
            <p:ph type="subTitle" idx="1"/>
          </p:nvPr>
        </p:nvSpPr>
        <p:spPr>
          <a:xfrm>
            <a:off x="2417780" y="3514272"/>
            <a:ext cx="8637072" cy="977621"/>
          </a:xfrm>
        </p:spPr>
        <p:txBody>
          <a:bodyPr/>
          <a:lstStyle/>
          <a:p>
            <a:endParaRPr lang="en-US" dirty="0"/>
          </a:p>
        </p:txBody>
      </p:sp>
    </p:spTree>
    <p:extLst>
      <p:ext uri="{BB962C8B-B14F-4D97-AF65-F5344CB8AC3E}">
        <p14:creationId xmlns:p14="http://schemas.microsoft.com/office/powerpoint/2010/main" val="364449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2EB6-56F5-42D4-B431-9D36BFD3AB72}"/>
              </a:ext>
            </a:extLst>
          </p:cNvPr>
          <p:cNvSpPr>
            <a:spLocks noGrp="1"/>
          </p:cNvSpPr>
          <p:nvPr>
            <p:ph type="title"/>
          </p:nvPr>
        </p:nvSpPr>
        <p:spPr/>
        <p:txBody>
          <a:bodyPr/>
          <a:lstStyle/>
          <a:p>
            <a:r>
              <a:rPr lang="en-US" dirty="0"/>
              <a:t>1- LINEAR SEARCH </a:t>
            </a:r>
          </a:p>
        </p:txBody>
      </p:sp>
      <p:sp>
        <p:nvSpPr>
          <p:cNvPr id="3" name="Content Placeholder 2">
            <a:extLst>
              <a:ext uri="{FF2B5EF4-FFF2-40B4-BE49-F238E27FC236}">
                <a16:creationId xmlns:a16="http://schemas.microsoft.com/office/drawing/2014/main" id="{DD30A5A9-BF1F-4E7B-9041-E8FE7AE6A2E4}"/>
              </a:ext>
            </a:extLst>
          </p:cNvPr>
          <p:cNvSpPr>
            <a:spLocks noGrp="1"/>
          </p:cNvSpPr>
          <p:nvPr>
            <p:ph idx="1"/>
          </p:nvPr>
        </p:nvSpPr>
        <p:spPr>
          <a:xfrm>
            <a:off x="1451580" y="2015732"/>
            <a:ext cx="4532126" cy="3450613"/>
          </a:xfrm>
        </p:spPr>
        <p:txBody>
          <a:bodyPr/>
          <a:lstStyle/>
          <a:p>
            <a:r>
              <a:rPr lang="en-US" dirty="0"/>
              <a:t>It is count and compare element by element until you find the item your are looking for </a:t>
            </a:r>
          </a:p>
          <a:p>
            <a:r>
              <a:rPr lang="en-US" dirty="0"/>
              <a:t>The time complexity: O( n)</a:t>
            </a:r>
          </a:p>
        </p:txBody>
      </p:sp>
      <p:pic>
        <p:nvPicPr>
          <p:cNvPr id="4" name="Picture 3">
            <a:extLst>
              <a:ext uri="{FF2B5EF4-FFF2-40B4-BE49-F238E27FC236}">
                <a16:creationId xmlns:a16="http://schemas.microsoft.com/office/drawing/2014/main" id="{C68D2D7F-1484-47EA-8D2D-0AF36A47B726}"/>
              </a:ext>
            </a:extLst>
          </p:cNvPr>
          <p:cNvPicPr>
            <a:picLocks noChangeAspect="1"/>
          </p:cNvPicPr>
          <p:nvPr/>
        </p:nvPicPr>
        <p:blipFill>
          <a:blip r:embed="rId2"/>
          <a:stretch>
            <a:fillRect/>
          </a:stretch>
        </p:blipFill>
        <p:spPr>
          <a:xfrm>
            <a:off x="5967663" y="2015731"/>
            <a:ext cx="6018547" cy="3098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258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0C37-13EC-40D7-A892-E5B96F133BC6}"/>
              </a:ext>
            </a:extLst>
          </p:cNvPr>
          <p:cNvSpPr>
            <a:spLocks noGrp="1"/>
          </p:cNvSpPr>
          <p:nvPr>
            <p:ph type="title"/>
          </p:nvPr>
        </p:nvSpPr>
        <p:spPr/>
        <p:txBody>
          <a:bodyPr/>
          <a:lstStyle/>
          <a:p>
            <a:r>
              <a:rPr lang="en-US" dirty="0"/>
              <a:t>2-Binary search</a:t>
            </a:r>
          </a:p>
        </p:txBody>
      </p:sp>
      <p:sp>
        <p:nvSpPr>
          <p:cNvPr id="3" name="Content Placeholder 2">
            <a:extLst>
              <a:ext uri="{FF2B5EF4-FFF2-40B4-BE49-F238E27FC236}">
                <a16:creationId xmlns:a16="http://schemas.microsoft.com/office/drawing/2014/main" id="{CEAF1A1E-A92F-48B1-946A-6270056617A3}"/>
              </a:ext>
            </a:extLst>
          </p:cNvPr>
          <p:cNvSpPr>
            <a:spLocks noGrp="1"/>
          </p:cNvSpPr>
          <p:nvPr>
            <p:ph idx="1"/>
          </p:nvPr>
        </p:nvSpPr>
        <p:spPr>
          <a:xfrm>
            <a:off x="1451579" y="2015732"/>
            <a:ext cx="4644421" cy="3450613"/>
          </a:xfrm>
        </p:spPr>
        <p:txBody>
          <a:bodyPr>
            <a:normAutofit fontScale="92500" lnSpcReduction="10000"/>
          </a:bodyPr>
          <a:lstStyle/>
          <a:p>
            <a:r>
              <a:rPr lang="en-US" dirty="0"/>
              <a:t>It divides the list into two halves at each step. It compares the element in the halves with the value it is looking for. If it is smaller, it goes to the second halves, and if it is larger, it goes to the first halves.</a:t>
            </a:r>
          </a:p>
          <a:p>
            <a:r>
              <a:rPr lang="en-US" dirty="0"/>
              <a:t>Condition: The list must be sorted (ascending or descending).</a:t>
            </a:r>
          </a:p>
          <a:p>
            <a:r>
              <a:rPr lang="en-US" dirty="0"/>
              <a:t>Time complexity: O(log(n))  </a:t>
            </a:r>
            <a:br>
              <a:rPr lang="en-US" dirty="0"/>
            </a:br>
            <a:endParaRPr lang="en-US" dirty="0"/>
          </a:p>
          <a:p>
            <a:endParaRPr lang="en-US" dirty="0"/>
          </a:p>
        </p:txBody>
      </p:sp>
      <p:pic>
        <p:nvPicPr>
          <p:cNvPr id="6" name="Picture 5">
            <a:extLst>
              <a:ext uri="{FF2B5EF4-FFF2-40B4-BE49-F238E27FC236}">
                <a16:creationId xmlns:a16="http://schemas.microsoft.com/office/drawing/2014/main" id="{81610387-E1D1-4D62-B2A0-22D2AE5CED3E}"/>
              </a:ext>
            </a:extLst>
          </p:cNvPr>
          <p:cNvPicPr>
            <a:picLocks noChangeAspect="1"/>
          </p:cNvPicPr>
          <p:nvPr/>
        </p:nvPicPr>
        <p:blipFill>
          <a:blip r:embed="rId2"/>
          <a:stretch>
            <a:fillRect/>
          </a:stretch>
        </p:blipFill>
        <p:spPr>
          <a:xfrm>
            <a:off x="6410225" y="2015732"/>
            <a:ext cx="4742488" cy="3916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283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1693-83B7-4DA8-9CD9-3C5DD87740D5}"/>
              </a:ext>
            </a:extLst>
          </p:cNvPr>
          <p:cNvSpPr>
            <a:spLocks noGrp="1"/>
          </p:cNvSpPr>
          <p:nvPr>
            <p:ph type="title"/>
          </p:nvPr>
        </p:nvSpPr>
        <p:spPr/>
        <p:txBody>
          <a:bodyPr/>
          <a:lstStyle/>
          <a:p>
            <a:r>
              <a:rPr lang="en-US" dirty="0"/>
              <a:t>3- Jump search </a:t>
            </a:r>
          </a:p>
        </p:txBody>
      </p:sp>
      <p:sp>
        <p:nvSpPr>
          <p:cNvPr id="3" name="Content Placeholder 2">
            <a:extLst>
              <a:ext uri="{FF2B5EF4-FFF2-40B4-BE49-F238E27FC236}">
                <a16:creationId xmlns:a16="http://schemas.microsoft.com/office/drawing/2014/main" id="{01B1BE7A-0F4D-48DA-9823-11B2B9A153FC}"/>
              </a:ext>
            </a:extLst>
          </p:cNvPr>
          <p:cNvSpPr>
            <a:spLocks noGrp="1"/>
          </p:cNvSpPr>
          <p:nvPr>
            <p:ph idx="1"/>
          </p:nvPr>
        </p:nvSpPr>
        <p:spPr>
          <a:xfrm>
            <a:off x="1451580" y="2015732"/>
            <a:ext cx="4804842" cy="3450613"/>
          </a:xfrm>
        </p:spPr>
        <p:txBody>
          <a:bodyPr/>
          <a:lstStyle/>
          <a:p>
            <a:r>
              <a:rPr lang="en-US" dirty="0"/>
              <a:t>It jumps in steady steps (for example, every √n element), and when it finds that the value it is searching for is less than the current element, it begins a linear search in that sector.</a:t>
            </a:r>
            <a:endParaRPr lang="ar-EG" dirty="0"/>
          </a:p>
          <a:p>
            <a:r>
              <a:rPr lang="en-US" dirty="0"/>
              <a:t>Condition: The list must be sorted (ascending or descending).</a:t>
            </a:r>
          </a:p>
          <a:p>
            <a:r>
              <a:rPr lang="en-US" dirty="0"/>
              <a:t>Time complexity: O(√n )</a:t>
            </a:r>
            <a:endParaRPr lang="ar-EG" dirty="0"/>
          </a:p>
          <a:p>
            <a:endParaRPr lang="ar-EG" dirty="0"/>
          </a:p>
          <a:p>
            <a:endParaRPr lang="en-US" dirty="0"/>
          </a:p>
        </p:txBody>
      </p:sp>
      <p:pic>
        <p:nvPicPr>
          <p:cNvPr id="1026" name="Picture 2" descr="What is Jump Search and how does it work (with CODE)">
            <a:extLst>
              <a:ext uri="{FF2B5EF4-FFF2-40B4-BE49-F238E27FC236}">
                <a16:creationId xmlns:a16="http://schemas.microsoft.com/office/drawing/2014/main" id="{DD32B448-C78B-4024-A3DF-E95DB033C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216" y="2221048"/>
            <a:ext cx="5404407" cy="3039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89837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1261-E6D9-43CE-BA46-6A250DF7A877}"/>
              </a:ext>
            </a:extLst>
          </p:cNvPr>
          <p:cNvSpPr>
            <a:spLocks noGrp="1"/>
          </p:cNvSpPr>
          <p:nvPr>
            <p:ph type="title"/>
          </p:nvPr>
        </p:nvSpPr>
        <p:spPr/>
        <p:txBody>
          <a:bodyPr/>
          <a:lstStyle/>
          <a:p>
            <a:r>
              <a:rPr lang="en-US" dirty="0"/>
              <a:t>4-Interpolation search </a:t>
            </a:r>
          </a:p>
        </p:txBody>
      </p:sp>
      <p:sp>
        <p:nvSpPr>
          <p:cNvPr id="3" name="Content Placeholder 2">
            <a:extLst>
              <a:ext uri="{FF2B5EF4-FFF2-40B4-BE49-F238E27FC236}">
                <a16:creationId xmlns:a16="http://schemas.microsoft.com/office/drawing/2014/main" id="{FC995355-20C3-4C69-80CD-8F16A7F9EC21}"/>
              </a:ext>
            </a:extLst>
          </p:cNvPr>
          <p:cNvSpPr>
            <a:spLocks noGrp="1"/>
          </p:cNvSpPr>
          <p:nvPr>
            <p:ph idx="1"/>
          </p:nvPr>
        </p:nvSpPr>
        <p:spPr>
          <a:xfrm>
            <a:off x="1451579" y="1959171"/>
            <a:ext cx="5385517" cy="3450613"/>
          </a:xfrm>
        </p:spPr>
        <p:txBody>
          <a:bodyPr/>
          <a:lstStyle/>
          <a:p>
            <a:r>
              <a:rPr lang="en-US" dirty="0"/>
              <a:t>It is an advanced search algorithm similar to binary search, but it is a little smarter because instead of dividing the list by text, it tries to estimate the location of the element you are searching for based on its value.</a:t>
            </a:r>
          </a:p>
          <a:p>
            <a:r>
              <a:rPr lang="en-US" dirty="0"/>
              <a:t>The data is arranged in ascending order and The data is uniformly distributed </a:t>
            </a:r>
          </a:p>
          <a:p>
            <a:r>
              <a:rPr lang="en-US" dirty="0"/>
              <a:t>Time complexity : O(log(log(n)))</a:t>
            </a:r>
          </a:p>
        </p:txBody>
      </p:sp>
      <p:pic>
        <p:nvPicPr>
          <p:cNvPr id="4" name="Picture 3">
            <a:extLst>
              <a:ext uri="{FF2B5EF4-FFF2-40B4-BE49-F238E27FC236}">
                <a16:creationId xmlns:a16="http://schemas.microsoft.com/office/drawing/2014/main" id="{2FA96598-C6DE-40E6-B81B-1787FBE49654}"/>
              </a:ext>
            </a:extLst>
          </p:cNvPr>
          <p:cNvPicPr>
            <a:picLocks noChangeAspect="1"/>
          </p:cNvPicPr>
          <p:nvPr/>
        </p:nvPicPr>
        <p:blipFill>
          <a:blip r:embed="rId2"/>
          <a:stretch>
            <a:fillRect/>
          </a:stretch>
        </p:blipFill>
        <p:spPr>
          <a:xfrm>
            <a:off x="6702459" y="1853754"/>
            <a:ext cx="5297286" cy="3150493"/>
          </a:xfrm>
          <a:prstGeom prst="rect">
            <a:avLst/>
          </a:prstGeom>
        </p:spPr>
      </p:pic>
    </p:spTree>
    <p:extLst>
      <p:ext uri="{BB962C8B-B14F-4D97-AF65-F5344CB8AC3E}">
        <p14:creationId xmlns:p14="http://schemas.microsoft.com/office/powerpoint/2010/main" val="71441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13F1-FDE8-4226-BDF1-5BFA3069617B}"/>
              </a:ext>
            </a:extLst>
          </p:cNvPr>
          <p:cNvSpPr>
            <a:spLocks noGrp="1"/>
          </p:cNvSpPr>
          <p:nvPr>
            <p:ph type="title"/>
          </p:nvPr>
        </p:nvSpPr>
        <p:spPr>
          <a:xfrm>
            <a:off x="1451579" y="804519"/>
            <a:ext cx="9603275" cy="1049235"/>
          </a:xfrm>
        </p:spPr>
        <p:txBody>
          <a:bodyPr/>
          <a:lstStyle/>
          <a:p>
            <a:r>
              <a:rPr lang="en-US" dirty="0"/>
              <a:t>5-Exponential Search</a:t>
            </a:r>
          </a:p>
        </p:txBody>
      </p:sp>
      <p:sp>
        <p:nvSpPr>
          <p:cNvPr id="3" name="Content Placeholder 2">
            <a:extLst>
              <a:ext uri="{FF2B5EF4-FFF2-40B4-BE49-F238E27FC236}">
                <a16:creationId xmlns:a16="http://schemas.microsoft.com/office/drawing/2014/main" id="{D3A61F14-9A23-4064-BF6C-1B0C354FEABF}"/>
              </a:ext>
            </a:extLst>
          </p:cNvPr>
          <p:cNvSpPr>
            <a:spLocks noGrp="1"/>
          </p:cNvSpPr>
          <p:nvPr>
            <p:ph idx="1"/>
          </p:nvPr>
        </p:nvSpPr>
        <p:spPr>
          <a:xfrm>
            <a:off x="1461007" y="2034586"/>
            <a:ext cx="4451916" cy="3450613"/>
          </a:xfrm>
        </p:spPr>
        <p:txBody>
          <a:bodyPr>
            <a:normAutofit fontScale="70000" lnSpcReduction="20000"/>
          </a:bodyPr>
          <a:lstStyle/>
          <a:p>
            <a:r>
              <a:rPr lang="en-US" dirty="0"/>
              <a:t>It is algorithm that works on a sorted list. It starts by determining a suitable range for the element we are searching for using exponential steps, and then uses a binary search within this small range.</a:t>
            </a:r>
          </a:p>
          <a:p>
            <a:r>
              <a:rPr lang="en-US" dirty="0"/>
              <a:t>The data is sorted in ascending order.</a:t>
            </a:r>
          </a:p>
          <a:p>
            <a:r>
              <a:rPr lang="en-US" dirty="0"/>
              <a:t>You don't need to know the exact size of the data (such as large files or reading from a database).</a:t>
            </a:r>
          </a:p>
          <a:p>
            <a:r>
              <a:rPr lang="en-US" dirty="0"/>
              <a:t>When you need to search quickly and your data is very large.</a:t>
            </a:r>
          </a:p>
          <a:p>
            <a:r>
              <a:rPr lang="en-US" dirty="0"/>
              <a:t>Time complexity :  O(log(</a:t>
            </a:r>
            <a:r>
              <a:rPr lang="en-US" dirty="0" err="1"/>
              <a:t>i</a:t>
            </a:r>
            <a:r>
              <a:rPr lang="en-US" dirty="0"/>
              <a:t>)) </a:t>
            </a:r>
          </a:p>
          <a:p>
            <a:endParaRPr lang="en-US" dirty="0"/>
          </a:p>
        </p:txBody>
      </p:sp>
      <p:pic>
        <p:nvPicPr>
          <p:cNvPr id="2051" name="Picture 3" descr="Exponential Search: Swift for Sorted Array | EDUCBA">
            <a:extLst>
              <a:ext uri="{FF2B5EF4-FFF2-40B4-BE49-F238E27FC236}">
                <a16:creationId xmlns:a16="http://schemas.microsoft.com/office/drawing/2014/main" id="{45F2F927-3535-4D65-9793-91CC99C20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923" y="2034587"/>
            <a:ext cx="5634921" cy="3756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9203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4CB2-96E7-4240-B75C-6BA6147506A2}"/>
              </a:ext>
            </a:extLst>
          </p:cNvPr>
          <p:cNvSpPr>
            <a:spLocks noGrp="1"/>
          </p:cNvSpPr>
          <p:nvPr>
            <p:ph type="title"/>
          </p:nvPr>
        </p:nvSpPr>
        <p:spPr/>
        <p:txBody>
          <a:bodyPr/>
          <a:lstStyle/>
          <a:p>
            <a:r>
              <a:rPr lang="en-US" dirty="0"/>
              <a:t>6-Ternary Search</a:t>
            </a:r>
            <a:br>
              <a:rPr lang="en-US" dirty="0"/>
            </a:br>
            <a:endParaRPr lang="en-US" dirty="0"/>
          </a:p>
        </p:txBody>
      </p:sp>
      <p:sp>
        <p:nvSpPr>
          <p:cNvPr id="3" name="Content Placeholder 2">
            <a:extLst>
              <a:ext uri="{FF2B5EF4-FFF2-40B4-BE49-F238E27FC236}">
                <a16:creationId xmlns:a16="http://schemas.microsoft.com/office/drawing/2014/main" id="{125B6025-3DA6-4AEE-B964-1D9C1968F6E9}"/>
              </a:ext>
            </a:extLst>
          </p:cNvPr>
          <p:cNvSpPr>
            <a:spLocks noGrp="1"/>
          </p:cNvSpPr>
          <p:nvPr>
            <p:ph idx="1"/>
          </p:nvPr>
        </p:nvSpPr>
        <p:spPr>
          <a:xfrm>
            <a:off x="1451579" y="2015732"/>
            <a:ext cx="4796821" cy="3450613"/>
          </a:xfrm>
        </p:spPr>
        <p:txBody>
          <a:bodyPr/>
          <a:lstStyle/>
          <a:p>
            <a:r>
              <a:rPr lang="en-US" dirty="0"/>
              <a:t>It is an algorithm similar to binary search, but instead of dividing the list into two halves, it divides it into three approximately equal parts, and focuses in each step on only one part according to the target value.</a:t>
            </a:r>
          </a:p>
          <a:p>
            <a:r>
              <a:rPr lang="en-US" dirty="0"/>
              <a:t>Time complexity : O(log(n))</a:t>
            </a:r>
          </a:p>
        </p:txBody>
      </p:sp>
      <p:pic>
        <p:nvPicPr>
          <p:cNvPr id="4" name="Picture 3">
            <a:extLst>
              <a:ext uri="{FF2B5EF4-FFF2-40B4-BE49-F238E27FC236}">
                <a16:creationId xmlns:a16="http://schemas.microsoft.com/office/drawing/2014/main" id="{AE3930B2-5B9F-40F3-8C80-CD7D5179BA19}"/>
              </a:ext>
            </a:extLst>
          </p:cNvPr>
          <p:cNvPicPr>
            <a:picLocks noChangeAspect="1"/>
          </p:cNvPicPr>
          <p:nvPr/>
        </p:nvPicPr>
        <p:blipFill>
          <a:blip r:embed="rId2"/>
          <a:stretch>
            <a:fillRect/>
          </a:stretch>
        </p:blipFill>
        <p:spPr>
          <a:xfrm>
            <a:off x="6492239" y="2037345"/>
            <a:ext cx="4794165"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740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2E14-0515-4384-AF21-38C66A1978EE}"/>
              </a:ext>
            </a:extLst>
          </p:cNvPr>
          <p:cNvSpPr>
            <a:spLocks noGrp="1"/>
          </p:cNvSpPr>
          <p:nvPr>
            <p:ph type="title"/>
          </p:nvPr>
        </p:nvSpPr>
        <p:spPr/>
        <p:txBody>
          <a:bodyPr/>
          <a:lstStyle/>
          <a:p>
            <a:r>
              <a:rPr lang="en-US" dirty="0"/>
              <a:t>7- Hash based search </a:t>
            </a:r>
          </a:p>
        </p:txBody>
      </p:sp>
      <p:sp>
        <p:nvSpPr>
          <p:cNvPr id="3" name="Content Placeholder 2">
            <a:extLst>
              <a:ext uri="{FF2B5EF4-FFF2-40B4-BE49-F238E27FC236}">
                <a16:creationId xmlns:a16="http://schemas.microsoft.com/office/drawing/2014/main" id="{5A87EA64-3F1A-4ED1-AA3B-B0C96B200E20}"/>
              </a:ext>
            </a:extLst>
          </p:cNvPr>
          <p:cNvSpPr>
            <a:spLocks noGrp="1"/>
          </p:cNvSpPr>
          <p:nvPr>
            <p:ph idx="1"/>
          </p:nvPr>
        </p:nvSpPr>
        <p:spPr>
          <a:xfrm>
            <a:off x="1451579" y="2015732"/>
            <a:ext cx="4644421" cy="3450613"/>
          </a:xfrm>
        </p:spPr>
        <p:txBody>
          <a:bodyPr/>
          <a:lstStyle/>
          <a:p>
            <a:r>
              <a:rPr lang="en-US" dirty="0"/>
              <a:t>It is a method of storing data in an intelligent way so that we can access any element in it at a very high speed, often in a constant time of O(1) on average.</a:t>
            </a:r>
          </a:p>
          <a:p>
            <a:endParaRPr lang="en-US" dirty="0"/>
          </a:p>
        </p:txBody>
      </p:sp>
      <p:pic>
        <p:nvPicPr>
          <p:cNvPr id="4" name="Picture 3">
            <a:extLst>
              <a:ext uri="{FF2B5EF4-FFF2-40B4-BE49-F238E27FC236}">
                <a16:creationId xmlns:a16="http://schemas.microsoft.com/office/drawing/2014/main" id="{0E1E89A8-1C83-4DD4-BC5D-BADEF1CE2257}"/>
              </a:ext>
            </a:extLst>
          </p:cNvPr>
          <p:cNvPicPr>
            <a:picLocks noChangeAspect="1"/>
          </p:cNvPicPr>
          <p:nvPr/>
        </p:nvPicPr>
        <p:blipFill>
          <a:blip r:embed="rId2"/>
          <a:stretch>
            <a:fillRect/>
          </a:stretch>
        </p:blipFill>
        <p:spPr>
          <a:xfrm>
            <a:off x="6253216" y="2266735"/>
            <a:ext cx="4644421" cy="2324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62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C58B-79C0-4B6F-8A33-007FD021A56F}"/>
              </a:ext>
            </a:extLst>
          </p:cNvPr>
          <p:cNvSpPr>
            <a:spLocks noGrp="1"/>
          </p:cNvSpPr>
          <p:nvPr>
            <p:ph type="title"/>
          </p:nvPr>
        </p:nvSpPr>
        <p:spPr/>
        <p:txBody>
          <a:bodyPr/>
          <a:lstStyle/>
          <a:p>
            <a:r>
              <a:rPr lang="en-US" dirty="0"/>
              <a:t>Comparison: complexity.DS   </a:t>
            </a:r>
          </a:p>
        </p:txBody>
      </p:sp>
      <p:graphicFrame>
        <p:nvGraphicFramePr>
          <p:cNvPr id="4" name="Content Placeholder 3">
            <a:extLst>
              <a:ext uri="{FF2B5EF4-FFF2-40B4-BE49-F238E27FC236}">
                <a16:creationId xmlns:a16="http://schemas.microsoft.com/office/drawing/2014/main" id="{F0754040-D66E-4676-BC5E-2951BE53725C}"/>
              </a:ext>
            </a:extLst>
          </p:cNvPr>
          <p:cNvGraphicFramePr>
            <a:graphicFrameLocks noGrp="1"/>
          </p:cNvGraphicFramePr>
          <p:nvPr>
            <p:ph idx="1"/>
            <p:extLst>
              <p:ext uri="{D42A27DB-BD31-4B8C-83A1-F6EECF244321}">
                <p14:modId xmlns:p14="http://schemas.microsoft.com/office/powerpoint/2010/main" val="4016706003"/>
              </p:ext>
            </p:extLst>
          </p:nvPr>
        </p:nvGraphicFramePr>
        <p:xfrm>
          <a:off x="1451579" y="1481481"/>
          <a:ext cx="9603275" cy="4572000"/>
        </p:xfrm>
        <a:graphic>
          <a:graphicData uri="http://schemas.openxmlformats.org/drawingml/2006/table">
            <a:tbl>
              <a:tblPr firstRow="1" bandRow="1">
                <a:tableStyleId>{5C22544A-7EE6-4342-B048-85BDC9FD1C3A}</a:tableStyleId>
              </a:tblPr>
              <a:tblGrid>
                <a:gridCol w="1920655">
                  <a:extLst>
                    <a:ext uri="{9D8B030D-6E8A-4147-A177-3AD203B41FA5}">
                      <a16:colId xmlns:a16="http://schemas.microsoft.com/office/drawing/2014/main" val="3541125205"/>
                    </a:ext>
                  </a:extLst>
                </a:gridCol>
                <a:gridCol w="1920655">
                  <a:extLst>
                    <a:ext uri="{9D8B030D-6E8A-4147-A177-3AD203B41FA5}">
                      <a16:colId xmlns:a16="http://schemas.microsoft.com/office/drawing/2014/main" val="159506049"/>
                    </a:ext>
                  </a:extLst>
                </a:gridCol>
                <a:gridCol w="1920655">
                  <a:extLst>
                    <a:ext uri="{9D8B030D-6E8A-4147-A177-3AD203B41FA5}">
                      <a16:colId xmlns:a16="http://schemas.microsoft.com/office/drawing/2014/main" val="2719937580"/>
                    </a:ext>
                  </a:extLst>
                </a:gridCol>
                <a:gridCol w="1920655">
                  <a:extLst>
                    <a:ext uri="{9D8B030D-6E8A-4147-A177-3AD203B41FA5}">
                      <a16:colId xmlns:a16="http://schemas.microsoft.com/office/drawing/2014/main" val="2775303949"/>
                    </a:ext>
                  </a:extLst>
                </a:gridCol>
                <a:gridCol w="1920655">
                  <a:extLst>
                    <a:ext uri="{9D8B030D-6E8A-4147-A177-3AD203B41FA5}">
                      <a16:colId xmlns:a16="http://schemas.microsoft.com/office/drawing/2014/main" val="3153681551"/>
                    </a:ext>
                  </a:extLst>
                </a:gridCol>
              </a:tblGrid>
              <a:tr h="339678">
                <a:tc>
                  <a:txBody>
                    <a:bodyPr/>
                    <a:lstStyle/>
                    <a:p>
                      <a:r>
                        <a:rPr lang="en-US" dirty="0"/>
                        <a:t>Operation </a:t>
                      </a:r>
                    </a:p>
                  </a:txBody>
                  <a:tcPr/>
                </a:tc>
                <a:tc>
                  <a:txBody>
                    <a:bodyPr/>
                    <a:lstStyle/>
                    <a:p>
                      <a:r>
                        <a:rPr lang="en-US" dirty="0"/>
                        <a:t>Array</a:t>
                      </a:r>
                    </a:p>
                  </a:txBody>
                  <a:tcPr/>
                </a:tc>
                <a:tc>
                  <a:txBody>
                    <a:bodyPr/>
                    <a:lstStyle/>
                    <a:p>
                      <a:r>
                        <a:rPr lang="en-US" dirty="0" err="1"/>
                        <a:t>Linkedlist</a:t>
                      </a:r>
                      <a:endParaRPr lang="en-US" dirty="0"/>
                    </a:p>
                  </a:txBody>
                  <a:tcPr/>
                </a:tc>
                <a:tc>
                  <a:txBody>
                    <a:bodyPr/>
                    <a:lstStyle/>
                    <a:p>
                      <a:r>
                        <a:rPr lang="en-US" dirty="0"/>
                        <a:t>Stack </a:t>
                      </a:r>
                    </a:p>
                  </a:txBody>
                  <a:tcPr/>
                </a:tc>
                <a:tc>
                  <a:txBody>
                    <a:bodyPr/>
                    <a:lstStyle/>
                    <a:p>
                      <a:r>
                        <a:rPr lang="en-US" dirty="0"/>
                        <a:t>Queue  </a:t>
                      </a:r>
                    </a:p>
                  </a:txBody>
                  <a:tcPr/>
                </a:tc>
                <a:extLst>
                  <a:ext uri="{0D108BD9-81ED-4DB2-BD59-A6C34878D82A}">
                    <a16:rowId xmlns:a16="http://schemas.microsoft.com/office/drawing/2014/main" val="1753231815"/>
                  </a:ext>
                </a:extLst>
              </a:tr>
              <a:tr h="339678">
                <a:tc>
                  <a:txBody>
                    <a:bodyPr/>
                    <a:lstStyle/>
                    <a:p>
                      <a:r>
                        <a:rPr lang="en-US" dirty="0"/>
                        <a:t>Access</a:t>
                      </a:r>
                    </a:p>
                  </a:txBody>
                  <a:tcPr/>
                </a:tc>
                <a:tc>
                  <a:txBody>
                    <a:bodyPr/>
                    <a:lstStyle/>
                    <a:p>
                      <a:r>
                        <a:rPr lang="en-US" dirty="0"/>
                        <a:t>O(</a:t>
                      </a:r>
                      <a:r>
                        <a:rPr lang="en-US" dirty="0" err="1"/>
                        <a:t>i</a:t>
                      </a:r>
                      <a:r>
                        <a:rPr lang="en-US" dirty="0"/>
                        <a:t>)</a:t>
                      </a:r>
                    </a:p>
                  </a:txBody>
                  <a:tcPr/>
                </a:tc>
                <a:tc>
                  <a:txBody>
                    <a:bodyPr/>
                    <a:lstStyle/>
                    <a:p>
                      <a:r>
                        <a:rPr lang="en-US" dirty="0"/>
                        <a:t>O(n)</a:t>
                      </a:r>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67986247"/>
                  </a:ext>
                </a:extLst>
              </a:tr>
              <a:tr h="594437">
                <a:tc>
                  <a:txBody>
                    <a:bodyPr/>
                    <a:lstStyle/>
                    <a:p>
                      <a:r>
                        <a:rPr lang="en-US" dirty="0"/>
                        <a:t>Search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extLst>
                  <a:ext uri="{0D108BD9-81ED-4DB2-BD59-A6C34878D82A}">
                    <a16:rowId xmlns:a16="http://schemas.microsoft.com/office/drawing/2014/main" val="2729471703"/>
                  </a:ext>
                </a:extLst>
              </a:tr>
              <a:tr h="594437">
                <a:tc>
                  <a:txBody>
                    <a:bodyPr/>
                    <a:lstStyle/>
                    <a:p>
                      <a:r>
                        <a:rPr lang="en-US" dirty="0"/>
                        <a:t>Inset @ 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O(n)or O(1)</a:t>
                      </a:r>
                    </a:p>
                    <a:p>
                      <a:endParaRPr lang="en-US" dirty="0"/>
                    </a:p>
                  </a:txBody>
                  <a:tcPr/>
                </a:tc>
                <a:tc>
                  <a:txBody>
                    <a:bodyPr/>
                    <a:lstStyle/>
                    <a:p>
                      <a:r>
                        <a:rPr lang="en-US" dirty="0"/>
                        <a:t>O(1)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extLst>
                  <a:ext uri="{0D108BD9-81ED-4DB2-BD59-A6C34878D82A}">
                    <a16:rowId xmlns:a16="http://schemas.microsoft.com/office/drawing/2014/main" val="912560610"/>
                  </a:ext>
                </a:extLst>
              </a:tr>
              <a:tr h="594437">
                <a:tc>
                  <a:txBody>
                    <a:bodyPr/>
                    <a:lstStyle/>
                    <a:p>
                      <a:r>
                        <a:rPr lang="en-US" dirty="0"/>
                        <a:t>Inset @ Beginning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b="1" dirty="0"/>
                    </a:p>
                  </a:txBody>
                  <a:tcPr/>
                </a:tc>
                <a:extLst>
                  <a:ext uri="{0D108BD9-81ED-4DB2-BD59-A6C34878D82A}">
                    <a16:rowId xmlns:a16="http://schemas.microsoft.com/office/drawing/2014/main" val="2549676809"/>
                  </a:ext>
                </a:extLst>
              </a:tr>
              <a:tr h="594437">
                <a:tc>
                  <a:txBody>
                    <a:bodyPr/>
                    <a:lstStyle/>
                    <a:p>
                      <a:r>
                        <a:rPr lang="en-US" dirty="0"/>
                        <a:t>Delete @ end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extLst>
                  <a:ext uri="{0D108BD9-81ED-4DB2-BD59-A6C34878D82A}">
                    <a16:rowId xmlns:a16="http://schemas.microsoft.com/office/drawing/2014/main" val="1653763868"/>
                  </a:ext>
                </a:extLst>
              </a:tr>
              <a:tr h="594437">
                <a:tc>
                  <a:txBody>
                    <a:bodyPr/>
                    <a:lstStyle/>
                    <a:p>
                      <a:r>
                        <a:rPr lang="en-US" dirty="0"/>
                        <a:t>Delete @ Beginning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extLst>
                  <a:ext uri="{0D108BD9-81ED-4DB2-BD59-A6C34878D82A}">
                    <a16:rowId xmlns:a16="http://schemas.microsoft.com/office/drawing/2014/main" val="2661904367"/>
                  </a:ext>
                </a:extLst>
              </a:tr>
              <a:tr h="594437">
                <a:tc>
                  <a:txBody>
                    <a:bodyPr/>
                    <a:lstStyle/>
                    <a:p>
                      <a:r>
                        <a:rPr lang="en-US" dirty="0"/>
                        <a:t>Space complexity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tc>
                  <a:txBody>
                    <a:bodyPr/>
                    <a:lstStyle/>
                    <a:p>
                      <a:r>
                        <a:rPr lang="en-US" dirty="0"/>
                        <a: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p>
                      <a:endParaRPr lang="en-US" dirty="0"/>
                    </a:p>
                  </a:txBody>
                  <a:tcPr/>
                </a:tc>
                <a:extLst>
                  <a:ext uri="{0D108BD9-81ED-4DB2-BD59-A6C34878D82A}">
                    <a16:rowId xmlns:a16="http://schemas.microsoft.com/office/drawing/2014/main" val="1840371259"/>
                  </a:ext>
                </a:extLst>
              </a:tr>
            </a:tbl>
          </a:graphicData>
        </a:graphic>
      </p:graphicFrame>
    </p:spTree>
    <p:extLst>
      <p:ext uri="{BB962C8B-B14F-4D97-AF65-F5344CB8AC3E}">
        <p14:creationId xmlns:p14="http://schemas.microsoft.com/office/powerpoint/2010/main" val="26517923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184</TotalTime>
  <Words>571</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Search algorithms</vt:lpstr>
      <vt:lpstr>1- LINEAR SEARCH </vt:lpstr>
      <vt:lpstr>2-Binary search</vt:lpstr>
      <vt:lpstr>3- Jump search </vt:lpstr>
      <vt:lpstr>4-Interpolation search </vt:lpstr>
      <vt:lpstr>5-Exponential Search</vt:lpstr>
      <vt:lpstr>6-Ternary Search </vt:lpstr>
      <vt:lpstr>7- Hash based search </vt:lpstr>
      <vt:lpstr>Comparison: complexity.DS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algorithms</dc:title>
  <dc:creator>Abdelrahman Abdelmoez</dc:creator>
  <cp:lastModifiedBy>Abdelrahman Abdelmoez</cp:lastModifiedBy>
  <cp:revision>10</cp:revision>
  <dcterms:created xsi:type="dcterms:W3CDTF">2025-08-01T15:15:44Z</dcterms:created>
  <dcterms:modified xsi:type="dcterms:W3CDTF">2025-08-01T20:07:54Z</dcterms:modified>
</cp:coreProperties>
</file>