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6" r:id="rId9"/>
    <p:sldId id="267" r:id="rId10"/>
    <p:sldId id="269" r:id="rId11"/>
    <p:sldId id="270" r:id="rId12"/>
    <p:sldId id="268" r:id="rId13"/>
    <p:sldId id="271" r:id="rId14"/>
    <p:sldId id="272" r:id="rId15"/>
    <p:sldId id="274" r:id="rId16"/>
    <p:sldId id="273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6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39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7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6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47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89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4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6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8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2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7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6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3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856AC3-00E1-4F51-995A-72E05DE2C4F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7E1E6E-E039-45AF-8402-B07A247A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F92A-7DBC-421B-975D-1F5EB759A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</p:spPr>
        <p:txBody>
          <a:bodyPr/>
          <a:lstStyle/>
          <a:p>
            <a:r>
              <a:rPr lang="en-US" dirty="0"/>
              <a:t>Hash function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848A8-DB5C-4AD6-82B4-CA79A0A6A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2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3F96-863B-41F9-AB27-F004AD5A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Addressing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BBFC-7647-48B7-814B-39F74988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3200" b="1" dirty="0"/>
              <a:t>Linear probing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200" b="1" dirty="0"/>
              <a:t>Quadratic probing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200" b="1" dirty="0"/>
              <a:t>Double Hashing 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pic>
        <p:nvPicPr>
          <p:cNvPr id="5122" name="Picture 2" descr="HASH TABLE :: OPEN ADDRESSING STRATEGY (Java, C++) | Algorithms and Data  Structures">
            <a:extLst>
              <a:ext uri="{FF2B5EF4-FFF2-40B4-BE49-F238E27FC236}">
                <a16:creationId xmlns:a16="http://schemas.microsoft.com/office/drawing/2014/main" id="{110D412D-C9F5-4115-9740-4DB330F7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2556932"/>
            <a:ext cx="5638800" cy="309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61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FC13-F958-4B4A-A0F8-507761F9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probing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5D76-A9B3-4CB6-9337-40B9CF8B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556932"/>
            <a:ext cx="4762500" cy="3318936"/>
          </a:xfrm>
        </p:spPr>
        <p:txBody>
          <a:bodyPr/>
          <a:lstStyle/>
          <a:p>
            <a:r>
              <a:rPr lang="en-US" sz="2800" dirty="0"/>
              <a:t>If the field we calculated from the hash function is occupied, we go to the field immediately after it (+1)... and so on until we find an empty field.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Key Points to Implement Linear Probing | Labuladong Algo Notes">
            <a:extLst>
              <a:ext uri="{FF2B5EF4-FFF2-40B4-BE49-F238E27FC236}">
                <a16:creationId xmlns:a16="http://schemas.microsoft.com/office/drawing/2014/main" id="{92CD4AB5-6B5F-4C7B-9D09-8A168375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6932"/>
            <a:ext cx="5295900" cy="2978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2928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67C9-A6E3-4F3F-9515-AF04350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5CD6-4AFE-4437-AD3B-8DA029459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Advantage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9A91-C8D0-4E6C-9213-4745E613A3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easy to program and understand.</a:t>
            </a:r>
          </a:p>
          <a:p>
            <a:r>
              <a:rPr lang="en-US" dirty="0"/>
              <a:t>No additional lists or indicators required.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824D5-DE37-487C-9494-F9FB3FC29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Dis advantage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EC168-1752-4916-B305-0B2CE69266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Clustering</a:t>
            </a:r>
            <a:r>
              <a:rPr lang="en-US" dirty="0"/>
              <a:t> problem: Elements are clustered together, making the search process longer.</a:t>
            </a:r>
          </a:p>
          <a:p>
            <a:r>
              <a:rPr lang="en-US" dirty="0"/>
              <a:t>If the table is only </a:t>
            </a:r>
            <a:r>
              <a:rPr lang="en-US" b="1" dirty="0"/>
              <a:t>partially full,</a:t>
            </a:r>
            <a:r>
              <a:rPr lang="en-US" dirty="0"/>
              <a:t> performance deteriorates quickly.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9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112D-3980-4A64-810F-5460F749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Quadratic Probing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DFFD-F781-4C35-91B9-BDD8FE2A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sz="3200" dirty="0"/>
              <a:t>Same idea as linear probing, but instead of moving +1, +2, ... we move in </a:t>
            </a:r>
            <a:r>
              <a:rPr lang="en-US" sz="3200" b="1" dirty="0"/>
              <a:t>quadratic</a:t>
            </a:r>
            <a:r>
              <a:rPr lang="en-US" sz="3200" dirty="0"/>
              <a:t> steps.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DECA3-3622-4C40-AF68-5A9FC1A6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16" y="2871148"/>
            <a:ext cx="5497294" cy="2506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864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67C9-A6E3-4F3F-9515-AF04350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5CD6-4AFE-4437-AD3B-8DA029459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Advantage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9A91-C8D0-4E6C-9213-4745E613A3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Reduces the clustering  problem that occurs in linear sequences.</a:t>
            </a:r>
          </a:p>
          <a:p>
            <a:r>
              <a:rPr lang="en-US" dirty="0"/>
              <a:t>The distribution of elements is better on the table.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824D5-DE37-487C-9494-F9FB3FC29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Dis advantage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EC168-1752-4916-B305-0B2CE69266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cases, you may not find an empty cell easily if the table size is not suitable.</a:t>
            </a:r>
          </a:p>
          <a:p>
            <a:r>
              <a:rPr lang="en-US" dirty="0"/>
              <a:t>You must determine the number of attempts intelligently</a:t>
            </a:r>
            <a:r>
              <a:rPr lang="ar-EG" dirty="0"/>
              <a:t> 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0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B47A-4B84-4EC2-884E-BF9B511D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Double Hashing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18DC-1C4B-4D6C-BB14-9312D446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r>
              <a:rPr lang="en-US" sz="3200" dirty="0"/>
              <a:t>When a collision occurs, we calculate a new step to move through the table using a </a:t>
            </a:r>
            <a:r>
              <a:rPr lang="en-US" sz="3200" b="1" dirty="0"/>
              <a:t>second hash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6B497-C435-45CC-BFFE-DE3E7C64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5007803" cy="3336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965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67C9-A6E3-4F3F-9515-AF04350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5CD6-4AFE-4437-AD3B-8DA029459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Advantage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9A91-C8D0-4E6C-9213-4745E613A3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Significantly reduces clustering </a:t>
            </a:r>
          </a:p>
          <a:p>
            <a:r>
              <a:rPr lang="en-US" dirty="0"/>
              <a:t>Excellent distribution</a:t>
            </a:r>
          </a:p>
          <a:p>
            <a:r>
              <a:rPr lang="en-US" dirty="0"/>
              <a:t>High search efficiency</a:t>
            </a:r>
          </a:p>
          <a:p>
            <a:r>
              <a:rPr lang="en-US" dirty="0"/>
              <a:t>Suitable for large tables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824D5-DE37-487C-9494-F9FB3FC29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Dis advantage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EC168-1752-4916-B305-0B2CE69266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complex to implementation </a:t>
            </a:r>
          </a:p>
          <a:p>
            <a:r>
              <a:rPr lang="en-US" dirty="0"/>
              <a:t>Be careful when choosing second hash.</a:t>
            </a:r>
          </a:p>
          <a:p>
            <a:r>
              <a:rPr lang="en-US" dirty="0"/>
              <a:t>A suitable table size is required (preferably a prime number).</a:t>
            </a:r>
          </a:p>
        </p:txBody>
      </p:sp>
    </p:spTree>
    <p:extLst>
      <p:ext uri="{BB962C8B-B14F-4D97-AF65-F5344CB8AC3E}">
        <p14:creationId xmlns:p14="http://schemas.microsoft.com/office/powerpoint/2010/main" val="69883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6E92-2676-46C5-A644-935BEFB1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0098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5DA0-9697-46E9-9CDE-AA2EADC8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A604-CB68-41D1-9901-F0E3BFA0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dirty="0"/>
              <a:t>It  is a mathematical function that takes an input (often called a "key") and converts it into a fixed-size string of numbers or characters — this output is called a </a:t>
            </a:r>
            <a:r>
              <a:rPr lang="en-US" b="1" dirty="0"/>
              <a:t>hash value</a:t>
            </a:r>
            <a:r>
              <a:rPr lang="en-US" dirty="0"/>
              <a:t> or </a:t>
            </a:r>
            <a:r>
              <a:rPr lang="en-US" b="1" dirty="0"/>
              <a:t>hash code</a:t>
            </a:r>
            <a:r>
              <a:rPr lang="en-US" dirty="0"/>
              <a:t>.</a:t>
            </a:r>
          </a:p>
        </p:txBody>
      </p:sp>
      <p:pic>
        <p:nvPicPr>
          <p:cNvPr id="1026" name="Picture 2" descr="Ultimate Guide To Hashing [Data Structure] &amp; How To Tutorial">
            <a:extLst>
              <a:ext uri="{FF2B5EF4-FFF2-40B4-BE49-F238E27FC236}">
                <a16:creationId xmlns:a16="http://schemas.microsoft.com/office/drawing/2014/main" id="{4F477A99-6822-4695-87E9-A58D9AF73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5229"/>
            <a:ext cx="5479717" cy="3082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8243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55CB-504C-4895-B879-760F112C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collision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1BBD-ACD5-4A20-B9EE-4F322AD7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collision</a:t>
            </a:r>
            <a:r>
              <a:rPr lang="en-US" dirty="0"/>
              <a:t> is when a hash function returns the </a:t>
            </a:r>
            <a:r>
              <a:rPr lang="en-US" b="1" dirty="0"/>
              <a:t>same index value </a:t>
            </a:r>
            <a:r>
              <a:rPr lang="en-US" dirty="0"/>
              <a:t>for two different keys.</a:t>
            </a:r>
          </a:p>
        </p:txBody>
      </p:sp>
      <p:pic>
        <p:nvPicPr>
          <p:cNvPr id="2050" name="Picture 2" descr="Hash function - Wikipedia">
            <a:extLst>
              <a:ext uri="{FF2B5EF4-FFF2-40B4-BE49-F238E27FC236}">
                <a16:creationId xmlns:a16="http://schemas.microsoft.com/office/drawing/2014/main" id="{C65762C4-1212-4E62-9169-9C22BAE0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6932"/>
            <a:ext cx="44727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7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AE70-7BB1-4318-8637-BFC5F29C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b="1" dirty="0"/>
              <a:t>the types </a:t>
            </a:r>
            <a:r>
              <a:rPr lang="en-US" dirty="0"/>
              <a:t>of collision?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4DB09-3FEE-44E9-AD88-C6A04C668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A956-2533-45EB-8BB6-3E32EE23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types of collision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6344-2CFE-40D5-9E17-F1E30B81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3600" b="1" dirty="0"/>
              <a:t>Structural Collision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600" b="1" dirty="0"/>
              <a:t>Intentional Collision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3600" b="1" dirty="0"/>
              <a:t>Natural Collision</a:t>
            </a:r>
          </a:p>
        </p:txBody>
      </p:sp>
    </p:spTree>
    <p:extLst>
      <p:ext uri="{BB962C8B-B14F-4D97-AF65-F5344CB8AC3E}">
        <p14:creationId xmlns:p14="http://schemas.microsoft.com/office/powerpoint/2010/main" val="5563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22B3-0DBF-4B15-9AA5-BBDE75EF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solve it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D29D-A0A6-4C80-9CD7-33B3B7AF5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9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48C8-96FA-459E-AA7A-18EC71CD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Collision resolution methods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9598-7DA0-4266-99FF-F5419335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267199" cy="3318936"/>
          </a:xfrm>
        </p:spPr>
        <p:txBody>
          <a:bodyPr>
            <a:normAutofit/>
          </a:bodyPr>
          <a:lstStyle/>
          <a:p>
            <a:r>
              <a:rPr lang="en-US" sz="3600" b="1" dirty="0"/>
              <a:t>Separate Chaining </a:t>
            </a:r>
          </a:p>
          <a:p>
            <a:r>
              <a:rPr lang="en-US" sz="3600" b="1" dirty="0"/>
              <a:t>Open address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FB12A-760C-4419-B036-88060E6A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4670750" cy="33189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753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ACE0-9B52-4358-AEE8-0DFA953C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Separate Chaining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0E17-9638-4DCC-8B79-F4F20AE2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/>
          <a:lstStyle/>
          <a:p>
            <a:r>
              <a:rPr lang="en-US" dirty="0"/>
              <a:t>Each cell in the table contains a </a:t>
            </a:r>
            <a:r>
              <a:rPr lang="en-US" b="1" dirty="0"/>
              <a:t>linked list</a:t>
            </a:r>
            <a:r>
              <a:rPr lang="en-US" dirty="0"/>
              <a:t> of items that have the same hash 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2" descr="Implementation of Hash Table in Python using Separate Chaining -  GeeksforGeeks">
            <a:extLst>
              <a:ext uri="{FF2B5EF4-FFF2-40B4-BE49-F238E27FC236}">
                <a16:creationId xmlns:a16="http://schemas.microsoft.com/office/drawing/2014/main" id="{3DA945A3-B2AF-49E7-96D2-BF5DA440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2691068"/>
            <a:ext cx="3905248" cy="308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77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153C-2047-4220-A01E-2682DBCF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FAF1-8864-46C0-AC55-8EB0ACD2B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Advantage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01001-249A-414D-ABD3-46A6ABEC13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store more than one item in the same cell without any problems. </a:t>
            </a:r>
          </a:p>
          <a:p>
            <a:r>
              <a:rPr lang="en-US" dirty="0"/>
              <a:t>If the table starts to fill up, you don't need to move or expand it quickly. </a:t>
            </a:r>
          </a:p>
          <a:p>
            <a:r>
              <a:rPr lang="en-US" dirty="0"/>
              <a:t>There's no need to search for an empty cell.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27418-6539-4D80-A55B-65CCAFB1B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Disadvantage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8D210-6D98-47AB-88F9-C6A0C923E1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Slow search if collisions occur frequently.</a:t>
            </a:r>
          </a:p>
          <a:p>
            <a:r>
              <a:rPr lang="en-US" dirty="0"/>
              <a:t>Memory Overhead</a:t>
            </a:r>
          </a:p>
          <a:p>
            <a:r>
              <a:rPr lang="en-US" dirty="0"/>
              <a:t>Complexity in implementation compared to simpler methods</a:t>
            </a:r>
          </a:p>
          <a:p>
            <a:r>
              <a:rPr lang="en-US" dirty="0"/>
              <a:t>Poor performance with poor hash function design</a:t>
            </a:r>
          </a:p>
          <a:p>
            <a:r>
              <a:rPr lang="en-US" dirty="0"/>
              <a:t>Difficulty improving performance through resizing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3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562</TotalTime>
  <Words>425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Times New Roman</vt:lpstr>
      <vt:lpstr>Organic</vt:lpstr>
      <vt:lpstr>Hash function </vt:lpstr>
      <vt:lpstr>Hash function definition </vt:lpstr>
      <vt:lpstr>Hash collision </vt:lpstr>
      <vt:lpstr>What are the types of collision?</vt:lpstr>
      <vt:lpstr>The types of collision :</vt:lpstr>
      <vt:lpstr>How to solve it ?</vt:lpstr>
      <vt:lpstr>Collision resolution methods : </vt:lpstr>
      <vt:lpstr>Separate Chaining </vt:lpstr>
      <vt:lpstr>PROS and CONS </vt:lpstr>
      <vt:lpstr>Open Addressing </vt:lpstr>
      <vt:lpstr>Linear probing</vt:lpstr>
      <vt:lpstr>PROS and CONS </vt:lpstr>
      <vt:lpstr>Quadratic Probing</vt:lpstr>
      <vt:lpstr>PROS and CONS </vt:lpstr>
      <vt:lpstr>Double Hashing </vt:lpstr>
      <vt:lpstr>PROS and CONS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 </dc:title>
  <dc:creator>Abdelrahman Abdelmoez</dc:creator>
  <cp:lastModifiedBy>Abdelrahman Abdelmoez</cp:lastModifiedBy>
  <cp:revision>6</cp:revision>
  <dcterms:created xsi:type="dcterms:W3CDTF">2025-08-04T22:15:40Z</dcterms:created>
  <dcterms:modified xsi:type="dcterms:W3CDTF">2025-08-09T00:38:20Z</dcterms:modified>
</cp:coreProperties>
</file>