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712" r:id="rId4"/>
  </p:sldMasterIdLst>
  <p:notesMasterIdLst>
    <p:notesMasterId r:id="rId23"/>
  </p:notesMasterIdLst>
  <p:sldIdLst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417ADB73-10CB-4E0C-9C82-3F20BE4FBF33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F7AB799-BF59-4BD2-8541-C84612543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340864"/>
            <a:ext cx="8272211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3896075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2228004"/>
            <a:ext cx="389607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342900" rtl="0" eaLnBrk="1" latinLnBrk="0" hangingPunct="1">
        <a:lnSpc>
          <a:spcPct val="100000"/>
        </a:lnSpc>
        <a:spcBef>
          <a:spcPct val="0"/>
        </a:spcBef>
        <a:buNone/>
        <a:defRPr sz="21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1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li.Hussein@aun.edu.e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unedu.sharepoint.com/:u:/s/-2021-2022--23/EcIke2GqSWJAnIaICw-4fswBhvhXGzgABFHJpxmZfpO14Q?e=LjeDIx" TargetMode="External"/><Relationship Id="rId2" Type="http://schemas.openxmlformats.org/officeDocument/2006/relationships/hyperlink" Target="https://aunedu.sharepoint.com/:u:/s/-2021-2022--23/EULVOWscKntDkQhFVJsW5QsBwAnOOHUV7-hvf9fN0KuMIg?e=bEMd0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B624A8-BF06-4FB1-A761-D94F820E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C0B0CE-FF3C-4C1E-9ABE-05444B2A6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56235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7D54B-5FE5-4B02-93CC-3F9C5070A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38175"/>
            <a:ext cx="5623962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48CA-7CE8-4FC6-8938-1D431143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94" y="1656292"/>
            <a:ext cx="5098956" cy="20858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IT432 -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7C74-1463-48F3-95C4-2E6B32AB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194" y="3742162"/>
            <a:ext cx="5098956" cy="173365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	Dr. Ali Hussein Ahmed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	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  <a:hlinkClick r:id="rId2"/>
              </a:rPr>
              <a:t>Ali.Hussein@aun.edu.eg</a:t>
            </a:r>
            <a:endParaRPr lang="en-US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        IT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Dept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- office no. 312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	2022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AB3D38-6D7E-4F8E-97E4-5893A91F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10" y="544663"/>
            <a:ext cx="1982651" cy="262976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906BC485-D1F5-4430-91C6-38A4CB22C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51" y="3470407"/>
            <a:ext cx="1928863" cy="2811124"/>
          </a:xfrm>
          <a:prstGeom prst="rect">
            <a:avLst/>
          </a:prstGeom>
        </p:spPr>
      </p:pic>
      <p:sp>
        <p:nvSpPr>
          <p:cNvPr id="4" name="AutoShape 2" descr="Network Programming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28" name="Picture 4" descr="https://4.bp.blogspot.com/-Szn6gyo6dO0/XEBRjxeN30I/AAAAAAAAAB4/D_dCk3rMNpMFwJ5LCcgi1CmANE_nl_UgwCLcBGAs/s640/networ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8" y="457200"/>
            <a:ext cx="5601944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4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Sending and Receiving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DE932-BA12-403C-81DE-F1A4405A4605}"/>
              </a:ext>
            </a:extLst>
          </p:cNvPr>
          <p:cNvSpPr txBox="1"/>
          <p:nvPr/>
        </p:nvSpPr>
        <p:spPr>
          <a:xfrm>
            <a:off x="435894" y="1890876"/>
            <a:ext cx="82722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sock.BeginSend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(data, 0,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sock);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370A-ADAA-403D-9756-7DFB0641CBAA}"/>
              </a:ext>
            </a:extLst>
          </p:cNvPr>
          <p:cNvSpPr txBox="1"/>
          <p:nvPr/>
        </p:nvSpPr>
        <p:spPr>
          <a:xfrm>
            <a:off x="435893" y="3079596"/>
            <a:ext cx="8005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Socket server = (Socket)iar.AsyncState;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sent = server.EndSend(iar);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12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Asynch</a:t>
            </a:r>
            <a:r>
              <a:rPr lang="en-US" dirty="0"/>
              <a:t>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</a:t>
            </a:r>
            <a:r>
              <a:rPr lang="en-US" sz="2400" b="1" dirty="0" err="1"/>
              <a:t>BeginSendTo</a:t>
            </a:r>
            <a:r>
              <a:rPr lang="en-US" sz="2400" b="1" dirty="0"/>
              <a:t>() and </a:t>
            </a:r>
            <a:r>
              <a:rPr lang="en-US" sz="2400" b="1" dirty="0" err="1"/>
              <a:t>EndSendTo</a:t>
            </a:r>
            <a:r>
              <a:rPr lang="en-US" sz="2400" b="1" dirty="0"/>
              <a:t>() Methods</a:t>
            </a:r>
          </a:p>
          <a:p>
            <a:r>
              <a:rPr lang="en-US" sz="2400" b="1" dirty="0"/>
              <a:t>The </a:t>
            </a:r>
            <a:r>
              <a:rPr lang="en-US" sz="2400" b="1" dirty="0" err="1"/>
              <a:t>BeginReceive</a:t>
            </a:r>
            <a:r>
              <a:rPr lang="en-US" sz="2400" b="1" dirty="0"/>
              <a:t>() and </a:t>
            </a:r>
            <a:r>
              <a:rPr lang="en-US" sz="2400" b="1" dirty="0" err="1"/>
              <a:t>EndReceive</a:t>
            </a:r>
            <a:r>
              <a:rPr lang="en-US" sz="2400" b="1" dirty="0"/>
              <a:t>() Methods</a:t>
            </a:r>
          </a:p>
          <a:p>
            <a:r>
              <a:rPr lang="en-US" sz="2400" b="1" dirty="0"/>
              <a:t>The </a:t>
            </a:r>
            <a:r>
              <a:rPr lang="en-US" sz="2400" b="1" dirty="0" err="1"/>
              <a:t>BeginReceiveFrom</a:t>
            </a:r>
            <a:r>
              <a:rPr lang="en-US" sz="2400" b="1" dirty="0"/>
              <a:t>() and </a:t>
            </a:r>
            <a:r>
              <a:rPr lang="en-US" sz="2400" b="1" dirty="0" err="1"/>
              <a:t>EndReceiveFrom</a:t>
            </a:r>
            <a:r>
              <a:rPr lang="en-US" sz="2400" b="1" dirty="0"/>
              <a:t>() Methods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22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next few slides, we will create a windows application for both clint and server.</a:t>
            </a:r>
          </a:p>
          <a:p>
            <a:r>
              <a:rPr lang="en-US" sz="1800" dirty="0"/>
              <a:t>We will notice that our GUI did not freeze during the blocking socket calls.</a:t>
            </a:r>
          </a:p>
        </p:txBody>
      </p:sp>
    </p:spTree>
    <p:extLst>
      <p:ext uri="{BB962C8B-B14F-4D97-AF65-F5344CB8AC3E}">
        <p14:creationId xmlns:p14="http://schemas.microsoft.com/office/powerpoint/2010/main" val="38935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457200"/>
            <a:ext cx="2777491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524001"/>
            <a:ext cx="2559050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The Client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135A3-EB3E-4007-85B9-74267CB8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89" y="827745"/>
            <a:ext cx="5073648" cy="51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457200"/>
            <a:ext cx="2777491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524001"/>
            <a:ext cx="2559050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dirty="0">
                <a:solidFill>
                  <a:srgbClr val="FFFFFF"/>
                </a:solidFill>
              </a:rPr>
              <a:t>The server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F9731-B9D8-4CC6-AD8F-394065A5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789" y="893466"/>
            <a:ext cx="5073648" cy="50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4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572E-60F6-44DC-B2B4-3836F3BE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7238-E144-450B-AFA1-5B3C4C9A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7F104-49DE-4898-8C96-E9496DE5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42" y="2543619"/>
            <a:ext cx="6334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660-A499-4FF6-92BC-85512C10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861601"/>
          </a:xfrm>
        </p:spPr>
        <p:txBody>
          <a:bodyPr/>
          <a:lstStyle/>
          <a:p>
            <a:r>
              <a:rPr lang="en-US" dirty="0"/>
              <a:t>The client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30DC0-4ADA-4DC5-9235-159EA180E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37" y="1890876"/>
            <a:ext cx="7515410" cy="46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6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linkClick r:id="rId2"/>
              </a:rPr>
              <a:t>Client.cs</a:t>
            </a:r>
            <a:endParaRPr lang="en-US" sz="1800" dirty="0"/>
          </a:p>
          <a:p>
            <a:r>
              <a:rPr lang="en-US" sz="1800" dirty="0" err="1">
                <a:hlinkClick r:id="rId3"/>
              </a:rPr>
              <a:t>Server.cs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53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6AA7-0967-41D6-97AE-A02A9FE7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F71B-F398-48B8-B81C-212C4115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Multithreaded server </a:t>
            </a:r>
          </a:p>
        </p:txBody>
      </p:sp>
    </p:spTree>
    <p:extLst>
      <p:ext uri="{BB962C8B-B14F-4D97-AF65-F5344CB8AC3E}">
        <p14:creationId xmlns:p14="http://schemas.microsoft.com/office/powerpoint/2010/main" val="30714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1622574"/>
            <a:ext cx="8245162" cy="1106260"/>
          </a:xfrm>
        </p:spPr>
        <p:txBody>
          <a:bodyPr>
            <a:normAutofit/>
          </a:bodyPr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2728834"/>
            <a:ext cx="8245160" cy="351175"/>
          </a:xfrm>
        </p:spPr>
        <p:txBody>
          <a:bodyPr>
            <a:normAutofit/>
          </a:bodyPr>
          <a:lstStyle/>
          <a:p>
            <a:r>
              <a:rPr lang="en-US" dirty="0"/>
              <a:t>Asynchronous Sockets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1" y="120015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3" y="120015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19748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3168650"/>
            <a:ext cx="84455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blocking socket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400" dirty="0"/>
          </a:p>
          <a:p>
            <a:r>
              <a:rPr lang="en-US" sz="2400" dirty="0"/>
              <a:t>Sockets in blocking mode will wait forever to complete their functions, holding up other functions within the application program until they complete.</a:t>
            </a:r>
          </a:p>
          <a:p>
            <a:r>
              <a:rPr lang="en-US" sz="2400" dirty="0"/>
              <a:t>Many programs can work quite efficiently in this mode, but for applications that work in the Windows programming environment, this can be a problem.</a:t>
            </a:r>
          </a:p>
          <a:p>
            <a:r>
              <a:rPr lang="en-US" sz="2400" dirty="0"/>
              <a:t>Asynchronous Socket methods allow a network program to continue rather than waiting for a network operation to be performed.</a:t>
            </a:r>
          </a:p>
          <a:p>
            <a:r>
              <a:rPr lang="en-US" sz="2400" dirty="0"/>
              <a:t>Guess which is best?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25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Just as events can trigger delegates, .NET also provides a way for methods to trigger delegates.</a:t>
            </a:r>
          </a:p>
          <a:p>
            <a:r>
              <a:rPr lang="en-US" sz="2400" dirty="0"/>
              <a:t>A delegate defines the method to be called once an event occurred.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checkit.Click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new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ButtonOnClick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/>
              <a:t>When the customer clicks the button, the program control moves to the </a:t>
            </a:r>
            <a:r>
              <a:rPr lang="en-US" sz="2400" dirty="0" err="1"/>
              <a:t>ButtonOnClick</a:t>
            </a:r>
            <a:r>
              <a:rPr lang="en-US" sz="2400" dirty="0"/>
              <a:t>() method: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ButtonOnClick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obj,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results.Items.Add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data.Text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data.Clear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191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 Callback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.NET </a:t>
            </a:r>
            <a:r>
              <a:rPr lang="en-US" sz="2400" dirty="0" err="1"/>
              <a:t>AsyncCallback</a:t>
            </a:r>
            <a:r>
              <a:rPr lang="en-US" sz="2400" dirty="0"/>
              <a:t> class allows methods to start an asynchronous function and supply a delegate method to call when the asynchronous function completes. </a:t>
            </a:r>
          </a:p>
          <a:p>
            <a:r>
              <a:rPr lang="en-US" sz="2400" dirty="0"/>
              <a:t>The Socket class utilizes the method defined in the </a:t>
            </a:r>
            <a:r>
              <a:rPr lang="en-US" sz="2400" dirty="0" err="1"/>
              <a:t>AsyncCallback</a:t>
            </a:r>
            <a:r>
              <a:rPr lang="en-US" sz="2400" dirty="0"/>
              <a:t> to allow network functions to operate asynchronously in background processing.</a:t>
            </a:r>
          </a:p>
          <a:p>
            <a:r>
              <a:rPr lang="en-US" sz="2400" dirty="0"/>
              <a:t>It signals the OS when the network functions have completed and passes program control to the </a:t>
            </a:r>
            <a:r>
              <a:rPr lang="en-US" sz="2400" dirty="0" err="1"/>
              <a:t>AsyncCallback</a:t>
            </a:r>
            <a:r>
              <a:rPr lang="en-US" sz="2400" dirty="0"/>
              <a:t> method to finish the network function.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1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Socket asynchronous methods split common network programming functions into two pieces:</a:t>
            </a:r>
          </a:p>
          <a:p>
            <a:pPr lvl="1"/>
            <a:r>
              <a:rPr lang="en-US" sz="2175" dirty="0"/>
              <a:t>A </a:t>
            </a:r>
            <a:r>
              <a:rPr lang="en-US" sz="2175" b="1" dirty="0">
                <a:solidFill>
                  <a:srgbClr val="FF0000"/>
                </a:solidFill>
              </a:rPr>
              <a:t>Begin</a:t>
            </a:r>
            <a:r>
              <a:rPr lang="en-US" sz="2175" dirty="0"/>
              <a:t> method that starts the network function and registers the </a:t>
            </a:r>
            <a:r>
              <a:rPr lang="en-US" sz="2175" dirty="0" err="1"/>
              <a:t>AsyncCallback</a:t>
            </a:r>
            <a:r>
              <a:rPr lang="en-US" sz="2175" dirty="0"/>
              <a:t> method</a:t>
            </a:r>
          </a:p>
          <a:p>
            <a:pPr lvl="1"/>
            <a:r>
              <a:rPr lang="en-US" sz="2175" dirty="0"/>
              <a:t>An </a:t>
            </a:r>
            <a:r>
              <a:rPr lang="en-US" sz="2175" b="1" dirty="0">
                <a:solidFill>
                  <a:srgbClr val="FF0000"/>
                </a:solidFill>
              </a:rPr>
              <a:t>End</a:t>
            </a:r>
            <a:r>
              <a:rPr lang="en-US" sz="2175" dirty="0"/>
              <a:t> method that completes the function when the </a:t>
            </a:r>
            <a:r>
              <a:rPr lang="en-US" sz="2175" dirty="0" err="1"/>
              <a:t>AsyncCallback</a:t>
            </a:r>
            <a:r>
              <a:rPr lang="en-US" sz="2175" dirty="0"/>
              <a:t> method is called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24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636314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asynchronous Socket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DE78B4-62BA-4A8C-8002-18359E2BE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2615"/>
              </p:ext>
            </p:extLst>
          </p:nvPr>
        </p:nvGraphicFramePr>
        <p:xfrm>
          <a:off x="435894" y="1537252"/>
          <a:ext cx="8272212" cy="461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3382">
                  <a:extLst>
                    <a:ext uri="{9D8B030D-6E8A-4147-A177-3AD203B41FA5}">
                      <a16:colId xmlns:a16="http://schemas.microsoft.com/office/drawing/2014/main" val="1613398740"/>
                    </a:ext>
                  </a:extLst>
                </a:gridCol>
                <a:gridCol w="3984341">
                  <a:extLst>
                    <a:ext uri="{9D8B030D-6E8A-4147-A177-3AD203B41FA5}">
                      <a16:colId xmlns:a16="http://schemas.microsoft.com/office/drawing/2014/main" val="4061417337"/>
                    </a:ext>
                  </a:extLst>
                </a:gridCol>
                <a:gridCol w="2234489">
                  <a:extLst>
                    <a:ext uri="{9D8B030D-6E8A-4147-A177-3AD203B41FA5}">
                      <a16:colId xmlns:a16="http://schemas.microsoft.com/office/drawing/2014/main" val="299225832"/>
                    </a:ext>
                  </a:extLst>
                </a:gridCol>
              </a:tblGrid>
              <a:tr h="6731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Requests Started By…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Description of Request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Requests Ended BY…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1865639006"/>
                  </a:ext>
                </a:extLst>
              </a:tr>
              <a:tr h="6137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BeginAccept</a:t>
                      </a:r>
                      <a:r>
                        <a:rPr lang="en-US" sz="1600" b="1" dirty="0"/>
                        <a:t>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To accept an incoming connection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EndAccept</a:t>
                      </a:r>
                      <a:r>
                        <a:rPr lang="en-US" sz="1600" b="1" dirty="0"/>
                        <a:t>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3562000218"/>
                  </a:ext>
                </a:extLst>
              </a:tr>
              <a:tr h="605908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BeginConnect()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To connect to a remote host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EndConnect()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226389495"/>
                  </a:ext>
                </a:extLst>
              </a:tr>
              <a:tr h="605908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BeginReceive()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To retrieve data from a socket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EndReceive()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571640205"/>
                  </a:ext>
                </a:extLst>
              </a:tr>
              <a:tr h="585712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BeginReceiveFrom()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To retrieve data from a specific remote host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EndReceiveFrom()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1131213639"/>
                  </a:ext>
                </a:extLst>
              </a:tr>
              <a:tr h="585712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BeginSend()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To send data from a socket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EndSend</a:t>
                      </a:r>
                      <a:r>
                        <a:rPr lang="en-US" sz="1600" b="1" dirty="0"/>
                        <a:t>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2103648952"/>
                  </a:ext>
                </a:extLst>
              </a:tr>
              <a:tr h="948509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BeginSendTo() 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To send data to a specific remote host</a:t>
                      </a:r>
                    </a:p>
                  </a:txBody>
                  <a:tcPr marL="80305" marR="80305" marT="40152" marB="4015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EndSendTo</a:t>
                      </a:r>
                      <a:r>
                        <a:rPr lang="en-US" sz="1600" b="1" dirty="0"/>
                        <a:t>() </a:t>
                      </a:r>
                    </a:p>
                  </a:txBody>
                  <a:tcPr marL="80305" marR="80305" marT="40152" marB="40152"/>
                </a:tc>
                <a:extLst>
                  <a:ext uri="{0D108BD9-81ED-4DB2-BD59-A6C34878D82A}">
                    <a16:rowId xmlns:a16="http://schemas.microsoft.com/office/drawing/2014/main" val="17657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0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BeginAccept</a:t>
            </a:r>
            <a:r>
              <a:rPr lang="en-US" b="1" dirty="0"/>
              <a:t>() and </a:t>
            </a:r>
            <a:r>
              <a:rPr lang="en-US" b="1" dirty="0" err="1"/>
              <a:t>EndAccept</a:t>
            </a:r>
            <a:r>
              <a:rPr lang="en-US" b="1" dirty="0"/>
              <a:t>()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9FDB-2FBA-4A47-84D8-C8BBC18E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90875"/>
            <a:ext cx="8537255" cy="22178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Socket sock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AddressFamily.InterNetwork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9050);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sock.Bind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sock.Listen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sock.BeginAccept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CallAccept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sock);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7FFB6-9AE4-4F63-BA5A-8270EBB283A6}"/>
              </a:ext>
            </a:extLst>
          </p:cNvPr>
          <p:cNvSpPr txBox="1">
            <a:spLocks/>
          </p:cNvSpPr>
          <p:nvPr/>
        </p:nvSpPr>
        <p:spPr>
          <a:xfrm>
            <a:off x="509495" y="4574065"/>
            <a:ext cx="8390054" cy="1581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9500" indent="-229500" algn="l" defTabSz="3429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97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82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CallAccept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Socket server = (Socket)iar.AsyncState;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Socket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server.EndAccept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573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D6D2-490A-48EC-B358-38AE04E8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675859"/>
            <a:ext cx="8272212" cy="565659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BeginConnect</a:t>
            </a:r>
            <a:r>
              <a:rPr lang="en-US" b="1" dirty="0"/>
              <a:t>() and </a:t>
            </a:r>
            <a:r>
              <a:rPr lang="en-US" b="1" dirty="0" err="1"/>
              <a:t>EndConnect</a:t>
            </a:r>
            <a:r>
              <a:rPr lang="en-US" b="1" dirty="0"/>
              <a:t>() 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E784B-7F96-44D4-A93D-E7F6A9DD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1373748"/>
            <a:ext cx="8272211" cy="17763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Socket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AddressFamily.InterNetwork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9050);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newsock.BeginConnect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(Connected),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A7098-AC2B-4D9B-AE75-EC15E816F560}"/>
              </a:ext>
            </a:extLst>
          </p:cNvPr>
          <p:cNvSpPr txBox="1"/>
          <p:nvPr/>
        </p:nvSpPr>
        <p:spPr>
          <a:xfrm>
            <a:off x="435893" y="3684687"/>
            <a:ext cx="79394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Connected(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Socket sock = (Socket)iar.AsyncState;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sock.EndConnect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"Unable to connect to host"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74934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67C76D570CA4B9F5BFEA7879FE581" ma:contentTypeVersion="2" ma:contentTypeDescription="Create a new document." ma:contentTypeScope="" ma:versionID="b04d38f003054e63561d987620e69517">
  <xsd:schema xmlns:xsd="http://www.w3.org/2001/XMLSchema" xmlns:xs="http://www.w3.org/2001/XMLSchema" xmlns:p="http://schemas.microsoft.com/office/2006/metadata/properties" xmlns:ns2="8d4f3b08-0780-4f30-baf7-f0eb3ceeab62" targetNamespace="http://schemas.microsoft.com/office/2006/metadata/properties" ma:root="true" ma:fieldsID="bac9d929c57a95b21d077074d4f42fea" ns2:_="">
    <xsd:import namespace="8d4f3b08-0780-4f30-baf7-f0eb3ceeab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f3b08-0780-4f30-baf7-f0eb3ceea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4857D0-6040-4802-8351-DA338189AC4B}"/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4774</TotalTime>
  <Words>730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Franklin Gothic Book</vt:lpstr>
      <vt:lpstr>Franklin Gothic Demi</vt:lpstr>
      <vt:lpstr>Wingdings 2</vt:lpstr>
      <vt:lpstr>DividendVTI</vt:lpstr>
      <vt:lpstr>IT432 - Network Programming</vt:lpstr>
      <vt:lpstr>Lecture 5</vt:lpstr>
      <vt:lpstr>The blocking socket mode</vt:lpstr>
      <vt:lpstr>PowerPoint Presentation</vt:lpstr>
      <vt:lpstr>Async Callback Class</vt:lpstr>
      <vt:lpstr>PowerPoint Presentation</vt:lpstr>
      <vt:lpstr>.Net asynchronous Socket methods</vt:lpstr>
      <vt:lpstr>The BeginAccept() and EndAccept() Methods </vt:lpstr>
      <vt:lpstr>The BeginConnect() and EndConnect() Methods</vt:lpstr>
      <vt:lpstr>Sending and Receiving Data </vt:lpstr>
      <vt:lpstr>Other Asynch calls</vt:lpstr>
      <vt:lpstr>Example </vt:lpstr>
      <vt:lpstr>The Client Program</vt:lpstr>
      <vt:lpstr>The server Program</vt:lpstr>
      <vt:lpstr>The server loop</vt:lpstr>
      <vt:lpstr>The client </vt:lpstr>
      <vt:lpstr>The source code</vt:lpstr>
      <vt:lpstr>Next topic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IT311 - Network Security</dc:title>
  <dc:creator>Dr Ali Hussein Ahmed</dc:creator>
  <cp:lastModifiedBy>201280324830</cp:lastModifiedBy>
  <cp:revision>755</cp:revision>
  <cp:lastPrinted>2022-02-01T08:16:40Z</cp:lastPrinted>
  <dcterms:created xsi:type="dcterms:W3CDTF">2022-01-17T18:48:46Z</dcterms:created>
  <dcterms:modified xsi:type="dcterms:W3CDTF">2022-04-02T12:29:23Z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0x0101007D967C76D570CA4B9F5BFEA7879FE581</vt:lpwstr>
  </property>
</Properties>
</file>