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84" r:id="rId2"/>
    <p:sldId id="369" r:id="rId3"/>
    <p:sldId id="430" r:id="rId4"/>
    <p:sldId id="459" r:id="rId5"/>
    <p:sldId id="463" r:id="rId6"/>
    <p:sldId id="460" r:id="rId7"/>
    <p:sldId id="454" r:id="rId8"/>
    <p:sldId id="432" r:id="rId9"/>
    <p:sldId id="464" r:id="rId10"/>
    <p:sldId id="465" r:id="rId11"/>
    <p:sldId id="466" r:id="rId12"/>
    <p:sldId id="455" r:id="rId13"/>
    <p:sldId id="428" r:id="rId14"/>
    <p:sldId id="467" r:id="rId15"/>
    <p:sldId id="457" r:id="rId16"/>
    <p:sldId id="434" r:id="rId17"/>
    <p:sldId id="317" r:id="rId18"/>
  </p:sldIdLst>
  <p:sldSz cx="9144000" cy="5143500" type="screen16x9"/>
  <p:notesSz cx="6858000" cy="9144000"/>
  <p:embeddedFontLst>
    <p:embeddedFont>
      <p:font typeface="Dosis" charset="0"/>
      <p:regular r:id="rId20"/>
      <p:bold r:id="rId21"/>
    </p:embeddedFont>
    <p:embeddedFont>
      <p:font typeface="Arabic Typesetting" pitchFamily="66" charset="-78"/>
      <p:regular r:id="rId22"/>
    </p:embeddedFont>
    <p:embeddedFont>
      <p:font typeface="Sniglet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 snapToGrid="0">
      <p:cViewPr>
        <p:scale>
          <a:sx n="90" d="100"/>
          <a:sy n="90" d="100"/>
        </p:scale>
        <p:origin x="-918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xmlns="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xmlns="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xmlns="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xmlns="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xmlns="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xmlns="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xmlns="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xmlns="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xmlns="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xmlns="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xmlns="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xmlns="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xmlns="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xmlns="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xmlns="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xmlns="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xmlns="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xmlns="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xmlns="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xmlns="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xmlns="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xmlns="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xmlns="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xmlns="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xmlns="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xmlns="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xmlns="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xmlns="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xmlns="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xmlns="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xmlns="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xmlns="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xmlns="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xmlns="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xmlns="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xmlns="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xmlns="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xmlns="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xmlns="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xmlns="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xmlns="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xmlns="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xmlns="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xmlns="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xmlns="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xmlns="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xmlns="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xmlns="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xmlns="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xmlns="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xmlns="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xmlns="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xmlns="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xmlns="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xmlns="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xmlns="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xmlns="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xmlns="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xmlns="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xmlns="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xmlns="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xmlns="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xmlns="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xmlns="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xmlns="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xmlns="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xmlns="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xmlns="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xmlns="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xmlns="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xmlns="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xmlns="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xmlns="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xmlns="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xmlns="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xmlns="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xmlns="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xmlns="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r>
              <a:rPr lang="en-US" dirty="0" smtClean="0"/>
              <a:t>Operators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FA4642AD-A8A3-4779-A766-C8D6C2CA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017" y="2858276"/>
            <a:ext cx="1533333" cy="495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() or ()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عبارة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عن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Operators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وكتلة منطقية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تضم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2 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مع بعض ، لذا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يجب أن يكون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أحدهما صحيحًا حتى يتحقق الشرط ، 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أحدهما فقط صحيحًا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، فإن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يعود صحيحاً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؛ إذا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لم يكن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أى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منهما صحيحاً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، فإنها ترجع خطأ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يتم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استخدام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هذا 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للتحقق مما إذا كان </a:t>
            </a:r>
            <a:r>
              <a:rPr lang="ar-EG" sz="2800" dirty="0" err="1" smtClean="0">
                <a:latin typeface="Arabic Typesetting" pitchFamily="66" charset="-78"/>
                <a:cs typeface="Arabic Typesetting" pitchFamily="66" charset="-78"/>
              </a:rPr>
              <a:t>أى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من الشروط صحيحاً.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425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NOT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07" y="837874"/>
            <a:ext cx="6069617" cy="4075763"/>
          </a:xfrm>
        </p:spPr>
        <p:txBody>
          <a:bodyPr/>
          <a:lstStyle/>
          <a:p>
            <a:pPr algn="r" rtl="1"/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Not ()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عبارة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عن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Operators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وكتلة منطقية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يتحقق 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مما إذا كانت القيمة المنطقية بداخلها خاطئة ...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لذا إذا كانت خاطئة ، فإن الكتلة تعود صحيحة 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أما إذا كان الشرط صحيحاً ، فسيتم إرجاع خطأ .</a:t>
            </a:r>
          </a:p>
          <a:p>
            <a:pPr marL="558800" lvl="1" indent="0" algn="r" rtl="1">
              <a:buNone/>
            </a:pP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558800" lvl="1" indent="0" algn="r" rtl="1">
              <a:buNone/>
            </a:pP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يمكن استخدام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هذه الكتلة "لعكس" القيم المنطقية.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93AC262E-3303-4B94-913F-5F0091A1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49" y="2858276"/>
            <a:ext cx="1266667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 smtClean="0"/>
              <a:t>Example 1</a:t>
            </a:r>
          </a:p>
          <a:p>
            <a:r>
              <a:rPr lang="en-IN" dirty="0" smtClean="0"/>
              <a:t>Grades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7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في هذا النشاط ، سيطلب توبي من المستخدم إدخال علامة بين 0 إلى 100 ، وإعطاء الدرجة وفقًا للجدول التالي:</a:t>
            </a: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1"/>
          <a:stretch/>
        </p:blipFill>
        <p:spPr bwMode="auto">
          <a:xfrm>
            <a:off x="2010607" y="2193371"/>
            <a:ext cx="3992563" cy="20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5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263" y="837874"/>
            <a:ext cx="3748062" cy="4075763"/>
          </a:xfrm>
        </p:spPr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أولاً سوف نحصل على مدخلات المستخدم كعلامات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سنتحقق مما إذا كانت العلامات بين 0 و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100.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كانت الإجابة بنعم ، فسننتقل إلى البحث عن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الدرجة.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كانت الاجابة لا سيقول "تم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إدخال علامات خاطئة".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0D508DDC-166A-42AC-89EE-934EDD86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5" y="744208"/>
            <a:ext cx="2773028" cy="43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/>
              <a:t>Assignment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551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Calculator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075" y="837874"/>
            <a:ext cx="6080250" cy="4075763"/>
          </a:xfrm>
        </p:spPr>
        <p:txBody>
          <a:bodyPr/>
          <a:lstStyle/>
          <a:p>
            <a:pPr algn="r" rtl="1"/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اصنع آلة حاسبة بأخذ ثلاثة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مدخلات: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رقم 1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رقم 2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lvl="1"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العملي</a:t>
            </a:r>
            <a:r>
              <a:rPr lang="ar-EG" sz="2800" smtClean="0">
                <a:latin typeface="Arabic Typesetting" pitchFamily="66" charset="-78"/>
                <a:cs typeface="Arabic Typesetting" pitchFamily="66" charset="-78"/>
              </a:rPr>
              <a:t>ات </a:t>
            </a:r>
            <a:r>
              <a:rPr lang="ar-SA" sz="2800" smtClean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+ ، - ، * ، </a:t>
            </a:r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/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SA" sz="2800" dirty="0" smtClean="0"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2800" dirty="0">
                <a:latin typeface="Arabic Typesetting" pitchFamily="66" charset="-78"/>
                <a:cs typeface="Arabic Typesetting" pitchFamily="66" charset="-78"/>
              </a:rPr>
              <a:t>قم بإجراء العملية على الرقم 1 والرقم 2 لإعطاء النتيجة.</a:t>
            </a:r>
            <a:endParaRPr lang="ar-EG" sz="28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83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IN" dirty="0"/>
              <a:t>Relational Operators</a:t>
            </a:r>
            <a:endParaRPr lang="ar-EG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IN" dirty="0"/>
              <a:t>Relational Operators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هو علامة تختبر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العلاقة بين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جانبين.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النتيجة إما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صحيحة أو خاطئة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هناك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3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علامات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تشغيل في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Scratch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: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أكبر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من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&gt;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أقل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من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&lt;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يساوي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=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C981BD-A291-4A10-95C5-2051B0A5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23" y="2324131"/>
            <a:ext cx="1628571" cy="495238"/>
          </a:xfrm>
          <a:prstGeom prst="rect">
            <a:avLst/>
          </a:prstGeom>
        </p:spPr>
      </p:pic>
      <p:pic>
        <p:nvPicPr>
          <p:cNvPr id="7" name="Pictur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3E1C2B-624C-4E55-9963-B71FB1EA8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389" y="2909111"/>
            <a:ext cx="1495238" cy="504762"/>
          </a:xfrm>
          <a:prstGeom prst="rect">
            <a:avLst/>
          </a:prstGeom>
        </p:spPr>
      </p:pic>
      <p:pic>
        <p:nvPicPr>
          <p:cNvPr id="8" name="Pictur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58D737-54ED-4C04-A281-5947E7A29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25" y="3503615"/>
            <a:ext cx="1533333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Greater </a:t>
            </a:r>
            <a:r>
              <a:rPr lang="en-IN" dirty="0" smtClean="0"/>
              <a:t>Than </a:t>
            </a:r>
            <a:r>
              <a:rPr lang="ar-EG" dirty="0"/>
              <a:t>أكبر من &gt;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نتيجة هذه العلامة تكون صحيحة إذا كان الرقم الاول أكبر من الثاني.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الرقم الأول يساوي أو أقل من الثاني ، فإنه ينتج خطأ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كلا الرقمين متساويين ، فسيتم إرجاعه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خطأ.</a:t>
            </a:r>
          </a:p>
          <a:p>
            <a:pPr marL="69850" indent="0" algn="r" rtl="1">
              <a:buNone/>
            </a:pP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مثال: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15 &gt;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10 سيعود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صحيحًا 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10 &gt;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15 سيعود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خطأ .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C981BD-A291-4A10-95C5-2051B0A5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751" y="2521657"/>
            <a:ext cx="162857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 </a:t>
            </a:r>
            <a:r>
              <a:rPr lang="en-IN" dirty="0" smtClean="0"/>
              <a:t>Than </a:t>
            </a:r>
            <a:r>
              <a:rPr lang="ar-EG" dirty="0" smtClean="0"/>
              <a:t>أقل </a:t>
            </a:r>
            <a:r>
              <a:rPr lang="ar-EG" dirty="0"/>
              <a:t>من &lt;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نتيجة هذه العلامة تكون صحيحة إذا كان الرقم الاول أقل من الثاني.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الرقم الأول يساوي أو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أكبر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من الثاني ، فإنه ينتج خطأ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كلا الرقمين متساويين ، فسيتم إرجاعه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خطأ.</a:t>
            </a:r>
          </a:p>
          <a:p>
            <a:pPr marL="69850" indent="0" algn="r" rtl="1">
              <a:buNone/>
            </a:pP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مثال: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15 &gt;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10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سيعود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خطأ .</a:t>
            </a:r>
          </a:p>
          <a:p>
            <a:pPr lvl="1"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10 &gt;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15 سيعود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صحيحًا .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83E1C2B-624C-4E55-9963-B71FB1EA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75" y="2515705"/>
            <a:ext cx="1495238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Equals </a:t>
            </a:r>
            <a:r>
              <a:rPr lang="en-IN" dirty="0" smtClean="0"/>
              <a:t>to </a:t>
            </a:r>
            <a:r>
              <a:rPr lang="ar-EG" dirty="0" smtClean="0"/>
              <a:t>يساوى =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ينتج عن ذلك صحيح فقط إذا كان الرقم الأول يساوي الرقم الثاني ؛ وإلا فإنه يؤدي إلى خطأ.</a:t>
            </a:r>
            <a:endParaRPr lang="en-IN" dirty="0"/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F58D737-54ED-4C04-A281-5947E7A29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837" y="2132015"/>
            <a:ext cx="1533333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171" y="2161800"/>
            <a:ext cx="5669280" cy="819900"/>
          </a:xfrm>
        </p:spPr>
        <p:txBody>
          <a:bodyPr/>
          <a:lstStyle/>
          <a:p>
            <a:r>
              <a:rPr lang="en-US" dirty="0"/>
              <a:t>Logical </a:t>
            </a:r>
            <a:r>
              <a:rPr lang="en-IN" dirty="0" smtClean="0"/>
              <a:t>Operators</a:t>
            </a:r>
          </a:p>
          <a:p>
            <a:r>
              <a:rPr lang="ar-EG" b="0" dirty="0" smtClean="0"/>
              <a:t>العمليات المنطقية</a:t>
            </a:r>
            <a:endParaRPr lang="ar-SA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=""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ما هو </a:t>
            </a:r>
            <a:r>
              <a:rPr lang="ar-SA" dirty="0" smtClean="0"/>
              <a:t>العمل</a:t>
            </a:r>
            <a:r>
              <a:rPr lang="ar-EG" dirty="0" err="1" smtClean="0"/>
              <a:t>يات</a:t>
            </a:r>
            <a:r>
              <a:rPr lang="ar-SA" dirty="0" smtClean="0"/>
              <a:t> المنطقي</a:t>
            </a:r>
            <a:r>
              <a:rPr lang="ar-EG" dirty="0" smtClean="0"/>
              <a:t>ه؟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تأخذ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هذه العوامل القيم المنطقية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كإدخال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Input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وإرجاع القيم المنطقية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كإخراج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Output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يتم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استخدامها في الغالب عندما يتعين عليك اختبار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شروط متعددة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في وقت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واحد.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يحتوي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scratch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على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ثلاثة عوامل تشغيل منطقية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AND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OR</a:t>
            </a:r>
          </a:p>
          <a:p>
            <a:pPr lvl="1" algn="r" rtl="1"/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NOT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FA4642AD-A8A3-4779-A766-C8D6C2CA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75" y="3743255"/>
            <a:ext cx="1533333" cy="495238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xmlns="" id="{52E59E2B-8036-4CA9-B6C3-FE8E3945E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65" y="3219445"/>
            <a:ext cx="1580952" cy="52381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xmlns="" id="{93AC262E-3303-4B94-913F-5F0091A1D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306" y="4238493"/>
            <a:ext cx="1266667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AND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2800" b="1" dirty="0" smtClean="0">
                <a:latin typeface="Arabic Typesetting" pitchFamily="66" charset="-78"/>
                <a:cs typeface="Arabic Typesetting" pitchFamily="66" charset="-78"/>
              </a:rPr>
              <a:t>() and ()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عبارة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عن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Operators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وكتلة منطقية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تضم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2 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مع بعض ، لذا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يجب أن يكون كلاهما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صحيحًا حتى يتحقق الشرط ، إذا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كان كلاهما صحيحًا ، فإن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يعود صحيحاً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؛ إذا لم تكن كلها صحيحة أو غير صحيحة ، فإنها ترجع خطأ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.</a:t>
            </a:r>
          </a:p>
          <a:p>
            <a:pPr algn="r" rtl="1"/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  <a:p>
            <a:pPr algn="r" rtl="1"/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يتم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استخدام 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هذا ال </a:t>
            </a:r>
            <a:r>
              <a:rPr lang="en-US" sz="2800" dirty="0" smtClean="0">
                <a:latin typeface="Arabic Typesetting" pitchFamily="66" charset="-78"/>
                <a:cs typeface="Arabic Typesetting" pitchFamily="66" charset="-78"/>
              </a:rPr>
              <a:t>block</a:t>
            </a:r>
            <a:r>
              <a:rPr lang="ar-EG" sz="28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EG" sz="2800" dirty="0">
                <a:latin typeface="Arabic Typesetting" pitchFamily="66" charset="-78"/>
                <a:cs typeface="Arabic Typesetting" pitchFamily="66" charset="-78"/>
              </a:rPr>
              <a:t>للتحقق مما إذا كان شرطان أو أكثر صحيحين في نفس الوقت.</a:t>
            </a:r>
            <a:endParaRPr lang="ar-EG" sz="2800" dirty="0" smtClean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xmlns="" id="{52E59E2B-8036-4CA9-B6C3-FE8E3945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65" y="2847305"/>
            <a:ext cx="1580952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521</Words>
  <Application>Microsoft Office PowerPoint</Application>
  <PresentationFormat>عرض على الشاشة (9:16)‏</PresentationFormat>
  <Paragraphs>93</Paragraphs>
  <Slides>17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2" baseType="lpstr">
      <vt:lpstr>Arial</vt:lpstr>
      <vt:lpstr>Dosis</vt:lpstr>
      <vt:lpstr>Arabic Typesetting</vt:lpstr>
      <vt:lpstr>Sniglet</vt:lpstr>
      <vt:lpstr>1_Friar template</vt:lpstr>
      <vt:lpstr>Operators</vt:lpstr>
      <vt:lpstr>عرض تقديمي في PowerPoint</vt:lpstr>
      <vt:lpstr>Relational Operators</vt:lpstr>
      <vt:lpstr>Greater Than أكبر من &gt; </vt:lpstr>
      <vt:lpstr>Less Than أقل من &lt; </vt:lpstr>
      <vt:lpstr>Equals to يساوى =</vt:lpstr>
      <vt:lpstr>عرض تقديمي في PowerPoint</vt:lpstr>
      <vt:lpstr>ما هو العمليات المنطقيه؟ </vt:lpstr>
      <vt:lpstr>Logical AND</vt:lpstr>
      <vt:lpstr>Logical OR</vt:lpstr>
      <vt:lpstr>Logical NOT</vt:lpstr>
      <vt:lpstr>عرض تقديمي في PowerPoint</vt:lpstr>
      <vt:lpstr>Grades</vt:lpstr>
      <vt:lpstr>Grades</vt:lpstr>
      <vt:lpstr>عرض تقديمي في PowerPoint</vt:lpstr>
      <vt:lpstr>Calculator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sha3ban</cp:lastModifiedBy>
  <cp:revision>254</cp:revision>
  <dcterms:modified xsi:type="dcterms:W3CDTF">2022-08-14T02:16:45Z</dcterms:modified>
</cp:coreProperties>
</file>