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84" r:id="rId2"/>
    <p:sldId id="290" r:id="rId3"/>
    <p:sldId id="286" r:id="rId4"/>
    <p:sldId id="348" r:id="rId5"/>
    <p:sldId id="377" r:id="rId6"/>
    <p:sldId id="356" r:id="rId7"/>
    <p:sldId id="378" r:id="rId8"/>
    <p:sldId id="379" r:id="rId9"/>
    <p:sldId id="33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63" r:id="rId18"/>
    <p:sldId id="366" r:id="rId19"/>
    <p:sldId id="370" r:id="rId20"/>
    <p:sldId id="367" r:id="rId21"/>
    <p:sldId id="371" r:id="rId22"/>
    <p:sldId id="368" r:id="rId23"/>
    <p:sldId id="369" r:id="rId24"/>
    <p:sldId id="372" r:id="rId25"/>
    <p:sldId id="373" r:id="rId26"/>
    <p:sldId id="317" r:id="rId27"/>
  </p:sldIdLst>
  <p:sldSz cx="9144000" cy="5143500" type="screen16x9"/>
  <p:notesSz cx="6858000" cy="9144000"/>
  <p:embeddedFontLst>
    <p:embeddedFont>
      <p:font typeface="Dosis" pitchFamily="2" charset="0"/>
      <p:regular r:id="rId29"/>
      <p:bold r:id="rId30"/>
    </p:embeddedFont>
    <p:embeddedFont>
      <p:font typeface="Dubai Light" panose="020B0303030403030204" pitchFamily="34" charset="-78"/>
      <p:regular r:id="rId31"/>
    </p:embeddedFont>
    <p:embeddedFont>
      <p:font typeface="High Tower Text" panose="02040502050506030303" pitchFamily="18" charset="0"/>
      <p:regular r:id="rId32"/>
      <p:italic r:id="rId33"/>
    </p:embeddedFont>
    <p:embeddedFont>
      <p:font typeface="Sniglet" panose="020B0604020202020204" charset="0"/>
      <p:regular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42" y="108"/>
      </p:cViewPr>
      <p:guideLst>
        <p:guide pos="2880"/>
        <p:guide pos="29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45780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42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0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tempedia.com/encyclopedia/bloc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download" TargetMode="External"/><Relationship Id="rId2" Type="http://schemas.openxmlformats.org/officeDocument/2006/relationships/hyperlink" Target="https://scratch.mit.edu/projects/edito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517406"/>
            <a:ext cx="8778240" cy="1159800"/>
          </a:xfrm>
        </p:spPr>
        <p:txBody>
          <a:bodyPr/>
          <a:lstStyle/>
          <a:p>
            <a:pPr fontAlgn="ctr"/>
            <a:r>
              <a:rPr lang="en-US" b="0" dirty="0"/>
              <a:t>Into the world of Programming</a:t>
            </a:r>
            <a:br>
              <a:rPr lang="ar-EG" b="0" dirty="0"/>
            </a:br>
            <a:r>
              <a:rPr lang="en-US" b="0" dirty="0"/>
              <a:t>“scratch”</a:t>
            </a:r>
            <a:endParaRPr lang="en-IN" b="0" dirty="0">
              <a:latin typeface="Tahoma" panose="020B0604030504040204" pitchFamily="34" charset="0"/>
              <a:ea typeface="Tahoma" panose="020B0604030504040204" pitchFamily="34" charset="0"/>
              <a:cs typeface="DecoType Thuluth" panose="02010000000000000000" pitchFamily="2" charset="-78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BCD592D-CAA1-6A4F-E1A7-580AEC0E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9B97376-6A43-32F9-12E0-2352CD95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5" y="39757"/>
            <a:ext cx="629187" cy="951952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5AB987DB-7754-E74F-AC18-FCD7C79A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783" y="39757"/>
            <a:ext cx="1003609" cy="95195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5747EF-B9A4-FD69-BA2F-E2EC61C0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896" y="39757"/>
            <a:ext cx="1195659" cy="1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D3F87-9B48-4B7F-AEC2-52C7A07B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93" y="2571750"/>
            <a:ext cx="3950635" cy="25637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8BB60-E436-4645-B8EA-797F136D2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E9A9C-E07D-4E76-9AC9-A44C8FC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واجهة</a:t>
            </a:r>
            <a:r>
              <a:rPr lang="ar-EG" dirty="0"/>
              <a:t> </a:t>
            </a:r>
            <a:r>
              <a:rPr lang="en-US" dirty="0">
                <a:cs typeface="DecoType Thuluth" panose="02010000000000000000" pitchFamily="2" charset="-78"/>
              </a:rPr>
              <a:t>scratch</a:t>
            </a:r>
            <a:endParaRPr lang="en-IN" dirty="0">
              <a:cs typeface="DecoType Thuluth" panose="020100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E729C-8A53-40F6-8B83-31536669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1800" b="1" dirty="0">
                <a:latin typeface="Dosis" panose="020B0604020202020204" charset="0"/>
              </a:rPr>
              <a:t>STAGE </a:t>
            </a:r>
            <a:r>
              <a:rPr lang="en-US" sz="1800" dirty="0">
                <a:latin typeface="Dosis" panose="020B0604020202020204" charset="0"/>
              </a:rPr>
              <a:t>(near the top right corner)</a:t>
            </a:r>
          </a:p>
          <a:p>
            <a:pPr marL="342900" indent="-342900"/>
            <a:r>
              <a:rPr lang="en-US" sz="1800" b="1" dirty="0">
                <a:latin typeface="Dosis" panose="020B0604020202020204" charset="0"/>
              </a:rPr>
              <a:t>STAGE PALETTE </a:t>
            </a:r>
            <a:r>
              <a:rPr lang="en-US" sz="1800" dirty="0">
                <a:latin typeface="Dosis" panose="020B0604020202020204" charset="0"/>
              </a:rPr>
              <a:t>(bottom right)</a:t>
            </a:r>
          </a:p>
          <a:p>
            <a:pPr marL="342900" indent="-342900"/>
            <a:r>
              <a:rPr lang="en-US" sz="1800" b="1" dirty="0">
                <a:latin typeface="Dosis" panose="020B0604020202020204" charset="0"/>
              </a:rPr>
              <a:t>SPRITE PALETTE </a:t>
            </a:r>
            <a:r>
              <a:rPr lang="en-US" sz="1800" dirty="0">
                <a:latin typeface="Dosis" panose="020B0604020202020204" charset="0"/>
              </a:rPr>
              <a:t>(to the right of the Stage Palette)</a:t>
            </a:r>
          </a:p>
          <a:p>
            <a:pPr marL="342900" indent="-342900"/>
            <a:r>
              <a:rPr lang="en-US" sz="1800" b="1" dirty="0">
                <a:latin typeface="Dosis" panose="020B0604020202020204" charset="0"/>
              </a:rPr>
              <a:t>BLOCK PALETTE </a:t>
            </a:r>
            <a:r>
              <a:rPr lang="en-US" sz="1800" dirty="0">
                <a:latin typeface="Dosis" panose="020B0604020202020204" charset="0"/>
              </a:rPr>
              <a:t>(in the left)</a:t>
            </a:r>
          </a:p>
          <a:p>
            <a:pPr marL="342900" indent="-342900"/>
            <a:r>
              <a:rPr lang="en-US" sz="1800" b="1" dirty="0">
                <a:latin typeface="Dosis" panose="020B0604020202020204" charset="0"/>
              </a:rPr>
              <a:t>SCRIPTING AREA </a:t>
            </a:r>
            <a:r>
              <a:rPr lang="en-US" sz="1800" dirty="0">
                <a:latin typeface="Dosis" panose="020B0604020202020204" charset="0"/>
              </a:rPr>
              <a:t>(in the center)</a:t>
            </a:r>
          </a:p>
          <a:p>
            <a:pPr marL="342900" indent="-342900"/>
            <a:r>
              <a:rPr lang="en-US" sz="1800" b="1" dirty="0">
                <a:latin typeface="Dosis" panose="020B0604020202020204" charset="0"/>
              </a:rPr>
              <a:t>MENUBAR</a:t>
            </a:r>
            <a:r>
              <a:rPr lang="en-US" sz="1800" dirty="0">
                <a:latin typeface="Dosis" panose="020B0604020202020204" charset="0"/>
              </a:rPr>
              <a:t> (at the top)</a:t>
            </a:r>
            <a:endParaRPr lang="en-IN" sz="1800" dirty="0">
              <a:latin typeface="Dosis" panose="020B0604020202020204" charset="0"/>
            </a:endParaRPr>
          </a:p>
          <a:p>
            <a:endParaRPr lang="en-IN" sz="1800" dirty="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9AD993E-C900-54CB-9C2F-011196AA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847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8BB60-E436-4645-B8EA-797F136D2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E9A9C-E07D-4E76-9AC9-A44C8FC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E729C-8A53-40F6-8B83-3153666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886" y="837875"/>
            <a:ext cx="3634681" cy="3991952"/>
          </a:xfrm>
        </p:spPr>
        <p:txBody>
          <a:bodyPr/>
          <a:lstStyle/>
          <a:p>
            <a:pPr algn="r" rtl="1"/>
            <a:r>
              <a:rPr lang="en-US" dirty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يحتوى على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Backdrop</a:t>
            </a:r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او خلفيات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سكراتش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الخاصة بك.</a:t>
            </a:r>
          </a:p>
          <a:p>
            <a:pPr algn="r" rtl="1"/>
            <a:r>
              <a:rPr lang="en-US" dirty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هي المكان الذي تتحرك فيه ال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وتتفاعل.</a:t>
            </a:r>
            <a:endParaRPr lang="en-IN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100886-3479-E4EE-EC70-2AD0CE7AB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37" t="14545"/>
          <a:stretch/>
        </p:blipFill>
        <p:spPr>
          <a:xfrm>
            <a:off x="510109" y="748132"/>
            <a:ext cx="2761548" cy="3991952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B49AE0-28B5-7C81-45A8-C4EECB5F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2772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8BB60-E436-4645-B8EA-797F136D2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E9A9C-E07D-4E76-9AC9-A44C8FC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E729C-8A53-40F6-8B83-3153666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473" y="730785"/>
            <a:ext cx="3378852" cy="4075763"/>
          </a:xfrm>
        </p:spPr>
        <p:txBody>
          <a:bodyPr/>
          <a:lstStyle/>
          <a:p>
            <a:pPr algn="r" rtl="1"/>
            <a:r>
              <a:rPr lang="en-US" dirty="0">
                <a:latin typeface="High Tower Text" pitchFamily="18" charset="0"/>
                <a:cs typeface="Akhbar MT" pitchFamily="2" charset="-78"/>
              </a:rPr>
              <a:t>Sprite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هو كائن أو شخصية تؤدي إجراءات مختلفة في المشاريع.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يمكنهم التحرك ويمكن نقلهم إلى أي مكان في ال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</a:t>
            </a:r>
            <a:endParaRPr lang="en-IN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60CC61-917A-0A26-F3B0-824CE3D4D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37" t="14545"/>
          <a:stretch/>
        </p:blipFill>
        <p:spPr>
          <a:xfrm>
            <a:off x="508691" y="748132"/>
            <a:ext cx="2761548" cy="3991952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7B15A6C-2DB4-1C1B-C5B5-BA826983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47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8BB60-E436-4645-B8EA-797F136D2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E9A9C-E07D-4E76-9AC9-A44C8FC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Palette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E729C-8A53-40F6-8B83-3153666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486" y="748132"/>
            <a:ext cx="3815958" cy="4075763"/>
          </a:xfrm>
        </p:spPr>
        <p:txBody>
          <a:bodyPr/>
          <a:lstStyle/>
          <a:p>
            <a:pPr marL="69850" indent="0" algn="r" rtl="1">
              <a:buNone/>
            </a:pP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أسفل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توجد 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 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Stage Palette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 لديك أدوات مختلفة في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stage palettes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يمكنك من خلاله تغيير المرحلة“</a:t>
            </a:r>
            <a:r>
              <a:rPr lang="en-US" sz="2400" dirty="0">
                <a:latin typeface="High Tower Text" pitchFamily="18" charset="0"/>
                <a:cs typeface="Akhbar MT" pitchFamily="2" charset="-78"/>
              </a:rPr>
              <a:t>Stage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":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يمكنك اختيار صورة من مجموعة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backdrop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يمكنك رسم مرحلة جديدة 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يمكنك اختيار صورة من الموبايل او الكمبيوتر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.</a:t>
            </a:r>
            <a:endParaRPr lang="ar-EG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CFD2AB-31EF-FF86-7F28-13B52A501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37" t="14545"/>
          <a:stretch/>
        </p:blipFill>
        <p:spPr>
          <a:xfrm>
            <a:off x="511424" y="748132"/>
            <a:ext cx="2761548" cy="3991952"/>
          </a:xfrm>
          <a:prstGeom prst="rect">
            <a:avLst/>
          </a:prstGeom>
        </p:spPr>
      </p:pic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CEB1641-85F9-D3C6-F9CA-8F149D10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876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D6B8-3E85-4AC3-8264-B9AFDF99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0F73-A8F4-475C-8545-AC0590072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B3C019-C808-4EE0-B82E-BA37267D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662" y="784568"/>
            <a:ext cx="4166663" cy="3610800"/>
          </a:xfrm>
        </p:spPr>
        <p:txBody>
          <a:bodyPr/>
          <a:lstStyle/>
          <a:p>
            <a:pPr algn="r" rtl="1"/>
            <a:r>
              <a:rPr lang="en-US" dirty="0">
                <a:solidFill>
                  <a:schemeClr val="tx1"/>
                </a:solidFill>
                <a:latin typeface="High Tower Text" pitchFamily="18" charset="0"/>
                <a:cs typeface="Akhbar MT" pitchFamily="2" charset="-78"/>
                <a:hlinkClick r:id="rId3"/>
              </a:rPr>
              <a:t>Block</a:t>
            </a:r>
            <a:r>
              <a:rPr lang="ar-EG" dirty="0">
                <a:solidFill>
                  <a:schemeClr val="tx1"/>
                </a:solidFill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تشبه قطعة أحجية الصور المقطوعة التي تُستخدم لكتابة البرامج ببساطة عن طريق سحبها وإفلاتها أسفل بعضها البعض في منطقة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scripting area</a:t>
            </a:r>
            <a:r>
              <a:rPr lang="ar-EG" sz="2400" dirty="0">
                <a:cs typeface="Akhbar MT" pitchFamily="2" charset="-78"/>
              </a:rPr>
              <a:t> .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1026" name="Picture 2" descr="https://thestempedia.com/wp-content/uploads/2017/09/Pictoblox-UI-Annoted-Low-Res.png">
            <a:extLst>
              <a:ext uri="{FF2B5EF4-FFF2-40B4-BE49-F238E27FC236}">
                <a16:creationId xmlns:a16="http://schemas.microsoft.com/office/drawing/2014/main" id="{BAD5DA72-8BF3-4488-B152-740F30376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r="76000"/>
          <a:stretch/>
        </p:blipFill>
        <p:spPr bwMode="auto">
          <a:xfrm>
            <a:off x="519845" y="748132"/>
            <a:ext cx="2194560" cy="43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B0273BC-DB0C-9A93-841A-79967AB1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9127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D6B8-3E85-4AC3-8264-B9AFDF99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/>
              <a:t>Block Palette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0F73-A8F4-475C-8545-AC0590072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B3C019-C808-4EE0-B82E-BA37267D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404" y="707995"/>
            <a:ext cx="4292248" cy="4384968"/>
          </a:xfrm>
        </p:spPr>
        <p:txBody>
          <a:bodyPr/>
          <a:lstStyle/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توجد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palette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 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ضمن علامة التبويب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Code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يتكون من لوحات مختلفة مثل الحركة والصوت والتحكم.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تحتوي كل لوحة على كتل مختلفة تؤدي وظائف محددة 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على سبيل المثال ، ستتحكم الكتل الموجودة في لوحة الحركة 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“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Motion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في حركة الكائن وستتحكم الكتل الموجودة في لوحة التحكم 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“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Control</a:t>
            </a:r>
            <a:r>
              <a:rPr lang="en-US" sz="2400" dirty="0">
                <a:latin typeface="Dubai Light" panose="020B0303030403030204" pitchFamily="34" charset="-78"/>
                <a:cs typeface="Akhbar MT" pitchFamily="2" charset="-78"/>
              </a:rPr>
              <a:t>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في عمل البرنامج وفقًا لظروف معينة.</a:t>
            </a:r>
            <a:endParaRPr lang="en-US" sz="2400" dirty="0">
              <a:cs typeface="Akhbar MT" pitchFamily="2" charset="-78"/>
            </a:endParaRPr>
          </a:p>
        </p:txBody>
      </p:sp>
      <p:pic>
        <p:nvPicPr>
          <p:cNvPr id="1026" name="Picture 2" descr="https://thestempedia.com/wp-content/uploads/2017/09/Pictoblox-UI-Annoted-Low-Res.png">
            <a:extLst>
              <a:ext uri="{FF2B5EF4-FFF2-40B4-BE49-F238E27FC236}">
                <a16:creationId xmlns:a16="http://schemas.microsoft.com/office/drawing/2014/main" id="{BAD5DA72-8BF3-4488-B152-740F30376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r="76000"/>
          <a:stretch/>
        </p:blipFill>
        <p:spPr bwMode="auto">
          <a:xfrm>
            <a:off x="519844" y="745883"/>
            <a:ext cx="2194560" cy="43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A1E6206-462A-FBE9-C1DD-2879E6D24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894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D6B8-3E85-4AC3-8264-B9AFDF99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/>
              <a:t>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60F73-A8F4-475C-8545-AC0590072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B3C019-C808-4EE0-B82E-BA37267D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7685" y="766350"/>
            <a:ext cx="3250772" cy="3610800"/>
          </a:xfrm>
        </p:spPr>
        <p:txBody>
          <a:bodyPr/>
          <a:lstStyle/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يحتوى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Script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على مجموعة من "الكتل" مرتبة أسفل بعضها البعض بترتيب معين لأداء مهمة أو سلسلة من المهام.</a:t>
            </a:r>
          </a:p>
          <a:p>
            <a:pPr algn="r" rtl="1"/>
            <a:r>
              <a:rPr lang="en-US" dirty="0">
                <a:latin typeface="High Tower Text" pitchFamily="18" charset="0"/>
                <a:cs typeface="Akhbar MT" pitchFamily="2" charset="-78"/>
              </a:rPr>
              <a:t>Scripting</a:t>
            </a:r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area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هي المكان الذي تكتب فيه البرنامج النصي.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1026" name="Picture 2" descr="https://thestempedia.com/wp-content/uploads/2017/09/Pictoblox-UI-Annoted-Low-Res.png">
            <a:extLst>
              <a:ext uri="{FF2B5EF4-FFF2-40B4-BE49-F238E27FC236}">
                <a16:creationId xmlns:a16="http://schemas.microsoft.com/office/drawing/2014/main" id="{BAD5DA72-8BF3-4488-B152-740F30376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13620" r="39010" b="19"/>
          <a:stretch/>
        </p:blipFill>
        <p:spPr bwMode="auto">
          <a:xfrm>
            <a:off x="459312" y="748132"/>
            <a:ext cx="3321101" cy="41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8978DAC-8684-9844-0103-B89CDCF8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97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443B8-49EA-4FB3-9E45-1C1786395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make a small Script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89DD-4231-41A8-BEF5-E195A1E10E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CB586FE-7DEC-740C-23E2-115902C7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5957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انتقل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Events tab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فى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palette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واسحب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“when Flag clicked”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 وأسقط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 داخل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scripting area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.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باستخدام هذ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ا ال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، يمكنك تشغيل البرنامج عن طريق النقر فوق العلم الأخضر فوق الجزء الرئيسي</a:t>
            </a:r>
            <a:r>
              <a:rPr lang="ar-SA" sz="2400" dirty="0">
                <a:cs typeface="Akhbar MT" pitchFamily="2" charset="-78"/>
              </a:rPr>
              <a:t>.</a:t>
            </a:r>
            <a:endParaRPr lang="en-US" sz="2400" dirty="0"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48563-83AF-4C9F-BE7A-6757D98A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9" y="2600625"/>
            <a:ext cx="1780952" cy="933333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A3F3882-A378-2B5A-4312-C9435F85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013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بعد ذلك ، انتقل إل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Control tab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فى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palette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واسحب وأفلت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“forever”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أسفل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“when Flag clicked”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 .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يتم استخدام هذ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ا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 ال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ع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ندما تريد تشغيل مجموعة من ال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Blocks</a:t>
            </a:r>
            <a:r>
              <a:rPr lang="ar-SA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مرارًا وتكرارًا حتى يتم إيقاف تشغيل البرنامج النصي يدويًا</a:t>
            </a:r>
          </a:p>
          <a:p>
            <a:pPr marL="69850" indent="0">
              <a:buNone/>
            </a:pPr>
            <a:endParaRPr lang="en-IN" sz="2400" dirty="0"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1200F-924A-4491-9FBB-4BDA44A0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96" y="2935228"/>
            <a:ext cx="1942857" cy="2066667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426B31-0D2F-44D3-0478-135DE352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6884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ar-EG" dirty="0">
                <a:cs typeface="DecoType Thuluth" panose="02010000000000000000" pitchFamily="2" charset="-78"/>
              </a:rPr>
              <a:t>ما هو برنامج الكمبيوتر؟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اذهب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Motion tab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فى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palette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واسحب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“Move () steps”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داخل </a:t>
            </a:r>
            <a:r>
              <a:rPr lang="en-US" sz="1800" dirty="0">
                <a:latin typeface="High Tower Text" pitchFamily="18" charset="0"/>
                <a:cs typeface="Akhbar MT" pitchFamily="2" charset="-78"/>
              </a:rPr>
              <a:t>forever block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. 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 err="1">
                <a:latin typeface="Dubai Light" panose="020B0303030403030204" pitchFamily="34" charset="-78"/>
                <a:cs typeface="Akhbar MT" pitchFamily="2" charset="-78"/>
              </a:rPr>
              <a:t>تُستخد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م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“Move () steps”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لتحريك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الكائن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“sprite”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بخطوات محددة. في هذه الحالة هو </a:t>
            </a:r>
            <a:r>
              <a:rPr lang="ar-SA" dirty="0">
                <a:latin typeface="High Tower Text" pitchFamily="18" charset="0"/>
                <a:cs typeface="Akhbar MT" pitchFamily="2" charset="-78"/>
              </a:rPr>
              <a:t>10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.</a:t>
            </a:r>
            <a:br>
              <a:rPr lang="ar-SA" sz="2400" dirty="0">
                <a:latin typeface="Dubai Light" panose="020B0303030403030204" pitchFamily="34" charset="-78"/>
                <a:cs typeface="Akhbar MT" pitchFamily="2" charset="-78"/>
              </a:rPr>
            </a:br>
            <a:br>
              <a:rPr lang="ar-SA" sz="2400" dirty="0">
                <a:cs typeface="Akhbar MT" pitchFamily="2" charset="-78"/>
              </a:rPr>
            </a:br>
            <a:endParaRPr lang="en-IN" sz="2400" dirty="0"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53817-19F4-4470-B8BC-9C3138F6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53" y="2389404"/>
            <a:ext cx="2057143" cy="2333333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055DFB5-4FB5-B705-6A52-082D8CDE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6869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بعد ذلك ، انتقل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Control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فى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palette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 واسحب وأفلت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 “Wait () seconds”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أسفل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move block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وقم بتغيير قيمة التأخير إلى </a:t>
            </a:r>
            <a:r>
              <a:rPr lang="ar-SA" dirty="0">
                <a:latin typeface="High Tower Text" pitchFamily="18" charset="0"/>
                <a:cs typeface="Akhbar MT" pitchFamily="2" charset="-78"/>
              </a:rPr>
              <a:t>0.1</a:t>
            </a:r>
            <a:r>
              <a:rPr lang="ar-SA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ثانية. 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يتم استخدام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wait block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لإيقاف تنفيذ البرنامج النصي مؤقتًا للوقت المحدد.</a:t>
            </a:r>
            <a:br>
              <a:rPr lang="ar-SA" sz="2400" dirty="0">
                <a:cs typeface="Akhbar MT" pitchFamily="2" charset="-78"/>
              </a:rPr>
            </a:b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endParaRPr lang="en-IN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F6469-DF43-456C-B613-E74A4484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62" y="2651944"/>
            <a:ext cx="1761610" cy="2351435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DA20023-23B7-4219-B348-BC335F42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666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قم بتشغيل البرنامج النصي بالنقر فوق العلم الأخضر.</a:t>
            </a:r>
            <a:endParaRPr lang="ar-EG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ماذا يحدث لتوبي؟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FC0F7-DF65-4068-89C8-8963A9D4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4" y="1892843"/>
            <a:ext cx="2120054" cy="2829894"/>
          </a:xfrm>
          <a:prstGeom prst="rect">
            <a:avLst/>
          </a:prstGeom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55673A1-B0DB-D1E2-2C0E-36CC33B9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7106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انتقل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Motion Tab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واسحب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if on edge, bounce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 وأفلتها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داخل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forever block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فى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البداية.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كتشف هذ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ا ال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ar-SA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ما إذا كان الكائن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“sprite”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يلامس حافة المرحلة أم لا ويغير اتجاه الدوران.</a:t>
            </a:r>
            <a:br>
              <a:rPr lang="ar-SA" sz="2400" dirty="0">
                <a:cs typeface="Akhbar MT" pitchFamily="2" charset="-78"/>
              </a:rPr>
            </a:b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27EEF-C8D0-4C12-9A01-569E6025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48" y="2465222"/>
            <a:ext cx="1689044" cy="2591808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1CA1CB8-0F6C-9F71-F63A-58EE0D22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6424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قم بتشغيل البرنامج النصي بالنقر فوق العلم الأخضر.</a:t>
            </a:r>
            <a:endParaRPr lang="ar-EG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ماذا يحدث لتوبي؟</a:t>
            </a:r>
            <a:r>
              <a:rPr lang="ar-SA" sz="2400" dirty="0">
                <a:cs typeface="Akhbar MT" pitchFamily="2" charset="-78"/>
              </a:rPr>
              <a:t> </a:t>
            </a:r>
            <a:r>
              <a:rPr lang="ar-SA" sz="2400" dirty="0">
                <a:latin typeface="Dubai Light" panose="020B0303030403030204" pitchFamily="34" charset="-78"/>
                <a:cs typeface="Akhbar MT" pitchFamily="2" charset="-78"/>
              </a:rPr>
              <a:t>هل توبي مقلوب في بعض الأحيان؟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27EEF-C8D0-4C12-9A01-569E6025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07" y="1974050"/>
            <a:ext cx="1974170" cy="3029329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69AD042-66E3-EA55-C97B-F48FDE7D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40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D73A-2723-4828-AABF-5D3E367AE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FAE78-FFF5-40B1-8614-99A4B6C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Tobi Walk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C044-E7C7-45D1-BE4E-3B55E348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4043531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+mj-lt"/>
                <a:cs typeface="Akhbar MT" pitchFamily="2" charset="-78"/>
              </a:rPr>
              <a:t>لإيقاف هذا ، يجب علينا تغيير أسلوب الدوران</a:t>
            </a:r>
            <a:r>
              <a:rPr lang="ar-EG" sz="2400" dirty="0">
                <a:latin typeface="+mj-lt"/>
                <a:cs typeface="Akhbar MT" pitchFamily="2" charset="-78"/>
              </a:rPr>
              <a:t>.</a:t>
            </a:r>
          </a:p>
          <a:p>
            <a:pPr algn="r" rtl="1"/>
            <a:r>
              <a:rPr lang="en-US" sz="2400" dirty="0">
                <a:latin typeface="+mj-lt"/>
                <a:cs typeface="Akhbar MT" pitchFamily="2" charset="-78"/>
              </a:rPr>
              <a:t> </a:t>
            </a:r>
            <a:r>
              <a:rPr lang="ar-SA" sz="2400" dirty="0">
                <a:latin typeface="+mj-lt"/>
                <a:cs typeface="Akhbar MT" pitchFamily="2" charset="-78"/>
              </a:rPr>
              <a:t>انتقل إلى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Motion tab</a:t>
            </a:r>
            <a:r>
              <a:rPr lang="ar-EG" sz="2400" dirty="0">
                <a:latin typeface="+mj-lt"/>
                <a:cs typeface="Akhbar MT" pitchFamily="2" charset="-78"/>
              </a:rPr>
              <a:t> </a:t>
            </a:r>
            <a:r>
              <a:rPr lang="ar-SA" sz="2400" dirty="0">
                <a:latin typeface="+mj-lt"/>
                <a:cs typeface="Akhbar MT" pitchFamily="2" charset="-78"/>
              </a:rPr>
              <a:t>واسحب وأفلت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set rotation style (left-right)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>
                <a:latin typeface="+mj-lt"/>
                <a:cs typeface="Akhbar MT" pitchFamily="2" charset="-78"/>
              </a:rPr>
              <a:t>أسفل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when flag clicked block</a:t>
            </a:r>
            <a:r>
              <a:rPr lang="ar-EG" sz="2400">
                <a:latin typeface="+mj-lt"/>
                <a:cs typeface="Akhbar MT" pitchFamily="2" charset="-78"/>
              </a:rPr>
              <a:t> .</a:t>
            </a:r>
            <a:endParaRPr lang="en-US" sz="2400" dirty="0">
              <a:latin typeface="+mj-lt"/>
              <a:cs typeface="Akhbar MT" pitchFamily="2" charset="-78"/>
            </a:endParaRPr>
          </a:p>
          <a:p>
            <a:pPr algn="r" rtl="1"/>
            <a:r>
              <a:rPr lang="ar-SA" sz="2400" dirty="0">
                <a:latin typeface="+mj-lt"/>
                <a:cs typeface="Akhbar MT" pitchFamily="2" charset="-78"/>
              </a:rPr>
              <a:t>قم بتشغيل البرنامج النصي بالنقر فوق العلم الأخضر.</a:t>
            </a:r>
            <a:endParaRPr lang="en-US" sz="2400" dirty="0">
              <a:latin typeface="+mj-lt"/>
              <a:cs typeface="Akhbar MT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900EC-D61D-4A65-8823-C7464262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79" y="1124853"/>
            <a:ext cx="2590490" cy="3501803"/>
          </a:xfrm>
          <a:prstGeom prst="rect">
            <a:avLst/>
          </a:prstGeom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77519C1-5FB2-60FA-CE9D-8C57BF23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1942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0498332-FC8F-5442-3E6B-576FF303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ما هو برنامج الكمبيوتر؟</a:t>
            </a:r>
            <a:endParaRPr lang="en-IN" dirty="0">
              <a:cs typeface="DecoType Thuluth" panose="020100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F23-C62C-42F2-AE6D-594230BB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4" y="748132"/>
            <a:ext cx="6383124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Dosis" charset="0"/>
                <a:cs typeface="Akhbar MT" pitchFamily="2" charset="-78"/>
              </a:rPr>
              <a:t>برنامج الكمبيوتر هو مجموعة من التعليمات التي يتبعها الكمبيوتر لإكمال مهمة ما . </a:t>
            </a:r>
          </a:p>
          <a:p>
            <a:pPr algn="r" rtl="1"/>
            <a:r>
              <a:rPr lang="ar-EG" sz="2400" dirty="0">
                <a:latin typeface="Dosis" charset="0"/>
                <a:cs typeface="Akhbar MT" pitchFamily="2" charset="-78"/>
              </a:rPr>
              <a:t>يتلقى الكمبيوتر المعلومات ، ويتعامل معها ، ويستخدمها ، ثم يعطي مخرجات بإتباع خطوات البرنامج.</a:t>
            </a:r>
          </a:p>
          <a:p>
            <a:pPr algn="r" rtl="1"/>
            <a:endParaRPr lang="ar-EG" sz="2400" dirty="0">
              <a:latin typeface="Dosis" charset="0"/>
              <a:cs typeface="Akhbar MT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26DE9-0B2F-46AC-AB8D-5650C127D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7" b="9620"/>
          <a:stretch/>
        </p:blipFill>
        <p:spPr>
          <a:xfrm>
            <a:off x="2094942" y="2596654"/>
            <a:ext cx="4018855" cy="2342732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747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ما هو برنامج الكمبيوتر؟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F23-C62C-42F2-AE6D-594230BB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4" y="748132"/>
            <a:ext cx="6383124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تتكون البرمجة من ثلاثة أجزاء</a:t>
            </a:r>
            <a:r>
              <a:rPr lang="ar-EG" sz="2400" dirty="0">
                <a:cs typeface="Akhbar MT" pitchFamily="2" charset="-78"/>
              </a:rPr>
              <a:t>:</a:t>
            </a:r>
            <a:endParaRPr lang="ar-EG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marL="984250" lvl="1" indent="-457200" algn="r" rtl="1">
              <a:buFont typeface="+mj-lt"/>
              <a:buAutoNum type="arabicPeriod"/>
            </a:pP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تخطيط البرنامج</a:t>
            </a:r>
          </a:p>
          <a:p>
            <a:pPr marL="984250" lvl="1" indent="-457200" algn="r" rtl="1">
              <a:buFont typeface="+mj-lt"/>
              <a:buAutoNum type="arabicPeriod"/>
            </a:pP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كتابة البرنامج بلغة برمجة</a:t>
            </a:r>
          </a:p>
          <a:p>
            <a:pPr marL="984250" lvl="1" indent="-457200" algn="r" rtl="1">
              <a:buFont typeface="+mj-lt"/>
              <a:buAutoNum type="arabicPeriod"/>
            </a:pP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اختبار البرنامج وتصحيحه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DB71-271E-4014-B22C-3BC0336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11" y="2542300"/>
            <a:ext cx="2832749" cy="2011252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E066E1E-ACC6-128D-065B-0841A0F2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219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ar-EG" dirty="0">
                <a:cs typeface="DecoType Thuluth" panose="02010000000000000000" pitchFamily="2" charset="-78"/>
                <a:sym typeface="Sniglet"/>
              </a:rPr>
              <a:t>مقدمة في ال </a:t>
            </a:r>
            <a:r>
              <a:rPr lang="en-US" dirty="0">
                <a:cs typeface="DecoType Thuluth" panose="02010000000000000000" pitchFamily="2" charset="-78"/>
                <a:sym typeface="Sniglet"/>
              </a:rPr>
              <a:t>Scratch</a:t>
            </a:r>
            <a:endParaRPr lang="en-IN" dirty="0">
              <a:cs typeface="DecoType Thuluth" panose="02010000000000000000" pitchFamily="2" charset="-78"/>
              <a:sym typeface="Snigle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006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9C926-0BE9-4CAC-A20C-6401DF3239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BDCED-B550-4767-A4EC-0B99BB7F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sz="2800" b="0" dirty="0">
                <a:solidFill>
                  <a:srgbClr val="3C78D8"/>
                </a:solidFill>
                <a:latin typeface="Sniglet"/>
                <a:cs typeface="DecoType Thuluth" panose="02010000000000000000" pitchFamily="2" charset="-78"/>
                <a:sym typeface="Sniglet"/>
              </a:rPr>
              <a:t>ما هو ال </a:t>
            </a:r>
            <a:r>
              <a:rPr lang="en-US" sz="2800" b="0" dirty="0">
                <a:solidFill>
                  <a:srgbClr val="3C78D8"/>
                </a:solidFill>
                <a:latin typeface="Sniglet"/>
                <a:cs typeface="DecoType Thuluth" panose="02010000000000000000" pitchFamily="2" charset="-78"/>
                <a:sym typeface="Sniglet"/>
              </a:rPr>
              <a:t>Scratch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81A6-01E6-4EF0-943D-CAEF98BB5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هو برنامج برمجة رسومية وهو الرفيق المثالي لإعداد الخطوة الأولى في عالم البرمجة.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واجهته سهلة الاستخدام عن طريق السحب والإفلات دون الحاجة إلى حفظ بناء الجملة والقواعد كما هو الحال في لغة البرمجة التقليدية.</a:t>
            </a:r>
          </a:p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يساعد على تعلم كيفية كتابة برنامج بطريقة ممتعة وتعليمية وسهلة لاستخدام الكتل .</a:t>
            </a:r>
            <a:endParaRPr lang="en-IN" sz="2400" dirty="0">
              <a:latin typeface="Dubai Light" panose="020B0303030403030204" pitchFamily="34" charset="-78"/>
              <a:cs typeface="Akhbar MT" pitchFamily="2" charset="-78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4E50C29-0A05-61BD-E43D-A656CC08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1860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استخدامات </a:t>
            </a:r>
            <a:r>
              <a:rPr lang="en-US" sz="2800" b="0" dirty="0">
                <a:solidFill>
                  <a:srgbClr val="3C78D8"/>
                </a:solidFill>
                <a:latin typeface="Sniglet"/>
                <a:cs typeface="DecoType Thuluth" panose="02010000000000000000" pitchFamily="2" charset="-78"/>
                <a:sym typeface="Sniglet"/>
              </a:rPr>
              <a:t>Scratch</a:t>
            </a:r>
            <a:endParaRPr lang="en-IN" sz="2800" b="0" dirty="0">
              <a:solidFill>
                <a:srgbClr val="3C78D8"/>
              </a:solidFill>
              <a:latin typeface="Sniglet"/>
              <a:cs typeface="DecoType Thuluth" panose="02010000000000000000" pitchFamily="2" charset="-78"/>
              <a:sym typeface="Snigle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F23-C62C-42F2-AE6D-594230BB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4" y="748132"/>
            <a:ext cx="6383124" cy="4075763"/>
          </a:xfrm>
        </p:spPr>
        <p:txBody>
          <a:bodyPr/>
          <a:lstStyle/>
          <a:p>
            <a:pPr algn="r" rtl="1"/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Scratch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هي لغة برمجة عبر الإنترنت حيث يمكنك</a:t>
            </a:r>
          </a:p>
          <a:p>
            <a:pPr lvl="1" algn="r" rtl="1"/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إنشاء القصص التفاعلية</a:t>
            </a:r>
          </a:p>
          <a:p>
            <a:pPr lvl="1" algn="r" rtl="1"/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الألعاب </a:t>
            </a:r>
          </a:p>
          <a:p>
            <a:pPr lvl="1" algn="r" rtl="1"/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الرسوم المتحركة </a:t>
            </a:r>
          </a:p>
          <a:p>
            <a:pPr marL="558800" lvl="1" indent="0" algn="r" rtl="1">
              <a:buNone/>
            </a:pP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باستخدام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Scratch</a:t>
            </a:r>
            <a:r>
              <a:rPr lang="en-US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يمكنك إتقان مهارات البرمجة بالبدء بالكتل"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Block</a:t>
            </a:r>
            <a:r>
              <a:rPr lang="en-US" dirty="0">
                <a:cs typeface="Akhbar MT" pitchFamily="2" charset="-78"/>
              </a:rPr>
              <a:t> </a:t>
            </a:r>
            <a:r>
              <a:rPr lang="ar-EG" dirty="0">
                <a:cs typeface="Akhbar MT" pitchFamily="2" charset="-78"/>
              </a:rPr>
              <a:t>"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.</a:t>
            </a: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670B90-AAB0-ED38-27AA-642E9BEC7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93" y="2571750"/>
            <a:ext cx="3085107" cy="24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3C78D8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l"/>
            <a:r>
              <a:rPr lang="en-US" dirty="0">
                <a:cs typeface="DecoType Thuluth" panose="02010000000000000000" pitchFamily="2" charset="-78"/>
              </a:rPr>
              <a:t>Starting </a:t>
            </a:r>
            <a:r>
              <a:rPr lang="en-US" sz="2800" b="0" dirty="0">
                <a:solidFill>
                  <a:srgbClr val="3C78D8"/>
                </a:solidFill>
                <a:latin typeface="Sniglet"/>
                <a:cs typeface="DecoType Thuluth" panose="02010000000000000000" pitchFamily="2" charset="-78"/>
                <a:sym typeface="Sniglet"/>
              </a:rPr>
              <a:t>Scratch</a:t>
            </a:r>
            <a:endParaRPr lang="en-IN" sz="2800" b="0" dirty="0">
              <a:solidFill>
                <a:srgbClr val="3C78D8"/>
              </a:solidFill>
              <a:latin typeface="Sniglet"/>
              <a:cs typeface="DecoType Thuluth" panose="02010000000000000000" pitchFamily="2" charset="-78"/>
              <a:sym typeface="Snigle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7F23-C62C-42F2-AE6D-594230BB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4" y="748132"/>
            <a:ext cx="6383124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هناك طريقتان للعمل على ال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scratch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:</a:t>
            </a:r>
            <a:endParaRPr lang="en-US" sz="2400" dirty="0">
              <a:latin typeface="Dubai Light" panose="020B0303030403030204" pitchFamily="34" charset="-78"/>
              <a:cs typeface="Akhbar MT" pitchFamily="2" charset="-78"/>
            </a:endParaRPr>
          </a:p>
          <a:p>
            <a:pPr lvl="1" algn="r" rtl="1"/>
            <a:r>
              <a:rPr lang="en-US" b="1" u="sng" dirty="0">
                <a:latin typeface="High Tower Text" pitchFamily="18" charset="0"/>
                <a:cs typeface="Akhbar MT" pitchFamily="2" charset="-78"/>
              </a:rPr>
              <a:t>Online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.. عن طريق </a:t>
            </a:r>
            <a:r>
              <a:rPr lang="ar-EG" sz="2400" dirty="0" err="1">
                <a:latin typeface="Dubai Light" panose="020B0303030403030204" pitchFamily="34" charset="-78"/>
                <a:cs typeface="Akhbar MT" pitchFamily="2" charset="-78"/>
              </a:rPr>
              <a:t>اى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web browser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مثل 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Google chrome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 نكتب هذا اللينك </a:t>
            </a:r>
            <a:r>
              <a:rPr lang="en-US" dirty="0">
                <a:latin typeface="High Tower Text" pitchFamily="18" charset="0"/>
                <a:cs typeface="Akhbar MT" pitchFamily="2" charset="-78"/>
                <a:hlinkClick r:id="rId2"/>
              </a:rPr>
              <a:t>https://scratch.mit.edu/projects/editor</a:t>
            </a:r>
            <a:endParaRPr lang="ar-EG" sz="2400" dirty="0">
              <a:latin typeface="High Tower Text" pitchFamily="18" charset="0"/>
              <a:cs typeface="Akhbar MT" pitchFamily="2" charset="-78"/>
            </a:endParaRPr>
          </a:p>
          <a:p>
            <a:pPr lvl="1" algn="r" rtl="1"/>
            <a:r>
              <a:rPr lang="en-US" b="1" u="sng" dirty="0">
                <a:latin typeface="High Tower Text" pitchFamily="18" charset="0"/>
                <a:cs typeface="Akhbar MT" pitchFamily="2" charset="-78"/>
              </a:rPr>
              <a:t>Offline</a:t>
            </a:r>
            <a:r>
              <a:rPr lang="ar-EG" dirty="0">
                <a:latin typeface="Dubai Light" panose="020B0303030403030204" pitchFamily="34" charset="-78"/>
                <a:cs typeface="Akhbar MT" pitchFamily="2" charset="-78"/>
              </a:rPr>
              <a:t> </a:t>
            </a:r>
            <a:r>
              <a:rPr lang="ar-EG" sz="2400" dirty="0">
                <a:latin typeface="Dubai Light" panose="020B0303030403030204" pitchFamily="34" charset="-78"/>
                <a:cs typeface="Akhbar MT" pitchFamily="2" charset="-78"/>
              </a:rPr>
              <a:t>.. عن طريق تنزيل البرنامج على الجهاز من هذا اللينك </a:t>
            </a:r>
            <a:r>
              <a:rPr lang="en-US" dirty="0">
                <a:latin typeface="High Tower Text" pitchFamily="18" charset="0"/>
                <a:cs typeface="Akhbar MT" pitchFamily="2" charset="-78"/>
                <a:hlinkClick r:id="rId3"/>
              </a:rPr>
              <a:t>https://scratch.mit.edu/download</a:t>
            </a:r>
            <a:r>
              <a:rPr lang="ar-EG" dirty="0">
                <a:latin typeface="High Tower Text" pitchFamily="18" charset="0"/>
                <a:cs typeface="Akhbar MT" pitchFamily="2" charset="-78"/>
              </a:rPr>
              <a:t> </a:t>
            </a:r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42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CCDA-04CD-4721-972D-BCFFD448A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12A9B-80B2-46A4-A6C8-B886E98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4" y="-109268"/>
            <a:ext cx="6383125" cy="857400"/>
          </a:xfrm>
        </p:spPr>
        <p:txBody>
          <a:bodyPr/>
          <a:lstStyle/>
          <a:p>
            <a:pPr algn="r" rtl="1"/>
            <a:r>
              <a:rPr lang="ar-EG" dirty="0">
                <a:cs typeface="DecoType Thuluth" panose="02010000000000000000" pitchFamily="2" charset="-78"/>
              </a:rPr>
              <a:t>واجهة</a:t>
            </a:r>
            <a:r>
              <a:rPr lang="ar-EG" dirty="0"/>
              <a:t> </a:t>
            </a:r>
            <a:r>
              <a:rPr lang="en-US" dirty="0">
                <a:cs typeface="DecoType Thuluth" panose="02010000000000000000" pitchFamily="2" charset="-78"/>
              </a:rPr>
              <a:t>scratch</a:t>
            </a:r>
            <a:endParaRPr lang="en-IN" dirty="0">
              <a:solidFill>
                <a:schemeClr val="tx1"/>
              </a:solidFill>
              <a:cs typeface="DecoType Thuluth" panose="02010000000000000000" pitchFamily="2" charset="-78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8B92A-016F-4E76-9356-97BBC7CD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0" y="827378"/>
            <a:ext cx="6072631" cy="4190116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E3A7866-BCBA-D9C8-B9CB-DEE52F62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D3F87-9B48-4B7F-AEC2-52C7A07B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73" y="1387847"/>
            <a:ext cx="5261779" cy="2924272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34602" y="827378"/>
            <a:ext cx="3241199" cy="560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52351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791</Words>
  <Application>Microsoft Office PowerPoint</Application>
  <PresentationFormat>On-screen Show (16:9)</PresentationFormat>
  <Paragraphs>104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Tahoma</vt:lpstr>
      <vt:lpstr>Dosis</vt:lpstr>
      <vt:lpstr>High Tower Text</vt:lpstr>
      <vt:lpstr>Sniglet</vt:lpstr>
      <vt:lpstr>Dubai Light</vt:lpstr>
      <vt:lpstr>1_Friar template</vt:lpstr>
      <vt:lpstr>Into the world of Programming “scratch”</vt:lpstr>
      <vt:lpstr>PowerPoint Presentation</vt:lpstr>
      <vt:lpstr>ما هو برنامج الكمبيوتر؟</vt:lpstr>
      <vt:lpstr>ما هو برنامج الكمبيوتر؟</vt:lpstr>
      <vt:lpstr>PowerPoint Presentation</vt:lpstr>
      <vt:lpstr>ما هو ال Scratch</vt:lpstr>
      <vt:lpstr>استخدامات Scratch</vt:lpstr>
      <vt:lpstr>Starting Scratch</vt:lpstr>
      <vt:lpstr>واجهة scratch</vt:lpstr>
      <vt:lpstr>واجهة scratch</vt:lpstr>
      <vt:lpstr>Stage</vt:lpstr>
      <vt:lpstr>Sprite</vt:lpstr>
      <vt:lpstr>Stage Palette</vt:lpstr>
      <vt:lpstr>Blocks</vt:lpstr>
      <vt:lpstr>Block Palette</vt:lpstr>
      <vt:lpstr>Script</vt:lpstr>
      <vt:lpstr>PowerPoint Presentation</vt:lpstr>
      <vt:lpstr>Make Tobi Walk</vt:lpstr>
      <vt:lpstr>Make Tobi Walk</vt:lpstr>
      <vt:lpstr>Make Tobi Walk</vt:lpstr>
      <vt:lpstr>Make Tobi Walk</vt:lpstr>
      <vt:lpstr>Make Tobi Walk</vt:lpstr>
      <vt:lpstr>Make Tobi Walk</vt:lpstr>
      <vt:lpstr>Make Tobi Walk</vt:lpstr>
      <vt:lpstr>Make Tobi Walk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contact@thestempedia.com</dc:creator>
  <cp:lastModifiedBy>alaa osama</cp:lastModifiedBy>
  <cp:revision>167</cp:revision>
  <dcterms:modified xsi:type="dcterms:W3CDTF">2022-07-24T06:33:11Z</dcterms:modified>
</cp:coreProperties>
</file>