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84" r:id="rId2"/>
    <p:sldId id="290" r:id="rId3"/>
    <p:sldId id="390" r:id="rId4"/>
    <p:sldId id="387" r:id="rId5"/>
    <p:sldId id="370" r:id="rId6"/>
    <p:sldId id="386" r:id="rId7"/>
    <p:sldId id="369" r:id="rId8"/>
    <p:sldId id="391" r:id="rId9"/>
    <p:sldId id="392" r:id="rId10"/>
    <p:sldId id="401" r:id="rId11"/>
    <p:sldId id="393" r:id="rId12"/>
    <p:sldId id="400" r:id="rId13"/>
    <p:sldId id="395" r:id="rId14"/>
    <p:sldId id="396" r:id="rId15"/>
    <p:sldId id="397" r:id="rId16"/>
    <p:sldId id="398" r:id="rId17"/>
    <p:sldId id="402" r:id="rId18"/>
    <p:sldId id="407" r:id="rId19"/>
    <p:sldId id="408" r:id="rId20"/>
    <p:sldId id="403" r:id="rId21"/>
    <p:sldId id="404" r:id="rId22"/>
    <p:sldId id="409" r:id="rId23"/>
    <p:sldId id="317" r:id="rId24"/>
  </p:sldIdLst>
  <p:sldSz cx="9144000" cy="5143500" type="screen16x9"/>
  <p:notesSz cx="6858000" cy="9144000"/>
  <p:embeddedFontLst>
    <p:embeddedFont>
      <p:font typeface="Sniglet" charset="0"/>
      <p:regular r:id="rId26"/>
    </p:embeddedFont>
    <p:embeddedFont>
      <p:font typeface="High Tower Text" pitchFamily="18" charset="0"/>
      <p:regular r:id="rId27"/>
      <p:italic r:id="rId28"/>
    </p:embeddedFont>
    <p:embeddedFont>
      <p:font typeface="Dosis" charset="0"/>
      <p:regular r:id="rId29"/>
      <p:bold r:id="rId30"/>
    </p:embeddedFont>
    <p:embeddedFont>
      <p:font typeface="Akhbar MT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84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49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:a16="http://schemas.microsoft.com/office/drawing/2014/main" xmlns="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:a16="http://schemas.microsoft.com/office/drawing/2014/main" xmlns="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:a16="http://schemas.microsoft.com/office/drawing/2014/main" xmlns="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:a16="http://schemas.microsoft.com/office/drawing/2014/main" xmlns="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:a16="http://schemas.microsoft.com/office/drawing/2014/main" xmlns="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:a16="http://schemas.microsoft.com/office/drawing/2014/main" xmlns="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:a16="http://schemas.microsoft.com/office/drawing/2014/main" xmlns="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:a16="http://schemas.microsoft.com/office/drawing/2014/main" xmlns="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:a16="http://schemas.microsoft.com/office/drawing/2014/main" xmlns="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:a16="http://schemas.microsoft.com/office/drawing/2014/main" xmlns="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:a16="http://schemas.microsoft.com/office/drawing/2014/main" xmlns="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:a16="http://schemas.microsoft.com/office/drawing/2014/main" xmlns="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:a16="http://schemas.microsoft.com/office/drawing/2014/main" xmlns="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:a16="http://schemas.microsoft.com/office/drawing/2014/main" xmlns="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:a16="http://schemas.microsoft.com/office/drawing/2014/main" xmlns="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:a16="http://schemas.microsoft.com/office/drawing/2014/main" xmlns="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:a16="http://schemas.microsoft.com/office/drawing/2014/main" xmlns="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:a16="http://schemas.microsoft.com/office/drawing/2014/main" xmlns="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:a16="http://schemas.microsoft.com/office/drawing/2014/main" xmlns="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:a16="http://schemas.microsoft.com/office/drawing/2014/main" xmlns="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:a16="http://schemas.microsoft.com/office/drawing/2014/main" xmlns="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:a16="http://schemas.microsoft.com/office/drawing/2014/main" xmlns="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:a16="http://schemas.microsoft.com/office/drawing/2014/main" xmlns="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:a16="http://schemas.microsoft.com/office/drawing/2014/main" xmlns="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:a16="http://schemas.microsoft.com/office/drawing/2014/main" xmlns="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:a16="http://schemas.microsoft.com/office/drawing/2014/main" xmlns="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:a16="http://schemas.microsoft.com/office/drawing/2014/main" xmlns="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:a16="http://schemas.microsoft.com/office/drawing/2014/main" xmlns="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:a16="http://schemas.microsoft.com/office/drawing/2014/main" xmlns="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:a16="http://schemas.microsoft.com/office/drawing/2014/main" xmlns="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:a16="http://schemas.microsoft.com/office/drawing/2014/main" xmlns="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:a16="http://schemas.microsoft.com/office/drawing/2014/main" xmlns="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:a16="http://schemas.microsoft.com/office/drawing/2014/main" xmlns="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:a16="http://schemas.microsoft.com/office/drawing/2014/main" xmlns="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:a16="http://schemas.microsoft.com/office/drawing/2014/main" xmlns="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:a16="http://schemas.microsoft.com/office/drawing/2014/main" xmlns="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:a16="http://schemas.microsoft.com/office/drawing/2014/main" xmlns="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:a16="http://schemas.microsoft.com/office/drawing/2014/main" xmlns="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:a16="http://schemas.microsoft.com/office/drawing/2014/main" xmlns="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:a16="http://schemas.microsoft.com/office/drawing/2014/main" xmlns="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:a16="http://schemas.microsoft.com/office/drawing/2014/main" xmlns="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:a16="http://schemas.microsoft.com/office/drawing/2014/main" xmlns="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:a16="http://schemas.microsoft.com/office/drawing/2014/main" xmlns="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:a16="http://schemas.microsoft.com/office/drawing/2014/main" xmlns="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:a16="http://schemas.microsoft.com/office/drawing/2014/main" xmlns="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:a16="http://schemas.microsoft.com/office/drawing/2014/main" xmlns="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:a16="http://schemas.microsoft.com/office/drawing/2014/main" xmlns="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:a16="http://schemas.microsoft.com/office/drawing/2014/main" xmlns="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:a16="http://schemas.microsoft.com/office/drawing/2014/main" xmlns="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:a16="http://schemas.microsoft.com/office/drawing/2014/main" xmlns="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:a16="http://schemas.microsoft.com/office/drawing/2014/main" xmlns="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:a16="http://schemas.microsoft.com/office/drawing/2014/main" xmlns="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:a16="http://schemas.microsoft.com/office/drawing/2014/main" xmlns="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:a16="http://schemas.microsoft.com/office/drawing/2014/main" xmlns="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:a16="http://schemas.microsoft.com/office/drawing/2014/main" xmlns="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:a16="http://schemas.microsoft.com/office/drawing/2014/main" xmlns="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:a16="http://schemas.microsoft.com/office/drawing/2014/main" xmlns="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:a16="http://schemas.microsoft.com/office/drawing/2014/main" xmlns="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:a16="http://schemas.microsoft.com/office/drawing/2014/main" xmlns="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:a16="http://schemas.microsoft.com/office/drawing/2014/main" xmlns="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:a16="http://schemas.microsoft.com/office/drawing/2014/main" xmlns="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:a16="http://schemas.microsoft.com/office/drawing/2014/main" xmlns="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:a16="http://schemas.microsoft.com/office/drawing/2014/main" xmlns="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:a16="http://schemas.microsoft.com/office/drawing/2014/main" xmlns="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:a16="http://schemas.microsoft.com/office/drawing/2014/main" xmlns="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:a16="http://schemas.microsoft.com/office/drawing/2014/main" xmlns="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:a16="http://schemas.microsoft.com/office/drawing/2014/main" xmlns="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:a16="http://schemas.microsoft.com/office/drawing/2014/main" xmlns="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:a16="http://schemas.microsoft.com/office/drawing/2014/main" xmlns="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:a16="http://schemas.microsoft.com/office/drawing/2014/main" xmlns="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:a16="http://schemas.microsoft.com/office/drawing/2014/main" xmlns="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:a16="http://schemas.microsoft.com/office/drawing/2014/main" xmlns="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:a16="http://schemas.microsoft.com/office/drawing/2014/main" xmlns="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:a16="http://schemas.microsoft.com/office/drawing/2014/main" xmlns="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:a16="http://schemas.microsoft.com/office/drawing/2014/main" xmlns="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:a16="http://schemas.microsoft.com/office/drawing/2014/main" xmlns="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:a16="http://schemas.microsoft.com/office/drawing/2014/main" xmlns="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31" y="1141027"/>
            <a:ext cx="8690137" cy="1159800"/>
          </a:xfrm>
        </p:spPr>
        <p:txBody>
          <a:bodyPr/>
          <a:lstStyle/>
          <a:p>
            <a:pPr fontAlgn="ctr"/>
            <a:r>
              <a:rPr lang="en-US" b="0" dirty="0"/>
              <a:t>C</a:t>
            </a:r>
            <a:r>
              <a:rPr lang="en-US" b="0" dirty="0" smtClean="0"/>
              <a:t>ommunication</a:t>
            </a:r>
            <a:endParaRPr lang="en-IN" b="0" dirty="0"/>
          </a:p>
        </p:txBody>
      </p:sp>
      <p:pic>
        <p:nvPicPr>
          <p:cNvPr id="3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 until touch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560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Ex. Wait until Touch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 smtClean="0">
                <a:cs typeface="+mn-cs"/>
              </a:rPr>
              <a:t>تبدأ الحركة شخصية منهم وعندما تلمس الشخصية الاخرى تقف وتبدا الاخرى </a:t>
            </a:r>
            <a:r>
              <a:rPr lang="ar-EG" sz="2400" dirty="0" err="1" smtClean="0">
                <a:cs typeface="+mn-cs"/>
              </a:rPr>
              <a:t>فى</a:t>
            </a:r>
            <a:r>
              <a:rPr lang="ar-EG" sz="2400" dirty="0" smtClean="0">
                <a:cs typeface="+mn-cs"/>
              </a:rPr>
              <a:t> الحركة .</a:t>
            </a:r>
          </a:p>
          <a:p>
            <a:pPr algn="r" rtl="1"/>
            <a:r>
              <a:rPr lang="ar-EG" sz="2400" dirty="0" smtClean="0">
                <a:cs typeface="+mn-cs"/>
              </a:rPr>
              <a:t>ممكن استخدام شخصيات </a:t>
            </a:r>
            <a:r>
              <a:rPr lang="ar-EG" sz="2400" dirty="0" err="1" smtClean="0">
                <a:cs typeface="+mn-cs"/>
              </a:rPr>
              <a:t>مختلفه</a:t>
            </a:r>
            <a:r>
              <a:rPr lang="ar-EG" sz="2400" dirty="0" smtClean="0">
                <a:cs typeface="+mn-cs"/>
              </a:rPr>
              <a:t> او شخصية واحدة كما هو موضح مع تغيير بعض الالوان </a:t>
            </a:r>
            <a:r>
              <a:rPr lang="ar-EG" sz="2400" dirty="0" err="1" smtClean="0">
                <a:cs typeface="+mn-cs"/>
              </a:rPr>
              <a:t>فى</a:t>
            </a:r>
            <a:r>
              <a:rPr lang="ar-EG" sz="2400" dirty="0" smtClean="0">
                <a:cs typeface="+mn-cs"/>
              </a:rPr>
              <a:t> الزى .</a:t>
            </a:r>
            <a:endParaRPr lang="ar-SA" sz="2400" dirty="0">
              <a:cs typeface="+mn-cs"/>
            </a:endParaRPr>
          </a:p>
          <a:p>
            <a:pPr marL="69850" indent="0" algn="r" rtl="1">
              <a:buNone/>
            </a:pPr>
            <a:endParaRPr lang="ar-EG" sz="2400" dirty="0" smtClean="0">
              <a:latin typeface="High Tower Text" pitchFamily="18" charset="0"/>
              <a:cs typeface="+mn-cs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8" y="2352257"/>
            <a:ext cx="3484474" cy="259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6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Ex. Wait until Touch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0571" y="699850"/>
            <a:ext cx="3920838" cy="4075763"/>
          </a:xfrm>
        </p:spPr>
        <p:txBody>
          <a:bodyPr/>
          <a:lstStyle/>
          <a:p>
            <a:pPr marL="69850" indent="0" algn="just" rtl="1">
              <a:buNone/>
            </a:pPr>
            <a:r>
              <a:rPr lang="ar-EG" sz="2400" dirty="0" smtClean="0">
                <a:cs typeface="+mn-cs"/>
              </a:rPr>
              <a:t>إحداثيات الشخصيات:</a:t>
            </a:r>
          </a:p>
          <a:p>
            <a:pPr marL="69850" indent="0" algn="just" rtl="1">
              <a:buNone/>
            </a:pPr>
            <a:r>
              <a:rPr lang="ar-EG" sz="2400" dirty="0" smtClean="0">
                <a:cs typeface="+mn-cs"/>
              </a:rPr>
              <a:t>لترتيب اماكن الشخصيات .إذا وضعت </a:t>
            </a:r>
            <a:r>
              <a:rPr lang="en-US" dirty="0" smtClean="0">
                <a:latin typeface="High Tower Text" pitchFamily="18" charset="0"/>
                <a:cs typeface="+mn-cs"/>
              </a:rPr>
              <a:t>cat1</a:t>
            </a:r>
            <a:r>
              <a:rPr lang="ar-SA" dirty="0" smtClean="0">
                <a:cs typeface="+mn-cs"/>
              </a:rPr>
              <a:t> </a:t>
            </a:r>
            <a:r>
              <a:rPr lang="ar-SA" sz="2400" dirty="0" smtClean="0">
                <a:cs typeface="+mn-cs"/>
              </a:rPr>
              <a:t>عند </a:t>
            </a:r>
            <a:r>
              <a:rPr lang="ar-SA" sz="2400" dirty="0">
                <a:cs typeface="+mn-cs"/>
              </a:rPr>
              <a:t>(-180 ، 120) ، يجب وضع </a:t>
            </a:r>
            <a:r>
              <a:rPr lang="ar-EG" sz="2400" dirty="0" smtClean="0">
                <a:cs typeface="+mn-cs"/>
              </a:rPr>
              <a:t>الشخصيات </a:t>
            </a:r>
            <a:r>
              <a:rPr lang="ar-SA" sz="2400" dirty="0" smtClean="0">
                <a:cs typeface="+mn-cs"/>
              </a:rPr>
              <a:t>الأخرى </a:t>
            </a:r>
            <a:r>
              <a:rPr lang="ar-SA" sz="2400" dirty="0">
                <a:cs typeface="+mn-cs"/>
              </a:rPr>
              <a:t>في </a:t>
            </a:r>
            <a:endParaRPr lang="ar-EG" sz="2400" dirty="0" smtClean="0">
              <a:cs typeface="+mn-cs"/>
            </a:endParaRPr>
          </a:p>
          <a:p>
            <a:pPr marL="69850" indent="0" algn="just" rtl="1">
              <a:buNone/>
            </a:pPr>
            <a:r>
              <a:rPr lang="ar-SA" sz="2400" dirty="0" smtClean="0">
                <a:cs typeface="+mn-cs"/>
              </a:rPr>
              <a:t>(-</a:t>
            </a:r>
            <a:r>
              <a:rPr lang="ar-SA" sz="2400" dirty="0">
                <a:cs typeface="+mn-cs"/>
              </a:rPr>
              <a:t>180 ، -120) </a:t>
            </a:r>
            <a:r>
              <a:rPr lang="ar-SA" sz="2400" dirty="0" smtClean="0">
                <a:cs typeface="+mn-cs"/>
              </a:rPr>
              <a:t>،</a:t>
            </a:r>
            <a:endParaRPr lang="ar-EG" sz="2400" dirty="0" smtClean="0">
              <a:cs typeface="+mn-cs"/>
            </a:endParaRPr>
          </a:p>
          <a:p>
            <a:pPr marL="69850" indent="0" algn="just" rtl="1">
              <a:buNone/>
            </a:pPr>
            <a:r>
              <a:rPr lang="ar-SA" sz="2400" dirty="0" smtClean="0">
                <a:cs typeface="+mn-cs"/>
              </a:rPr>
              <a:t>(</a:t>
            </a:r>
            <a:r>
              <a:rPr lang="ar-EG" sz="2400" dirty="0" smtClean="0">
                <a:cs typeface="+mn-cs"/>
              </a:rPr>
              <a:t>-120</a:t>
            </a:r>
            <a:r>
              <a:rPr lang="ar-SA" sz="2400" dirty="0" smtClean="0">
                <a:cs typeface="+mn-cs"/>
              </a:rPr>
              <a:t> ،</a:t>
            </a:r>
            <a:r>
              <a:rPr lang="ar-EG" sz="2400" dirty="0" smtClean="0">
                <a:cs typeface="+mn-cs"/>
              </a:rPr>
              <a:t> </a:t>
            </a:r>
            <a:r>
              <a:rPr lang="ar-SA" sz="2400" dirty="0" smtClean="0">
                <a:cs typeface="+mn-cs"/>
              </a:rPr>
              <a:t> </a:t>
            </a:r>
            <a:r>
              <a:rPr lang="ar-EG" sz="2400" dirty="0" smtClean="0">
                <a:cs typeface="+mn-cs"/>
              </a:rPr>
              <a:t>180 </a:t>
            </a:r>
            <a:r>
              <a:rPr lang="ar-SA" sz="2400" dirty="0" smtClean="0">
                <a:cs typeface="+mn-cs"/>
              </a:rPr>
              <a:t>) ،</a:t>
            </a:r>
            <a:endParaRPr lang="ar-EG" sz="2400" dirty="0" smtClean="0">
              <a:cs typeface="+mn-cs"/>
            </a:endParaRPr>
          </a:p>
          <a:p>
            <a:pPr marL="69850" indent="0" algn="just" rtl="1">
              <a:buNone/>
            </a:pPr>
            <a:r>
              <a:rPr lang="ar-SA" sz="2400" dirty="0" smtClean="0">
                <a:cs typeface="+mn-cs"/>
              </a:rPr>
              <a:t>(</a:t>
            </a:r>
            <a:r>
              <a:rPr lang="ar-EG" sz="2400" dirty="0" smtClean="0">
                <a:cs typeface="+mn-cs"/>
              </a:rPr>
              <a:t> </a:t>
            </a:r>
            <a:r>
              <a:rPr lang="ar-SA" sz="2400" dirty="0" smtClean="0">
                <a:cs typeface="+mn-cs"/>
              </a:rPr>
              <a:t>1</a:t>
            </a:r>
            <a:r>
              <a:rPr lang="ar-EG" sz="2400" dirty="0" smtClean="0">
                <a:cs typeface="+mn-cs"/>
              </a:rPr>
              <a:t>2</a:t>
            </a:r>
            <a:r>
              <a:rPr lang="ar-SA" sz="2400" dirty="0" smtClean="0">
                <a:cs typeface="+mn-cs"/>
              </a:rPr>
              <a:t>0 ،</a:t>
            </a:r>
            <a:r>
              <a:rPr lang="ar-EG" sz="2400" dirty="0" smtClean="0">
                <a:cs typeface="+mn-cs"/>
              </a:rPr>
              <a:t>  </a:t>
            </a:r>
            <a:r>
              <a:rPr lang="ar-SA" sz="2400" dirty="0" smtClean="0">
                <a:cs typeface="+mn-cs"/>
              </a:rPr>
              <a:t> 1</a:t>
            </a:r>
            <a:r>
              <a:rPr lang="ar-EG" sz="2400" dirty="0" smtClean="0">
                <a:cs typeface="+mn-cs"/>
              </a:rPr>
              <a:t>8</a:t>
            </a:r>
            <a:r>
              <a:rPr lang="ar-SA" sz="2400" dirty="0" smtClean="0">
                <a:cs typeface="+mn-cs"/>
              </a:rPr>
              <a:t>0</a:t>
            </a:r>
            <a:r>
              <a:rPr lang="ar-EG" sz="2400" dirty="0" smtClean="0">
                <a:cs typeface="+mn-cs"/>
              </a:rPr>
              <a:t> </a:t>
            </a:r>
            <a:r>
              <a:rPr lang="ar-SA" sz="2400" dirty="0" smtClean="0">
                <a:cs typeface="+mn-cs"/>
              </a:rPr>
              <a:t>)</a:t>
            </a:r>
            <a:r>
              <a:rPr lang="ar-EG" sz="2400" dirty="0" smtClean="0">
                <a:cs typeface="+mn-cs"/>
              </a:rPr>
              <a:t>  </a:t>
            </a:r>
            <a:r>
              <a:rPr lang="ar-SA" sz="2400" dirty="0" smtClean="0">
                <a:cs typeface="+mn-cs"/>
              </a:rPr>
              <a:t> </a:t>
            </a:r>
            <a:endParaRPr lang="ar-EG" sz="2400" dirty="0" smtClean="0">
              <a:cs typeface="+mn-cs"/>
            </a:endParaRPr>
          </a:p>
          <a:p>
            <a:pPr marL="69850" indent="0" algn="just" rtl="1">
              <a:buNone/>
            </a:pPr>
            <a:r>
              <a:rPr lang="ar-SA" sz="2400" dirty="0" smtClean="0">
                <a:cs typeface="+mn-cs"/>
              </a:rPr>
              <a:t>على </a:t>
            </a:r>
            <a:r>
              <a:rPr lang="ar-SA" sz="2400" dirty="0">
                <a:cs typeface="+mn-cs"/>
              </a:rPr>
              <a:t>التوالي ، للحصول على تخطيط متماثل. لا توجد رياضيات للقيام بها. تحتاج فقط إلى التبديل بين الأرقام الموجبة والسالبة. </a:t>
            </a:r>
            <a:endParaRPr lang="ar-EG" dirty="0" smtClean="0">
              <a:latin typeface="High Tower Text" pitchFamily="18" charset="0"/>
              <a:cs typeface="+mn-cs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4" descr="Calendar, scatter chart&#10;&#10;Description automatically generated">
            <a:extLst>
              <a:ext uri="{FF2B5EF4-FFF2-40B4-BE49-F238E27FC236}">
                <a16:creationId xmlns="" xmlns:a16="http://schemas.microsoft.com/office/drawing/2014/main" id="{4893EA12-B9F8-14C4-D5FA-9BA198FCA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" y="1121431"/>
            <a:ext cx="3381551" cy="25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Ex. Wait until Touch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1369" y="837874"/>
            <a:ext cx="4236956" cy="4075763"/>
          </a:xfrm>
        </p:spPr>
        <p:txBody>
          <a:bodyPr/>
          <a:lstStyle/>
          <a:p>
            <a:pPr algn="l"/>
            <a:r>
              <a:rPr lang="en-US" dirty="0" smtClean="0">
                <a:latin typeface="High Tower Text" pitchFamily="18" charset="0"/>
                <a:cs typeface="+mn-cs"/>
              </a:rPr>
              <a:t>Cat1</a:t>
            </a:r>
            <a:r>
              <a:rPr lang="en-US" dirty="0" smtClean="0">
                <a:latin typeface="Dosis" charset="0"/>
                <a:cs typeface="+mn-cs"/>
              </a:rPr>
              <a:t> </a:t>
            </a:r>
            <a:r>
              <a:rPr lang="en-US" sz="2400" dirty="0">
                <a:latin typeface="Dosis" charset="0"/>
                <a:cs typeface="+mn-cs"/>
              </a:rPr>
              <a:t>:</a:t>
            </a:r>
            <a:endParaRPr lang="en-US" sz="2400" dirty="0" smtClean="0">
              <a:latin typeface="Dosis" charset="0"/>
              <a:cs typeface="+mn-cs"/>
            </a:endParaRPr>
          </a:p>
          <a:p>
            <a:pPr algn="r" rtl="1"/>
            <a:r>
              <a:rPr lang="ar-SA" sz="2400" dirty="0" smtClean="0">
                <a:latin typeface="Dosis" charset="0"/>
                <a:cs typeface="+mn-cs"/>
              </a:rPr>
              <a:t>يجب أن يكون لديك الإحداثيات الصحيحة إذا قمت بسحب</a:t>
            </a:r>
            <a:endParaRPr lang="en-US" sz="2400" dirty="0" smtClean="0">
              <a:latin typeface="Dosis" charset="0"/>
              <a:cs typeface="+mn-cs"/>
            </a:endParaRPr>
          </a:p>
          <a:p>
            <a:pPr marL="69850" indent="0" algn="r" rtl="1">
              <a:buNone/>
            </a:pPr>
            <a:r>
              <a:rPr lang="ar-SA" sz="2400" dirty="0" smtClean="0">
                <a:latin typeface="Dosis" charset="0"/>
                <a:cs typeface="+mn-cs"/>
              </a:rPr>
              <a:t> </a:t>
            </a:r>
            <a:r>
              <a:rPr lang="en-US" dirty="0" smtClean="0">
                <a:latin typeface="High Tower Text" pitchFamily="18" charset="0"/>
                <a:cs typeface="+mn-cs"/>
              </a:rPr>
              <a:t>glide () </a:t>
            </a:r>
            <a:r>
              <a:rPr lang="en-US" dirty="0" err="1" smtClean="0">
                <a:latin typeface="High Tower Text" pitchFamily="18" charset="0"/>
                <a:cs typeface="+mn-cs"/>
              </a:rPr>
              <a:t>secs</a:t>
            </a:r>
            <a:r>
              <a:rPr lang="en-US" dirty="0" smtClean="0">
                <a:latin typeface="High Tower Text" pitchFamily="18" charset="0"/>
                <a:cs typeface="+mn-cs"/>
              </a:rPr>
              <a:t> to x: () y: (</a:t>
            </a:r>
            <a:r>
              <a:rPr lang="en-US" dirty="0" smtClean="0">
                <a:latin typeface="High Tower Text" pitchFamily="18" charset="0"/>
                <a:cs typeface="+mn-cs"/>
                <a:sym typeface="Wingdings" pitchFamily="2" charset="2"/>
              </a:rPr>
              <a:t>)</a:t>
            </a:r>
            <a:r>
              <a:rPr lang="ar-EG" sz="2400" dirty="0" smtClean="0">
                <a:latin typeface="Dosis" charset="0"/>
                <a:cs typeface="+mn-cs"/>
                <a:sym typeface="Wingdings" pitchFamily="2" charset="2"/>
              </a:rPr>
              <a:t> </a:t>
            </a:r>
          </a:p>
          <a:p>
            <a:pPr marL="69850" indent="0" algn="r" rtl="1">
              <a:buNone/>
            </a:pPr>
            <a:r>
              <a:rPr lang="ar-EG" sz="2400" dirty="0" smtClean="0">
                <a:latin typeface="Dosis" charset="0"/>
                <a:cs typeface="+mn-cs"/>
                <a:sym typeface="Wingdings" pitchFamily="2" charset="2"/>
              </a:rPr>
              <a:t>بعد وضع الشخصية في المكان المطلوب الرجوع اليه.</a:t>
            </a:r>
          </a:p>
          <a:p>
            <a:pPr algn="r" rtl="1"/>
            <a:r>
              <a:rPr lang="ar-EG" sz="2400" dirty="0" smtClean="0">
                <a:latin typeface="Dosis" charset="0"/>
                <a:cs typeface="+mn-cs"/>
                <a:sym typeface="Wingdings" pitchFamily="2" charset="2"/>
              </a:rPr>
              <a:t>تبدأ الحركة </a:t>
            </a:r>
            <a:r>
              <a:rPr lang="ar-EG" sz="2400" dirty="0" err="1" smtClean="0">
                <a:latin typeface="Dosis" charset="0"/>
                <a:cs typeface="+mn-cs"/>
                <a:sym typeface="Wingdings" pitchFamily="2" charset="2"/>
              </a:rPr>
              <a:t>بهذة</a:t>
            </a:r>
            <a:r>
              <a:rPr lang="ar-EG" sz="2400" dirty="0" smtClean="0">
                <a:latin typeface="Dosis" charset="0"/>
                <a:cs typeface="+mn-cs"/>
                <a:sym typeface="Wingdings" pitchFamily="2" charset="2"/>
              </a:rPr>
              <a:t> الشخصية لن يتحرك أي من الشخصيات الاخرى , لذلك نبدأ بالحركة اولا ثم ننتظر حتى تصل اليها اخر شخصيه « </a:t>
            </a:r>
            <a:r>
              <a:rPr lang="en-US" dirty="0" smtClean="0">
                <a:latin typeface="High Tower Text" pitchFamily="18" charset="0"/>
                <a:cs typeface="+mn-cs"/>
                <a:sym typeface="Wingdings" pitchFamily="2" charset="2"/>
              </a:rPr>
              <a:t>cat4</a:t>
            </a:r>
            <a:r>
              <a:rPr lang="ar-EG" dirty="0" smtClean="0">
                <a:latin typeface="Dosis" charset="0"/>
                <a:cs typeface="+mn-cs"/>
                <a:sym typeface="Wingdings" pitchFamily="2" charset="2"/>
              </a:rPr>
              <a:t> </a:t>
            </a:r>
            <a:r>
              <a:rPr lang="ar-EG" sz="2400" dirty="0" smtClean="0">
                <a:latin typeface="Dosis" charset="0"/>
                <a:cs typeface="+mn-cs"/>
                <a:sym typeface="Wingdings" pitchFamily="2" charset="2"/>
              </a:rPr>
              <a:t>»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952"/>
            <a:ext cx="2451080" cy="376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1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Ex. Wait until Touch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High Tower Text" pitchFamily="18" charset="0"/>
              </a:rPr>
              <a:t>Cat2</a:t>
            </a:r>
            <a:r>
              <a:rPr lang="en-US" dirty="0" smtClean="0"/>
              <a:t> </a:t>
            </a:r>
            <a:r>
              <a:rPr lang="en-US" sz="2400" dirty="0" smtClean="0"/>
              <a:t>.</a:t>
            </a:r>
            <a:r>
              <a:rPr lang="ar-SA" sz="2400" dirty="0"/>
              <a:t/>
            </a:r>
            <a:br>
              <a:rPr lang="ar-SA" sz="2400" dirty="0"/>
            </a:br>
            <a:endParaRPr lang="ar-EG" sz="2400" dirty="0" smtClean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60" y="707667"/>
            <a:ext cx="2806793" cy="443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3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Ex. Wait until Touch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High Tower Text" pitchFamily="18" charset="0"/>
              </a:rPr>
              <a:t>Cat3 .</a:t>
            </a:r>
            <a:r>
              <a:rPr lang="ar-SA" dirty="0">
                <a:latin typeface="High Tower Text" pitchFamily="18" charset="0"/>
              </a:rPr>
              <a:t/>
            </a:r>
            <a:br>
              <a:rPr lang="ar-SA" dirty="0">
                <a:latin typeface="High Tower Text" pitchFamily="18" charset="0"/>
              </a:rPr>
            </a:br>
            <a:endParaRPr lang="ar-EG" dirty="0" smtClean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17" y="707666"/>
            <a:ext cx="2725673" cy="442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3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Ex. Wait until Touch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High Tower Text" pitchFamily="18" charset="0"/>
              </a:rPr>
              <a:t>Cat4</a:t>
            </a:r>
            <a:r>
              <a:rPr lang="en-US" dirty="0" smtClean="0"/>
              <a:t> </a:t>
            </a:r>
            <a:r>
              <a:rPr lang="en-US" sz="2400" dirty="0" smtClean="0"/>
              <a:t>.</a:t>
            </a:r>
            <a:r>
              <a:rPr lang="ar-SA" sz="2400" dirty="0"/>
              <a:t/>
            </a:r>
            <a:br>
              <a:rPr lang="ar-SA" sz="2400" dirty="0"/>
            </a:br>
            <a:endParaRPr lang="ar-EG" sz="2400" dirty="0" smtClean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875" y="707666"/>
            <a:ext cx="2697010" cy="441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3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Message other sprites</a:t>
            </a:r>
            <a:endParaRPr lang="en-IN" dirty="0"/>
          </a:p>
          <a:p>
            <a:r>
              <a:rPr lang="ar-EG" dirty="0" smtClean="0"/>
              <a:t>الرسائل بين الشخصيات</a:t>
            </a:r>
            <a:endParaRPr lang="en-US" dirty="0" smtClean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730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Broadcast block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897" y="837874"/>
            <a:ext cx="6089428" cy="4075763"/>
          </a:xfrm>
        </p:spPr>
        <p:txBody>
          <a:bodyPr/>
          <a:lstStyle/>
          <a:p>
            <a:pPr algn="r" rtl="1"/>
            <a:r>
              <a:rPr lang="ar-EG" sz="2400" dirty="0" smtClean="0">
                <a:cs typeface="+mn-cs"/>
              </a:rPr>
              <a:t>لإرسال رسائل بين الشخصيات نستخدم </a:t>
            </a:r>
            <a:r>
              <a:rPr lang="en-US" dirty="0" smtClean="0">
                <a:latin typeface="High Tower Text" pitchFamily="18" charset="0"/>
                <a:cs typeface="+mn-cs"/>
              </a:rPr>
              <a:t>Broadcast block</a:t>
            </a:r>
            <a:r>
              <a:rPr lang="ar-EG" sz="2400" dirty="0" smtClean="0">
                <a:cs typeface="+mn-cs"/>
              </a:rPr>
              <a:t> .</a:t>
            </a:r>
            <a:endParaRPr lang="en-US" sz="2400" dirty="0" smtClean="0">
              <a:cs typeface="+mn-cs"/>
            </a:endParaRPr>
          </a:p>
          <a:p>
            <a:pPr algn="r" rtl="1"/>
            <a:r>
              <a:rPr lang="ar-SA" sz="2400" dirty="0" smtClean="0">
                <a:cs typeface="+mn-cs"/>
              </a:rPr>
              <a:t>انتقل </a:t>
            </a:r>
            <a:r>
              <a:rPr lang="ar-SA" sz="2400" dirty="0">
                <a:cs typeface="+mn-cs"/>
              </a:rPr>
              <a:t>إلى </a:t>
            </a:r>
            <a:r>
              <a:rPr lang="en-US" dirty="0" smtClean="0">
                <a:latin typeface="High Tower Text" pitchFamily="18" charset="0"/>
                <a:cs typeface="+mn-cs"/>
              </a:rPr>
              <a:t>Event tab</a:t>
            </a:r>
            <a:r>
              <a:rPr lang="ar-SA" sz="2400" dirty="0" smtClean="0">
                <a:cs typeface="+mn-cs"/>
              </a:rPr>
              <a:t>، </a:t>
            </a:r>
            <a:r>
              <a:rPr lang="ar-SA" sz="2400" dirty="0">
                <a:cs typeface="+mn-cs"/>
              </a:rPr>
              <a:t>واسحب </a:t>
            </a:r>
            <a:r>
              <a:rPr lang="en-US" dirty="0" smtClean="0">
                <a:latin typeface="High Tower Text" pitchFamily="18" charset="0"/>
                <a:cs typeface="+mn-cs"/>
              </a:rPr>
              <a:t>broadcast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latin typeface="High Tower Text" pitchFamily="18" charset="0"/>
                <a:cs typeface="+mn-cs"/>
              </a:rPr>
              <a:t>()</a:t>
            </a:r>
            <a:r>
              <a:rPr lang="ar-EG" sz="2400" dirty="0" smtClean="0">
                <a:cs typeface="+mn-cs"/>
              </a:rPr>
              <a:t> للشخصية </a:t>
            </a:r>
            <a:r>
              <a:rPr lang="ar-SA" sz="2400" dirty="0" smtClean="0">
                <a:cs typeface="+mn-cs"/>
              </a:rPr>
              <a:t>ال</a:t>
            </a:r>
            <a:r>
              <a:rPr lang="ar-EG" sz="2400" dirty="0" smtClean="0">
                <a:cs typeface="+mn-cs"/>
              </a:rPr>
              <a:t>ت</a:t>
            </a:r>
            <a:r>
              <a:rPr lang="ar-SA" sz="2400" dirty="0" smtClean="0">
                <a:cs typeface="+mn-cs"/>
              </a:rPr>
              <a:t>ي س</a:t>
            </a:r>
            <a:r>
              <a:rPr lang="ar-EG" sz="2400" dirty="0" smtClean="0">
                <a:cs typeface="+mn-cs"/>
              </a:rPr>
              <a:t>ت</a:t>
            </a:r>
            <a:r>
              <a:rPr lang="ar-SA" sz="2400" dirty="0" smtClean="0">
                <a:cs typeface="+mn-cs"/>
              </a:rPr>
              <a:t>عطي </a:t>
            </a:r>
            <a:r>
              <a:rPr lang="ar-SA" sz="2400" dirty="0">
                <a:cs typeface="+mn-cs"/>
              </a:rPr>
              <a:t>الإشارة. </a:t>
            </a:r>
            <a:endParaRPr lang="en-US" sz="2400" dirty="0" smtClean="0">
              <a:cs typeface="+mn-cs"/>
            </a:endParaRPr>
          </a:p>
          <a:p>
            <a:pPr algn="r" rtl="1"/>
            <a:r>
              <a:rPr lang="ar-EG" sz="2400" dirty="0" smtClean="0">
                <a:cs typeface="+mn-cs"/>
              </a:rPr>
              <a:t>ثم نختار الرسالة او نكتب رسالة جديدة.</a:t>
            </a:r>
            <a:r>
              <a:rPr lang="ar-SA" sz="2400" dirty="0">
                <a:cs typeface="+mn-cs"/>
              </a:rPr>
              <a:t/>
            </a:r>
            <a:br>
              <a:rPr lang="ar-SA" sz="2400" dirty="0">
                <a:cs typeface="+mn-cs"/>
              </a:rPr>
            </a:br>
            <a:endParaRPr lang="ar-EG" sz="2400" dirty="0" smtClean="0">
              <a:latin typeface="High Tower Text" pitchFamily="18" charset="0"/>
              <a:cs typeface="+mn-cs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75" y="2095014"/>
            <a:ext cx="1257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00" y="2834433"/>
            <a:ext cx="3196794" cy="214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7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Broadcast block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897" y="837874"/>
            <a:ext cx="6089428" cy="4075763"/>
          </a:xfrm>
        </p:spPr>
        <p:txBody>
          <a:bodyPr/>
          <a:lstStyle/>
          <a:p>
            <a:pPr algn="r" rtl="1"/>
            <a:r>
              <a:rPr lang="ar-EG" sz="2400" dirty="0" smtClean="0">
                <a:cs typeface="+mn-cs"/>
              </a:rPr>
              <a:t>لاستقبال الرسالة المرسلة .</a:t>
            </a:r>
          </a:p>
          <a:p>
            <a:pPr algn="r" rtl="1"/>
            <a:r>
              <a:rPr lang="ar-SA" sz="2400" dirty="0" smtClean="0">
                <a:cs typeface="+mn-cs"/>
              </a:rPr>
              <a:t>انتقل </a:t>
            </a:r>
            <a:r>
              <a:rPr lang="ar-SA" sz="2400" dirty="0">
                <a:cs typeface="+mn-cs"/>
              </a:rPr>
              <a:t>إلى </a:t>
            </a:r>
            <a:r>
              <a:rPr lang="en-US" dirty="0" smtClean="0">
                <a:latin typeface="High Tower Text" pitchFamily="18" charset="0"/>
                <a:cs typeface="+mn-cs"/>
              </a:rPr>
              <a:t>Event tab</a:t>
            </a:r>
            <a:r>
              <a:rPr lang="ar-SA" sz="2400" dirty="0" smtClean="0">
                <a:cs typeface="+mn-cs"/>
              </a:rPr>
              <a:t>، </a:t>
            </a:r>
            <a:r>
              <a:rPr lang="ar-SA" sz="2400" dirty="0">
                <a:cs typeface="+mn-cs"/>
              </a:rPr>
              <a:t>واسحب </a:t>
            </a:r>
            <a:r>
              <a:rPr lang="en-US" dirty="0" smtClean="0">
                <a:latin typeface="High Tower Text" pitchFamily="18" charset="0"/>
                <a:cs typeface="+mn-cs"/>
              </a:rPr>
              <a:t>When I receive ()</a:t>
            </a:r>
            <a:r>
              <a:rPr lang="ar-EG" sz="2400" dirty="0" smtClean="0">
                <a:cs typeface="+mn-cs"/>
              </a:rPr>
              <a:t> للشخصية </a:t>
            </a:r>
            <a:r>
              <a:rPr lang="ar-SA" sz="2400" dirty="0" smtClean="0">
                <a:cs typeface="+mn-cs"/>
              </a:rPr>
              <a:t>ال</a:t>
            </a:r>
            <a:r>
              <a:rPr lang="ar-EG" sz="2400" dirty="0" smtClean="0">
                <a:cs typeface="+mn-cs"/>
              </a:rPr>
              <a:t>ت</a:t>
            </a:r>
            <a:r>
              <a:rPr lang="ar-SA" sz="2400" dirty="0" smtClean="0">
                <a:cs typeface="+mn-cs"/>
              </a:rPr>
              <a:t>ي س</a:t>
            </a:r>
            <a:r>
              <a:rPr lang="ar-EG" sz="2400" dirty="0" smtClean="0">
                <a:cs typeface="+mn-cs"/>
              </a:rPr>
              <a:t>ت</a:t>
            </a:r>
            <a:r>
              <a:rPr lang="ar-SA" sz="2400" dirty="0" smtClean="0">
                <a:cs typeface="+mn-cs"/>
              </a:rPr>
              <a:t>عطي </a:t>
            </a:r>
            <a:r>
              <a:rPr lang="ar-SA" sz="2400" dirty="0">
                <a:cs typeface="+mn-cs"/>
              </a:rPr>
              <a:t>الإشارة. </a:t>
            </a:r>
            <a:endParaRPr lang="en-US" sz="2400" dirty="0" smtClean="0">
              <a:cs typeface="+mn-cs"/>
            </a:endParaRPr>
          </a:p>
          <a:p>
            <a:pPr algn="r" rtl="1"/>
            <a:r>
              <a:rPr lang="ar-EG" sz="2400" dirty="0" smtClean="0">
                <a:cs typeface="+mn-cs"/>
              </a:rPr>
              <a:t>ثم نختار الرسالة ونبدأ باختيار الخطوات بعد استلامها.</a:t>
            </a:r>
            <a:r>
              <a:rPr lang="ar-SA" sz="2400" dirty="0">
                <a:cs typeface="+mn-cs"/>
              </a:rPr>
              <a:t/>
            </a:r>
            <a:br>
              <a:rPr lang="ar-SA" sz="2400" dirty="0">
                <a:cs typeface="+mn-cs"/>
              </a:rPr>
            </a:br>
            <a:endParaRPr lang="ar-EG" sz="2400" dirty="0" smtClean="0">
              <a:latin typeface="High Tower Text" pitchFamily="18" charset="0"/>
              <a:cs typeface="+mn-cs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137" y="2834490"/>
            <a:ext cx="2696879" cy="180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4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75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مثال على الرسائل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sz="2400" dirty="0">
                <a:cs typeface="+mn-cs"/>
              </a:rPr>
              <a:t>في هذا المثال ، سيظهر </a:t>
            </a:r>
            <a:r>
              <a:rPr lang="ar-SA" sz="2400" dirty="0" smtClean="0">
                <a:cs typeface="+mn-cs"/>
              </a:rPr>
              <a:t>الموز </a:t>
            </a:r>
            <a:r>
              <a:rPr lang="ar-SA" sz="2400" dirty="0">
                <a:cs typeface="+mn-cs"/>
              </a:rPr>
              <a:t>في أماكن مختلفة بعد البقاء هناك لبضع ثوان. سوف يتتبع </a:t>
            </a:r>
            <a:r>
              <a:rPr lang="en-US" sz="2400" dirty="0" smtClean="0">
                <a:cs typeface="+mn-cs"/>
              </a:rPr>
              <a:t> </a:t>
            </a:r>
            <a:r>
              <a:rPr lang="en-US" dirty="0" smtClean="0">
                <a:latin typeface="High Tower Text" pitchFamily="18" charset="0"/>
                <a:cs typeface="+mn-cs"/>
              </a:rPr>
              <a:t>Monkey Sprite</a:t>
            </a:r>
            <a:r>
              <a:rPr lang="en-US" sz="2400" dirty="0" smtClean="0">
                <a:cs typeface="+mn-cs"/>
              </a:rPr>
              <a:t> </a:t>
            </a:r>
            <a:r>
              <a:rPr lang="ar-SA" sz="2400" dirty="0">
                <a:cs typeface="+mn-cs"/>
              </a:rPr>
              <a:t>مكان وجوده ويحاول </a:t>
            </a:r>
            <a:r>
              <a:rPr lang="ar-SA" sz="2400" dirty="0" smtClean="0">
                <a:cs typeface="+mn-cs"/>
              </a:rPr>
              <a:t>أكله.</a:t>
            </a:r>
            <a:endParaRPr lang="en-US" sz="2400" dirty="0" smtClean="0">
              <a:cs typeface="+mn-cs"/>
            </a:endParaRPr>
          </a:p>
          <a:p>
            <a:pPr algn="r" rtl="1"/>
            <a:r>
              <a:rPr lang="ar-SA" sz="2400" dirty="0" smtClean="0">
                <a:cs typeface="+mn-cs"/>
              </a:rPr>
              <a:t>لكن </a:t>
            </a:r>
            <a:r>
              <a:rPr lang="en-US" dirty="0">
                <a:latin typeface="High Tower Text" pitchFamily="18" charset="0"/>
                <a:cs typeface="+mn-cs"/>
              </a:rPr>
              <a:t>Monkey </a:t>
            </a:r>
            <a:r>
              <a:rPr lang="en-US" dirty="0" smtClean="0">
                <a:latin typeface="High Tower Text" pitchFamily="18" charset="0"/>
                <a:cs typeface="+mn-cs"/>
              </a:rPr>
              <a:t>Sprite</a:t>
            </a:r>
            <a:r>
              <a:rPr lang="ar-EG" dirty="0" smtClean="0">
                <a:latin typeface="High Tower Text" pitchFamily="18" charset="0"/>
                <a:cs typeface="+mn-cs"/>
              </a:rPr>
              <a:t> </a:t>
            </a:r>
            <a:r>
              <a:rPr lang="ar-SA" sz="2400" dirty="0" smtClean="0">
                <a:cs typeface="+mn-cs"/>
              </a:rPr>
              <a:t>لا </a:t>
            </a:r>
            <a:r>
              <a:rPr lang="ar-EG" sz="2400" dirty="0">
                <a:cs typeface="+mn-cs"/>
              </a:rPr>
              <a:t>ي</a:t>
            </a:r>
            <a:r>
              <a:rPr lang="ar-SA" sz="2400" dirty="0" err="1" smtClean="0">
                <a:cs typeface="+mn-cs"/>
              </a:rPr>
              <a:t>رى</a:t>
            </a:r>
            <a:r>
              <a:rPr lang="ar-SA" sz="2400" dirty="0" smtClean="0">
                <a:cs typeface="+mn-cs"/>
              </a:rPr>
              <a:t> </a:t>
            </a:r>
            <a:r>
              <a:rPr lang="ar-SA" sz="2400" dirty="0">
                <a:cs typeface="+mn-cs"/>
              </a:rPr>
              <a:t>جيداً ... سوف </a:t>
            </a:r>
            <a:r>
              <a:rPr lang="ar-EG" sz="2400" dirty="0">
                <a:cs typeface="+mn-cs"/>
              </a:rPr>
              <a:t>ي</a:t>
            </a:r>
            <a:r>
              <a:rPr lang="ar-EG" sz="2400" dirty="0" smtClean="0">
                <a:cs typeface="+mn-cs"/>
              </a:rPr>
              <a:t>جد الموز </a:t>
            </a:r>
            <a:r>
              <a:rPr lang="ar-SA" sz="2400" dirty="0" smtClean="0">
                <a:cs typeface="+mn-cs"/>
              </a:rPr>
              <a:t>بعد </a:t>
            </a:r>
            <a:r>
              <a:rPr lang="ar-EG" sz="2400" dirty="0" smtClean="0">
                <a:cs typeface="+mn-cs"/>
              </a:rPr>
              <a:t>سماع </a:t>
            </a:r>
            <a:r>
              <a:rPr lang="ar-SA" sz="2400" dirty="0" smtClean="0">
                <a:cs typeface="+mn-cs"/>
              </a:rPr>
              <a:t>نداء </a:t>
            </a:r>
            <a:r>
              <a:rPr lang="ar-SA" sz="2400" dirty="0">
                <a:cs typeface="+mn-cs"/>
              </a:rPr>
              <a:t>الموز</a:t>
            </a:r>
            <a:r>
              <a:rPr lang="ar-SA" sz="2400" dirty="0" smtClean="0">
                <a:cs typeface="+mn-cs"/>
              </a:rPr>
              <a:t>.</a:t>
            </a:r>
            <a:endParaRPr lang="ar-EG" sz="2400" dirty="0" smtClean="0">
              <a:latin typeface="High Tower Text" pitchFamily="18" charset="0"/>
              <a:cs typeface="+mn-cs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4" y="2627692"/>
            <a:ext cx="3132017" cy="236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6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Monkey eats banana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 smtClean="0">
                <a:cs typeface="+mn-cs"/>
              </a:rPr>
              <a:t>أضف الموز والقرد .</a:t>
            </a:r>
          </a:p>
          <a:p>
            <a:pPr algn="r" rtl="1"/>
            <a:r>
              <a:rPr lang="ar-EG" sz="2400" dirty="0" smtClean="0">
                <a:latin typeface="High Tower Text" pitchFamily="18" charset="0"/>
                <a:cs typeface="+mn-cs"/>
              </a:rPr>
              <a:t>اضف هذه ال</a:t>
            </a:r>
            <a:r>
              <a:rPr lang="en-US" dirty="0" smtClean="0">
                <a:latin typeface="High Tower Text" pitchFamily="18" charset="0"/>
                <a:cs typeface="+mn-cs"/>
              </a:rPr>
              <a:t>blocks</a:t>
            </a:r>
            <a:r>
              <a:rPr lang="ar-EG" dirty="0" smtClean="0">
                <a:latin typeface="High Tower Text" pitchFamily="18" charset="0"/>
                <a:cs typeface="+mn-cs"/>
              </a:rPr>
              <a:t> </a:t>
            </a:r>
            <a:r>
              <a:rPr lang="ar-EG" sz="2400" dirty="0" smtClean="0">
                <a:latin typeface="High Tower Text" pitchFamily="18" charset="0"/>
                <a:cs typeface="+mn-cs"/>
              </a:rPr>
              <a:t>للموز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" y="1990723"/>
            <a:ext cx="5344335" cy="301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9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Monkey eats banana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 smtClean="0">
                <a:latin typeface="High Tower Text" pitchFamily="18" charset="0"/>
                <a:cs typeface="+mn-cs"/>
              </a:rPr>
              <a:t>اضف هذه ال</a:t>
            </a:r>
            <a:r>
              <a:rPr lang="en-US" dirty="0" smtClean="0">
                <a:latin typeface="High Tower Text" pitchFamily="18" charset="0"/>
                <a:cs typeface="+mn-cs"/>
              </a:rPr>
              <a:t>blocks</a:t>
            </a:r>
            <a:r>
              <a:rPr lang="ar-EG" dirty="0" smtClean="0">
                <a:latin typeface="High Tower Text" pitchFamily="18" charset="0"/>
                <a:cs typeface="+mn-cs"/>
              </a:rPr>
              <a:t> </a:t>
            </a:r>
            <a:r>
              <a:rPr lang="ar-EG" sz="2400" dirty="0" smtClean="0">
                <a:latin typeface="High Tower Text" pitchFamily="18" charset="0"/>
                <a:cs typeface="+mn-cs"/>
              </a:rPr>
              <a:t>للقرد.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22" y="2543125"/>
            <a:ext cx="16383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90" y="1763880"/>
            <a:ext cx="2495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The frog Prince </a:t>
            </a:r>
            <a:r>
              <a:rPr lang="en-IN" dirty="0" smtClean="0"/>
              <a:t>Story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 algn="r" rtl="1">
              <a:buNone/>
            </a:pPr>
            <a:endParaRPr lang="en-US" sz="2400" dirty="0"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00" y="1153891"/>
            <a:ext cx="1592451" cy="298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83" y="1111830"/>
            <a:ext cx="1596092" cy="303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93" y="1670688"/>
            <a:ext cx="1992069" cy="138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4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The frog Prince </a:t>
            </a:r>
            <a:r>
              <a:rPr lang="en-IN" dirty="0" smtClean="0"/>
              <a:t>Story cont.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EG" sz="2400" dirty="0" smtClean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18" y="1772575"/>
            <a:ext cx="2507568" cy="209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0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The frog Prince </a:t>
            </a:r>
            <a:r>
              <a:rPr lang="en-IN" dirty="0" smtClean="0"/>
              <a:t>Story cont.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539"/>
            <a:ext cx="1285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52" y="1857322"/>
            <a:ext cx="2443162" cy="238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91"/>
          <a:stretch/>
        </p:blipFill>
        <p:spPr bwMode="auto">
          <a:xfrm>
            <a:off x="3627314" y="1857322"/>
            <a:ext cx="2090737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67" y="1986374"/>
            <a:ext cx="1070503" cy="200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3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cs typeface="+mn-cs"/>
              </a:rPr>
              <a:t>6</a:t>
            </a:fld>
            <a:endParaRPr lang="en"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cs typeface="+mn-cs"/>
              </a:rPr>
              <a:t>The frog Prince </a:t>
            </a:r>
            <a:r>
              <a:rPr lang="en-IN" dirty="0" smtClean="0">
                <a:cs typeface="+mn-cs"/>
              </a:rPr>
              <a:t>Story cont.</a:t>
            </a:r>
            <a:endParaRPr lang="en-IN" dirty="0"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EG" sz="2400" dirty="0" smtClean="0">
              <a:latin typeface="High Tower Text" pitchFamily="18" charset="0"/>
              <a:cs typeface="+mn-cs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79" y="1774380"/>
            <a:ext cx="16192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45" y="1774380"/>
            <a:ext cx="1030273" cy="19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29" y="1848942"/>
            <a:ext cx="21907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5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en-US" dirty="0" smtClean="0"/>
              <a:t>Communication</a:t>
            </a:r>
          </a:p>
          <a:p>
            <a:pPr rtl="1"/>
            <a:r>
              <a:rPr lang="ar-EG" dirty="0" smtClean="0"/>
              <a:t>التواصل بين الشخصيات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3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التواصل بين شخصيات القصة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 err="1" smtClean="0">
                <a:latin typeface="High Tower Text" pitchFamily="18" charset="0"/>
                <a:cs typeface="+mn-cs"/>
              </a:rPr>
              <a:t>فى</a:t>
            </a:r>
            <a:r>
              <a:rPr lang="ar-EG" sz="2400" dirty="0" smtClean="0">
                <a:latin typeface="High Tower Text" pitchFamily="18" charset="0"/>
                <a:cs typeface="+mn-cs"/>
              </a:rPr>
              <a:t> قصة </a:t>
            </a:r>
            <a:r>
              <a:rPr lang="ar-EG" dirty="0" smtClean="0">
                <a:latin typeface="High Tower Text" pitchFamily="18" charset="0"/>
                <a:cs typeface="+mn-cs"/>
              </a:rPr>
              <a:t>الامير الضفدع</a:t>
            </a:r>
            <a:r>
              <a:rPr lang="ar-EG" sz="2400" dirty="0" smtClean="0">
                <a:latin typeface="High Tower Text" pitchFamily="18" charset="0"/>
                <a:cs typeface="+mn-cs"/>
              </a:rPr>
              <a:t> تعلمنا كيف تتواصل الشخصيات مع بعضها بتعديل الوقت عن طريق </a:t>
            </a:r>
            <a:r>
              <a:rPr lang="en-US" dirty="0" smtClean="0">
                <a:latin typeface="High Tower Text" pitchFamily="18" charset="0"/>
                <a:cs typeface="+mn-cs"/>
              </a:rPr>
              <a:t>wait () seconds block</a:t>
            </a:r>
            <a:r>
              <a:rPr lang="en-US" sz="2400" dirty="0">
                <a:latin typeface="High Tower Text" pitchFamily="18" charset="0"/>
                <a:cs typeface="+mn-cs"/>
              </a:rPr>
              <a:t> </a:t>
            </a:r>
            <a:r>
              <a:rPr lang="ar-EG" sz="2400" dirty="0" smtClean="0">
                <a:latin typeface="High Tower Text" pitchFamily="18" charset="0"/>
                <a:cs typeface="+mn-cs"/>
              </a:rPr>
              <a:t>ولكن لن تعمل </a:t>
            </a:r>
            <a:r>
              <a:rPr lang="ar-EG" sz="2400" dirty="0" err="1" smtClean="0">
                <a:latin typeface="High Tower Text" pitchFamily="18" charset="0"/>
                <a:cs typeface="+mn-cs"/>
              </a:rPr>
              <a:t>فى</a:t>
            </a:r>
            <a:r>
              <a:rPr lang="ar-EG" sz="2400" dirty="0" smtClean="0">
                <a:latin typeface="High Tower Text" pitchFamily="18" charset="0"/>
                <a:cs typeface="+mn-cs"/>
              </a:rPr>
              <a:t> كل الحالات ان يكون الوقت المناسب .</a:t>
            </a:r>
          </a:p>
          <a:p>
            <a:pPr algn="r" rtl="1"/>
            <a:r>
              <a:rPr lang="ar-EG" sz="2400" dirty="0" smtClean="0">
                <a:latin typeface="High Tower Text" pitchFamily="18" charset="0"/>
                <a:cs typeface="+mn-cs"/>
              </a:rPr>
              <a:t>الافضل ان يكون هناك تواصل بين الشخصيات مثال </a:t>
            </a:r>
            <a:r>
              <a:rPr lang="ar-EG" sz="2400" dirty="0" err="1" smtClean="0">
                <a:latin typeface="High Tower Text" pitchFamily="18" charset="0"/>
                <a:cs typeface="+mn-cs"/>
              </a:rPr>
              <a:t>فى</a:t>
            </a:r>
            <a:r>
              <a:rPr lang="ar-EG" sz="2400" dirty="0" smtClean="0">
                <a:latin typeface="High Tower Text" pitchFamily="18" charset="0"/>
                <a:cs typeface="+mn-cs"/>
              </a:rPr>
              <a:t> السباق يسلم لاعب </a:t>
            </a:r>
            <a:r>
              <a:rPr lang="ar-EG" sz="2400" dirty="0" err="1" smtClean="0">
                <a:latin typeface="High Tower Text" pitchFamily="18" charset="0"/>
                <a:cs typeface="+mn-cs"/>
              </a:rPr>
              <a:t>للاخر</a:t>
            </a:r>
            <a:r>
              <a:rPr lang="ar-EG" sz="2400" dirty="0" smtClean="0">
                <a:latin typeface="High Tower Text" pitchFamily="18" charset="0"/>
                <a:cs typeface="+mn-cs"/>
              </a:rPr>
              <a:t> ليكمل المسار بعده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9" y="2891829"/>
            <a:ext cx="2487191" cy="197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اللمس </a:t>
            </a:r>
            <a:r>
              <a:rPr lang="en-US" dirty="0"/>
              <a:t> Touching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sz="2400" dirty="0">
                <a:cs typeface="+mn-cs"/>
              </a:rPr>
              <a:t>اللمس هو تقنية استشعار بدائية </a:t>
            </a:r>
            <a:r>
              <a:rPr lang="ar-SA" sz="2400" dirty="0" smtClean="0">
                <a:cs typeface="+mn-cs"/>
              </a:rPr>
              <a:t>ل</a:t>
            </a:r>
            <a:r>
              <a:rPr lang="ar-EG" sz="2400" dirty="0" smtClean="0">
                <a:cs typeface="+mn-cs"/>
              </a:rPr>
              <a:t>ل </a:t>
            </a:r>
            <a:r>
              <a:rPr lang="en-US" dirty="0" smtClean="0">
                <a:latin typeface="High Tower Text" pitchFamily="18" charset="0"/>
                <a:cs typeface="+mn-cs"/>
              </a:rPr>
              <a:t>sprite</a:t>
            </a:r>
            <a:r>
              <a:rPr lang="ar-EG" dirty="0" smtClean="0">
                <a:cs typeface="+mn-cs"/>
              </a:rPr>
              <a:t> </a:t>
            </a:r>
            <a:r>
              <a:rPr lang="ar-EG" sz="2400" dirty="0" smtClean="0">
                <a:cs typeface="+mn-cs"/>
              </a:rPr>
              <a:t>.</a:t>
            </a:r>
          </a:p>
          <a:p>
            <a:pPr algn="r" rtl="1"/>
            <a:r>
              <a:rPr lang="ar-SA" sz="2400" dirty="0">
                <a:cs typeface="+mn-cs"/>
              </a:rPr>
              <a:t>يمكن أن تساعد في تجنب </a:t>
            </a:r>
            <a:r>
              <a:rPr lang="ar-SA" sz="2400" dirty="0" smtClean="0">
                <a:cs typeface="+mn-cs"/>
              </a:rPr>
              <a:t>ال</a:t>
            </a:r>
            <a:r>
              <a:rPr lang="ar-EG" sz="2400" dirty="0" smtClean="0">
                <a:cs typeface="+mn-cs"/>
              </a:rPr>
              <a:t>عقبات وكشف التصادم قبل حدوثه .</a:t>
            </a:r>
          </a:p>
          <a:p>
            <a:pPr algn="r" rtl="1"/>
            <a:r>
              <a:rPr lang="ar-SA" sz="2400" dirty="0">
                <a:latin typeface="High Tower Text" pitchFamily="18" charset="0"/>
                <a:cs typeface="+mn-cs"/>
              </a:rPr>
              <a:t>لكن الكلام لا يزال هو الطريقة الأكثر فعالية</a:t>
            </a:r>
            <a:r>
              <a:rPr lang="ar-SA" sz="2400" dirty="0">
                <a:cs typeface="+mn-cs"/>
              </a:rPr>
              <a:t> </a:t>
            </a:r>
            <a:r>
              <a:rPr lang="ar-SA" sz="2400" dirty="0">
                <a:latin typeface="High Tower Text" pitchFamily="18" charset="0"/>
                <a:cs typeface="+mn-cs"/>
              </a:rPr>
              <a:t>للتواصل</a:t>
            </a:r>
            <a:r>
              <a:rPr lang="ar-EG" sz="2400" dirty="0" smtClean="0">
                <a:latin typeface="High Tower Text" pitchFamily="18" charset="0"/>
                <a:cs typeface="+mn-cs"/>
              </a:rPr>
              <a:t>.</a:t>
            </a:r>
            <a:endParaRPr lang="ar-EG" sz="2400" dirty="0">
              <a:latin typeface="High Tower Text" pitchFamily="18" charset="0"/>
              <a:cs typeface="+mn-cs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4" y="2582177"/>
            <a:ext cx="25336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49" y="2571750"/>
            <a:ext cx="3220503" cy="199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1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469</Words>
  <Application>Microsoft Office PowerPoint</Application>
  <PresentationFormat>On-screen Show (16:9)</PresentationFormat>
  <Paragraphs>78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Sniglet</vt:lpstr>
      <vt:lpstr>Wingdings</vt:lpstr>
      <vt:lpstr>High Tower Text</vt:lpstr>
      <vt:lpstr>Dosis</vt:lpstr>
      <vt:lpstr>Akhbar MT</vt:lpstr>
      <vt:lpstr>1_Friar template</vt:lpstr>
      <vt:lpstr>Communication</vt:lpstr>
      <vt:lpstr>PowerPoint Presentation</vt:lpstr>
      <vt:lpstr>The frog Prince Story</vt:lpstr>
      <vt:lpstr>The frog Prince Story cont.</vt:lpstr>
      <vt:lpstr>The frog Prince Story cont.</vt:lpstr>
      <vt:lpstr>The frog Prince Story cont.</vt:lpstr>
      <vt:lpstr>PowerPoint Presentation</vt:lpstr>
      <vt:lpstr>التواصل بين شخصيات القصة</vt:lpstr>
      <vt:lpstr>اللمس  Touching</vt:lpstr>
      <vt:lpstr>PowerPoint Presentation</vt:lpstr>
      <vt:lpstr>Ex. Wait until Touch</vt:lpstr>
      <vt:lpstr>Ex. Wait until Touch</vt:lpstr>
      <vt:lpstr>Ex. Wait until Touch </vt:lpstr>
      <vt:lpstr>Ex. Wait until Touch</vt:lpstr>
      <vt:lpstr>Ex. Wait until Touch</vt:lpstr>
      <vt:lpstr>Ex. Wait until Touch</vt:lpstr>
      <vt:lpstr>PowerPoint Presentation</vt:lpstr>
      <vt:lpstr>Broadcast block</vt:lpstr>
      <vt:lpstr>Broadcast block</vt:lpstr>
      <vt:lpstr>مثال على الرسائل</vt:lpstr>
      <vt:lpstr>Monkey eats banana</vt:lpstr>
      <vt:lpstr>Monkey eats banana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&amp; Sound</dc:title>
  <dc:creator>contact@thestempedia.com</dc:creator>
  <cp:lastModifiedBy>user</cp:lastModifiedBy>
  <cp:revision>207</cp:revision>
  <dcterms:modified xsi:type="dcterms:W3CDTF">2022-07-31T08:27:35Z</dcterms:modified>
</cp:coreProperties>
</file>