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9" d="100"/>
          <a:sy n="69" d="100"/>
        </p:scale>
        <p:origin x="7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A42C-CAF7-85BE-0A14-2671D8FD9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FEC5B-3C16-9C2A-EB6C-4F0B642EA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77D48-F1E8-F7BC-E00B-82430A7719FD}"/>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5" name="Footer Placeholder 4">
            <a:extLst>
              <a:ext uri="{FF2B5EF4-FFF2-40B4-BE49-F238E27FC236}">
                <a16:creationId xmlns:a16="http://schemas.microsoft.com/office/drawing/2014/main" id="{E7DC67A6-49F4-8615-8089-007A5B175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E3C98-7F0B-D194-36B4-5D352528CAB1}"/>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239065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23EB-1B22-48E1-0F79-1931EF1D73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104AB-1F28-9682-0957-D7BD5540EF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39EF4-9202-357D-DBE3-B983D9B90E2C}"/>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5" name="Footer Placeholder 4">
            <a:extLst>
              <a:ext uri="{FF2B5EF4-FFF2-40B4-BE49-F238E27FC236}">
                <a16:creationId xmlns:a16="http://schemas.microsoft.com/office/drawing/2014/main" id="{03496C04-5D7D-119D-F9BC-60A68AB73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A3EBA-C9D7-7D63-161D-32BFFCE4DE05}"/>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294973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45D6D1-DB1A-D03C-15CD-32F6F9B4F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024B8C-7A20-3F00-7ECA-344E099C4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19920-5FB7-63B5-C3D6-41B3A6AC962C}"/>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5" name="Footer Placeholder 4">
            <a:extLst>
              <a:ext uri="{FF2B5EF4-FFF2-40B4-BE49-F238E27FC236}">
                <a16:creationId xmlns:a16="http://schemas.microsoft.com/office/drawing/2014/main" id="{6C147E1F-3EB7-B378-40E0-363DF2B85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6CD60-352B-B4C6-2125-460D997EB6C2}"/>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349286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B2CE-4929-8A8B-B710-42932B03E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3886D-6044-7594-5B44-2E4DC8C71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2C038-1802-525C-C8B8-ED6C4098B1DE}"/>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5" name="Footer Placeholder 4">
            <a:extLst>
              <a:ext uri="{FF2B5EF4-FFF2-40B4-BE49-F238E27FC236}">
                <a16:creationId xmlns:a16="http://schemas.microsoft.com/office/drawing/2014/main" id="{AC191336-B5A9-EA28-7189-5D4F88CFF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1CBAA-1E4E-EB42-49D5-33B054DA2B1E}"/>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284916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D78B-6FDC-D46A-A2A2-9708B3EFE1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68DA9-8B06-86AC-FEE5-92BBEE396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D8A9DC-D1F6-FFB8-35C6-10ADA9C48ADC}"/>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5" name="Footer Placeholder 4">
            <a:extLst>
              <a:ext uri="{FF2B5EF4-FFF2-40B4-BE49-F238E27FC236}">
                <a16:creationId xmlns:a16="http://schemas.microsoft.com/office/drawing/2014/main" id="{AB9D8A1F-6B4B-7678-F654-26F3903D1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8C85D-5B8F-3880-3D96-581582365379}"/>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251749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9F04-392E-4AED-020A-1142515EE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6A5AA-D176-EE54-0159-77E4D7384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63A6E2-3841-D906-896F-EE1864B15B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FDAEE-1CB9-BD9B-1030-AC0B995CCEBB}"/>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6" name="Footer Placeholder 5">
            <a:extLst>
              <a:ext uri="{FF2B5EF4-FFF2-40B4-BE49-F238E27FC236}">
                <a16:creationId xmlns:a16="http://schemas.microsoft.com/office/drawing/2014/main" id="{D9662CDF-AE6A-D435-B553-9289D027B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F4241-8B70-70AE-25E0-4CEFB7833466}"/>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23808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42CB-FC1C-F97A-6666-36EB62EA8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5C4904-E8E0-1935-2F7F-EEFC53866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9B6C4-480F-D117-7673-C9ECCAAAB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D93805-3132-A059-28CC-E92AA3B39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7127A7-6A2D-5993-29DC-8F9BA10FA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A7210-B72A-3F08-51F5-5FC162DEDE7F}"/>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8" name="Footer Placeholder 7">
            <a:extLst>
              <a:ext uri="{FF2B5EF4-FFF2-40B4-BE49-F238E27FC236}">
                <a16:creationId xmlns:a16="http://schemas.microsoft.com/office/drawing/2014/main" id="{059B0523-3264-7F31-63D8-FE7A4E43C1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83AA1-458C-E171-6991-6A156DB605E8}"/>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209288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F9B0-8EE3-EAD2-BF13-EE1C37D295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B0C2DD-91E3-AB69-9218-0E8D157BE948}"/>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4" name="Footer Placeholder 3">
            <a:extLst>
              <a:ext uri="{FF2B5EF4-FFF2-40B4-BE49-F238E27FC236}">
                <a16:creationId xmlns:a16="http://schemas.microsoft.com/office/drawing/2014/main" id="{5964ED7F-D5F9-B6EC-E129-9B4866B31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C4457-FB26-2081-A053-6B88E2B4D8DF}"/>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310921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76927-E71A-C5B6-6CEE-B97D492E2D80}"/>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3" name="Footer Placeholder 2">
            <a:extLst>
              <a:ext uri="{FF2B5EF4-FFF2-40B4-BE49-F238E27FC236}">
                <a16:creationId xmlns:a16="http://schemas.microsoft.com/office/drawing/2014/main" id="{D57C6C6E-615C-C116-CEDD-94E9A0F74D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042A7B-B468-F21F-2BD7-1F44BFA5D4BD}"/>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18164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B3BA-A448-E47F-CF26-3F568C4F4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E6419F-2755-278E-B6B0-5ACFF25DE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1E41FD-52BC-D504-F6AE-9336ECEB7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20E3E-CACD-E612-F6D1-E731AFFB8566}"/>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6" name="Footer Placeholder 5">
            <a:extLst>
              <a:ext uri="{FF2B5EF4-FFF2-40B4-BE49-F238E27FC236}">
                <a16:creationId xmlns:a16="http://schemas.microsoft.com/office/drawing/2014/main" id="{732956EC-02E2-6BC0-55AB-C3DABC022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80EF-7108-644C-B258-F313AFA0E369}"/>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361365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D4C8-DB14-DB38-CB9B-A18D513CA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6743DC-D317-67A4-E8AA-892852F83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110214-ED7B-DC15-7AD8-72E517D9E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D0CB5-0784-EC17-43BA-1D2ED13ECF0C}"/>
              </a:ext>
            </a:extLst>
          </p:cNvPr>
          <p:cNvSpPr>
            <a:spLocks noGrp="1"/>
          </p:cNvSpPr>
          <p:nvPr>
            <p:ph type="dt" sz="half" idx="10"/>
          </p:nvPr>
        </p:nvSpPr>
        <p:spPr/>
        <p:txBody>
          <a:bodyPr/>
          <a:lstStyle/>
          <a:p>
            <a:fld id="{4FC7F012-1790-49D5-ADCC-FE5AE566D5A7}" type="datetimeFigureOut">
              <a:rPr lang="en-US" smtClean="0"/>
              <a:t>5/18/2022</a:t>
            </a:fld>
            <a:endParaRPr lang="en-US"/>
          </a:p>
        </p:txBody>
      </p:sp>
      <p:sp>
        <p:nvSpPr>
          <p:cNvPr id="6" name="Footer Placeholder 5">
            <a:extLst>
              <a:ext uri="{FF2B5EF4-FFF2-40B4-BE49-F238E27FC236}">
                <a16:creationId xmlns:a16="http://schemas.microsoft.com/office/drawing/2014/main" id="{6EC9BF73-4658-6785-448A-7341A32E6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DC792-6398-F320-E49E-EF1DEE2CD565}"/>
              </a:ext>
            </a:extLst>
          </p:cNvPr>
          <p:cNvSpPr>
            <a:spLocks noGrp="1"/>
          </p:cNvSpPr>
          <p:nvPr>
            <p:ph type="sldNum" sz="quarter" idx="12"/>
          </p:nvPr>
        </p:nvSpPr>
        <p:spPr/>
        <p:txBody>
          <a:bodyPr/>
          <a:lstStyle/>
          <a:p>
            <a:fld id="{636EE4CA-BD8B-48F1-BD5F-1CDF677EED10}" type="slidenum">
              <a:rPr lang="en-US" smtClean="0"/>
              <a:t>‹#›</a:t>
            </a:fld>
            <a:endParaRPr lang="en-US"/>
          </a:p>
        </p:txBody>
      </p:sp>
    </p:spTree>
    <p:extLst>
      <p:ext uri="{BB962C8B-B14F-4D97-AF65-F5344CB8AC3E}">
        <p14:creationId xmlns:p14="http://schemas.microsoft.com/office/powerpoint/2010/main" val="234674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0EBC5-286B-5FB5-9562-5BE00012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B9389E-9BB5-F204-2E89-F6EE2AB0A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78026-A3F9-370B-0289-C52F7DF99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7F012-1790-49D5-ADCC-FE5AE566D5A7}" type="datetimeFigureOut">
              <a:rPr lang="en-US" smtClean="0"/>
              <a:t>5/18/2022</a:t>
            </a:fld>
            <a:endParaRPr lang="en-US"/>
          </a:p>
        </p:txBody>
      </p:sp>
      <p:sp>
        <p:nvSpPr>
          <p:cNvPr id="5" name="Footer Placeholder 4">
            <a:extLst>
              <a:ext uri="{FF2B5EF4-FFF2-40B4-BE49-F238E27FC236}">
                <a16:creationId xmlns:a16="http://schemas.microsoft.com/office/drawing/2014/main" id="{014A6925-4002-D0A8-B8CE-3820015BB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A8F0AC-A0BF-C61E-5F44-FC0349111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EE4CA-BD8B-48F1-BD5F-1CDF677EED10}" type="slidenum">
              <a:rPr lang="en-US" smtClean="0"/>
              <a:t>‹#›</a:t>
            </a:fld>
            <a:endParaRPr lang="en-US"/>
          </a:p>
        </p:txBody>
      </p:sp>
    </p:spTree>
    <p:extLst>
      <p:ext uri="{BB962C8B-B14F-4D97-AF65-F5344CB8AC3E}">
        <p14:creationId xmlns:p14="http://schemas.microsoft.com/office/powerpoint/2010/main" val="1655910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9A6F-086F-D437-DB16-F67E748F47F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C16EE26-CCAB-24A9-3C32-9E7228C276D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859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EEA0-EDD7-38E5-5F0F-51E90D92BA01}"/>
              </a:ext>
            </a:extLst>
          </p:cNvPr>
          <p:cNvSpPr>
            <a:spLocks noGrp="1"/>
          </p:cNvSpPr>
          <p:nvPr>
            <p:ph type="title"/>
          </p:nvPr>
        </p:nvSpPr>
        <p:spPr/>
        <p:txBody>
          <a:bodyPr/>
          <a:lstStyle/>
          <a:p>
            <a:r>
              <a:rPr lang="en-US" b="1" i="0" dirty="0">
                <a:solidFill>
                  <a:srgbClr val="1F1F1F"/>
                </a:solidFill>
                <a:effectLst/>
                <a:latin typeface="Boutros Coursera"/>
              </a:rPr>
              <a:t>Entry Points into a Program</a:t>
            </a:r>
            <a:endParaRPr lang="en-US" dirty="0"/>
          </a:p>
        </p:txBody>
      </p:sp>
      <p:sp>
        <p:nvSpPr>
          <p:cNvPr id="3" name="Content Placeholder 2">
            <a:extLst>
              <a:ext uri="{FF2B5EF4-FFF2-40B4-BE49-F238E27FC236}">
                <a16:creationId xmlns:a16="http://schemas.microsoft.com/office/drawing/2014/main" id="{DB3E0C88-5FFE-0E56-D049-924B9C703F98}"/>
              </a:ext>
            </a:extLst>
          </p:cNvPr>
          <p:cNvSpPr>
            <a:spLocks noGrp="1"/>
          </p:cNvSpPr>
          <p:nvPr>
            <p:ph idx="1"/>
          </p:nvPr>
        </p:nvSpPr>
        <p:spPr/>
        <p:txBody>
          <a:bodyPr>
            <a:normAutofit fontScale="85000" lnSpcReduction="20000"/>
          </a:bodyPr>
          <a:lstStyle/>
          <a:p>
            <a:pPr algn="l"/>
            <a:r>
              <a:rPr lang="en-US" b="0" i="0" dirty="0">
                <a:solidFill>
                  <a:srgbClr val="1F1F1F"/>
                </a:solidFill>
                <a:effectLst/>
                <a:latin typeface="Boutros Coursera"/>
              </a:rPr>
              <a:t>We all know that we need to find a switch, click "Start", or perform a similar action to get the washing machine running, to get the TV on, etc. If it is a robot, there is surely a switch. With programs, we often think of the "RUN" command, or the Green Flag in Scratch. And that seems the only moment to enter the program, like opening up the Calculator software from the Program list. Once opened, it is running, in the continuous sense.</a:t>
            </a:r>
          </a:p>
          <a:p>
            <a:pPr algn="l"/>
            <a:r>
              <a:rPr lang="en-US" b="0" i="0" dirty="0">
                <a:solidFill>
                  <a:srgbClr val="1F1F1F"/>
                </a:solidFill>
                <a:effectLst/>
                <a:latin typeface="Boutros Coursera"/>
              </a:rPr>
              <a:t>This is of course very true. But it doesn't seem very useful, as there is only one entry point to consider. Yet, if we think of a bigger program that contains several smaller subprograms, then we can talk about the entry points into the smaller programs. A "program" is just a collection of instructions. At any time, we can consider, how you get to enter this part of your program, in what setting, with what prerequisites, the program enters into a special part of code.</a:t>
            </a:r>
          </a:p>
          <a:p>
            <a:pPr algn="l"/>
            <a:r>
              <a:rPr lang="en-US" b="0" i="0" dirty="0">
                <a:solidFill>
                  <a:srgbClr val="1F1F1F"/>
                </a:solidFill>
                <a:effectLst/>
                <a:latin typeface="Boutros Coursera"/>
              </a:rPr>
              <a:t>In the previously week, you have tried the </a:t>
            </a:r>
            <a:r>
              <a:rPr lang="en-US" b="1" i="0" dirty="0">
                <a:solidFill>
                  <a:srgbClr val="1F1F1F"/>
                </a:solidFill>
                <a:effectLst/>
                <a:latin typeface="unset"/>
              </a:rPr>
              <a:t>when-backdrop-switches-to-x</a:t>
            </a:r>
            <a:r>
              <a:rPr lang="en-US" b="0" i="0" dirty="0">
                <a:solidFill>
                  <a:srgbClr val="1F1F1F"/>
                </a:solidFill>
                <a:effectLst/>
                <a:latin typeface="Boutros Coursera"/>
              </a:rPr>
              <a:t> instruction block. It was the entry point of scene 2 of the story, to start the blocks below it when the condition is right.</a:t>
            </a:r>
          </a:p>
          <a:p>
            <a:endParaRPr lang="en-US" dirty="0"/>
          </a:p>
        </p:txBody>
      </p:sp>
    </p:spTree>
    <p:extLst>
      <p:ext uri="{BB962C8B-B14F-4D97-AF65-F5344CB8AC3E}">
        <p14:creationId xmlns:p14="http://schemas.microsoft.com/office/powerpoint/2010/main" val="187760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D60AF7-1A79-B5C5-8515-3660B6548780}"/>
              </a:ext>
            </a:extLst>
          </p:cNvPr>
          <p:cNvSpPr>
            <a:spLocks noGrp="1"/>
          </p:cNvSpPr>
          <p:nvPr>
            <p:ph type="title"/>
          </p:nvPr>
        </p:nvSpPr>
        <p:spPr>
          <a:xfrm>
            <a:off x="838199" y="1068891"/>
            <a:ext cx="4259731" cy="1985085"/>
          </a:xfrm>
        </p:spPr>
        <p:txBody>
          <a:bodyPr anchor="b">
            <a:normAutofit/>
          </a:bodyPr>
          <a:lstStyle/>
          <a:p>
            <a:pPr algn="ctr"/>
            <a:r>
              <a:rPr lang="en-US" b="1" i="0">
                <a:effectLst/>
                <a:latin typeface="Boutros Coursera"/>
              </a:rPr>
              <a:t>Conflicts of Actions</a:t>
            </a:r>
            <a:endParaRPr lang="en-US"/>
          </a:p>
        </p:txBody>
      </p:sp>
      <p:sp>
        <p:nvSpPr>
          <p:cNvPr id="35" name="Freeform: Shape 34">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Graphical user interface&#10;&#10;Description automatically generated">
            <a:extLst>
              <a:ext uri="{FF2B5EF4-FFF2-40B4-BE49-F238E27FC236}">
                <a16:creationId xmlns:a16="http://schemas.microsoft.com/office/drawing/2014/main" id="{7409EB85-C4FE-F1D2-DFA6-438C7DC64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617" y="4312150"/>
            <a:ext cx="3836894" cy="937521"/>
          </a:xfrm>
          <a:prstGeom prst="rect">
            <a:avLst/>
          </a:prstGeom>
        </p:spPr>
      </p:pic>
      <p:sp>
        <p:nvSpPr>
          <p:cNvPr id="37"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C4338-1666-C25B-007D-0047D36B903E}"/>
              </a:ext>
            </a:extLst>
          </p:cNvPr>
          <p:cNvSpPr>
            <a:spLocks noGrp="1"/>
          </p:cNvSpPr>
          <p:nvPr>
            <p:ph idx="1"/>
          </p:nvPr>
        </p:nvSpPr>
        <p:spPr>
          <a:xfrm>
            <a:off x="6586415" y="723153"/>
            <a:ext cx="4555782" cy="5392482"/>
          </a:xfrm>
        </p:spPr>
        <p:txBody>
          <a:bodyPr anchor="ctr">
            <a:normAutofit fontScale="92500" lnSpcReduction="20000"/>
          </a:bodyPr>
          <a:lstStyle/>
          <a:p>
            <a:pPr algn="just"/>
            <a:r>
              <a:rPr lang="en-US" sz="1800" b="0" i="0" dirty="0">
                <a:effectLst/>
                <a:latin typeface="Boutros Coursera"/>
              </a:rPr>
              <a:t>There is a reason why we suggest you to think of the when-backdrop-switches-to-x instruction block as an entrance to a different </a:t>
            </a:r>
            <a:r>
              <a:rPr lang="en-US" sz="1800" b="1" i="0" dirty="0">
                <a:effectLst/>
                <a:latin typeface="unset"/>
              </a:rPr>
              <a:t>subprogram</a:t>
            </a:r>
            <a:r>
              <a:rPr lang="en-US" sz="1800" b="0" i="0" dirty="0">
                <a:effectLst/>
                <a:latin typeface="Boutros Coursera"/>
              </a:rPr>
              <a:t>. The alternative, usual way of thinking is to trace the sequence of instructions, line by line. When you think of a sequence, you will assume that the previous one finishes before the next one starts. When we "enter" a new subprogram, the other programs needs not be finished. This is more the case here.</a:t>
            </a:r>
          </a:p>
          <a:p>
            <a:pPr algn="just"/>
            <a:r>
              <a:rPr lang="en-US" sz="1800" b="0" i="0" dirty="0">
                <a:effectLst/>
                <a:latin typeface="Boutros Coursera"/>
              </a:rPr>
              <a:t>Look at the below picture.</a:t>
            </a:r>
          </a:p>
          <a:p>
            <a:pPr algn="just"/>
            <a:r>
              <a:rPr lang="en-US" sz="1800" dirty="0">
                <a:latin typeface="Boutros Coursera"/>
              </a:rPr>
              <a:t>You should have learned from the Homework last week that the two when-green-flag-clicked instructions will both run. In this case, the Sprite will not move because the two actions cancel each other. And then, when we switch the backdrop to "2", the when-backdrop-switches-to-2 instruction will not hesitate to join in. The two when-green-flag-clicked blocks will not cease running because of a new fellow joining. All three blocks run together.</a:t>
            </a:r>
          </a:p>
          <a:p>
            <a:pPr algn="just"/>
            <a:r>
              <a:rPr lang="en-US" sz="1800" dirty="0">
                <a:latin typeface="Boutros Coursera"/>
              </a:rPr>
              <a:t>This is not very desirable. First, it's difficult to see whether your logic goes wrong or not when the actions cancel each other and hide under each other. Second, it's wasting computer resources!</a:t>
            </a:r>
          </a:p>
        </p:txBody>
      </p:sp>
    </p:spTree>
    <p:extLst>
      <p:ext uri="{BB962C8B-B14F-4D97-AF65-F5344CB8AC3E}">
        <p14:creationId xmlns:p14="http://schemas.microsoft.com/office/powerpoint/2010/main" val="19590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5C8286-98A5-E137-84DC-B3EF2DB8740E}"/>
              </a:ext>
            </a:extLst>
          </p:cNvPr>
          <p:cNvSpPr>
            <a:spLocks noGrp="1"/>
          </p:cNvSpPr>
          <p:nvPr>
            <p:ph type="title"/>
          </p:nvPr>
        </p:nvSpPr>
        <p:spPr>
          <a:xfrm>
            <a:off x="838199" y="1068891"/>
            <a:ext cx="4259731" cy="1985085"/>
          </a:xfrm>
        </p:spPr>
        <p:txBody>
          <a:bodyPr anchor="b">
            <a:normAutofit/>
          </a:bodyPr>
          <a:lstStyle/>
          <a:p>
            <a:pPr algn="ctr"/>
            <a:r>
              <a:rPr lang="en-US" b="1" i="0" dirty="0">
                <a:effectLst/>
                <a:latin typeface="Boutros Coursera"/>
              </a:rPr>
              <a:t>The "UNTIL" Entry Point</a:t>
            </a:r>
            <a:endParaRPr lang="en-US" dirty="0"/>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1850F7C5-F244-B729-0858-640EB42EF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175" y="3555468"/>
            <a:ext cx="3289778" cy="2450885"/>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461B0E-AF79-2F18-4B19-5328769A584D}"/>
              </a:ext>
            </a:extLst>
          </p:cNvPr>
          <p:cNvSpPr>
            <a:spLocks noGrp="1"/>
          </p:cNvSpPr>
          <p:nvPr>
            <p:ph idx="1"/>
          </p:nvPr>
        </p:nvSpPr>
        <p:spPr>
          <a:xfrm>
            <a:off x="6586415" y="723153"/>
            <a:ext cx="4555782" cy="5392482"/>
          </a:xfrm>
        </p:spPr>
        <p:txBody>
          <a:bodyPr anchor="ctr">
            <a:normAutofit/>
          </a:bodyPr>
          <a:lstStyle/>
          <a:p>
            <a:r>
              <a:rPr lang="en-US" sz="2000" b="0" i="0">
                <a:effectLst/>
                <a:latin typeface="Boutros Coursera"/>
              </a:rPr>
              <a:t>Except when the program is ill designed to invoke conflicts of actions, it is good to have </a:t>
            </a:r>
            <a:r>
              <a:rPr lang="en-US" sz="2000" b="1" i="0">
                <a:effectLst/>
                <a:latin typeface="Boutros Coursera"/>
              </a:rPr>
              <a:t>parallel when-green-flag-clicked</a:t>
            </a:r>
            <a:r>
              <a:rPr lang="en-US" sz="2000" b="0" i="0">
                <a:effectLst/>
                <a:latin typeface="Boutros Coursera"/>
              </a:rPr>
              <a:t> </a:t>
            </a:r>
            <a:r>
              <a:rPr lang="en-US" sz="2000" b="1" i="0">
                <a:effectLst/>
                <a:latin typeface="Boutros Coursera"/>
              </a:rPr>
              <a:t>instructions</a:t>
            </a:r>
            <a:r>
              <a:rPr lang="en-US" sz="2000" b="0" i="0">
                <a:effectLst/>
                <a:latin typeface="Boutros Coursera"/>
              </a:rPr>
              <a:t>, to handle different actions. Such needs arise here and then, for example, having the Sprite change costumes, while it runs around for different business on stage. It is possible to manually intertwine the actions into one when-green-flag-clicked group, but why trouble ourselves when we could have a clean design with parallel blocks?</a:t>
            </a:r>
            <a:endParaRPr lang="en-US" sz="2000"/>
          </a:p>
        </p:txBody>
      </p:sp>
    </p:spTree>
    <p:extLst>
      <p:ext uri="{BB962C8B-B14F-4D97-AF65-F5344CB8AC3E}">
        <p14:creationId xmlns:p14="http://schemas.microsoft.com/office/powerpoint/2010/main" val="167518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E0F334-5F1D-C254-ED85-05F396F32C81}"/>
              </a:ext>
            </a:extLst>
          </p:cNvPr>
          <p:cNvSpPr>
            <a:spLocks noGrp="1"/>
          </p:cNvSpPr>
          <p:nvPr>
            <p:ph type="title"/>
          </p:nvPr>
        </p:nvSpPr>
        <p:spPr>
          <a:xfrm>
            <a:off x="838199" y="1068891"/>
            <a:ext cx="4259731" cy="1985085"/>
          </a:xfrm>
        </p:spPr>
        <p:txBody>
          <a:bodyPr anchor="b">
            <a:normAutofit/>
          </a:bodyPr>
          <a:lstStyle/>
          <a:p>
            <a:pPr algn="ctr"/>
            <a:r>
              <a:rPr lang="en-US" b="1" i="0" dirty="0">
                <a:effectLst/>
                <a:latin typeface="Boutros Coursera"/>
              </a:rPr>
              <a:t>The "UNTIL" Entry Point</a:t>
            </a:r>
            <a:endParaRPr lang="en-US" dirty="0"/>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id="{58F39866-6512-FF4B-BA3B-5EAF546C3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456" y="3555468"/>
            <a:ext cx="3493215" cy="2450885"/>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3EE7E9-7B06-A503-6B3C-204BB33D89B5}"/>
              </a:ext>
            </a:extLst>
          </p:cNvPr>
          <p:cNvSpPr>
            <a:spLocks noGrp="1"/>
          </p:cNvSpPr>
          <p:nvPr>
            <p:ph idx="1"/>
          </p:nvPr>
        </p:nvSpPr>
        <p:spPr>
          <a:xfrm>
            <a:off x="6586415" y="723153"/>
            <a:ext cx="4555782" cy="5392482"/>
          </a:xfrm>
        </p:spPr>
        <p:txBody>
          <a:bodyPr anchor="ctr">
            <a:normAutofit/>
          </a:bodyPr>
          <a:lstStyle/>
          <a:p>
            <a:r>
              <a:rPr lang="en-US" sz="1900" b="0" i="0">
                <a:effectLst/>
                <a:latin typeface="Boutros Coursera"/>
              </a:rPr>
              <a:t>Then, it often comes about that a parallel block does not need to come in immediately after the Green Flag is clicked. We've learned to use the </a:t>
            </a:r>
            <a:r>
              <a:rPr lang="en-US" sz="1900" b="1" i="0">
                <a:effectLst/>
                <a:latin typeface="Boutros Coursera"/>
              </a:rPr>
              <a:t>wait-x-secs</a:t>
            </a:r>
            <a:r>
              <a:rPr lang="en-US" sz="1900" b="0" i="0">
                <a:effectLst/>
                <a:latin typeface="Boutros Coursera"/>
              </a:rPr>
              <a:t> instruction to delay its entry. However, such timing was manually calculated. It could be inaccurate, and above all, troublesome. In this module, we will learn to use the </a:t>
            </a:r>
            <a:r>
              <a:rPr lang="en-US" sz="1900" b="1" i="0">
                <a:effectLst/>
                <a:latin typeface="Boutros Coursera"/>
              </a:rPr>
              <a:t>wait-until</a:t>
            </a:r>
            <a:r>
              <a:rPr lang="en-US" sz="1900" b="0" i="0">
                <a:effectLst/>
                <a:latin typeface="Boutros Coursera"/>
              </a:rPr>
              <a:t> instruction block to delay an entry point till the situation is favourable.</a:t>
            </a:r>
          </a:p>
          <a:p>
            <a:r>
              <a:rPr lang="en-US" sz="1900" b="0" i="0">
                <a:effectLst/>
                <a:latin typeface="Boutros Coursera"/>
              </a:rPr>
              <a:t>Last but not least, you should also take note of the </a:t>
            </a:r>
            <a:r>
              <a:rPr lang="en-US" sz="1900" b="1" i="0">
                <a:effectLst/>
                <a:latin typeface="Boutros Coursera"/>
              </a:rPr>
              <a:t>repeat-until</a:t>
            </a:r>
            <a:r>
              <a:rPr lang="en-US" sz="1900" b="0" i="0">
                <a:effectLst/>
                <a:latin typeface="Boutros Coursera"/>
              </a:rPr>
              <a:t> instruction. It also signifies some kind of indefinite longing, except that the Sprite will repeat some action before the situation is favourable. Recall the impatient frog jumping up and down, waiting for the princess.</a:t>
            </a:r>
            <a:endParaRPr lang="en-US" sz="1900"/>
          </a:p>
        </p:txBody>
      </p:sp>
    </p:spTree>
    <p:extLst>
      <p:ext uri="{BB962C8B-B14F-4D97-AF65-F5344CB8AC3E}">
        <p14:creationId xmlns:p14="http://schemas.microsoft.com/office/powerpoint/2010/main" val="419159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92ACE0-B7D1-62D3-16E0-70931D57116B}"/>
              </a:ext>
            </a:extLst>
          </p:cNvPr>
          <p:cNvSpPr>
            <a:spLocks noGrp="1"/>
          </p:cNvSpPr>
          <p:nvPr>
            <p:ph type="title"/>
          </p:nvPr>
        </p:nvSpPr>
        <p:spPr>
          <a:xfrm>
            <a:off x="838199" y="1068891"/>
            <a:ext cx="4259731" cy="1985085"/>
          </a:xfrm>
        </p:spPr>
        <p:txBody>
          <a:bodyPr anchor="b">
            <a:normAutofit/>
          </a:bodyPr>
          <a:lstStyle/>
          <a:p>
            <a:pPr algn="ctr"/>
            <a:r>
              <a:rPr lang="en-US" b="0" i="0">
                <a:effectLst/>
                <a:latin typeface="Boutros Coursera"/>
              </a:rPr>
              <a:t>Steps of the example</a:t>
            </a:r>
            <a:endParaRPr lang="en-US"/>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Timeline&#10;&#10;Description automatically generated with medium confidence">
            <a:extLst>
              <a:ext uri="{FF2B5EF4-FFF2-40B4-BE49-F238E27FC236}">
                <a16:creationId xmlns:a16="http://schemas.microsoft.com/office/drawing/2014/main" id="{E96DC001-1142-97CC-558F-5CBB4F7AD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493" y="3555468"/>
            <a:ext cx="3343142" cy="2450885"/>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004FC6-694A-950E-88AE-942D52143777}"/>
              </a:ext>
            </a:extLst>
          </p:cNvPr>
          <p:cNvSpPr>
            <a:spLocks noGrp="1"/>
          </p:cNvSpPr>
          <p:nvPr>
            <p:ph idx="1"/>
          </p:nvPr>
        </p:nvSpPr>
        <p:spPr>
          <a:xfrm>
            <a:off x="6586415" y="723153"/>
            <a:ext cx="4555782" cy="5392482"/>
          </a:xfrm>
        </p:spPr>
        <p:txBody>
          <a:bodyPr anchor="ctr">
            <a:normAutofit/>
          </a:bodyPr>
          <a:lstStyle/>
          <a:p>
            <a:r>
              <a:rPr lang="en-US" sz="2000" b="0" i="0">
                <a:effectLst/>
                <a:latin typeface="Boutros Coursera"/>
              </a:rPr>
              <a:t>We start with a blank project. Below are all the blocks used to complete this example. You should put all code blocks in </a:t>
            </a:r>
            <a:r>
              <a:rPr lang="en-US" sz="2000" b="1" i="0">
                <a:effectLst/>
                <a:latin typeface="Boutros Coursera"/>
              </a:rPr>
              <a:t>Sprite1</a:t>
            </a:r>
            <a:r>
              <a:rPr lang="en-US" sz="2000" b="0" i="0">
                <a:effectLst/>
                <a:latin typeface="Boutros Coursera"/>
              </a:rPr>
              <a:t>. There are no other Sprites used.</a:t>
            </a:r>
          </a:p>
          <a:p>
            <a:endParaRPr lang="en-US" sz="2000">
              <a:latin typeface="Boutros Coursera"/>
            </a:endParaRPr>
          </a:p>
          <a:p>
            <a:r>
              <a:rPr lang="en-US" sz="2000" b="0" i="0">
                <a:effectLst/>
                <a:latin typeface="Boutros Coursera"/>
              </a:rPr>
              <a:t>Try to remove the last move-10-steps instruction block and run again to see what will happen.</a:t>
            </a:r>
          </a:p>
          <a:p>
            <a:pPr marL="0" indent="0">
              <a:buNone/>
            </a:pPr>
            <a:endParaRPr lang="en-US" sz="2000"/>
          </a:p>
        </p:txBody>
      </p:sp>
    </p:spTree>
    <p:extLst>
      <p:ext uri="{BB962C8B-B14F-4D97-AF65-F5344CB8AC3E}">
        <p14:creationId xmlns:p14="http://schemas.microsoft.com/office/powerpoint/2010/main" val="2096408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734</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Boutros Coursera</vt:lpstr>
      <vt:lpstr>Calibri</vt:lpstr>
      <vt:lpstr>Calibri Light</vt:lpstr>
      <vt:lpstr>unset</vt:lpstr>
      <vt:lpstr>Office Theme</vt:lpstr>
      <vt:lpstr>PowerPoint Presentation</vt:lpstr>
      <vt:lpstr>Entry Points into a Program</vt:lpstr>
      <vt:lpstr>Conflicts of Actions</vt:lpstr>
      <vt:lpstr>The "UNTIL" Entry Point</vt:lpstr>
      <vt:lpstr>The "UNTIL" Entry Point</vt:lpstr>
      <vt:lpstr>Steps of the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 osama</dc:creator>
  <cp:lastModifiedBy>alaa osama</cp:lastModifiedBy>
  <cp:revision>2</cp:revision>
  <dcterms:created xsi:type="dcterms:W3CDTF">2022-05-18T09:47:51Z</dcterms:created>
  <dcterms:modified xsi:type="dcterms:W3CDTF">2022-05-18T09:56:33Z</dcterms:modified>
</cp:coreProperties>
</file>