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58" r:id="rId2"/>
    <p:sldMasterId id="2147483662" r:id="rId3"/>
    <p:sldMasterId id="2147483666" r:id="rId4"/>
  </p:sldMasterIdLst>
  <p:notesMasterIdLst>
    <p:notesMasterId r:id="rId22"/>
  </p:notesMasterIdLst>
  <p:sldIdLst>
    <p:sldId id="256" r:id="rId5"/>
    <p:sldId id="261" r:id="rId6"/>
    <p:sldId id="262" r:id="rId7"/>
    <p:sldId id="288" r:id="rId8"/>
    <p:sldId id="290" r:id="rId9"/>
    <p:sldId id="291" r:id="rId10"/>
    <p:sldId id="292" r:id="rId11"/>
    <p:sldId id="285" r:id="rId12"/>
    <p:sldId id="294" r:id="rId13"/>
    <p:sldId id="299" r:id="rId14"/>
    <p:sldId id="300" r:id="rId15"/>
    <p:sldId id="301" r:id="rId16"/>
    <p:sldId id="305" r:id="rId17"/>
    <p:sldId id="306" r:id="rId18"/>
    <p:sldId id="307" r:id="rId19"/>
    <p:sldId id="287" r:id="rId20"/>
    <p:sldId id="30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6D5435-7BB6-4799-ACB2-591B228160D6}">
  <a:tblStyle styleId="{C66D5435-7BB6-4799-ACB2-591B22816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33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02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52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9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09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95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22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39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27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78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6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30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0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0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28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11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20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8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2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359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6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79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1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078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610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44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02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smtClean="0"/>
              <a:t>Hill </a:t>
            </a:r>
            <a:r>
              <a:rPr lang="en-US" b="1" dirty="0"/>
              <a:t>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10</a:t>
            </a:fld>
            <a:endParaRPr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695862"/>
                  </p:ext>
                </p:extLst>
              </p:nvPr>
            </p:nvGraphicFramePr>
            <p:xfrm>
              <a:off x="701040" y="133350"/>
              <a:ext cx="8321040" cy="736346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832104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𝐾𝑒𝑦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𝐷𝑒𝑡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𝐴𝑑𝑗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𝐾𝑒𝑦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26</m:t>
                              </m:r>
                              <m:r>
                                <a:rPr lang="ar-EG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19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ar-EG" sz="1600" dirty="0" smtClean="0">
                              <a:solidFill>
                                <a:schemeClr val="bg1"/>
                              </a:solidFill>
                            </a:rPr>
                            <a:t>   </a:t>
                          </a:r>
                          <a:r>
                            <a:rPr lang="ar-EG" sz="1800" dirty="0" smtClean="0">
                              <a:solidFill>
                                <a:schemeClr val="bg1"/>
                              </a:solidFill>
                            </a:rPr>
                            <a:t>    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695862"/>
                  </p:ext>
                </p:extLst>
              </p:nvPr>
            </p:nvGraphicFramePr>
            <p:xfrm>
              <a:off x="701040" y="133350"/>
              <a:ext cx="8321040" cy="736346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8321040"/>
                  </a:tblGrid>
                  <a:tr h="73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983218"/>
                <a:ext cx="9052560" cy="27910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8288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𝐷𝑒𝑡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19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13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13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19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marL="123444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1139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𝐷𝑒𝑡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𝐷𝑒𝑡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:endParaRPr lang="en-US" sz="1600" dirty="0">
                  <a:solidFill>
                    <a:schemeClr val="bg1"/>
                  </a:solidFill>
                </a:endParaRPr>
              </a:p>
              <a:p>
                <a:pPr marL="182880" lvl="4">
                  <a:spcAft>
                    <a:spcPts val="1200"/>
                  </a:spcAft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83218"/>
                <a:ext cx="9052560" cy="27910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y 2"/>
          <p:cNvSpPr/>
          <p:nvPr/>
        </p:nvSpPr>
        <p:spPr>
          <a:xfrm>
            <a:off x="3078480" y="2221230"/>
            <a:ext cx="274320" cy="27432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3078480" y="2602230"/>
            <a:ext cx="274320" cy="27432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7345680" y="2221230"/>
            <a:ext cx="274320" cy="27432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7345680" y="2602230"/>
            <a:ext cx="274320" cy="27432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614160" y="35623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38600" y="2145030"/>
            <a:ext cx="0" cy="73152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2155507"/>
                <a:ext cx="28735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 ∗ </m:t>
                      </m:r>
                      <m:r>
                        <a:rPr lang="en-US" sz="1600" i="1">
                          <a:solidFill>
                            <a:srgbClr val="FFC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55507"/>
                <a:ext cx="287354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" y="2536507"/>
                <a:ext cx="28735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 ∗ </m:t>
                      </m:r>
                      <m:r>
                        <a:rPr lang="en-US" sz="1600" i="1">
                          <a:solidFill>
                            <a:srgbClr val="FFC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36507"/>
                <a:ext cx="2873544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13056" y="2155507"/>
                <a:ext cx="287354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∗ </m:t>
                      </m:r>
                      <m:r>
                        <a:rPr lang="en-US" sz="1600" i="1">
                          <a:solidFill>
                            <a:srgbClr val="FFC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056" y="2155507"/>
                <a:ext cx="2873544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67200" y="2536507"/>
                <a:ext cx="28494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∗ </m:t>
                      </m:r>
                      <m:r>
                        <a:rPr lang="en-US" sz="1600" i="1">
                          <a:solidFill>
                            <a:srgbClr val="FFC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=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 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536507"/>
                <a:ext cx="2849498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1366" y="2963425"/>
                <a:ext cx="3073918" cy="365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21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 ∗ </m:t>
                    </m:r>
                    <m:r>
                      <a:rPr lang="en-US" sz="1600" i="1">
                        <a:solidFill>
                          <a:srgbClr val="8BEF31"/>
                        </a:solidFill>
                        <a:latin typeface="Cambria Math"/>
                      </a:rPr>
                      <m:t>5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 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𝑚𝑜𝑑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26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=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 ==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66" y="2963425"/>
                <a:ext cx="3073918" cy="3657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3139440" y="305486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493012" y="2963425"/>
                <a:ext cx="1155188" cy="365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𝐷𝑒𝑡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12" y="2963425"/>
                <a:ext cx="1155188" cy="36576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82164" y="3429286"/>
                <a:ext cx="3979231" cy="748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209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52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127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38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4" y="3429286"/>
                <a:ext cx="3979231" cy="74853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92220" y="3423412"/>
                <a:ext cx="2513380" cy="748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1045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165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635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400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190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565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20" y="3423412"/>
                <a:ext cx="2513380" cy="7485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383749" y="3421923"/>
                <a:ext cx="1684051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880" lvl="4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49" y="3421923"/>
                <a:ext cx="1684051" cy="90242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8152"/>
                  </p:ext>
                </p:extLst>
              </p:nvPr>
            </p:nvGraphicFramePr>
            <p:xfrm>
              <a:off x="457200" y="4324350"/>
              <a:ext cx="7772400" cy="67056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118872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</a:tblGrid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𝐷𝑒𝑡</m:t>
                                </m:r>
                              </m:oMath>
                            </m:oMathPara>
                          </a14:m>
                          <a:endParaRPr lang="en-US" sz="1600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3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9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17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19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23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𝐷𝑒𝑡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9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3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19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23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8152"/>
                  </p:ext>
                </p:extLst>
              </p:nvPr>
            </p:nvGraphicFramePr>
            <p:xfrm>
              <a:off x="457200" y="4324350"/>
              <a:ext cx="7772400" cy="67056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118872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  <a:gridCol w="548640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4"/>
                          <a:stretch>
                            <a:fillRect t="-1818" r="-553846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3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9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17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19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23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A" sz="160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Times New Roman"/>
                              <a:cs typeface="Times New Roman"/>
                            </a:rPr>
                            <a:t>25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4"/>
                          <a:stretch>
                            <a:fillRect t="-101818" r="-553846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9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21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15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3</a:t>
                          </a:r>
                          <a:endParaRPr lang="en-US" sz="160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19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23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17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  <a:latin typeface="Times New Roman"/>
                              <a:ea typeface="Times New Roman"/>
                              <a:cs typeface="Arial"/>
                            </a:rPr>
                            <a:t>25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  <a:ea typeface="Calibri"/>
                            <a:cs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C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70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6" grpId="0"/>
      <p:bldP spid="8" grpId="0"/>
      <p:bldP spid="12" grpId="0"/>
      <p:bldP spid="22" grpId="0"/>
      <p:bldP spid="23" grpId="0"/>
      <p:bldP spid="25" grpId="0" animBg="1"/>
      <p:bldP spid="24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11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87135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1000" y="247269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905000" y="25184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2455515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455515"/>
                <a:ext cx="338894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" y="3226178"/>
                <a:ext cx="9052560" cy="9104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" y="3226178"/>
                <a:ext cx="9052560" cy="910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1219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94004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73024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505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504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962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78180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20896" y="2455515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96" y="2455515"/>
                <a:ext cx="225927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4648200" y="25184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440" y="2404110"/>
            <a:ext cx="8961120" cy="192024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440" y="1123950"/>
            <a:ext cx="8961120" cy="109728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504950"/>
                <a:ext cx="42222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𝑃𝑙𝑎𝑖𝑛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/>
                      </a:rPr>
                      <m:t> = 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𝐾𝑒𝑦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 ∗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𝐶𝑖𝑝h𝑒𝑟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)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𝑚𝑜𝑑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 26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04950"/>
                <a:ext cx="422224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90747" y="1276350"/>
                <a:ext cx="2953053" cy="912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𝐾𝑒𝑦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47" y="1276350"/>
                <a:ext cx="2953053" cy="912494"/>
              </a:xfrm>
              <a:prstGeom prst="rect">
                <a:avLst/>
              </a:prstGeom>
              <a:blipFill rotWithShape="1">
                <a:blip r:embed="rId7"/>
                <a:stretch>
                  <a:fillRect l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99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9" grpId="0"/>
      <p:bldP spid="35" grpId="0" animBg="1"/>
      <p:bldP spid="38" grpId="0" animBg="1"/>
      <p:bldP spid="39" grpId="0" animBg="1"/>
      <p:bldP spid="40" grpId="0" animBg="1"/>
      <p:bldP spid="46" grpId="0"/>
      <p:bldP spid="47" grpId="0" animBg="1"/>
      <p:bldP spid="22" grpId="0" animBg="1"/>
      <p:bldP spid="23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12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61569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1976078"/>
                <a:ext cx="8686800" cy="23992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prstClr val="white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431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494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388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prstClr val="white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6078"/>
                <a:ext cx="8686800" cy="23992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3152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5" grpId="0"/>
      <p:bldP spid="8" grpId="0" animBg="1"/>
      <p:bldP spid="2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13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32023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3152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26</m:t>
                      </m:r>
                    </m:oMath>
                  </m:oMathPara>
                </a14:m>
                <a:endParaRPr lang="en-US" sz="2000" i="1" dirty="0" smtClean="0">
                  <a:solidFill>
                    <a:prstClr val="white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5∗24+17∗12+0∗3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15∗24+10∗12+18∗3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18∗24+4∗12+19∗3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534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537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prstClr val="white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𝒐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8" grpId="0" animBg="1"/>
      <p:bldP spid="23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14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66735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3152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prstClr val="white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428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482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prstClr val="white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3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8" grpId="0" animBg="1"/>
      <p:bldP spid="23" grpId="0" animBg="1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15</a:t>
            </a:fld>
            <a:endParaRPr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56002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311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3152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prstClr val="white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377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342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prstClr val="white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1334"/>
                <a:ext cx="8686800" cy="2353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4551015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0" y="459673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93728" y="453384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4533840"/>
                <a:ext cx="225927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876800" y="459673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453384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8BEF31"/>
                </a:solidFill>
              </a:rPr>
              <a:t>paymoremoney</a:t>
            </a:r>
            <a:endParaRPr lang="en-US" sz="2000" b="1" dirty="0">
              <a:solidFill>
                <a:srgbClr val="8BEF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8" grpId="0" animBg="1"/>
      <p:bldP spid="23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bg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Thanks!</a:t>
            </a:r>
            <a:endParaRPr sz="4000" dirty="0">
              <a:solidFill>
                <a:schemeClr val="bg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=1:len_key</a:t>
            </a:r>
          </a:p>
          <a:p>
            <a:r>
              <a:rPr lang="en-US" dirty="0"/>
              <a:t>      </a:t>
            </a:r>
            <a:r>
              <a:rPr lang="en-US" dirty="0" err="1"/>
              <a:t>key_index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)=find(chars==key(</a:t>
            </a:r>
            <a:r>
              <a:rPr lang="en-US" dirty="0" err="1"/>
              <a:t>i</a:t>
            </a:r>
            <a:r>
              <a:rPr lang="en-US" dirty="0"/>
              <a:t>))-1;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 </a:t>
            </a:r>
            <a:r>
              <a:rPr lang="en-US" dirty="0" err="1"/>
              <a:t>key_index</a:t>
            </a:r>
            <a:r>
              <a:rPr lang="en-US" dirty="0"/>
              <a:t>=reshape(</a:t>
            </a:r>
            <a:r>
              <a:rPr lang="en-US" dirty="0" err="1"/>
              <a:t>key_index,Dimn,Dimn</a:t>
            </a:r>
            <a:r>
              <a:rPr lang="en-US" dirty="0"/>
              <a:t>)';</a:t>
            </a:r>
          </a:p>
          <a:p>
            <a:r>
              <a:rPr lang="en-US" dirty="0"/>
              <a:t>     </a:t>
            </a:r>
            <a:r>
              <a:rPr lang="en-US" dirty="0" err="1"/>
              <a:t>key_det</a:t>
            </a:r>
            <a:r>
              <a:rPr lang="en-US" dirty="0"/>
              <a:t>=mod(</a:t>
            </a:r>
            <a:r>
              <a:rPr lang="en-US" dirty="0" err="1"/>
              <a:t>det</a:t>
            </a:r>
            <a:r>
              <a:rPr lang="en-US" dirty="0"/>
              <a:t>(</a:t>
            </a:r>
            <a:r>
              <a:rPr lang="en-US" dirty="0" err="1"/>
              <a:t>key_index</a:t>
            </a:r>
            <a:r>
              <a:rPr lang="en-US" dirty="0"/>
              <a:t>),26);</a:t>
            </a:r>
          </a:p>
          <a:p>
            <a:r>
              <a:rPr lang="en-US" dirty="0"/>
              <a:t>     if mod(key_det,2)~=0 &amp;&amp;</a:t>
            </a:r>
            <a:r>
              <a:rPr lang="en-US" dirty="0" err="1"/>
              <a:t>key_det</a:t>
            </a:r>
            <a:r>
              <a:rPr lang="en-US" dirty="0"/>
              <a:t>~=13</a:t>
            </a:r>
          </a:p>
          <a:p>
            <a:r>
              <a:rPr lang="en-US" dirty="0"/>
              <a:t>         while mod(length(</a:t>
            </a:r>
            <a:r>
              <a:rPr lang="en-US" dirty="0" err="1"/>
              <a:t>Plain_txt</a:t>
            </a:r>
            <a:r>
              <a:rPr lang="en-US" dirty="0"/>
              <a:t>),</a:t>
            </a:r>
            <a:r>
              <a:rPr lang="en-US" dirty="0" err="1"/>
              <a:t>Dimn</a:t>
            </a:r>
            <a:r>
              <a:rPr lang="en-US" dirty="0"/>
              <a:t>)~=0</a:t>
            </a:r>
          </a:p>
          <a:p>
            <a:r>
              <a:rPr lang="en-US" dirty="0"/>
              <a:t>            </a:t>
            </a:r>
            <a:r>
              <a:rPr lang="en-US" dirty="0" err="1"/>
              <a:t>Plain_txt</a:t>
            </a:r>
            <a:r>
              <a:rPr lang="en-US" dirty="0"/>
              <a:t>= </a:t>
            </a:r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Plain_txt,'x</a:t>
            </a:r>
            <a:r>
              <a:rPr lang="en-US" dirty="0"/>
              <a:t>');</a:t>
            </a:r>
          </a:p>
          <a:p>
            <a:r>
              <a:rPr lang="en-US" dirty="0"/>
              <a:t>         end</a:t>
            </a:r>
          </a:p>
          <a:p>
            <a:r>
              <a:rPr lang="en-US" dirty="0"/>
              <a:t>         for </a:t>
            </a:r>
            <a:r>
              <a:rPr lang="en-US" dirty="0" err="1"/>
              <a:t>i</a:t>
            </a:r>
            <a:r>
              <a:rPr lang="en-US" dirty="0"/>
              <a:t>=1:Dimn:length(</a:t>
            </a:r>
            <a:r>
              <a:rPr lang="en-US" dirty="0" err="1"/>
              <a:t>Plain_txt</a:t>
            </a:r>
            <a:r>
              <a:rPr lang="en-US" dirty="0"/>
              <a:t>)</a:t>
            </a:r>
          </a:p>
          <a:p>
            <a:r>
              <a:rPr lang="en-US" dirty="0"/>
              <a:t>             </a:t>
            </a:r>
            <a:r>
              <a:rPr lang="en-US" dirty="0" err="1"/>
              <a:t>plan_char</a:t>
            </a:r>
            <a:r>
              <a:rPr lang="en-US" dirty="0"/>
              <a:t>=</a:t>
            </a:r>
            <a:r>
              <a:rPr lang="en-US" dirty="0" err="1"/>
              <a:t>Plain_txt</a:t>
            </a:r>
            <a:r>
              <a:rPr lang="en-US" dirty="0"/>
              <a:t>(i:i+Dimn-1);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 for  j=1:length(</a:t>
            </a:r>
            <a:r>
              <a:rPr lang="en-US" dirty="0" err="1"/>
              <a:t>plan_char</a:t>
            </a:r>
            <a:r>
              <a:rPr lang="en-US" dirty="0"/>
              <a:t>)</a:t>
            </a:r>
          </a:p>
          <a:p>
            <a:r>
              <a:rPr lang="en-US" dirty="0"/>
              <a:t>               </a:t>
            </a:r>
            <a:r>
              <a:rPr lang="en-US" dirty="0" err="1"/>
              <a:t>plan_ind</a:t>
            </a:r>
            <a:r>
              <a:rPr lang="en-US" dirty="0"/>
              <a:t>(j)=find(chars==</a:t>
            </a:r>
            <a:r>
              <a:rPr lang="en-US" dirty="0" err="1"/>
              <a:t>plan_char</a:t>
            </a:r>
            <a:r>
              <a:rPr lang="en-US" dirty="0"/>
              <a:t>(j))-1;</a:t>
            </a:r>
          </a:p>
          <a:p>
            <a:r>
              <a:rPr lang="en-US" dirty="0"/>
              <a:t>             end</a:t>
            </a:r>
          </a:p>
          <a:p>
            <a:r>
              <a:rPr lang="en-US" dirty="0"/>
              <a:t>             </a:t>
            </a:r>
            <a:r>
              <a:rPr lang="en-US" dirty="0" err="1"/>
              <a:t>cipher_idx</a:t>
            </a:r>
            <a:r>
              <a:rPr lang="en-US" dirty="0"/>
              <a:t>=</a:t>
            </a:r>
            <a:r>
              <a:rPr lang="en-US" dirty="0" err="1"/>
              <a:t>key_index</a:t>
            </a:r>
            <a:r>
              <a:rPr lang="en-US" dirty="0"/>
              <a:t>*</a:t>
            </a:r>
            <a:r>
              <a:rPr lang="en-US" dirty="0" err="1"/>
              <a:t>plan_ind</a:t>
            </a:r>
            <a:r>
              <a:rPr lang="en-US" dirty="0"/>
              <a:t>';</a:t>
            </a:r>
          </a:p>
          <a:p>
            <a:r>
              <a:rPr lang="en-US" dirty="0"/>
              <a:t>             </a:t>
            </a:r>
            <a:r>
              <a:rPr lang="en-US" dirty="0" err="1"/>
              <a:t>cipher_idx</a:t>
            </a:r>
            <a:r>
              <a:rPr lang="en-US" dirty="0"/>
              <a:t>=mod(cipher_idx,26);</a:t>
            </a:r>
          </a:p>
          <a:p>
            <a:r>
              <a:rPr lang="en-US" dirty="0"/>
              <a:t>             </a:t>
            </a:r>
            <a:r>
              <a:rPr lang="en-US" dirty="0" err="1"/>
              <a:t>Cipher_txt</a:t>
            </a:r>
            <a:r>
              <a:rPr lang="en-US" dirty="0"/>
              <a:t>(i:i+Dimn-1)=chars(cipher_idx+1);</a:t>
            </a:r>
          </a:p>
          <a:p>
            <a:r>
              <a:rPr lang="en-US" dirty="0"/>
              <a:t>         end</a:t>
            </a:r>
          </a:p>
          <a:p>
            <a:r>
              <a:rPr lang="en-US" dirty="0"/>
              <a:t>         </a:t>
            </a:r>
            <a:r>
              <a:rPr lang="en-US" dirty="0" err="1"/>
              <a:t>Cipher_txt</a:t>
            </a:r>
            <a:r>
              <a:rPr lang="en-US" dirty="0"/>
              <a:t>=upper(</a:t>
            </a:r>
            <a:r>
              <a:rPr lang="en-US" dirty="0" err="1"/>
              <a:t>Cipher_txt</a:t>
            </a:r>
            <a:r>
              <a:rPr lang="en-US" dirty="0"/>
              <a:t>);</a:t>
            </a:r>
          </a:p>
          <a:p>
            <a:r>
              <a:rPr lang="en-US" dirty="0"/>
              <a:t>     else</a:t>
            </a:r>
          </a:p>
          <a:p>
            <a:r>
              <a:rPr lang="en-US" dirty="0"/>
              <a:t>        </a:t>
            </a:r>
            <a:r>
              <a:rPr lang="en-US" dirty="0" err="1"/>
              <a:t>disp</a:t>
            </a:r>
            <a:r>
              <a:rPr lang="en-US" dirty="0"/>
              <a:t>('Error...');</a:t>
            </a:r>
          </a:p>
          <a:p>
            <a:r>
              <a:rPr lang="en-US" dirty="0"/>
              <a:t>     end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oogle Shape;16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just">
                  <a:buClr>
                    <a:srgbClr val="B52552"/>
                  </a:buClr>
                  <a:buFont typeface="Wingdings" panose="05000000000000000000" pitchFamily="2" charset="2"/>
                  <a:buChar char="Ø"/>
                </a:pPr>
                <a:r>
                  <a:rPr lang="en-US" dirty="0"/>
                  <a:t>Write a program to encrypt the plain text </a:t>
                </a:r>
                <a:r>
                  <a:rPr lang="en-US" dirty="0" smtClean="0"/>
                  <a:t>“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pay more money</a:t>
                </a:r>
                <a:r>
                  <a:rPr lang="en-US" dirty="0" smtClean="0"/>
                  <a:t>” </a:t>
                </a:r>
                <a:r>
                  <a:rPr lang="en-US" dirty="0"/>
                  <a:t>using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Hill </a:t>
                </a:r>
                <a:r>
                  <a:rPr lang="en-US" dirty="0" smtClean="0"/>
                  <a:t>cipher </a:t>
                </a:r>
                <a:r>
                  <a:rPr lang="en-US" dirty="0"/>
                  <a:t>where the key is </a:t>
                </a:r>
                <a:r>
                  <a:rPr lang="en-US" dirty="0" smtClean="0"/>
                  <a:t>“</a:t>
                </a:r>
                <a:r>
                  <a:rPr lang="en-US" b="1" dirty="0">
                    <a:solidFill>
                      <a:srgbClr val="00B0F0"/>
                    </a:solidFill>
                  </a:rPr>
                  <a:t>identical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533400" lvl="1" indent="0">
                  <a:spcBef>
                    <a:spcPts val="1800"/>
                  </a:spcBef>
                  <a:buNone/>
                </a:pPr>
                <a:r>
                  <a:rPr lang="en-US" b="1" dirty="0"/>
                  <a:t>Plain text: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pay more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money</a:t>
                </a:r>
                <a:endParaRPr lang="en-US" b="1" dirty="0">
                  <a:solidFill>
                    <a:srgbClr val="00B0F0"/>
                  </a:solidFill>
                </a:endParaRPr>
              </a:p>
              <a:p>
                <a:pPr marL="533400" lvl="1" indent="0">
                  <a:buNone/>
                </a:pPr>
                <a:r>
                  <a:rPr lang="en-US" b="1" dirty="0"/>
                  <a:t>Key: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identical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Cipher text: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Encryption: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𝐶𝑖𝑝h𝑒𝑟</m:t>
                    </m:r>
                    <m:r>
                      <a:rPr lang="en-US" i="1" dirty="0" smtClean="0">
                        <a:latin typeface="Cambria Math"/>
                      </a:rPr>
                      <m:t> = (</m:t>
                    </m:r>
                    <m:r>
                      <a:rPr lang="en-US" i="1" dirty="0">
                        <a:latin typeface="Cambria Math"/>
                      </a:rPr>
                      <m:t>𝐾𝑒𝑦</m:t>
                    </m:r>
                    <m:r>
                      <a:rPr lang="en-US" i="1" dirty="0">
                        <a:latin typeface="Cambria Math"/>
                      </a:rPr>
                      <m:t> ∗ </m:t>
                    </m:r>
                    <m:r>
                      <a:rPr lang="en-US" i="1" dirty="0" smtClean="0">
                        <a:latin typeface="Cambria Math"/>
                      </a:rPr>
                      <m:t>𝑃𝑙𝑎𝑖𝑛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  <m:r>
                      <a:rPr lang="en-US" i="1" dirty="0">
                        <a:latin typeface="Cambria Math"/>
                      </a:rPr>
                      <m:t>𝑚𝑜𝑑</m:t>
                    </m:r>
                    <m:r>
                      <a:rPr lang="en-US" i="1" dirty="0">
                        <a:latin typeface="Cambria Math"/>
                      </a:rPr>
                      <m:t> 26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8" name="Google Shape;16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  <a:blipFill rotWithShape="1">
                <a:blip r:embed="rId3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56204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36320" y="1487907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Key</a:t>
            </a:r>
            <a:endParaRPr lang="en-US" sz="2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61577" y="1231715"/>
                <a:ext cx="1396023" cy="912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77" y="1231715"/>
                <a:ext cx="1396023" cy="9124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1905000" y="1550802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81400" y="1550802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37977" y="1234857"/>
                <a:ext cx="1828834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77" y="1234857"/>
                <a:ext cx="1828834" cy="906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33400" y="2472690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905000" y="25184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2455515"/>
                <a:ext cx="34849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455515"/>
                <a:ext cx="3484928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" y="3226178"/>
                <a:ext cx="9052560" cy="9104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   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" y="3226178"/>
                <a:ext cx="9052560" cy="9104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1219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8077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791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505200" y="358995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504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962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49440" y="3132759"/>
            <a:ext cx="0" cy="10972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20896" y="2455515"/>
                <a:ext cx="22236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96" y="2455515"/>
                <a:ext cx="222368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4648200" y="25184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1440" y="2404110"/>
            <a:ext cx="8961120" cy="192024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1440" y="1123950"/>
            <a:ext cx="8961120" cy="109728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4" grpId="0" animBg="1"/>
      <p:bldP spid="21" grpId="0" animBg="1"/>
      <p:bldP spid="25" grpId="0"/>
      <p:bldP spid="26" grpId="0"/>
      <p:bldP spid="34" grpId="0" animBg="1"/>
      <p:bldP spid="6" grpId="0"/>
      <p:bldP spid="9" grpId="0"/>
      <p:bldP spid="35" grpId="0" animBg="1"/>
      <p:bldP spid="38" grpId="0" animBg="1"/>
      <p:bldP spid="39" grpId="0" animBg="1"/>
      <p:bldP spid="40" grpId="0" animBg="1"/>
      <p:bldP spid="46" grpId="0"/>
      <p:bldP spid="47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97492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2000" y="1208737"/>
            <a:ext cx="15544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286000" y="1300177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93728" y="1208737"/>
                <a:ext cx="2259272" cy="457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1208737"/>
                <a:ext cx="2259272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1976078"/>
                <a:ext cx="8686800" cy="23482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26</m:t>
                      </m:r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8∗15+3∗0+4∗24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13∗15+19∗0+8∗24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2∗15+0∗0+11∗24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387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294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6078"/>
                <a:ext cx="8686800" cy="23482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638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790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1828860"/>
            <a:ext cx="71628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6" grpId="0"/>
      <p:bldP spid="5" grpId="0"/>
      <p:bldP spid="8" grpId="0" animBg="1"/>
      <p:bldP spid="2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66410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1595078"/>
                <a:ext cx="8686800" cy="23482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26</m:t>
                      </m:r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8∗12+ 3∗14+4∗17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13∗12+19∗14+8∗17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2∗12+0∗14+11∗17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558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5078"/>
                <a:ext cx="8686800" cy="23482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257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409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1447860"/>
            <a:ext cx="71628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42460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1595078"/>
                <a:ext cx="8686800" cy="23482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ar-EG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ar-EG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392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5078"/>
                <a:ext cx="8686800" cy="23482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257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409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1447860"/>
            <a:ext cx="71628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69436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1595078"/>
                <a:ext cx="8686800" cy="23480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40080" lvl="3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ar-EG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ar-EG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</a:endParaRPr>
              </a:p>
              <a:p>
                <a:pPr marL="640080" lvl="3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19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437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290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marL="640080" lvl="3">
                  <a:spcAft>
                    <a:spcPts val="1200"/>
                  </a:spcAft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8BEF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solidFill>
                                    <a:srgbClr val="8BEF3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5078"/>
                <a:ext cx="8686800" cy="234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143000" y="3257550"/>
            <a:ext cx="1005840" cy="457200"/>
          </a:xfrm>
          <a:prstGeom prst="rightArrow">
            <a:avLst/>
          </a:prstGeom>
          <a:noFill/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Mod 26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368040" y="340995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1447860"/>
            <a:ext cx="7162800" cy="264789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4254802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286000" y="4300522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93728" y="4237627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28" y="4237627"/>
                <a:ext cx="225927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76800" y="4300522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4237627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BEF31"/>
                </a:solidFill>
              </a:rPr>
              <a:t>IXIYMDUCGEVE</a:t>
            </a:r>
            <a:endParaRPr lang="en-US" sz="2000" b="1" dirty="0">
              <a:solidFill>
                <a:srgbClr val="8BEF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6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3" grpId="0" animBg="1"/>
      <p:bldP spid="10" grpId="0" animBg="1"/>
      <p:bldP spid="9" grpId="0"/>
      <p:bldP spid="11" grpId="0" animBg="1"/>
      <p:bldP spid="12" grpId="0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Decryption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oogle Shape;168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 algn="just">
                  <a:buClr>
                    <a:srgbClr val="B52552"/>
                  </a:buCl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Write a program to decrypt </a:t>
                </a:r>
                <a:r>
                  <a:rPr lang="en-US" dirty="0"/>
                  <a:t>the </a:t>
                </a:r>
                <a:r>
                  <a:rPr lang="en-US" dirty="0" smtClean="0"/>
                  <a:t>cipher text “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ixiymducgeve</a:t>
                </a:r>
                <a:r>
                  <a:rPr lang="en-US" dirty="0" smtClean="0"/>
                  <a:t>” </a:t>
                </a:r>
                <a:r>
                  <a:rPr lang="en-US" dirty="0"/>
                  <a:t>using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Hill </a:t>
                </a:r>
                <a:r>
                  <a:rPr lang="en-US" dirty="0" smtClean="0"/>
                  <a:t>cipher </a:t>
                </a:r>
                <a:r>
                  <a:rPr lang="en-US" dirty="0"/>
                  <a:t>where the key is </a:t>
                </a:r>
                <a:r>
                  <a:rPr lang="en-US" dirty="0" smtClean="0"/>
                  <a:t>“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identical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533400" lvl="1" indent="0">
                  <a:spcBef>
                    <a:spcPts val="1800"/>
                  </a:spcBef>
                  <a:buNone/>
                </a:pPr>
                <a:r>
                  <a:rPr lang="en-US" b="1" dirty="0"/>
                  <a:t>Cipher </a:t>
                </a:r>
                <a:r>
                  <a:rPr lang="en-US" b="1" dirty="0" smtClean="0"/>
                  <a:t>text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b="1" dirty="0" err="1" smtClean="0">
                    <a:solidFill>
                      <a:srgbClr val="00B0F0"/>
                    </a:solidFill>
                  </a:rPr>
                  <a:t>ixiymducgeve</a:t>
                </a:r>
                <a:endParaRPr lang="en-US" b="1" dirty="0">
                  <a:solidFill>
                    <a:srgbClr val="00B0F0"/>
                  </a:solidFill>
                </a:endParaRPr>
              </a:p>
              <a:p>
                <a:pPr marL="533400" lvl="1" indent="0">
                  <a:buNone/>
                </a:pPr>
                <a:r>
                  <a:rPr lang="en-US" b="1" dirty="0"/>
                  <a:t>Key: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F0"/>
                    </a:solidFill>
                  </a:rPr>
                  <a:t>identical</a:t>
                </a:r>
              </a:p>
              <a:p>
                <a:pPr marL="533400" lvl="1" indent="0">
                  <a:buNone/>
                </a:pPr>
                <a:r>
                  <a:rPr lang="en-US" b="1" dirty="0"/>
                  <a:t>Plain </a:t>
                </a:r>
                <a:r>
                  <a:rPr lang="en-US" b="1" dirty="0" smtClean="0"/>
                  <a:t>text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???</a:t>
                </a:r>
              </a:p>
              <a:p>
                <a:pPr marL="533400" lvl="1" indent="0">
                  <a:buNone/>
                </a:pPr>
                <a:r>
                  <a:rPr lang="en-US" b="1" dirty="0" smtClean="0"/>
                  <a:t>Decryption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𝑃𝑙𝑎𝑖𝑛</m:t>
                    </m:r>
                    <m:r>
                      <a:rPr lang="en-US" i="1" dirty="0" smtClean="0">
                        <a:latin typeface="Cambria Math"/>
                      </a:rPr>
                      <m:t> = 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𝐾𝑒𝑦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∗</m:t>
                    </m:r>
                    <m:r>
                      <a:rPr lang="en-US" b="0" i="1" dirty="0" smtClean="0">
                        <a:latin typeface="Cambria Math"/>
                      </a:rPr>
                      <m:t>𝐶𝑖𝑝h𝑒𝑟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  <m:r>
                      <a:rPr lang="en-US" i="1" dirty="0">
                        <a:latin typeface="Cambria Math"/>
                      </a:rPr>
                      <m:t>𝑚𝑜𝑑</m:t>
                    </m:r>
                    <m:r>
                      <a:rPr lang="en-US" i="1" dirty="0">
                        <a:latin typeface="Cambria Math"/>
                      </a:rPr>
                      <m:t> 26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8" name="Google Shape;168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28750"/>
                <a:ext cx="8229600" cy="3657600"/>
              </a:xfrm>
              <a:prstGeom prst="rect">
                <a:avLst/>
              </a:prstGeom>
              <a:blipFill rotWithShape="1">
                <a:blip r:embed="rId3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9</a:t>
            </a:fld>
            <a:endParaRPr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57642"/>
                  </p:ext>
                </p:extLst>
              </p:nvPr>
            </p:nvGraphicFramePr>
            <p:xfrm>
              <a:off x="701040" y="133350"/>
              <a:ext cx="8321040" cy="74676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8321040"/>
                  </a:tblGrid>
                  <a:tr h="746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𝐾𝑒𝑦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𝐷𝑒𝑡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600" b="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𝐴𝑑𝑗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𝐾𝑒𝑦</m:t>
                                  </m:r>
                                  <m:r>
                                    <a:rPr lang="en-US" sz="1600" b="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26</m:t>
                              </m:r>
                              <m:r>
                                <a:rPr lang="ar-EG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𝐾𝑒𝑦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19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ar-EG" sz="1600" dirty="0" smtClean="0">
                              <a:solidFill>
                                <a:schemeClr val="bg1"/>
                              </a:solidFill>
                            </a:rPr>
                            <a:t>    </a:t>
                          </a:r>
                          <a:r>
                            <a:rPr lang="en-US" sz="1600" dirty="0" smtClean="0">
                              <a:solidFill>
                                <a:schemeClr val="bg1"/>
                              </a:solidFill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u="none" strike="noStrike" cap="none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u="none" strike="noStrike" cap="none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Arial"/>
                                          <a:cs typeface="Arial"/>
                                          <a:sym typeface="Arial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ar-EG" sz="1600" dirty="0" smtClean="0">
                              <a:solidFill>
                                <a:schemeClr val="bg1"/>
                              </a:solidFill>
                            </a:rPr>
                            <a:t>   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57642"/>
                  </p:ext>
                </p:extLst>
              </p:nvPr>
            </p:nvGraphicFramePr>
            <p:xfrm>
              <a:off x="701040" y="133350"/>
              <a:ext cx="8321040" cy="74676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8321040"/>
                  </a:tblGrid>
                  <a:tr h="746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20" b="-8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745955"/>
                  </p:ext>
                </p:extLst>
              </p:nvPr>
            </p:nvGraphicFramePr>
            <p:xfrm>
              <a:off x="365760" y="2048827"/>
              <a:ext cx="8412480" cy="3188335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4389120"/>
                    <a:gridCol w="4023360"/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19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19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209</m:t>
                                </m:r>
                              </m:oMath>
                            </m:oMathPara>
                          </a14:m>
                          <a:endParaRPr lang="en-US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>
                            <a:spcBef>
                              <a:spcPts val="3600"/>
                            </a:spcBef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13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US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>
                            <a:spcBef>
                              <a:spcPts val="3600"/>
                            </a:spcBef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13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19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ar-EG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>
                            <a:spcBef>
                              <a:spcPts val="3600"/>
                            </a:spcBef>
                            <a:spcAft>
                              <a:spcPts val="1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ar-EG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>
                            <a:spcBef>
                              <a:spcPts val="3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80</m:t>
                                </m:r>
                              </m:oMath>
                            </m:oMathPara>
                          </a14:m>
                          <a:endParaRPr lang="ar-EG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sz="1600" dirty="0"/>
                        </a:p>
                      </a:txBody>
                      <a:tcPr marL="0" marR="0" marT="0" marB="0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80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∗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80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cap="non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19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b="0" i="1" u="none" strike="noStrike" cap="non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8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19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=−</m:t>
                                </m:r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52</m:t>
                                </m:r>
                              </m:oMath>
                            </m:oMathPara>
                          </a14:m>
                          <a:endParaRPr lang="en-US" sz="1600" b="0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80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cap="non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13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8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8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13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=−</m:t>
                                </m:r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600" b="0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u="none" strike="noStrike" cap="non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u="none" strike="noStrike" cap="none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Arial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13</m:t>
                                          </m:r>
                                        </m:e>
                                        <m:e>
                                          <m:r>
                                            <a:rPr lang="en-US" sz="1600" b="0" i="1" u="none" strike="noStrike" cap="none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Arial"/>
                                              <a:cs typeface="Arial"/>
                                              <a:sym typeface="Arial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=+</m:t>
                                </m:r>
                                <m:d>
                                  <m:dPr>
                                    <m:ctrlP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8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19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13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∗</m:t>
                                    </m:r>
                                    <m:r>
                                      <a:rPr lang="en-US" sz="1600" b="0" i="1" u="none" strike="noStrike" cap="none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en-US" sz="1600" b="0" i="1" u="none" strike="noStrike" cap="none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Arial"/>
                                    <a:cs typeface="Arial"/>
                                    <a:sym typeface="Arial"/>
                                  </a:rPr>
                                  <m:t>113</m:t>
                                </m:r>
                              </m:oMath>
                            </m:oMathPara>
                          </a14:m>
                          <a:endParaRPr lang="en-US" sz="1600" b="0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endParaRPr lang="en-US" sz="1600" dirty="0"/>
                        </a:p>
                      </a:txBody>
                      <a:tcPr marL="0" marR="0" marT="0" marB="0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745955"/>
                  </p:ext>
                </p:extLst>
              </p:nvPr>
            </p:nvGraphicFramePr>
            <p:xfrm>
              <a:off x="365760" y="2048827"/>
              <a:ext cx="8412480" cy="3188335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4389120"/>
                    <a:gridCol w="4023360"/>
                  </a:tblGrid>
                  <a:tr h="3188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r="-91667" b="-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9091" b="-1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8" name="Straight Connector 17"/>
          <p:cNvCxnSpPr/>
          <p:nvPr/>
        </p:nvCxnSpPr>
        <p:spPr>
          <a:xfrm>
            <a:off x="4648200" y="2084070"/>
            <a:ext cx="0" cy="2926080"/>
          </a:xfrm>
          <a:prstGeom prst="line">
            <a:avLst/>
          </a:prstGeom>
          <a:ln w="5715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505200" y="934625"/>
                <a:ext cx="2814553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b="1" i="1">
                                    <a:solidFill>
                                      <a:srgbClr val="8BEF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𝟐𝟎𝟗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𝟏𝟐𝟕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𝟑𝟖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𝟑𝟑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𝟖𝟎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𝟔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𝟓𝟐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𝟏𝟐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𝟏𝟏𝟑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rgbClr val="8BEF3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934625"/>
                <a:ext cx="2814553" cy="1027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76750" y="993352"/>
                <a:ext cx="2862450" cy="1005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solidFill>
                                    <a:srgbClr val="8BEF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𝟐𝟎𝟗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𝟑𝟑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𝟓𝟐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𝟏𝟐𝟕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𝟖𝟎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𝟏𝟐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𝟑𝟖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𝟏𝟏𝟑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8BEF3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750" y="993352"/>
                <a:ext cx="2862450" cy="10058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8264" y="932392"/>
                <a:ext cx="3333092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/>
                        </a:rPr>
                        <m:t>𝐴𝑑𝑗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𝐾𝑒𝑦</m:t>
                          </m:r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4" y="932392"/>
                <a:ext cx="3333092" cy="1027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7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852</Words>
  <Application>Microsoft Office PowerPoint</Application>
  <PresentationFormat>On-screen Show (16:9)</PresentationFormat>
  <Paragraphs>689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Encode Sans Semi Condensed</vt:lpstr>
      <vt:lpstr>Encode Sans Semi Condensed Light</vt:lpstr>
      <vt:lpstr>Encode Sans Semi Condensed SemiBold</vt:lpstr>
      <vt:lpstr>Times New Roman</vt:lpstr>
      <vt:lpstr>Wingdings</vt:lpstr>
      <vt:lpstr>Ferdinand template</vt:lpstr>
      <vt:lpstr>1_Ferdinand template</vt:lpstr>
      <vt:lpstr>2_Ferdinand template</vt:lpstr>
      <vt:lpstr>3_Ferdinand template</vt:lpstr>
      <vt:lpstr>Hill Cipher</vt:lpstr>
      <vt:lpstr>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Anosh</dc:creator>
  <cp:lastModifiedBy>ALL IN ONE</cp:lastModifiedBy>
  <cp:revision>62</cp:revision>
  <dcterms:modified xsi:type="dcterms:W3CDTF">2022-05-15T17:26:07Z</dcterms:modified>
</cp:coreProperties>
</file>