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  <p:sldMasterId id="2147483670" r:id="rId2"/>
    <p:sldMasterId id="2147483678" r:id="rId3"/>
    <p:sldMasterId id="2147483682" r:id="rId4"/>
  </p:sldMasterIdLst>
  <p:notesMasterIdLst>
    <p:notesMasterId r:id="rId28"/>
  </p:notesMasterIdLst>
  <p:sldIdLst>
    <p:sldId id="256" r:id="rId5"/>
    <p:sldId id="261" r:id="rId6"/>
    <p:sldId id="308" r:id="rId7"/>
    <p:sldId id="309" r:id="rId8"/>
    <p:sldId id="331" r:id="rId9"/>
    <p:sldId id="314" r:id="rId10"/>
    <p:sldId id="315" r:id="rId11"/>
    <p:sldId id="316" r:id="rId12"/>
    <p:sldId id="317" r:id="rId13"/>
    <p:sldId id="318" r:id="rId14"/>
    <p:sldId id="325" r:id="rId15"/>
    <p:sldId id="320" r:id="rId16"/>
    <p:sldId id="321" r:id="rId17"/>
    <p:sldId id="322" r:id="rId18"/>
    <p:sldId id="323" r:id="rId19"/>
    <p:sldId id="324" r:id="rId20"/>
    <p:sldId id="285" r:id="rId21"/>
    <p:sldId id="326" r:id="rId22"/>
    <p:sldId id="327" r:id="rId23"/>
    <p:sldId id="328" r:id="rId24"/>
    <p:sldId id="329" r:id="rId25"/>
    <p:sldId id="330" r:id="rId26"/>
    <p:sldId id="287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EF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C66D5435-7BB6-4799-ACB2-591B228160D6}">
  <a:tblStyle styleId="{C66D5435-7BB6-4799-ACB2-591B228160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42" y="-25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43363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10800000">
            <a:off x="6904227" y="249339"/>
            <a:ext cx="2034302" cy="2271600"/>
            <a:chOff x="208025" y="2621275"/>
            <a:chExt cx="2034302" cy="2271600"/>
          </a:xfrm>
        </p:grpSpPr>
        <p:sp>
          <p:nvSpPr>
            <p:cNvPr id="11" name="Google Shape;11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208025" y="2621275"/>
            <a:ext cx="2034302" cy="2271600"/>
            <a:chOff x="208025" y="2621275"/>
            <a:chExt cx="2034302" cy="2271600"/>
          </a:xfrm>
        </p:grpSpPr>
        <p:sp>
          <p:nvSpPr>
            <p:cNvPr id="14" name="Google Shape;14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 rot="10800000" flipH="1">
            <a:off x="624300" y="1092075"/>
            <a:ext cx="7895400" cy="2959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101000" y="1738825"/>
            <a:ext cx="6942000" cy="166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10800000">
            <a:off x="6904227" y="249339"/>
            <a:ext cx="2034302" cy="2271600"/>
            <a:chOff x="208025" y="2621275"/>
            <a:chExt cx="2034302" cy="2271600"/>
          </a:xfrm>
        </p:grpSpPr>
        <p:sp>
          <p:nvSpPr>
            <p:cNvPr id="11" name="Google Shape;11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208025" y="2621275"/>
            <a:ext cx="2034302" cy="2271600"/>
            <a:chOff x="208025" y="2621275"/>
            <a:chExt cx="2034302" cy="2271600"/>
          </a:xfrm>
        </p:grpSpPr>
        <p:sp>
          <p:nvSpPr>
            <p:cNvPr id="14" name="Google Shape;14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 rot="10800000" flipH="1">
            <a:off x="624300" y="1092075"/>
            <a:ext cx="7895400" cy="2959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101000" y="1738825"/>
            <a:ext cx="6942000" cy="166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114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5"/>
          <p:cNvGrpSpPr/>
          <p:nvPr/>
        </p:nvGrpSpPr>
        <p:grpSpPr>
          <a:xfrm>
            <a:off x="0" y="277661"/>
            <a:ext cx="7817376" cy="1293452"/>
            <a:chOff x="0" y="277661"/>
            <a:chExt cx="7817376" cy="1293452"/>
          </a:xfrm>
        </p:grpSpPr>
        <p:sp>
          <p:nvSpPr>
            <p:cNvPr id="39" name="Google Shape;39;p5"/>
            <p:cNvSpPr/>
            <p:nvPr/>
          </p:nvSpPr>
          <p:spPr>
            <a:xfrm rot="-5400000" flipH="1">
              <a:off x="112050" y="481364"/>
              <a:ext cx="977700" cy="1201800"/>
            </a:xfrm>
            <a:prstGeom prst="parallelogram">
              <a:avLst>
                <a:gd name="adj" fmla="val 10943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 rot="10800000">
              <a:off x="278209" y="1169850"/>
              <a:ext cx="927900" cy="2979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grpSp>
          <p:nvGrpSpPr>
            <p:cNvPr id="41" name="Google Shape;41;p5"/>
            <p:cNvGrpSpPr/>
            <p:nvPr/>
          </p:nvGrpSpPr>
          <p:grpSpPr>
            <a:xfrm>
              <a:off x="284659" y="277661"/>
              <a:ext cx="7532717" cy="895903"/>
              <a:chOff x="0" y="266575"/>
              <a:chExt cx="6046490" cy="1687200"/>
            </a:xfrm>
          </p:grpSpPr>
          <p:sp>
            <p:nvSpPr>
              <p:cNvPr id="42" name="Google Shape;42;p5"/>
              <p:cNvSpPr/>
              <p:nvPr/>
            </p:nvSpPr>
            <p:spPr>
              <a:xfrm rot="10800000" flipH="1">
                <a:off x="0" y="266575"/>
                <a:ext cx="5867700" cy="16872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 rot="10800000">
                <a:off x="5864390" y="266658"/>
                <a:ext cx="182100" cy="1684500"/>
              </a:xfrm>
              <a:prstGeom prst="triangle">
                <a:avLst>
                  <a:gd name="adj" fmla="val 10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44" name="Google Shape;44;p5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45" name="Google Shape;45;p5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7" name="Google Shape;47;p5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48" name="Google Shape;48;p5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1206100" y="1706200"/>
            <a:ext cx="70269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⊳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992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0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110" name="Google Shape;110;p10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12" name="Google Shape;112;p10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113" name="Google Shape;113;p10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4" name="Google Shape;114;p10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15" name="Google Shape;115;p10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grpSp>
        <p:nvGrpSpPr>
          <p:cNvPr id="116" name="Google Shape;116;p10"/>
          <p:cNvGrpSpPr/>
          <p:nvPr/>
        </p:nvGrpSpPr>
        <p:grpSpPr>
          <a:xfrm flipH="1">
            <a:off x="1" y="524824"/>
            <a:ext cx="600055" cy="374899"/>
            <a:chOff x="5211448" y="3165393"/>
            <a:chExt cx="1477967" cy="784800"/>
          </a:xfrm>
        </p:grpSpPr>
        <p:sp>
          <p:nvSpPr>
            <p:cNvPr id="117" name="Google Shape;117;p10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8" name="Google Shape;118;p10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19" name="Google Shape;119;p10"/>
          <p:cNvGrpSpPr/>
          <p:nvPr/>
        </p:nvGrpSpPr>
        <p:grpSpPr>
          <a:xfrm rot="10800000" flipH="1">
            <a:off x="84" y="8"/>
            <a:ext cx="758573" cy="531131"/>
            <a:chOff x="0" y="266575"/>
            <a:chExt cx="7503194" cy="1687200"/>
          </a:xfrm>
        </p:grpSpPr>
        <p:sp>
          <p:nvSpPr>
            <p:cNvPr id="120" name="Google Shape;120;p10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1" name="Google Shape;121;p10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8962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5"/>
          <p:cNvGrpSpPr/>
          <p:nvPr/>
        </p:nvGrpSpPr>
        <p:grpSpPr>
          <a:xfrm>
            <a:off x="0" y="277661"/>
            <a:ext cx="7817376" cy="1293452"/>
            <a:chOff x="0" y="277661"/>
            <a:chExt cx="7817376" cy="1293452"/>
          </a:xfrm>
        </p:grpSpPr>
        <p:sp>
          <p:nvSpPr>
            <p:cNvPr id="39" name="Google Shape;39;p5"/>
            <p:cNvSpPr/>
            <p:nvPr/>
          </p:nvSpPr>
          <p:spPr>
            <a:xfrm rot="-5400000" flipH="1">
              <a:off x="112050" y="481364"/>
              <a:ext cx="977700" cy="1201800"/>
            </a:xfrm>
            <a:prstGeom prst="parallelogram">
              <a:avLst>
                <a:gd name="adj" fmla="val 10943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 rot="10800000">
              <a:off x="278209" y="1169850"/>
              <a:ext cx="927900" cy="2979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" name="Google Shape;41;p5"/>
            <p:cNvGrpSpPr/>
            <p:nvPr/>
          </p:nvGrpSpPr>
          <p:grpSpPr>
            <a:xfrm>
              <a:off x="284659" y="277661"/>
              <a:ext cx="7532717" cy="895903"/>
              <a:chOff x="0" y="266575"/>
              <a:chExt cx="6046490" cy="1687200"/>
            </a:xfrm>
          </p:grpSpPr>
          <p:sp>
            <p:nvSpPr>
              <p:cNvPr id="42" name="Google Shape;42;p5"/>
              <p:cNvSpPr/>
              <p:nvPr/>
            </p:nvSpPr>
            <p:spPr>
              <a:xfrm rot="10800000" flipH="1">
                <a:off x="0" y="266575"/>
                <a:ext cx="5867700" cy="16872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 rot="10800000">
                <a:off x="5864390" y="266658"/>
                <a:ext cx="182100" cy="1684500"/>
              </a:xfrm>
              <a:prstGeom prst="triangle">
                <a:avLst>
                  <a:gd name="adj" fmla="val 10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" name="Google Shape;44;p5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45" name="Google Shape;45;p5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5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48" name="Google Shape;48;p5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1206100" y="1706200"/>
            <a:ext cx="70269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⊳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0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110" name="Google Shape;110;p10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10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113" name="Google Shape;113;p10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0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0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6" name="Google Shape;116;p10"/>
          <p:cNvGrpSpPr/>
          <p:nvPr/>
        </p:nvGrpSpPr>
        <p:grpSpPr>
          <a:xfrm flipH="1">
            <a:off x="1" y="524824"/>
            <a:ext cx="600055" cy="374899"/>
            <a:chOff x="5211448" y="3165393"/>
            <a:chExt cx="1477967" cy="784800"/>
          </a:xfrm>
        </p:grpSpPr>
        <p:sp>
          <p:nvSpPr>
            <p:cNvPr id="117" name="Google Shape;117;p10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0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19;p10"/>
          <p:cNvGrpSpPr/>
          <p:nvPr/>
        </p:nvGrpSpPr>
        <p:grpSpPr>
          <a:xfrm rot="10800000" flipH="1">
            <a:off x="84" y="8"/>
            <a:ext cx="758573" cy="531131"/>
            <a:chOff x="0" y="266575"/>
            <a:chExt cx="7503194" cy="1687200"/>
          </a:xfrm>
        </p:grpSpPr>
        <p:sp>
          <p:nvSpPr>
            <p:cNvPr id="120" name="Google Shape;120;p10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0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10800000">
            <a:off x="6904227" y="249339"/>
            <a:ext cx="2034302" cy="2271600"/>
            <a:chOff x="208025" y="2621275"/>
            <a:chExt cx="2034302" cy="2271600"/>
          </a:xfrm>
        </p:grpSpPr>
        <p:sp>
          <p:nvSpPr>
            <p:cNvPr id="11" name="Google Shape;11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208025" y="2621275"/>
            <a:ext cx="2034302" cy="2271600"/>
            <a:chOff x="208025" y="2621275"/>
            <a:chExt cx="2034302" cy="2271600"/>
          </a:xfrm>
        </p:grpSpPr>
        <p:sp>
          <p:nvSpPr>
            <p:cNvPr id="14" name="Google Shape;14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 rot="10800000" flipH="1">
            <a:off x="624300" y="1092075"/>
            <a:ext cx="7895400" cy="2959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101000" y="1738825"/>
            <a:ext cx="6942000" cy="166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178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5"/>
          <p:cNvGrpSpPr/>
          <p:nvPr/>
        </p:nvGrpSpPr>
        <p:grpSpPr>
          <a:xfrm>
            <a:off x="0" y="277661"/>
            <a:ext cx="7817376" cy="1293452"/>
            <a:chOff x="0" y="277661"/>
            <a:chExt cx="7817376" cy="1293452"/>
          </a:xfrm>
        </p:grpSpPr>
        <p:sp>
          <p:nvSpPr>
            <p:cNvPr id="39" name="Google Shape;39;p5"/>
            <p:cNvSpPr/>
            <p:nvPr/>
          </p:nvSpPr>
          <p:spPr>
            <a:xfrm rot="-5400000" flipH="1">
              <a:off x="112050" y="481364"/>
              <a:ext cx="977700" cy="1201800"/>
            </a:xfrm>
            <a:prstGeom prst="parallelogram">
              <a:avLst>
                <a:gd name="adj" fmla="val 10943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 rot="10800000">
              <a:off x="278209" y="1169850"/>
              <a:ext cx="927900" cy="2979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grpSp>
          <p:nvGrpSpPr>
            <p:cNvPr id="41" name="Google Shape;41;p5"/>
            <p:cNvGrpSpPr/>
            <p:nvPr/>
          </p:nvGrpSpPr>
          <p:grpSpPr>
            <a:xfrm>
              <a:off x="284659" y="277661"/>
              <a:ext cx="7532717" cy="895903"/>
              <a:chOff x="0" y="266575"/>
              <a:chExt cx="6046490" cy="1687200"/>
            </a:xfrm>
          </p:grpSpPr>
          <p:sp>
            <p:nvSpPr>
              <p:cNvPr id="42" name="Google Shape;42;p5"/>
              <p:cNvSpPr/>
              <p:nvPr/>
            </p:nvSpPr>
            <p:spPr>
              <a:xfrm rot="10800000" flipH="1">
                <a:off x="0" y="266575"/>
                <a:ext cx="5867700" cy="16872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 rot="10800000">
                <a:off x="5864390" y="266658"/>
                <a:ext cx="182100" cy="1684500"/>
              </a:xfrm>
              <a:prstGeom prst="triangle">
                <a:avLst>
                  <a:gd name="adj" fmla="val 10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44" name="Google Shape;44;p5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45" name="Google Shape;45;p5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7" name="Google Shape;47;p5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48" name="Google Shape;48;p5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1206100" y="1706200"/>
            <a:ext cx="70269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⊳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11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0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110" name="Google Shape;110;p10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12" name="Google Shape;112;p10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113" name="Google Shape;113;p10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4" name="Google Shape;114;p10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15" name="Google Shape;115;p10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grpSp>
        <p:nvGrpSpPr>
          <p:cNvPr id="116" name="Google Shape;116;p10"/>
          <p:cNvGrpSpPr/>
          <p:nvPr/>
        </p:nvGrpSpPr>
        <p:grpSpPr>
          <a:xfrm flipH="1">
            <a:off x="1" y="524824"/>
            <a:ext cx="600055" cy="374899"/>
            <a:chOff x="5211448" y="3165393"/>
            <a:chExt cx="1477967" cy="784800"/>
          </a:xfrm>
        </p:grpSpPr>
        <p:sp>
          <p:nvSpPr>
            <p:cNvPr id="117" name="Google Shape;117;p10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8" name="Google Shape;118;p10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19" name="Google Shape;119;p10"/>
          <p:cNvGrpSpPr/>
          <p:nvPr/>
        </p:nvGrpSpPr>
        <p:grpSpPr>
          <a:xfrm rot="10800000" flipH="1">
            <a:off x="84" y="8"/>
            <a:ext cx="758573" cy="531131"/>
            <a:chOff x="0" y="266575"/>
            <a:chExt cx="7503194" cy="1687200"/>
          </a:xfrm>
        </p:grpSpPr>
        <p:sp>
          <p:nvSpPr>
            <p:cNvPr id="120" name="Google Shape;120;p10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1" name="Google Shape;121;p10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9440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10800000">
            <a:off x="6904227" y="249339"/>
            <a:ext cx="2034302" cy="2271600"/>
            <a:chOff x="208025" y="2621275"/>
            <a:chExt cx="2034302" cy="2271600"/>
          </a:xfrm>
        </p:grpSpPr>
        <p:sp>
          <p:nvSpPr>
            <p:cNvPr id="11" name="Google Shape;11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208025" y="2621275"/>
            <a:ext cx="2034302" cy="2271600"/>
            <a:chOff x="208025" y="2621275"/>
            <a:chExt cx="2034302" cy="2271600"/>
          </a:xfrm>
        </p:grpSpPr>
        <p:sp>
          <p:nvSpPr>
            <p:cNvPr id="14" name="Google Shape;14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 rot="10800000" flipH="1">
            <a:off x="624300" y="1092075"/>
            <a:ext cx="7895400" cy="2959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101000" y="1738825"/>
            <a:ext cx="6942000" cy="166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253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5"/>
          <p:cNvGrpSpPr/>
          <p:nvPr/>
        </p:nvGrpSpPr>
        <p:grpSpPr>
          <a:xfrm>
            <a:off x="0" y="277661"/>
            <a:ext cx="7817376" cy="1293452"/>
            <a:chOff x="0" y="277661"/>
            <a:chExt cx="7817376" cy="1293452"/>
          </a:xfrm>
        </p:grpSpPr>
        <p:sp>
          <p:nvSpPr>
            <p:cNvPr id="39" name="Google Shape;39;p5"/>
            <p:cNvSpPr/>
            <p:nvPr/>
          </p:nvSpPr>
          <p:spPr>
            <a:xfrm rot="-5400000" flipH="1">
              <a:off x="112050" y="481364"/>
              <a:ext cx="977700" cy="1201800"/>
            </a:xfrm>
            <a:prstGeom prst="parallelogram">
              <a:avLst>
                <a:gd name="adj" fmla="val 10943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 rot="10800000">
              <a:off x="278209" y="1169850"/>
              <a:ext cx="927900" cy="2979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grpSp>
          <p:nvGrpSpPr>
            <p:cNvPr id="41" name="Google Shape;41;p5"/>
            <p:cNvGrpSpPr/>
            <p:nvPr/>
          </p:nvGrpSpPr>
          <p:grpSpPr>
            <a:xfrm>
              <a:off x="284659" y="277661"/>
              <a:ext cx="7532717" cy="895903"/>
              <a:chOff x="0" y="266575"/>
              <a:chExt cx="6046490" cy="1687200"/>
            </a:xfrm>
          </p:grpSpPr>
          <p:sp>
            <p:nvSpPr>
              <p:cNvPr id="42" name="Google Shape;42;p5"/>
              <p:cNvSpPr/>
              <p:nvPr/>
            </p:nvSpPr>
            <p:spPr>
              <a:xfrm rot="10800000" flipH="1">
                <a:off x="0" y="266575"/>
                <a:ext cx="5867700" cy="16872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 rot="10800000">
                <a:off x="5864390" y="266658"/>
                <a:ext cx="182100" cy="1684500"/>
              </a:xfrm>
              <a:prstGeom prst="triangle">
                <a:avLst>
                  <a:gd name="adj" fmla="val 10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44" name="Google Shape;44;p5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45" name="Google Shape;45;p5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7" name="Google Shape;47;p5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48" name="Google Shape;48;p5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1206100" y="1706200"/>
            <a:ext cx="70269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⊳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25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0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110" name="Google Shape;110;p10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12" name="Google Shape;112;p10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113" name="Google Shape;113;p10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4" name="Google Shape;114;p10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15" name="Google Shape;115;p10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grpSp>
        <p:nvGrpSpPr>
          <p:cNvPr id="116" name="Google Shape;116;p10"/>
          <p:cNvGrpSpPr/>
          <p:nvPr/>
        </p:nvGrpSpPr>
        <p:grpSpPr>
          <a:xfrm flipH="1">
            <a:off x="1" y="524824"/>
            <a:ext cx="600055" cy="374899"/>
            <a:chOff x="5211448" y="3165393"/>
            <a:chExt cx="1477967" cy="784800"/>
          </a:xfrm>
        </p:grpSpPr>
        <p:sp>
          <p:nvSpPr>
            <p:cNvPr id="117" name="Google Shape;117;p10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8" name="Google Shape;118;p10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19" name="Google Shape;119;p10"/>
          <p:cNvGrpSpPr/>
          <p:nvPr/>
        </p:nvGrpSpPr>
        <p:grpSpPr>
          <a:xfrm rot="10800000" flipH="1">
            <a:off x="84" y="8"/>
            <a:ext cx="758573" cy="531131"/>
            <a:chOff x="0" y="266575"/>
            <a:chExt cx="7503194" cy="1687200"/>
          </a:xfrm>
        </p:grpSpPr>
        <p:sp>
          <p:nvSpPr>
            <p:cNvPr id="120" name="Google Shape;120;p10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1" name="Google Shape;121;p10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1615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70125" y="1553800"/>
            <a:ext cx="6915300" cy="30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70125" y="1553800"/>
            <a:ext cx="6915300" cy="30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fld id="{00000000-1234-1234-1234-123412341234}" type="slidenum">
              <a:rPr lang="en"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4019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70125" y="1553800"/>
            <a:ext cx="6915300" cy="30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fld id="{00000000-1234-1234-1234-123412341234}" type="slidenum">
              <a:rPr lang="en"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20087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70125" y="1553800"/>
            <a:ext cx="6915300" cy="30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fld id="{00000000-1234-1234-1234-123412341234}" type="slidenum">
              <a:rPr lang="en"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56433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8.png"/><Relationship Id="rId7" Type="http://schemas.openxmlformats.org/officeDocument/2006/relationships/image" Target="../media/image45.png"/><Relationship Id="rId12" Type="http://schemas.openxmlformats.org/officeDocument/2006/relationships/image" Target="../media/image7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48.png"/><Relationship Id="rId9" Type="http://schemas.openxmlformats.org/officeDocument/2006/relationships/image" Target="../media/image55.png"/><Relationship Id="rId1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10" Type="http://schemas.openxmlformats.org/officeDocument/2006/relationships/image" Target="../media/image7.png"/><Relationship Id="rId9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59.png"/><Relationship Id="rId7" Type="http://schemas.openxmlformats.org/officeDocument/2006/relationships/image" Target="../media/image62.pn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5" Type="http://schemas.openxmlformats.org/officeDocument/2006/relationships/image" Target="../media/image72.png"/><Relationship Id="rId10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60.png"/><Relationship Id="rId7" Type="http://schemas.openxmlformats.org/officeDocument/2006/relationships/image" Target="../media/image69.png"/><Relationship Id="rId12" Type="http://schemas.openxmlformats.org/officeDocument/2006/relationships/image" Target="../media/image75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1.png"/><Relationship Id="rId10" Type="http://schemas.openxmlformats.org/officeDocument/2006/relationships/image" Target="../media/image71.png"/><Relationship Id="rId9" Type="http://schemas.openxmlformats.org/officeDocument/2006/relationships/image" Target="../media/image77.png"/><Relationship Id="rId14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59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0.png"/><Relationship Id="rId11" Type="http://schemas.openxmlformats.org/officeDocument/2006/relationships/image" Target="../media/image80.png"/><Relationship Id="rId5" Type="http://schemas.openxmlformats.org/officeDocument/2006/relationships/image" Target="../media/image82.png"/><Relationship Id="rId15" Type="http://schemas.openxmlformats.org/officeDocument/2006/relationships/image" Target="../media/image7.png"/><Relationship Id="rId10" Type="http://schemas.openxmlformats.org/officeDocument/2006/relationships/image" Target="../media/image86.png"/><Relationship Id="rId9" Type="http://schemas.openxmlformats.org/officeDocument/2006/relationships/image" Target="../media/image85.png"/><Relationship Id="rId14" Type="http://schemas.openxmlformats.org/officeDocument/2006/relationships/image" Target="../media/image8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59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0.png"/><Relationship Id="rId11" Type="http://schemas.openxmlformats.org/officeDocument/2006/relationships/image" Target="../media/image87.png"/><Relationship Id="rId5" Type="http://schemas.openxmlformats.org/officeDocument/2006/relationships/image" Target="../media/image90.png"/><Relationship Id="rId15" Type="http://schemas.openxmlformats.org/officeDocument/2006/relationships/image" Target="../media/image7.png"/><Relationship Id="rId10" Type="http://schemas.openxmlformats.org/officeDocument/2006/relationships/image" Target="../media/image94.png"/><Relationship Id="rId9" Type="http://schemas.openxmlformats.org/officeDocument/2006/relationships/image" Target="../media/image93.png"/><Relationship Id="rId14" Type="http://schemas.openxmlformats.org/officeDocument/2006/relationships/image" Target="../media/image9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10" Type="http://schemas.openxmlformats.org/officeDocument/2006/relationships/image" Target="../media/image7.png"/><Relationship Id="rId9" Type="http://schemas.openxmlformats.org/officeDocument/2006/relationships/image" Target="../media/image10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98.png"/><Relationship Id="rId7" Type="http://schemas.openxmlformats.org/officeDocument/2006/relationships/image" Target="../media/image92.png"/><Relationship Id="rId12" Type="http://schemas.openxmlformats.org/officeDocument/2006/relationships/image" Target="../media/image105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5" Type="http://schemas.openxmlformats.org/officeDocument/2006/relationships/image" Target="../media/image111.png"/><Relationship Id="rId10" Type="http://schemas.openxmlformats.org/officeDocument/2006/relationships/image" Target="../media/image95.png"/><Relationship Id="rId9" Type="http://schemas.openxmlformats.org/officeDocument/2006/relationships/image" Target="../media/image107.png"/><Relationship Id="rId14" Type="http://schemas.openxmlformats.org/officeDocument/2006/relationships/image" Target="../media/image9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99.png"/><Relationship Id="rId7" Type="http://schemas.openxmlformats.org/officeDocument/2006/relationships/image" Target="../media/image108.png"/><Relationship Id="rId12" Type="http://schemas.openxmlformats.org/officeDocument/2006/relationships/image" Target="../media/image114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112.png"/><Relationship Id="rId15" Type="http://schemas.openxmlformats.org/officeDocument/2006/relationships/image" Target="../media/image120.png"/><Relationship Id="rId10" Type="http://schemas.openxmlformats.org/officeDocument/2006/relationships/image" Target="../media/image110.png"/><Relationship Id="rId9" Type="http://schemas.openxmlformats.org/officeDocument/2006/relationships/image" Target="../media/image116.png"/><Relationship Id="rId14" Type="http://schemas.openxmlformats.org/officeDocument/2006/relationships/image" Target="../media/image9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98.png"/><Relationship Id="rId7" Type="http://schemas.openxmlformats.org/officeDocument/2006/relationships/image" Target="../media/image122.png"/><Relationship Id="rId12" Type="http://schemas.openxmlformats.org/officeDocument/2006/relationships/image" Target="../media/image1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9.png"/><Relationship Id="rId11" Type="http://schemas.openxmlformats.org/officeDocument/2006/relationships/image" Target="../media/image119.png"/><Relationship Id="rId5" Type="http://schemas.openxmlformats.org/officeDocument/2006/relationships/image" Target="../media/image121.png"/><Relationship Id="rId15" Type="http://schemas.openxmlformats.org/officeDocument/2006/relationships/image" Target="../media/image7.png"/><Relationship Id="rId10" Type="http://schemas.openxmlformats.org/officeDocument/2006/relationships/image" Target="../media/image125.png"/><Relationship Id="rId9" Type="http://schemas.openxmlformats.org/officeDocument/2006/relationships/image" Target="../media/image124.png"/><Relationship Id="rId14" Type="http://schemas.openxmlformats.org/officeDocument/2006/relationships/image" Target="../media/image12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13" Type="http://schemas.openxmlformats.org/officeDocument/2006/relationships/image" Target="../media/image98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9.png"/><Relationship Id="rId11" Type="http://schemas.openxmlformats.org/officeDocument/2006/relationships/image" Target="../media/image126.png"/><Relationship Id="rId5" Type="http://schemas.openxmlformats.org/officeDocument/2006/relationships/image" Target="../media/image129.png"/><Relationship Id="rId15" Type="http://schemas.openxmlformats.org/officeDocument/2006/relationships/image" Target="../media/image7.png"/><Relationship Id="rId10" Type="http://schemas.openxmlformats.org/officeDocument/2006/relationships/image" Target="../media/image133.png"/><Relationship Id="rId9" Type="http://schemas.openxmlformats.org/officeDocument/2006/relationships/image" Target="../media/image132.png"/><Relationship Id="rId14" Type="http://schemas.openxmlformats.org/officeDocument/2006/relationships/image" Target="../media/image13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710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9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710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9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7" Type="http://schemas.openxmlformats.org/officeDocument/2006/relationships/image" Target="../media/image18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710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9" Type="http://schemas.openxmlformats.org/officeDocument/2006/relationships/image" Target="../media/image15.png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7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23.png"/><Relationship Id="rId9" Type="http://schemas.openxmlformats.org/officeDocument/2006/relationships/image" Target="../media/image31.png"/><Relationship Id="rId1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2.png"/><Relationship Id="rId7" Type="http://schemas.openxmlformats.org/officeDocument/2006/relationships/image" Target="../media/image29.png"/><Relationship Id="rId12" Type="http://schemas.openxmlformats.org/officeDocument/2006/relationships/image" Target="../media/image7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32.png"/><Relationship Id="rId9" Type="http://schemas.openxmlformats.org/officeDocument/2006/relationships/image" Target="../media/image39.png"/><Relationship Id="rId1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0.png"/><Relationship Id="rId7" Type="http://schemas.openxmlformats.org/officeDocument/2006/relationships/image" Target="../media/image37.png"/><Relationship Id="rId12" Type="http://schemas.openxmlformats.org/officeDocument/2006/relationships/image" Target="../media/image7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0.png"/><Relationship Id="rId9" Type="http://schemas.openxmlformats.org/officeDocument/2006/relationships/image" Target="../media/image47.pn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>
            <a:spLocks noGrp="1"/>
          </p:cNvSpPr>
          <p:nvPr>
            <p:ph type="ctrTitle"/>
          </p:nvPr>
        </p:nvSpPr>
        <p:spPr>
          <a:xfrm>
            <a:off x="1101000" y="1738825"/>
            <a:ext cx="6942000" cy="166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b="1" dirty="0" err="1" smtClean="0"/>
              <a:t>Playfair</a:t>
            </a:r>
            <a:r>
              <a:rPr lang="en-US" b="1" dirty="0" smtClean="0"/>
              <a:t> Cipher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prstClr val="white"/>
                </a:solidFill>
              </a:rPr>
              <a:pPr/>
              <a:t>10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46347" y="209550"/>
            <a:ext cx="16459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C000"/>
                </a:solidFill>
              </a:rPr>
              <a:t>Cipher text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4800600" y="272445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 rot="5400000" flipV="1">
            <a:off x="6004560" y="697230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5400000">
            <a:off x="6004560" y="1535430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30480" y="971550"/>
            <a:ext cx="10972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Matrix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200400" y="184875"/>
            <a:ext cx="5852160" cy="2194560"/>
          </a:xfrm>
          <a:prstGeom prst="roundRect">
            <a:avLst>
              <a:gd name="adj" fmla="val 10965"/>
            </a:avLst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6200" y="3182540"/>
                <a:ext cx="49255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6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𝑀𝑎𝑡𝑟𝑖𝑥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𝑟𝑜𝑤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𝑜𝑓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61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𝑐𝑜𝑙𝑢𝑚𝑛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𝑜𝑓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6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182540"/>
                <a:ext cx="4925516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ounded Rectangle 28"/>
          <p:cNvSpPr/>
          <p:nvPr/>
        </p:nvSpPr>
        <p:spPr>
          <a:xfrm>
            <a:off x="76200" y="2586990"/>
            <a:ext cx="8961120" cy="1737360"/>
          </a:xfrm>
          <a:prstGeom prst="roundRect">
            <a:avLst>
              <a:gd name="adj" fmla="val 10965"/>
            </a:avLst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362200" y="2705040"/>
                <a:ext cx="22883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6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brk m:alnAt="7"/>
                        </m:rP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62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𝑒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705040"/>
                <a:ext cx="2288319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5318760" y="3182540"/>
                <a:ext cx="25026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6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𝑀𝑎𝑡𝑟𝑖𝑥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760" y="3182540"/>
                <a:ext cx="2502608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ight Arrow 36"/>
          <p:cNvSpPr/>
          <p:nvPr/>
        </p:nvSpPr>
        <p:spPr>
          <a:xfrm>
            <a:off x="5001716" y="3291155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7635240" y="3291155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984593" y="3182540"/>
                <a:ext cx="10706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rgbClr val="8BEF3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N</a:t>
                </a:r>
                <a:endParaRPr lang="en-US" sz="200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593" y="3182540"/>
                <a:ext cx="1070678" cy="400110"/>
              </a:xfrm>
              <a:prstGeom prst="rect">
                <a:avLst/>
              </a:prstGeom>
              <a:blipFill rotWithShape="1">
                <a:blip r:embed="rId8"/>
                <a:stretch>
                  <a:fillRect t="-6061" r="-457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6200" y="3619440"/>
                <a:ext cx="49255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6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𝑀𝑎𝑡𝑟𝑖𝑥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𝑟𝑜𝑤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𝑜𝑓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6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𝑐𝑜𝑙𝑢𝑚𝑛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𝑜𝑓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6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619440"/>
                <a:ext cx="4925516" cy="400110"/>
              </a:xfrm>
              <a:prstGeom prst="rect">
                <a:avLst/>
              </a:prstGeom>
              <a:blipFill rotWithShape="1">
                <a:blip r:embed="rId9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5318760" y="3619440"/>
                <a:ext cx="25026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6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𝑀𝑎𝑡𝑟𝑖𝑥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760" y="3619440"/>
                <a:ext cx="2502608" cy="400110"/>
              </a:xfrm>
              <a:prstGeom prst="rect">
                <a:avLst/>
              </a:prstGeom>
              <a:blipFill rotWithShape="1">
                <a:blip r:embed="rId10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ight Arrow 40"/>
          <p:cNvSpPr/>
          <p:nvPr/>
        </p:nvSpPr>
        <p:spPr>
          <a:xfrm>
            <a:off x="5001716" y="3728055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7635240" y="3728055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7997417" y="3619440"/>
                <a:ext cx="105625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rgbClr val="8BEF3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X</a:t>
                </a:r>
                <a:endParaRPr lang="en-US" sz="200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417" y="3619440"/>
                <a:ext cx="1056251" cy="400110"/>
              </a:xfrm>
              <a:prstGeom prst="rect">
                <a:avLst/>
              </a:prstGeom>
              <a:blipFill rotWithShape="1">
                <a:blip r:embed="rId11"/>
                <a:stretch>
                  <a:fillRect t="-6154" r="-4046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200400" y="971550"/>
                <a:ext cx="60040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 smtClean="0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41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42</m:t>
                                    </m:r>
                                  </m:sub>
                                </m:sSub>
                                <m:r>
                                  <a:rPr lang="en-US" sz="2000" i="1" smtClean="0">
                                    <a:solidFill>
                                      <a:prstClr val="white"/>
                                    </a:solidFill>
                                    <a:latin typeface="Cambria Math"/>
                                  </a:rPr>
                                  <m:t>   </m:t>
                                </m:r>
                              </m:e>
                            </m:mr>
                          </m:m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6</m:t>
                              </m:r>
                              <m: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6</m:t>
                              </m:r>
                              <m: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971550"/>
                <a:ext cx="6004015" cy="400110"/>
              </a:xfrm>
              <a:prstGeom prst="rect">
                <a:avLst/>
              </a:prstGeom>
              <a:blipFill rotWithShape="1">
                <a:blip r:embed="rId12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3200400" y="1866840"/>
                <a:ext cx="408727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 smtClean="0">
                                          <a:solidFill>
                                            <a:srgbClr val="F79646">
                                              <a:lumMod val="60000"/>
                                              <a:lumOff val="40000"/>
                                            </a:srgbClr>
                                          </a:solidFill>
                                          <a:latin typeface="Cambria Math"/>
                                        </a:rPr>
                                        <m:t>𝑄</m:t>
                                      </m:r>
                                      <m:r>
                                        <a:rPr lang="en-US" sz="2000" i="1" smtClean="0">
                                          <a:solidFill>
                                            <a:srgbClr val="F79646">
                                              <a:lumMod val="60000"/>
                                              <a:lumOff val="40000"/>
                                            </a:srgbClr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i="1" smtClean="0">
                                          <a:solidFill>
                                            <a:srgbClr val="F79646">
                                              <a:lumMod val="60000"/>
                                              <a:lumOff val="40000"/>
                                            </a:srgbClr>
                                          </a:solidFill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𝑁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𝐾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</a:rPr>
                                  <m:t>𝐾</m:t>
                                </m:r>
                                <m:r>
                                  <a:rPr lang="en-US" sz="2000" i="1" smtClean="0">
                                    <a:solidFill>
                                      <a:prstClr val="white"/>
                                    </a:solidFill>
                                    <a:latin typeface="Cambria Math"/>
                                  </a:rPr>
                                  <m:t>   </m:t>
                                </m:r>
                              </m:e>
                            </m:mr>
                          </m:m>
                          <m:r>
                            <a:rPr lang="en-US" sz="20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𝑀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   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1866840"/>
                <a:ext cx="4087273" cy="400110"/>
              </a:xfrm>
              <a:prstGeom prst="rect">
                <a:avLst/>
              </a:prstGeom>
              <a:blipFill rotWithShape="1">
                <a:blip r:embed="rId1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5210131" y="209550"/>
                <a:ext cx="32480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  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131" y="209550"/>
                <a:ext cx="3248069" cy="40011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62000" y="4381440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Cipher text : 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QCNSKUNKMTNX</a:t>
            </a: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2" name="Table 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9432829"/>
                  </p:ext>
                </p:extLst>
              </p:nvPr>
            </p:nvGraphicFramePr>
            <p:xfrm>
              <a:off x="838200" y="133350"/>
              <a:ext cx="2113280" cy="2438400"/>
            </p:xfrm>
            <a:graphic>
              <a:graphicData uri="http://schemas.openxmlformats.org/drawingml/2006/table">
                <a:tbl>
                  <a:tblPr firstRow="1" bandRow="1">
                    <a:tableStyleId>{C66D5435-7BB6-4799-ACB2-591B228160D6}</a:tableStyleId>
                  </a:tblPr>
                  <a:tblGrid>
                    <a:gridCol w="208280"/>
                    <a:gridCol w="381000"/>
                    <a:gridCol w="381000"/>
                    <a:gridCol w="381000"/>
                    <a:gridCol w="381000"/>
                    <a:gridCol w="381000"/>
                  </a:tblGrid>
                  <a:tr h="182880"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I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D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E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N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T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C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A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L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B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F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G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H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K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M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O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P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Q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R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S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U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V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W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X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Y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Z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5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×5</m:t>
                              </m:r>
                            </m:oMath>
                          </a14:m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 matrix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2" name="Table 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9432829"/>
                  </p:ext>
                </p:extLst>
              </p:nvPr>
            </p:nvGraphicFramePr>
            <p:xfrm>
              <a:off x="838200" y="133350"/>
              <a:ext cx="2113280" cy="2438400"/>
            </p:xfrm>
            <a:graphic>
              <a:graphicData uri="http://schemas.openxmlformats.org/drawingml/2006/table">
                <a:tbl>
                  <a:tblPr firstRow="1" bandRow="1">
                    <a:tableStyleId>{C66D5435-7BB6-4799-ACB2-591B228160D6}</a:tableStyleId>
                  </a:tblPr>
                  <a:tblGrid>
                    <a:gridCol w="208280"/>
                    <a:gridCol w="381000"/>
                    <a:gridCol w="381000"/>
                    <a:gridCol w="381000"/>
                    <a:gridCol w="381000"/>
                    <a:gridCol w="381000"/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I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D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E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N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T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C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A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L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B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F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G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H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K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M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O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P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Q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R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S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U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V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W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X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Y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Z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2"/>
                          <a:stretch>
                            <a:fillRect l="-11218" t="-557377" r="-321" b="-2459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6" name="TextBox 35"/>
          <p:cNvSpPr txBox="1"/>
          <p:nvPr/>
        </p:nvSpPr>
        <p:spPr>
          <a:xfrm>
            <a:off x="1828800" y="1824990"/>
            <a:ext cx="365760" cy="365760"/>
          </a:xfrm>
          <a:prstGeom prst="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09800" y="361950"/>
            <a:ext cx="365760" cy="365760"/>
          </a:xfrm>
          <a:prstGeom prst="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67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4" grpId="0" animBg="1"/>
      <p:bldP spid="47" grpId="0" animBg="1"/>
      <p:bldP spid="16" grpId="0" animBg="1"/>
      <p:bldP spid="2" grpId="0"/>
      <p:bldP spid="22" grpId="0" animBg="1"/>
      <p:bldP spid="25" grpId="0"/>
      <p:bldP spid="29" grpId="0" animBg="1"/>
      <p:bldP spid="33" grpId="0"/>
      <p:bldP spid="35" grpId="0"/>
      <p:bldP spid="37" grpId="0" animBg="1"/>
      <p:bldP spid="38" grpId="0" animBg="1"/>
      <p:bldP spid="7" grpId="0"/>
      <p:bldP spid="39" grpId="0"/>
      <p:bldP spid="40" grpId="0"/>
      <p:bldP spid="41" grpId="0" animBg="1"/>
      <p:bldP spid="42" grpId="0" animBg="1"/>
      <p:bldP spid="43" grpId="0"/>
      <p:bldP spid="27" grpId="0"/>
      <p:bldP spid="30" grpId="0"/>
      <p:bldP spid="31" grpId="0"/>
      <p:bldP spid="3" grpId="0"/>
      <p:bldP spid="36" grpId="0" animBg="1"/>
      <p:bldP spid="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Encryption</a:t>
            </a:r>
            <a:endParaRPr dirty="0"/>
          </a:p>
        </p:txBody>
      </p:sp>
      <p:sp>
        <p:nvSpPr>
          <p:cNvPr id="168" name="Google Shape;168;p16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8229600" cy="36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just">
              <a:buClr>
                <a:srgbClr val="B52552"/>
              </a:buClr>
              <a:buFont typeface="Wingdings" panose="05000000000000000000" pitchFamily="2" charset="2"/>
              <a:buChar char="Ø"/>
            </a:pPr>
            <a:r>
              <a:rPr lang="en-US" dirty="0"/>
              <a:t>Write a program to encrypt the plain text </a:t>
            </a:r>
            <a:r>
              <a:rPr lang="en-US" dirty="0" smtClean="0"/>
              <a:t>“</a:t>
            </a:r>
            <a:r>
              <a:rPr lang="en-US" b="1" dirty="0" err="1" smtClean="0">
                <a:solidFill>
                  <a:srgbClr val="00B0F0"/>
                </a:solidFill>
              </a:rPr>
              <a:t>ballon</a:t>
            </a:r>
            <a:r>
              <a:rPr lang="en-US" dirty="0" smtClean="0"/>
              <a:t>” </a:t>
            </a:r>
            <a:r>
              <a:rPr lang="en-US" dirty="0"/>
              <a:t>using the </a:t>
            </a:r>
            <a:r>
              <a:rPr lang="en-US" b="1" dirty="0" err="1" smtClean="0">
                <a:solidFill>
                  <a:srgbClr val="FF0000"/>
                </a:solidFill>
              </a:rPr>
              <a:t>Playfair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cipher </a:t>
            </a:r>
            <a:r>
              <a:rPr lang="en-US" dirty="0"/>
              <a:t>where the key is </a:t>
            </a:r>
            <a:r>
              <a:rPr lang="en-US" dirty="0" smtClean="0"/>
              <a:t>“</a:t>
            </a:r>
            <a:r>
              <a:rPr lang="en-US" b="1" dirty="0">
                <a:solidFill>
                  <a:srgbClr val="00B0F0"/>
                </a:solidFill>
              </a:rPr>
              <a:t>identical</a:t>
            </a:r>
            <a:r>
              <a:rPr lang="en-US" dirty="0" smtClean="0"/>
              <a:t>”</a:t>
            </a:r>
            <a:endParaRPr lang="en-US" dirty="0"/>
          </a:p>
          <a:p>
            <a:pPr marL="533400" lvl="1" indent="0">
              <a:spcBef>
                <a:spcPts val="1800"/>
              </a:spcBef>
              <a:buNone/>
            </a:pPr>
            <a:r>
              <a:rPr lang="en-US" b="1" dirty="0"/>
              <a:t>Plain text:</a:t>
            </a:r>
            <a:r>
              <a:rPr lang="en-US" dirty="0"/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ballon</a:t>
            </a:r>
            <a:endParaRPr lang="en-US" b="1" dirty="0">
              <a:solidFill>
                <a:srgbClr val="00B0F0"/>
              </a:solidFill>
            </a:endParaRPr>
          </a:p>
          <a:p>
            <a:pPr marL="533400" lvl="1" indent="0">
              <a:buNone/>
            </a:pPr>
            <a:r>
              <a:rPr lang="en-US" b="1" dirty="0"/>
              <a:t>Key:</a:t>
            </a: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identical</a:t>
            </a:r>
          </a:p>
          <a:p>
            <a:pPr marL="533400" lvl="1" indent="0">
              <a:buNone/>
            </a:pPr>
            <a:r>
              <a:rPr lang="en-US" b="1" dirty="0"/>
              <a:t>Cipher text: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???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prstClr val="white"/>
                </a:solidFill>
              </a:rPr>
              <a:pPr/>
              <a:t>11</a:t>
            </a:fld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28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prstClr val="white"/>
                </a:solidFill>
              </a:rPr>
              <a:pPr/>
              <a:t>12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46347" y="209550"/>
            <a:ext cx="16459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C000"/>
                </a:solidFill>
              </a:rPr>
              <a:t>Cipher text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4800600" y="272445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 flipV="1">
            <a:off x="3886200" y="805845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30480" y="971550"/>
            <a:ext cx="10972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Matrix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200400" y="184875"/>
            <a:ext cx="5852160" cy="2194560"/>
          </a:xfrm>
          <a:prstGeom prst="roundRect">
            <a:avLst>
              <a:gd name="adj" fmla="val 10965"/>
            </a:avLst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200" y="2632710"/>
            <a:ext cx="8961120" cy="1920240"/>
          </a:xfrm>
          <a:prstGeom prst="roundRect">
            <a:avLst>
              <a:gd name="adj" fmla="val 10965"/>
            </a:avLst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4419600" y="742950"/>
                <a:ext cx="420916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 smtClean="0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41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742950"/>
                <a:ext cx="4209166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5210131" y="209550"/>
                <a:ext cx="225927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131" y="209550"/>
                <a:ext cx="2259272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685800" y="3202395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C000"/>
                </a:solidFill>
              </a:rPr>
              <a:t>Plain text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057400" y="3265290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/>
              <p:cNvSpPr/>
              <p:nvPr/>
            </p:nvSpPr>
            <p:spPr>
              <a:xfrm>
                <a:off x="2514600" y="3623310"/>
                <a:ext cx="251594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𝑏</m:t>
                                      </m:r>
                                      <m:r>
                                        <a:rPr lang="en-US" sz="2000" i="1" smtClean="0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i="1" smtClean="0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𝑙</m:t>
                                      </m:r>
                                      <m:r>
                                        <a:rPr lang="en-US" sz="2000" i="1" smtClean="0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𝑙</m:t>
                                      </m:r>
                                      <m:r>
                                        <a:rPr lang="en-US" sz="2000" i="1" smtClean="0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𝑜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prstClr val="white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solidFill>
                                      <a:prstClr val="white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prstClr val="white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3623310"/>
                <a:ext cx="2515945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/>
              <p:cNvSpPr/>
              <p:nvPr/>
            </p:nvSpPr>
            <p:spPr>
              <a:xfrm>
                <a:off x="2667000" y="3185220"/>
                <a:ext cx="213552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 smtClean="0">
                                    <a:solidFill>
                                      <a:prstClr val="white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185220"/>
                <a:ext cx="2135521" cy="400110"/>
              </a:xfrm>
              <a:prstGeom prst="rect">
                <a:avLst/>
              </a:prstGeom>
              <a:blipFill rotWithShape="1">
                <a:blip r:embed="rId8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ight Arrow 45"/>
          <p:cNvSpPr/>
          <p:nvPr/>
        </p:nvSpPr>
        <p:spPr>
          <a:xfrm>
            <a:off x="2057400" y="3699510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44040" y="2708910"/>
            <a:ext cx="4846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C000"/>
                </a:solidFill>
              </a:rPr>
              <a:t>Plain text : </a:t>
            </a:r>
            <a:r>
              <a:rPr lang="en-US" sz="2000" b="1" dirty="0" err="1" smtClean="0">
                <a:solidFill>
                  <a:prstClr val="white"/>
                </a:solidFill>
              </a:rPr>
              <a:t>Ballon</a:t>
            </a:r>
            <a:endParaRPr lang="en-US" sz="2000" b="1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/>
              <p:cNvSpPr/>
              <p:nvPr/>
            </p:nvSpPr>
            <p:spPr>
              <a:xfrm>
                <a:off x="2514600" y="4004310"/>
                <a:ext cx="41379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 smtClean="0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41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4004310"/>
                <a:ext cx="4137992" cy="400110"/>
              </a:xfrm>
              <a:prstGeom prst="rect">
                <a:avLst/>
              </a:prstGeom>
              <a:blipFill rotWithShape="1">
                <a:blip r:embed="rId9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ight Arrow 49"/>
          <p:cNvSpPr/>
          <p:nvPr/>
        </p:nvSpPr>
        <p:spPr>
          <a:xfrm>
            <a:off x="2057400" y="4080510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735392"/>
                  </p:ext>
                </p:extLst>
              </p:nvPr>
            </p:nvGraphicFramePr>
            <p:xfrm>
              <a:off x="838200" y="133350"/>
              <a:ext cx="2113280" cy="2438400"/>
            </p:xfrm>
            <a:graphic>
              <a:graphicData uri="http://schemas.openxmlformats.org/drawingml/2006/table">
                <a:tbl>
                  <a:tblPr firstRow="1" bandRow="1">
                    <a:tableStyleId>{C66D5435-7BB6-4799-ACB2-591B228160D6}</a:tableStyleId>
                  </a:tblPr>
                  <a:tblGrid>
                    <a:gridCol w="208280"/>
                    <a:gridCol w="381000"/>
                    <a:gridCol w="381000"/>
                    <a:gridCol w="381000"/>
                    <a:gridCol w="381000"/>
                    <a:gridCol w="381000"/>
                  </a:tblGrid>
                  <a:tr h="182880"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I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D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E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N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T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C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A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L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B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F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G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H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K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M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O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P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Q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R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S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U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V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W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X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Y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Z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5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×5</m:t>
                              </m:r>
                            </m:oMath>
                          </a14:m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 matrix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735392"/>
                  </p:ext>
                </p:extLst>
              </p:nvPr>
            </p:nvGraphicFramePr>
            <p:xfrm>
              <a:off x="838200" y="133350"/>
              <a:ext cx="2113280" cy="2438400"/>
            </p:xfrm>
            <a:graphic>
              <a:graphicData uri="http://schemas.openxmlformats.org/drawingml/2006/table">
                <a:tbl>
                  <a:tblPr firstRow="1" bandRow="1">
                    <a:tableStyleId>{C66D5435-7BB6-4799-ACB2-591B228160D6}</a:tableStyleId>
                  </a:tblPr>
                  <a:tblGrid>
                    <a:gridCol w="208280"/>
                    <a:gridCol w="381000"/>
                    <a:gridCol w="381000"/>
                    <a:gridCol w="381000"/>
                    <a:gridCol w="381000"/>
                    <a:gridCol w="381000"/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I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D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E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N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T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C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A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L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B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F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G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H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K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M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O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P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Q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R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S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U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V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W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X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Y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Z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0"/>
                          <a:stretch>
                            <a:fillRect l="-11218" t="-557377" r="-321" b="-2459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2679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4" grpId="0" animBg="1"/>
      <p:bldP spid="47" grpId="0" animBg="1"/>
      <p:bldP spid="2" grpId="0"/>
      <p:bldP spid="22" grpId="0" animBg="1"/>
      <p:bldP spid="29" grpId="0" animBg="1"/>
      <p:bldP spid="27" grpId="0"/>
      <p:bldP spid="31" grpId="0"/>
      <p:bldP spid="32" grpId="0"/>
      <p:bldP spid="36" grpId="0" animBg="1"/>
      <p:bldP spid="44" grpId="0"/>
      <p:bldP spid="45" grpId="0"/>
      <p:bldP spid="46" grpId="0" animBg="1"/>
      <p:bldP spid="48" grpId="0"/>
      <p:bldP spid="49" grpId="0"/>
      <p:bldP spid="5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prstClr val="white"/>
                </a:solidFill>
              </a:rPr>
              <a:pPr/>
              <a:t>13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46347" y="209550"/>
            <a:ext cx="16459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C000"/>
                </a:solidFill>
              </a:rPr>
              <a:t>Cipher text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4800600" y="272445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3886200" y="1415445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30480" y="971550"/>
            <a:ext cx="10972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Matrix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200400" y="184875"/>
            <a:ext cx="5852160" cy="2194560"/>
          </a:xfrm>
          <a:prstGeom prst="roundRect">
            <a:avLst>
              <a:gd name="adj" fmla="val 10965"/>
            </a:avLst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82880" y="2617470"/>
            <a:ext cx="8503920" cy="2377440"/>
          </a:xfrm>
          <a:prstGeom prst="roundRect">
            <a:avLst>
              <a:gd name="adj" fmla="val 10965"/>
            </a:avLst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6200" y="3409950"/>
                <a:ext cx="595772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𝑀𝑎𝑡𝑟𝑖𝑥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𝑟𝑜𝑤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𝑜𝑓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𝑐𝑜𝑙𝑢𝑚𝑛</m:t>
                              </m:r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𝑜𝑓</m:t>
                              </m:r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%5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409950"/>
                <a:ext cx="5957721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66800" y="2804576"/>
                <a:ext cx="233807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brk m:alnAt="7"/>
                        </m:rPr>
                        <a:rPr lang="en-US" sz="2000" i="1">
                          <a:solidFill>
                            <a:prstClr val="white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𝑏</m:t>
                      </m:r>
                      <m:r>
                        <a:rPr lang="en-US" sz="2000" b="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804576"/>
                <a:ext cx="2338076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6355080" y="3409950"/>
                <a:ext cx="24966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𝑀𝑎𝑡𝑟𝑖𝑥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080" y="3409950"/>
                <a:ext cx="2496646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ight Arrow 43"/>
          <p:cNvSpPr/>
          <p:nvPr/>
        </p:nvSpPr>
        <p:spPr>
          <a:xfrm>
            <a:off x="6004309" y="3550980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6004309" y="3899565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6355080" y="3790950"/>
                <a:ext cx="103586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prstClr val="white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 smtClean="0">
                    <a:solidFill>
                      <a:srgbClr val="8BEF31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F79646">
                        <a:lumMod val="60000"/>
                        <a:lumOff val="40000"/>
                      </a:srgbClr>
                    </a:solidFill>
                  </a:rPr>
                  <a:t>F</a:t>
                </a:r>
                <a:endParaRPr lang="en-US" sz="2000" dirty="0">
                  <a:solidFill>
                    <a:srgbClr val="F79646">
                      <a:lumMod val="60000"/>
                      <a:lumOff val="40000"/>
                    </a:srgbClr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080" y="3790950"/>
                <a:ext cx="1035861" cy="400110"/>
              </a:xfrm>
              <a:prstGeom prst="rect">
                <a:avLst/>
              </a:prstGeom>
              <a:blipFill rotWithShape="1">
                <a:blip r:embed="rId8"/>
                <a:stretch>
                  <a:fillRect t="-6061" r="-5325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6200" y="4095750"/>
                <a:ext cx="595772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𝑀𝑎𝑡𝑟𝑖𝑥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𝑟𝑜𝑤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𝑜𝑓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𝑐𝑜𝑙𝑢𝑚𝑛</m:t>
                              </m:r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𝑜𝑓</m:t>
                              </m:r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%5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4095750"/>
                <a:ext cx="5957721" cy="400110"/>
              </a:xfrm>
              <a:prstGeom prst="rect">
                <a:avLst/>
              </a:prstGeom>
              <a:blipFill rotWithShape="1"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6355080" y="4152840"/>
                <a:ext cx="24036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𝑀𝑎𝑡𝑟𝑖𝑥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080" y="4152840"/>
                <a:ext cx="2403671" cy="400110"/>
              </a:xfrm>
              <a:prstGeom prst="rect">
                <a:avLst/>
              </a:prstGeom>
              <a:blipFill rotWithShape="1">
                <a:blip r:embed="rId10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ight Arrow 50"/>
          <p:cNvSpPr/>
          <p:nvPr/>
        </p:nvSpPr>
        <p:spPr>
          <a:xfrm>
            <a:off x="6004309" y="4261455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Right Arrow 51"/>
          <p:cNvSpPr/>
          <p:nvPr/>
        </p:nvSpPr>
        <p:spPr>
          <a:xfrm>
            <a:off x="6004309" y="4642455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6355080" y="4533840"/>
                <a:ext cx="105028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00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prstClr val="white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 smtClean="0">
                    <a:solidFill>
                      <a:srgbClr val="8BEF31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F79646">
                        <a:lumMod val="60000"/>
                        <a:lumOff val="40000"/>
                      </a:srgbClr>
                    </a:solidFill>
                  </a:rPr>
                  <a:t>L</a:t>
                </a:r>
                <a:endParaRPr lang="en-US" sz="2000" dirty="0">
                  <a:solidFill>
                    <a:srgbClr val="F79646">
                      <a:lumMod val="60000"/>
                      <a:lumOff val="40000"/>
                    </a:srgbClr>
                  </a:solidFill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080" y="4533840"/>
                <a:ext cx="1050288" cy="400110"/>
              </a:xfrm>
              <a:prstGeom prst="rect">
                <a:avLst/>
              </a:prstGeom>
              <a:blipFill rotWithShape="1">
                <a:blip r:embed="rId11"/>
                <a:stretch>
                  <a:fillRect t="-6154" r="-1744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4130040" y="2671286"/>
                <a:ext cx="448056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4BACC6">
                        <a:lumMod val="40000"/>
                        <a:lumOff val="60000"/>
                      </a:srgbClr>
                    </a:solidFill>
                  </a:rPr>
                  <a:t>In this case,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BACC6">
                            <a:lumMod val="40000"/>
                            <a:lumOff val="60000"/>
                          </a:srgbClr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>
                    <a:solidFill>
                      <a:srgbClr val="4BACC6">
                        <a:lumMod val="40000"/>
                        <a:lumOff val="60000"/>
                      </a:srgb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4BACC6">
                            <a:lumMod val="40000"/>
                            <a:lumOff val="60000"/>
                          </a:srgbClr>
                        </a:solidFill>
                        <a:latin typeface="Cambria Math"/>
                      </a:rPr>
                      <m:t>𝑎</m:t>
                    </m:r>
                    <m:r>
                      <a:rPr lang="en-US" b="0" i="1" dirty="0" smtClean="0">
                        <a:solidFill>
                          <a:srgbClr val="4BACC6">
                            <a:lumMod val="40000"/>
                            <a:lumOff val="60000"/>
                          </a:srgb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4BACC6">
                        <a:lumMod val="40000"/>
                        <a:lumOff val="60000"/>
                      </a:srgbClr>
                    </a:solidFill>
                  </a:rPr>
                  <a:t>are in the same row. </a:t>
                </a:r>
              </a:p>
              <a:p>
                <a:pPr marL="548640" lvl="2" indent="-342900">
                  <a:buClr>
                    <a:srgbClr val="4BACC6">
                      <a:lumMod val="40000"/>
                      <a:lumOff val="60000"/>
                    </a:srgbClr>
                  </a:buClr>
                  <a:buFont typeface="+mj-lt"/>
                  <a:buAutoNum type="arabicPeriod"/>
                </a:pPr>
                <a:r>
                  <a:rPr lang="en-US" dirty="0" smtClean="0">
                    <a:solidFill>
                      <a:srgbClr val="4BACC6">
                        <a:lumMod val="40000"/>
                        <a:lumOff val="60000"/>
                      </a:srgbClr>
                    </a:solidFill>
                  </a:rPr>
                  <a:t>Move each letter right one. </a:t>
                </a:r>
              </a:p>
              <a:p>
                <a:pPr marL="548640" lvl="2" indent="-342900">
                  <a:buClr>
                    <a:srgbClr val="4BACC6">
                      <a:lumMod val="40000"/>
                      <a:lumOff val="60000"/>
                    </a:srgbClr>
                  </a:buClr>
                  <a:buFont typeface="+mj-lt"/>
                  <a:buAutoNum type="arabicPeriod"/>
                </a:pPr>
                <a:r>
                  <a:rPr lang="en-US" dirty="0" smtClean="0">
                    <a:solidFill>
                      <a:srgbClr val="4BACC6">
                        <a:lumMod val="40000"/>
                        <a:lumOff val="60000"/>
                      </a:srgbClr>
                    </a:solidFill>
                  </a:rPr>
                  <a:t>If we reach the end of the row, wrap around </a:t>
                </a:r>
                <a:endParaRPr lang="en-US" dirty="0">
                  <a:solidFill>
                    <a:srgbClr val="4BACC6">
                      <a:lumMod val="40000"/>
                      <a:lumOff val="60000"/>
                    </a:srgbClr>
                  </a:solidFill>
                </a:endParaRPr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040" y="2671286"/>
                <a:ext cx="4480560" cy="738664"/>
              </a:xfrm>
              <a:prstGeom prst="rect">
                <a:avLst/>
              </a:prstGeom>
              <a:blipFill rotWithShape="1">
                <a:blip r:embed="rId12"/>
                <a:stretch>
                  <a:fillRect l="-408" t="-826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4419600" y="742950"/>
                <a:ext cx="420916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 smtClean="0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41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742950"/>
                <a:ext cx="4209166" cy="400110"/>
              </a:xfrm>
              <a:prstGeom prst="rect">
                <a:avLst/>
              </a:prstGeom>
              <a:blipFill rotWithShape="1">
                <a:blip r:embed="rId1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5210131" y="209550"/>
                <a:ext cx="225927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131" y="209550"/>
                <a:ext cx="2259272" cy="40011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625266" y="1352550"/>
                <a:ext cx="379783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𝐹</m:t>
                                      </m:r>
                                      <m:r>
                                        <a:rPr lang="en-US" sz="200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𝐿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41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266" y="1352550"/>
                <a:ext cx="3797835" cy="400110"/>
              </a:xfrm>
              <a:prstGeom prst="rect">
                <a:avLst/>
              </a:prstGeom>
              <a:blipFill rotWithShape="1">
                <a:blip r:embed="rId1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ight Arrow 39"/>
          <p:cNvSpPr/>
          <p:nvPr/>
        </p:nvSpPr>
        <p:spPr>
          <a:xfrm flipV="1">
            <a:off x="3886200" y="805845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7" name="Tab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3747291"/>
                  </p:ext>
                </p:extLst>
              </p:nvPr>
            </p:nvGraphicFramePr>
            <p:xfrm>
              <a:off x="838200" y="133350"/>
              <a:ext cx="2113280" cy="2438400"/>
            </p:xfrm>
            <a:graphic>
              <a:graphicData uri="http://schemas.openxmlformats.org/drawingml/2006/table">
                <a:tbl>
                  <a:tblPr firstRow="1" bandRow="1">
                    <a:tableStyleId>{C66D5435-7BB6-4799-ACB2-591B228160D6}</a:tableStyleId>
                  </a:tblPr>
                  <a:tblGrid>
                    <a:gridCol w="208280"/>
                    <a:gridCol w="381000"/>
                    <a:gridCol w="381000"/>
                    <a:gridCol w="381000"/>
                    <a:gridCol w="381000"/>
                    <a:gridCol w="381000"/>
                  </a:tblGrid>
                  <a:tr h="182880"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I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D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E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N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T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C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A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L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B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F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G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H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K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M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O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P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Q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R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S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U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V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W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X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Y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Z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5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×5</m:t>
                              </m:r>
                            </m:oMath>
                          </a14:m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 matrix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7" name="Tab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3747291"/>
                  </p:ext>
                </p:extLst>
              </p:nvPr>
            </p:nvGraphicFramePr>
            <p:xfrm>
              <a:off x="838200" y="133350"/>
              <a:ext cx="2113280" cy="2438400"/>
            </p:xfrm>
            <a:graphic>
              <a:graphicData uri="http://schemas.openxmlformats.org/drawingml/2006/table">
                <a:tbl>
                  <a:tblPr firstRow="1" bandRow="1">
                    <a:tableStyleId>{C66D5435-7BB6-4799-ACB2-591B228160D6}</a:tableStyleId>
                  </a:tblPr>
                  <a:tblGrid>
                    <a:gridCol w="208280"/>
                    <a:gridCol w="381000"/>
                    <a:gridCol w="381000"/>
                    <a:gridCol w="381000"/>
                    <a:gridCol w="381000"/>
                    <a:gridCol w="381000"/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I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D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E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N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T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C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A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L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B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F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G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H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K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M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O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P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Q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R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S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U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V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W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X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Y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Z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6"/>
                          <a:stretch>
                            <a:fillRect l="-11218" t="-557377" r="-321" b="-2459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0" name="TextBox 29"/>
          <p:cNvSpPr txBox="1"/>
          <p:nvPr/>
        </p:nvSpPr>
        <p:spPr>
          <a:xfrm>
            <a:off x="1828800" y="742950"/>
            <a:ext cx="365760" cy="365760"/>
          </a:xfrm>
          <a:prstGeom prst="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590800" y="742950"/>
            <a:ext cx="365760" cy="365760"/>
          </a:xfrm>
          <a:prstGeom prst="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04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4" grpId="0" animBg="1"/>
      <p:bldP spid="16" grpId="0" animBg="1"/>
      <p:bldP spid="2" grpId="0"/>
      <p:bldP spid="22" grpId="0" animBg="1"/>
      <p:bldP spid="29" grpId="0" animBg="1"/>
      <p:bldP spid="31" grpId="0"/>
      <p:bldP spid="32" grpId="0"/>
      <p:bldP spid="36" grpId="0"/>
      <p:bldP spid="44" grpId="0" animBg="1"/>
      <p:bldP spid="45" grpId="0" animBg="1"/>
      <p:bldP spid="48" grpId="0"/>
      <p:bldP spid="49" grpId="0"/>
      <p:bldP spid="50" grpId="0"/>
      <p:bldP spid="51" grpId="0" animBg="1"/>
      <p:bldP spid="52" grpId="0" animBg="1"/>
      <p:bldP spid="53" grpId="0"/>
      <p:bldP spid="54" grpId="0"/>
      <p:bldP spid="33" grpId="0"/>
      <p:bldP spid="35" grpId="0"/>
      <p:bldP spid="37" grpId="0"/>
      <p:bldP spid="40" grpId="0" animBg="1"/>
      <p:bldP spid="30" grpId="0" animBg="1"/>
      <p:bldP spid="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prstClr val="white"/>
                </a:solidFill>
              </a:rPr>
              <a:pPr/>
              <a:t>14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46347" y="209550"/>
            <a:ext cx="16459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C000"/>
                </a:solidFill>
              </a:rPr>
              <a:t>Cipher text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4800600" y="272445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30480" y="971550"/>
            <a:ext cx="10972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Matrix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200400" y="184875"/>
            <a:ext cx="5852160" cy="2194560"/>
          </a:xfrm>
          <a:prstGeom prst="roundRect">
            <a:avLst>
              <a:gd name="adj" fmla="val 10965"/>
            </a:avLst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82880" y="2617470"/>
            <a:ext cx="8503920" cy="2377440"/>
          </a:xfrm>
          <a:prstGeom prst="roundRect">
            <a:avLst>
              <a:gd name="adj" fmla="val 10965"/>
            </a:avLst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6200" y="3409950"/>
                <a:ext cx="59743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𝑀𝑎𝑡𝑟𝑖𝑥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𝑟𝑜𝑤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𝑜𝑓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+1)%5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𝑐𝑜𝑙𝑢𝑚𝑛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𝑜𝑓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409950"/>
                <a:ext cx="5974328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66800" y="2804576"/>
                <a:ext cx="22974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21</m:t>
                          </m:r>
                        </m:sub>
                      </m:sSub>
                      <m:r>
                        <m:rPr>
                          <m:brk m:alnAt="7"/>
                        </m:rPr>
                        <a:rPr lang="en-US" sz="2000" i="1">
                          <a:solidFill>
                            <a:prstClr val="white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𝑙</m:t>
                      </m:r>
                      <m:r>
                        <a:rPr lang="en-US" sz="2000" b="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804576"/>
                <a:ext cx="2297424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6355080" y="3409950"/>
                <a:ext cx="25026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𝑀𝑎𝑡𝑟𝑖𝑥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080" y="3409950"/>
                <a:ext cx="2502608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ight Arrow 43"/>
          <p:cNvSpPr/>
          <p:nvPr/>
        </p:nvSpPr>
        <p:spPr>
          <a:xfrm>
            <a:off x="6004309" y="3550980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6004309" y="3899565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6355080" y="3790950"/>
                <a:ext cx="105625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prstClr val="white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 smtClean="0">
                    <a:solidFill>
                      <a:srgbClr val="8BEF31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F79646">
                        <a:lumMod val="60000"/>
                        <a:lumOff val="40000"/>
                      </a:srgbClr>
                    </a:solidFill>
                  </a:rPr>
                  <a:t>K</a:t>
                </a:r>
                <a:endParaRPr lang="en-US" sz="2000" dirty="0">
                  <a:solidFill>
                    <a:srgbClr val="F79646">
                      <a:lumMod val="60000"/>
                      <a:lumOff val="40000"/>
                    </a:srgbClr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080" y="3790950"/>
                <a:ext cx="1056251" cy="400110"/>
              </a:xfrm>
              <a:prstGeom prst="rect">
                <a:avLst/>
              </a:prstGeom>
              <a:blipFill rotWithShape="1">
                <a:blip r:embed="rId8"/>
                <a:stretch>
                  <a:fillRect t="-6061" r="-4624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6200" y="4095750"/>
                <a:ext cx="59743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𝑀𝑎𝑡𝑟𝑖𝑥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𝑟𝑜𝑤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𝑜𝑓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22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+1)%5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𝑐𝑜𝑙𝑢𝑚𝑛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𝑜𝑓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21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4095750"/>
                <a:ext cx="5974328" cy="400110"/>
              </a:xfrm>
              <a:prstGeom prst="rect">
                <a:avLst/>
              </a:prstGeom>
              <a:blipFill rotWithShape="1"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6355080" y="4152840"/>
                <a:ext cx="25026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𝑀𝑎𝑡𝑟𝑖𝑥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0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080" y="4152840"/>
                <a:ext cx="2502608" cy="400110"/>
              </a:xfrm>
              <a:prstGeom prst="rect">
                <a:avLst/>
              </a:prstGeom>
              <a:blipFill rotWithShape="1">
                <a:blip r:embed="rId10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ight Arrow 50"/>
          <p:cNvSpPr/>
          <p:nvPr/>
        </p:nvSpPr>
        <p:spPr>
          <a:xfrm>
            <a:off x="6004309" y="4261455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Right Arrow 51"/>
          <p:cNvSpPr/>
          <p:nvPr/>
        </p:nvSpPr>
        <p:spPr>
          <a:xfrm>
            <a:off x="6004309" y="4642455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6355080" y="4533840"/>
                <a:ext cx="105625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200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prstClr val="white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 smtClean="0">
                    <a:solidFill>
                      <a:srgbClr val="8BEF31"/>
                    </a:solidFill>
                  </a:rPr>
                  <a:t> </a:t>
                </a:r>
                <a:r>
                  <a:rPr lang="en-US" sz="2000" dirty="0">
                    <a:solidFill>
                      <a:srgbClr val="F79646">
                        <a:lumMod val="60000"/>
                        <a:lumOff val="40000"/>
                      </a:srgbClr>
                    </a:solidFill>
                  </a:rPr>
                  <a:t>E</a:t>
                </a: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080" y="4533840"/>
                <a:ext cx="1056251" cy="400110"/>
              </a:xfrm>
              <a:prstGeom prst="rect">
                <a:avLst/>
              </a:prstGeom>
              <a:blipFill rotWithShape="1">
                <a:blip r:embed="rId11"/>
                <a:stretch>
                  <a:fillRect t="-6154" r="-4624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4130040" y="2671286"/>
                <a:ext cx="448056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4BACC6">
                        <a:lumMod val="40000"/>
                        <a:lumOff val="60000"/>
                      </a:srgbClr>
                    </a:solidFill>
                  </a:rPr>
                  <a:t>In this case,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BACC6">
                            <a:lumMod val="40000"/>
                            <a:lumOff val="60000"/>
                          </a:srgbClr>
                        </a:solidFill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 smtClean="0">
                    <a:solidFill>
                      <a:srgbClr val="4BACC6">
                        <a:lumMod val="40000"/>
                        <a:lumOff val="60000"/>
                      </a:srgb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4BACC6">
                            <a:lumMod val="40000"/>
                            <a:lumOff val="60000"/>
                          </a:srgbClr>
                        </a:solidFill>
                        <a:latin typeface="Cambria Math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4BACC6">
                            <a:lumMod val="40000"/>
                            <a:lumOff val="60000"/>
                          </a:srgb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4BACC6">
                        <a:lumMod val="40000"/>
                        <a:lumOff val="60000"/>
                      </a:srgbClr>
                    </a:solidFill>
                  </a:rPr>
                  <a:t>are in the same column. </a:t>
                </a:r>
              </a:p>
              <a:p>
                <a:pPr marL="548640" lvl="2" indent="-342900">
                  <a:buClr>
                    <a:srgbClr val="4BACC6">
                      <a:lumMod val="40000"/>
                      <a:lumOff val="60000"/>
                    </a:srgbClr>
                  </a:buClr>
                  <a:buFont typeface="+mj-lt"/>
                  <a:buAutoNum type="arabicPeriod"/>
                </a:pPr>
                <a:r>
                  <a:rPr lang="en-US" dirty="0" smtClean="0">
                    <a:solidFill>
                      <a:srgbClr val="4BACC6">
                        <a:lumMod val="40000"/>
                        <a:lumOff val="60000"/>
                      </a:srgbClr>
                    </a:solidFill>
                  </a:rPr>
                  <a:t>Move each letter down one. </a:t>
                </a:r>
              </a:p>
              <a:p>
                <a:pPr marL="548640" lvl="2" indent="-342900">
                  <a:buClr>
                    <a:srgbClr val="4BACC6">
                      <a:lumMod val="40000"/>
                      <a:lumOff val="60000"/>
                    </a:srgbClr>
                  </a:buClr>
                  <a:buFont typeface="+mj-lt"/>
                  <a:buAutoNum type="arabicPeriod"/>
                </a:pPr>
                <a:r>
                  <a:rPr lang="en-US" dirty="0" smtClean="0">
                    <a:solidFill>
                      <a:srgbClr val="4BACC6">
                        <a:lumMod val="40000"/>
                        <a:lumOff val="60000"/>
                      </a:srgbClr>
                    </a:solidFill>
                  </a:rPr>
                  <a:t>If we reach the end of the column, wrap around </a:t>
                </a:r>
                <a:endParaRPr lang="en-US" dirty="0">
                  <a:solidFill>
                    <a:srgbClr val="4BACC6">
                      <a:lumMod val="40000"/>
                      <a:lumOff val="60000"/>
                    </a:srgbClr>
                  </a:solidFill>
                </a:endParaRPr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040" y="2671286"/>
                <a:ext cx="4480560" cy="738664"/>
              </a:xfrm>
              <a:prstGeom prst="rect">
                <a:avLst/>
              </a:prstGeom>
              <a:blipFill rotWithShape="1">
                <a:blip r:embed="rId12"/>
                <a:stretch>
                  <a:fillRect l="-408" t="-826" r="-408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5210131" y="209550"/>
                <a:ext cx="225927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131" y="209550"/>
                <a:ext cx="2259272" cy="40011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ight Arrow 26"/>
          <p:cNvSpPr/>
          <p:nvPr/>
        </p:nvSpPr>
        <p:spPr>
          <a:xfrm>
            <a:off x="3886200" y="1415445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4419600" y="742950"/>
                <a:ext cx="420916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 smtClean="0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41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742950"/>
                <a:ext cx="4209166" cy="400110"/>
              </a:xfrm>
              <a:prstGeom prst="rect">
                <a:avLst/>
              </a:prstGeom>
              <a:blipFill rotWithShape="1">
                <a:blip r:embed="rId1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4625266" y="1352550"/>
                <a:ext cx="34796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𝐹</m:t>
                                      </m:r>
                                      <m:r>
                                        <a:rPr lang="en-US" sz="200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𝐿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𝐾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𝐸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41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266" y="1352550"/>
                <a:ext cx="3479671" cy="400110"/>
              </a:xfrm>
              <a:prstGeom prst="rect">
                <a:avLst/>
              </a:prstGeom>
              <a:blipFill rotWithShape="1">
                <a:blip r:embed="rId1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ight Arrow 38"/>
          <p:cNvSpPr/>
          <p:nvPr/>
        </p:nvSpPr>
        <p:spPr>
          <a:xfrm flipV="1">
            <a:off x="3886200" y="805845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3" name="Table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4354520"/>
                  </p:ext>
                </p:extLst>
              </p:nvPr>
            </p:nvGraphicFramePr>
            <p:xfrm>
              <a:off x="838200" y="133350"/>
              <a:ext cx="2113280" cy="2438400"/>
            </p:xfrm>
            <a:graphic>
              <a:graphicData uri="http://schemas.openxmlformats.org/drawingml/2006/table">
                <a:tbl>
                  <a:tblPr firstRow="1" bandRow="1">
                    <a:tableStyleId>{C66D5435-7BB6-4799-ACB2-591B228160D6}</a:tableStyleId>
                  </a:tblPr>
                  <a:tblGrid>
                    <a:gridCol w="208280"/>
                    <a:gridCol w="381000"/>
                    <a:gridCol w="381000"/>
                    <a:gridCol w="381000"/>
                    <a:gridCol w="381000"/>
                    <a:gridCol w="381000"/>
                  </a:tblGrid>
                  <a:tr h="182880"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I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D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E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N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T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C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A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L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B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F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G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H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K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M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O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P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Q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R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S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U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V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W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X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Y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Z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5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×5</m:t>
                              </m:r>
                            </m:oMath>
                          </a14:m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 matrix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3" name="Table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4354520"/>
                  </p:ext>
                </p:extLst>
              </p:nvPr>
            </p:nvGraphicFramePr>
            <p:xfrm>
              <a:off x="838200" y="133350"/>
              <a:ext cx="2113280" cy="2438400"/>
            </p:xfrm>
            <a:graphic>
              <a:graphicData uri="http://schemas.openxmlformats.org/drawingml/2006/table">
                <a:tbl>
                  <a:tblPr firstRow="1" bandRow="1">
                    <a:tableStyleId>{C66D5435-7BB6-4799-ACB2-591B228160D6}</a:tableStyleId>
                  </a:tblPr>
                  <a:tblGrid>
                    <a:gridCol w="208280"/>
                    <a:gridCol w="381000"/>
                    <a:gridCol w="381000"/>
                    <a:gridCol w="381000"/>
                    <a:gridCol w="381000"/>
                    <a:gridCol w="381000"/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I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D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E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N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T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C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A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L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B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F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G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H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K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M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O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P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Q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R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S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U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V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W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X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Y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Z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6"/>
                          <a:stretch>
                            <a:fillRect l="-11218" t="-557377" r="-321" b="-2459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7" name="TextBox 36"/>
          <p:cNvSpPr txBox="1"/>
          <p:nvPr/>
        </p:nvSpPr>
        <p:spPr>
          <a:xfrm>
            <a:off x="1828800" y="1080165"/>
            <a:ext cx="365760" cy="365760"/>
          </a:xfrm>
          <a:prstGeom prst="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828800" y="361950"/>
            <a:ext cx="365760" cy="365760"/>
          </a:xfrm>
          <a:prstGeom prst="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29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4" grpId="0" animBg="1"/>
      <p:bldP spid="2" grpId="0"/>
      <p:bldP spid="22" grpId="0" animBg="1"/>
      <p:bldP spid="29" grpId="0" animBg="1"/>
      <p:bldP spid="31" grpId="0"/>
      <p:bldP spid="32" grpId="0"/>
      <p:bldP spid="36" grpId="0"/>
      <p:bldP spid="44" grpId="0" animBg="1"/>
      <p:bldP spid="45" grpId="0" animBg="1"/>
      <p:bldP spid="48" grpId="0"/>
      <p:bldP spid="49" grpId="0"/>
      <p:bldP spid="50" grpId="0"/>
      <p:bldP spid="51" grpId="0" animBg="1"/>
      <p:bldP spid="52" grpId="0" animBg="1"/>
      <p:bldP spid="53" grpId="0"/>
      <p:bldP spid="54" grpId="0"/>
      <p:bldP spid="35" grpId="0"/>
      <p:bldP spid="27" grpId="0" animBg="1"/>
      <p:bldP spid="30" grpId="0"/>
      <p:bldP spid="38" grpId="0"/>
      <p:bldP spid="39" grpId="0" animBg="1"/>
      <p:bldP spid="37" grpId="0" animBg="1"/>
      <p:bldP spid="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prstClr val="white"/>
                </a:solidFill>
              </a:rPr>
              <a:pPr/>
              <a:t>15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46347" y="209550"/>
            <a:ext cx="16459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C000"/>
                </a:solidFill>
              </a:rPr>
              <a:t>Cipher text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4800600" y="272445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30480" y="971550"/>
            <a:ext cx="10972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Matrix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200400" y="184875"/>
            <a:ext cx="5852160" cy="2194560"/>
          </a:xfrm>
          <a:prstGeom prst="roundRect">
            <a:avLst>
              <a:gd name="adj" fmla="val 10965"/>
            </a:avLst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91440" y="2663190"/>
            <a:ext cx="8961120" cy="1737360"/>
          </a:xfrm>
          <a:prstGeom prst="roundRect">
            <a:avLst>
              <a:gd name="adj" fmla="val 10965"/>
            </a:avLst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66800" y="2724150"/>
                <a:ext cx="22953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00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31</m:t>
                          </m:r>
                        </m:sub>
                      </m:sSub>
                      <m:r>
                        <m:rPr>
                          <m:brk m:alnAt="7"/>
                        </m:rPr>
                        <a:rPr lang="en-US" sz="2000" i="1">
                          <a:solidFill>
                            <a:prstClr val="white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𝑙</m:t>
                      </m:r>
                      <m:r>
                        <a:rPr lang="en-US" sz="2000" b="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𝑜</m:t>
                      </m:r>
                      <m:r>
                        <a:rPr lang="en-US" sz="2000" b="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724150"/>
                <a:ext cx="2295308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5210131" y="209550"/>
                <a:ext cx="225927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131" y="209550"/>
                <a:ext cx="2259272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6200" y="3254514"/>
                <a:ext cx="49255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𝑀𝑎𝑡𝑟𝑖𝑥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𝑟𝑜𝑤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𝑜𝑓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𝑐𝑜𝑙𝑢𝑚𝑛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𝑜𝑓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254514"/>
                <a:ext cx="4925516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5318760" y="3254514"/>
                <a:ext cx="25026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𝑀𝑎𝑡𝑟𝑖𝑥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760" y="3254514"/>
                <a:ext cx="2502608" cy="400110"/>
              </a:xfrm>
              <a:prstGeom prst="rect">
                <a:avLst/>
              </a:prstGeom>
              <a:blipFill rotWithShape="1">
                <a:blip r:embed="rId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ight Arrow 37"/>
          <p:cNvSpPr/>
          <p:nvPr/>
        </p:nvSpPr>
        <p:spPr>
          <a:xfrm>
            <a:off x="5001716" y="3363129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7635240" y="3363129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7984593" y="3254514"/>
                <a:ext cx="10706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rgbClr val="8BEF3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F</a:t>
                </a:r>
                <a:endParaRPr lang="en-US" sz="200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593" y="3254514"/>
                <a:ext cx="1070678" cy="400110"/>
              </a:xfrm>
              <a:prstGeom prst="rect">
                <a:avLst/>
              </a:prstGeom>
              <a:blipFill rotWithShape="1">
                <a:blip r:embed="rId9"/>
                <a:stretch>
                  <a:fillRect t="-6061" r="-2286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6200" y="3691414"/>
                <a:ext cx="49255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𝑀𝑎𝑡𝑟𝑖𝑥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𝑟𝑜𝑤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𝑜𝑓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𝑐𝑜𝑙𝑢𝑚𝑛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𝑜𝑓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691414"/>
                <a:ext cx="4925516" cy="400110"/>
              </a:xfrm>
              <a:prstGeom prst="rect">
                <a:avLst/>
              </a:prstGeom>
              <a:blipFill rotWithShape="1">
                <a:blip r:embed="rId10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5318760" y="3691414"/>
                <a:ext cx="25026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𝑀𝑎𝑡𝑟𝑖𝑥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760" y="3691414"/>
                <a:ext cx="2502608" cy="400110"/>
              </a:xfrm>
              <a:prstGeom prst="rect">
                <a:avLst/>
              </a:prstGeom>
              <a:blipFill rotWithShape="1">
                <a:blip r:embed="rId11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ight Arrow 42"/>
          <p:cNvSpPr/>
          <p:nvPr/>
        </p:nvSpPr>
        <p:spPr>
          <a:xfrm>
            <a:off x="5001716" y="3800029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7635240" y="3800029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7997417" y="3691414"/>
                <a:ext cx="105625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rgbClr val="8BEF3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K</a:t>
                </a: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417" y="3691414"/>
                <a:ext cx="1056251" cy="400110"/>
              </a:xfrm>
              <a:prstGeom prst="rect">
                <a:avLst/>
              </a:prstGeom>
              <a:blipFill rotWithShape="1">
                <a:blip r:embed="rId12"/>
                <a:stretch>
                  <a:fillRect t="-6154" r="-4624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ight Arrow 55"/>
          <p:cNvSpPr/>
          <p:nvPr/>
        </p:nvSpPr>
        <p:spPr>
          <a:xfrm>
            <a:off x="3886200" y="1415445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419600" y="742950"/>
                <a:ext cx="420916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 smtClean="0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41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742950"/>
                <a:ext cx="4209166" cy="400110"/>
              </a:xfrm>
              <a:prstGeom prst="rect">
                <a:avLst/>
              </a:prstGeom>
              <a:blipFill rotWithShape="1">
                <a:blip r:embed="rId1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4625266" y="1352550"/>
                <a:ext cx="315830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solidFill>
                                          <a:schemeClr val="accent6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𝐹</m:t>
                                      </m:r>
                                      <m:r>
                                        <a:rPr lang="en-US" sz="200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𝐿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𝐾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𝐸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𝐹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𝐾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41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266" y="1352550"/>
                <a:ext cx="3158300" cy="40011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ight Arrow 58"/>
          <p:cNvSpPr/>
          <p:nvPr/>
        </p:nvSpPr>
        <p:spPr>
          <a:xfrm flipV="1">
            <a:off x="3886200" y="805845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9573645"/>
                  </p:ext>
                </p:extLst>
              </p:nvPr>
            </p:nvGraphicFramePr>
            <p:xfrm>
              <a:off x="838200" y="133350"/>
              <a:ext cx="2113280" cy="2438400"/>
            </p:xfrm>
            <a:graphic>
              <a:graphicData uri="http://schemas.openxmlformats.org/drawingml/2006/table">
                <a:tbl>
                  <a:tblPr firstRow="1" bandRow="1">
                    <a:tableStyleId>{C66D5435-7BB6-4799-ACB2-591B228160D6}</a:tableStyleId>
                  </a:tblPr>
                  <a:tblGrid>
                    <a:gridCol w="208280"/>
                    <a:gridCol w="381000"/>
                    <a:gridCol w="381000"/>
                    <a:gridCol w="381000"/>
                    <a:gridCol w="381000"/>
                    <a:gridCol w="381000"/>
                  </a:tblGrid>
                  <a:tr h="182880"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I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D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E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N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T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C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A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L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B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F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G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H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K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M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O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P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Q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R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S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U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V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W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X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Y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Z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5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×5</m:t>
                              </m:r>
                            </m:oMath>
                          </a14:m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 matrix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9573645"/>
                  </p:ext>
                </p:extLst>
              </p:nvPr>
            </p:nvGraphicFramePr>
            <p:xfrm>
              <a:off x="838200" y="133350"/>
              <a:ext cx="2113280" cy="2438400"/>
            </p:xfrm>
            <a:graphic>
              <a:graphicData uri="http://schemas.openxmlformats.org/drawingml/2006/table">
                <a:tbl>
                  <a:tblPr firstRow="1" bandRow="1">
                    <a:tableStyleId>{C66D5435-7BB6-4799-ACB2-591B228160D6}</a:tableStyleId>
                  </a:tblPr>
                  <a:tblGrid>
                    <a:gridCol w="208280"/>
                    <a:gridCol w="381000"/>
                    <a:gridCol w="381000"/>
                    <a:gridCol w="381000"/>
                    <a:gridCol w="381000"/>
                    <a:gridCol w="381000"/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I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D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E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N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T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C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A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L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B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F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G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H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K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M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O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P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Q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R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S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U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V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W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X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Y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Z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5"/>
                          <a:stretch>
                            <a:fillRect l="-11218" t="-557377" r="-321" b="-2459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1" name="TextBox 30"/>
          <p:cNvSpPr txBox="1"/>
          <p:nvPr/>
        </p:nvSpPr>
        <p:spPr>
          <a:xfrm>
            <a:off x="1821180" y="1083975"/>
            <a:ext cx="365760" cy="365760"/>
          </a:xfrm>
          <a:prstGeom prst="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590800" y="742950"/>
            <a:ext cx="365760" cy="365760"/>
          </a:xfrm>
          <a:prstGeom prst="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48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4" grpId="0" animBg="1"/>
      <p:bldP spid="2" grpId="0"/>
      <p:bldP spid="22" grpId="0" animBg="1"/>
      <p:bldP spid="29" grpId="0" animBg="1"/>
      <p:bldP spid="32" grpId="0"/>
      <p:bldP spid="35" grpId="0"/>
      <p:bldP spid="27" grpId="0"/>
      <p:bldP spid="30" grpId="0"/>
      <p:bldP spid="38" grpId="0" animBg="1"/>
      <p:bldP spid="39" grpId="0" animBg="1"/>
      <p:bldP spid="40" grpId="0"/>
      <p:bldP spid="41" grpId="0"/>
      <p:bldP spid="42" grpId="0"/>
      <p:bldP spid="43" grpId="0" animBg="1"/>
      <p:bldP spid="46" grpId="0" animBg="1"/>
      <p:bldP spid="55" grpId="0"/>
      <p:bldP spid="56" grpId="0" animBg="1"/>
      <p:bldP spid="57" grpId="0"/>
      <p:bldP spid="58" grpId="0"/>
      <p:bldP spid="59" grpId="0" animBg="1"/>
      <p:bldP spid="31" grpId="0" animBg="1"/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prstClr val="white"/>
                </a:solidFill>
              </a:rPr>
              <a:pPr/>
              <a:t>16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46347" y="209550"/>
            <a:ext cx="16459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C000"/>
                </a:solidFill>
              </a:rPr>
              <a:t>Cipher text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4800600" y="272445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30480" y="971550"/>
            <a:ext cx="10972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Matrix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200400" y="184875"/>
            <a:ext cx="5852160" cy="2194560"/>
          </a:xfrm>
          <a:prstGeom prst="roundRect">
            <a:avLst>
              <a:gd name="adj" fmla="val 10965"/>
            </a:avLst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91440" y="2663190"/>
            <a:ext cx="8961120" cy="1737360"/>
          </a:xfrm>
          <a:prstGeom prst="roundRect">
            <a:avLst>
              <a:gd name="adj" fmla="val 10965"/>
            </a:avLst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66800" y="2724150"/>
                <a:ext cx="23264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200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41</m:t>
                          </m:r>
                        </m:sub>
                      </m:sSub>
                      <m:r>
                        <m:rPr>
                          <m:brk m:alnAt="7"/>
                        </m:rPr>
                        <a:rPr lang="en-US" sz="2000" i="1">
                          <a:solidFill>
                            <a:prstClr val="white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000" b="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724150"/>
                <a:ext cx="2326471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5210131" y="209550"/>
                <a:ext cx="225927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131" y="209550"/>
                <a:ext cx="2259272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6200" y="3254514"/>
                <a:ext cx="49255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𝑀𝑎𝑡𝑟𝑖𝑥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𝑟𝑜𝑤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𝑜𝑓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𝑐𝑜𝑙𝑢𝑚𝑛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𝑜𝑓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254514"/>
                <a:ext cx="4925516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5318760" y="3254514"/>
                <a:ext cx="25026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𝑀𝑎𝑡𝑟𝑖𝑥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760" y="3254514"/>
                <a:ext cx="2502608" cy="400110"/>
              </a:xfrm>
              <a:prstGeom prst="rect">
                <a:avLst/>
              </a:prstGeom>
              <a:blipFill rotWithShape="1">
                <a:blip r:embed="rId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ight Arrow 37"/>
          <p:cNvSpPr/>
          <p:nvPr/>
        </p:nvSpPr>
        <p:spPr>
          <a:xfrm>
            <a:off x="5001716" y="3363129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7635240" y="3363129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7984593" y="3254514"/>
                <a:ext cx="105625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rgbClr val="8BEF3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E</a:t>
                </a:r>
                <a:endParaRPr lang="en-US" sz="200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593" y="3254514"/>
                <a:ext cx="1056251" cy="400110"/>
              </a:xfrm>
              <a:prstGeom prst="rect">
                <a:avLst/>
              </a:prstGeom>
              <a:blipFill rotWithShape="1">
                <a:blip r:embed="rId9"/>
                <a:stretch>
                  <a:fillRect t="-6061" r="-4624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6200" y="3691414"/>
                <a:ext cx="49255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𝑀𝑎𝑡𝑟𝑖𝑥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𝑟𝑜𝑤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𝑜𝑓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𝑐𝑜𝑙𝑢𝑚𝑛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𝑜𝑓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691414"/>
                <a:ext cx="4925516" cy="400110"/>
              </a:xfrm>
              <a:prstGeom prst="rect">
                <a:avLst/>
              </a:prstGeom>
              <a:blipFill rotWithShape="1">
                <a:blip r:embed="rId10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5318760" y="3691414"/>
                <a:ext cx="25026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𝑀𝑎𝑡𝑟𝑖𝑥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760" y="3691414"/>
                <a:ext cx="2502608" cy="400110"/>
              </a:xfrm>
              <a:prstGeom prst="rect">
                <a:avLst/>
              </a:prstGeom>
              <a:blipFill rotWithShape="1">
                <a:blip r:embed="rId11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ight Arrow 42"/>
          <p:cNvSpPr/>
          <p:nvPr/>
        </p:nvSpPr>
        <p:spPr>
          <a:xfrm>
            <a:off x="5001716" y="3800029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7635240" y="3800029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7997417" y="3691414"/>
                <a:ext cx="105625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rgbClr val="8BEF3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Y</a:t>
                </a:r>
                <a:endParaRPr lang="en-US" sz="200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417" y="3691414"/>
                <a:ext cx="1056251" cy="400110"/>
              </a:xfrm>
              <a:prstGeom prst="rect">
                <a:avLst/>
              </a:prstGeom>
              <a:blipFill rotWithShape="1">
                <a:blip r:embed="rId12"/>
                <a:stretch>
                  <a:fillRect t="-6154" r="-4624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ight Arrow 24"/>
          <p:cNvSpPr/>
          <p:nvPr/>
        </p:nvSpPr>
        <p:spPr>
          <a:xfrm>
            <a:off x="3886200" y="1415445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4419600" y="742950"/>
                <a:ext cx="420916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 smtClean="0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41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742950"/>
                <a:ext cx="4209166" cy="400110"/>
              </a:xfrm>
              <a:prstGeom prst="rect">
                <a:avLst/>
              </a:prstGeom>
              <a:blipFill rotWithShape="1">
                <a:blip r:embed="rId1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4625266" y="1352550"/>
                <a:ext cx="281301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solidFill>
                                          <a:schemeClr val="accent6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𝐹</m:t>
                                      </m:r>
                                      <m:r>
                                        <a:rPr lang="en-US" sz="200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𝐿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𝐾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𝐸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𝐹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𝐾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</a:rPr>
                                  <m:t>𝐸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</a:rPr>
                                  <m:t>𝑌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266" y="1352550"/>
                <a:ext cx="2813014" cy="40011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ight Arrow 43"/>
          <p:cNvSpPr/>
          <p:nvPr/>
        </p:nvSpPr>
        <p:spPr>
          <a:xfrm flipV="1">
            <a:off x="3886200" y="805845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62000" y="4476750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Cipher text : 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FLKEFKEY</a:t>
            </a: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3" name="Table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7823626"/>
                  </p:ext>
                </p:extLst>
              </p:nvPr>
            </p:nvGraphicFramePr>
            <p:xfrm>
              <a:off x="838200" y="133350"/>
              <a:ext cx="2113280" cy="2438400"/>
            </p:xfrm>
            <a:graphic>
              <a:graphicData uri="http://schemas.openxmlformats.org/drawingml/2006/table">
                <a:tbl>
                  <a:tblPr firstRow="1" bandRow="1">
                    <a:tableStyleId>{C66D5435-7BB6-4799-ACB2-591B228160D6}</a:tableStyleId>
                  </a:tblPr>
                  <a:tblGrid>
                    <a:gridCol w="208280"/>
                    <a:gridCol w="381000"/>
                    <a:gridCol w="381000"/>
                    <a:gridCol w="381000"/>
                    <a:gridCol w="381000"/>
                    <a:gridCol w="381000"/>
                  </a:tblGrid>
                  <a:tr h="182880"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I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D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E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N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T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C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A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L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B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F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G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H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K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M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O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P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Q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R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S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U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V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W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X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Y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Z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5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×5</m:t>
                              </m:r>
                            </m:oMath>
                          </a14:m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 matrix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3" name="Table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7823626"/>
                  </p:ext>
                </p:extLst>
              </p:nvPr>
            </p:nvGraphicFramePr>
            <p:xfrm>
              <a:off x="838200" y="133350"/>
              <a:ext cx="2113280" cy="2438400"/>
            </p:xfrm>
            <a:graphic>
              <a:graphicData uri="http://schemas.openxmlformats.org/drawingml/2006/table">
                <a:tbl>
                  <a:tblPr firstRow="1" bandRow="1">
                    <a:tableStyleId>{C66D5435-7BB6-4799-ACB2-591B228160D6}</a:tableStyleId>
                  </a:tblPr>
                  <a:tblGrid>
                    <a:gridCol w="208280"/>
                    <a:gridCol w="381000"/>
                    <a:gridCol w="381000"/>
                    <a:gridCol w="381000"/>
                    <a:gridCol w="381000"/>
                    <a:gridCol w="381000"/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I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D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E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N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T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C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A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L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B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F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G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H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K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M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O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P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Q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R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S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U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V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W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X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Y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Z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5"/>
                          <a:stretch>
                            <a:fillRect l="-11218" t="-557377" r="-321" b="-2459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7" name="TextBox 36"/>
          <p:cNvSpPr txBox="1"/>
          <p:nvPr/>
        </p:nvSpPr>
        <p:spPr>
          <a:xfrm>
            <a:off x="2209800" y="1824990"/>
            <a:ext cx="365760" cy="365760"/>
          </a:xfrm>
          <a:prstGeom prst="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828800" y="361950"/>
            <a:ext cx="365760" cy="365760"/>
          </a:xfrm>
          <a:prstGeom prst="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4" grpId="0" animBg="1"/>
      <p:bldP spid="2" grpId="0"/>
      <p:bldP spid="22" grpId="0" animBg="1"/>
      <p:bldP spid="29" grpId="0" animBg="1"/>
      <p:bldP spid="32" grpId="0"/>
      <p:bldP spid="35" grpId="0"/>
      <p:bldP spid="27" grpId="0"/>
      <p:bldP spid="30" grpId="0"/>
      <p:bldP spid="38" grpId="0" animBg="1"/>
      <p:bldP spid="39" grpId="0" animBg="1"/>
      <p:bldP spid="40" grpId="0"/>
      <p:bldP spid="41" grpId="0"/>
      <p:bldP spid="42" grpId="0"/>
      <p:bldP spid="43" grpId="0" animBg="1"/>
      <p:bldP spid="46" grpId="0" animBg="1"/>
      <p:bldP spid="55" grpId="0"/>
      <p:bldP spid="25" grpId="0" animBg="1"/>
      <p:bldP spid="31" grpId="0"/>
      <p:bldP spid="36" grpId="0"/>
      <p:bldP spid="44" grpId="0" animBg="1"/>
      <p:bldP spid="45" grpId="0"/>
      <p:bldP spid="37" grpId="0" animBg="1"/>
      <p:bldP spid="4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Decryption</a:t>
            </a:r>
            <a:endParaRPr dirty="0"/>
          </a:p>
        </p:txBody>
      </p:sp>
      <p:sp>
        <p:nvSpPr>
          <p:cNvPr id="168" name="Google Shape;168;p16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8229600" cy="36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just">
              <a:buClr>
                <a:srgbClr val="B52552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Write a program to decrypt </a:t>
            </a:r>
            <a:r>
              <a:rPr lang="en-US" dirty="0"/>
              <a:t>the </a:t>
            </a:r>
            <a:r>
              <a:rPr lang="en-US" dirty="0" smtClean="0"/>
              <a:t>cipher text “</a:t>
            </a:r>
            <a:r>
              <a:rPr lang="en-US" b="1" dirty="0" err="1" smtClean="0">
                <a:solidFill>
                  <a:srgbClr val="00B0F0"/>
                </a:solidFill>
              </a:rPr>
              <a:t>flkefkey</a:t>
            </a:r>
            <a:r>
              <a:rPr lang="en-US" dirty="0" smtClean="0"/>
              <a:t>” </a:t>
            </a:r>
            <a:r>
              <a:rPr lang="en-US" dirty="0"/>
              <a:t>using the </a:t>
            </a:r>
            <a:r>
              <a:rPr lang="en-US" b="1" dirty="0" err="1" smtClean="0">
                <a:solidFill>
                  <a:srgbClr val="FF0000"/>
                </a:solidFill>
              </a:rPr>
              <a:t>Playfair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cipher </a:t>
            </a:r>
            <a:r>
              <a:rPr lang="en-US" dirty="0"/>
              <a:t>where the key is </a:t>
            </a:r>
            <a:r>
              <a:rPr lang="en-US" dirty="0" smtClean="0"/>
              <a:t>“</a:t>
            </a:r>
            <a:r>
              <a:rPr lang="en-US" b="1" dirty="0" smtClean="0">
                <a:solidFill>
                  <a:srgbClr val="00B0F0"/>
                </a:solidFill>
              </a:rPr>
              <a:t>identical</a:t>
            </a:r>
            <a:r>
              <a:rPr lang="en-US" dirty="0" smtClean="0"/>
              <a:t>”</a:t>
            </a:r>
            <a:endParaRPr lang="en-US" dirty="0"/>
          </a:p>
          <a:p>
            <a:pPr marL="533400" lvl="1" indent="0">
              <a:spcBef>
                <a:spcPts val="1800"/>
              </a:spcBef>
              <a:buNone/>
            </a:pPr>
            <a:r>
              <a:rPr lang="en-US" b="1" dirty="0"/>
              <a:t>Cipher </a:t>
            </a:r>
            <a:r>
              <a:rPr lang="en-US" b="1" dirty="0" smtClean="0"/>
              <a:t>text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b="1" dirty="0" err="1">
                <a:solidFill>
                  <a:srgbClr val="00B0F0"/>
                </a:solidFill>
              </a:rPr>
              <a:t>flkefkey</a:t>
            </a:r>
            <a:endParaRPr lang="en-US" b="1" dirty="0">
              <a:solidFill>
                <a:srgbClr val="00B0F0"/>
              </a:solidFill>
            </a:endParaRPr>
          </a:p>
          <a:p>
            <a:pPr marL="533400" lvl="1" indent="0">
              <a:buNone/>
            </a:pPr>
            <a:r>
              <a:rPr lang="en-US" b="1" dirty="0"/>
              <a:t>Key:</a:t>
            </a: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identical</a:t>
            </a:r>
          </a:p>
          <a:p>
            <a:pPr marL="533400" lvl="1" indent="0">
              <a:buNone/>
            </a:pPr>
            <a:r>
              <a:rPr lang="en-US" b="1" dirty="0"/>
              <a:t>Plain </a:t>
            </a:r>
            <a:r>
              <a:rPr lang="en-US" b="1" dirty="0" smtClean="0"/>
              <a:t>text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???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551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prstClr val="white"/>
                </a:solidFill>
              </a:rPr>
              <a:pPr/>
              <a:t>18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46347" y="209550"/>
            <a:ext cx="164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C000"/>
                </a:solidFill>
              </a:rPr>
              <a:t>Plain text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4800600" y="272445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 flipV="1">
            <a:off x="3886200" y="805845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30480" y="971550"/>
            <a:ext cx="10972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Matrix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200400" y="184875"/>
            <a:ext cx="5852160" cy="2194560"/>
          </a:xfrm>
          <a:prstGeom prst="roundRect">
            <a:avLst>
              <a:gd name="adj" fmla="val 10965"/>
            </a:avLst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200" y="2556510"/>
            <a:ext cx="8961120" cy="1920240"/>
          </a:xfrm>
          <a:prstGeom prst="roundRect">
            <a:avLst>
              <a:gd name="adj" fmla="val 10965"/>
            </a:avLst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4419600" y="742950"/>
                <a:ext cx="420916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 smtClean="0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41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742950"/>
                <a:ext cx="4209166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5210131" y="209550"/>
                <a:ext cx="225927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131" y="209550"/>
                <a:ext cx="2259272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533400" y="3065235"/>
            <a:ext cx="16459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C000"/>
                </a:solidFill>
              </a:rPr>
              <a:t>Cipher text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057400" y="3128130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2514600" y="3486150"/>
                <a:ext cx="255929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𝑓</m:t>
                                      </m:r>
                                      <m:r>
                                        <a:rPr lang="en-US" sz="2000" i="1" smtClean="0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𝑙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sz="2000" i="1" smtClean="0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𝑓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prstClr val="white"/>
                                    </a:solidFill>
                                    <a:latin typeface="Cambria Math"/>
                                  </a:rPr>
                                  <m:t>𝑒</m:t>
                                </m:r>
                                <m:r>
                                  <a:rPr lang="en-US" sz="2000" i="1" smtClean="0">
                                    <a:solidFill>
                                      <a:prstClr val="white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prstClr val="white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3486150"/>
                <a:ext cx="2559290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2667000" y="3048060"/>
                <a:ext cx="21711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 smtClean="0">
                                    <a:solidFill>
                                      <a:prstClr val="white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048060"/>
                <a:ext cx="2171107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ight Arrow 45"/>
          <p:cNvSpPr/>
          <p:nvPr/>
        </p:nvSpPr>
        <p:spPr>
          <a:xfrm>
            <a:off x="2057400" y="3562350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44040" y="2571750"/>
            <a:ext cx="4846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C000"/>
                </a:solidFill>
              </a:rPr>
              <a:t>Cipher text : </a:t>
            </a:r>
            <a:r>
              <a:rPr lang="en-US" sz="2000" b="1" dirty="0" err="1">
                <a:solidFill>
                  <a:prstClr val="white"/>
                </a:solidFill>
              </a:rPr>
              <a:t>flkefkey</a:t>
            </a:r>
            <a:endParaRPr lang="en-US" sz="2000" b="1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2514600" y="3867150"/>
                <a:ext cx="429040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 smtClean="0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41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3867150"/>
                <a:ext cx="4290405" cy="400110"/>
              </a:xfrm>
              <a:prstGeom prst="rect">
                <a:avLst/>
              </a:prstGeom>
              <a:blipFill rotWithShape="1">
                <a:blip r:embed="rId9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ight Arrow 49"/>
          <p:cNvSpPr/>
          <p:nvPr/>
        </p:nvSpPr>
        <p:spPr>
          <a:xfrm>
            <a:off x="2057400" y="3943350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412648"/>
                  </p:ext>
                </p:extLst>
              </p:nvPr>
            </p:nvGraphicFramePr>
            <p:xfrm>
              <a:off x="838200" y="133350"/>
              <a:ext cx="2113280" cy="2438400"/>
            </p:xfrm>
            <a:graphic>
              <a:graphicData uri="http://schemas.openxmlformats.org/drawingml/2006/table">
                <a:tbl>
                  <a:tblPr firstRow="1" bandRow="1">
                    <a:tableStyleId>{C66D5435-7BB6-4799-ACB2-591B228160D6}</a:tableStyleId>
                  </a:tblPr>
                  <a:tblGrid>
                    <a:gridCol w="208280"/>
                    <a:gridCol w="381000"/>
                    <a:gridCol w="381000"/>
                    <a:gridCol w="381000"/>
                    <a:gridCol w="381000"/>
                    <a:gridCol w="381000"/>
                  </a:tblGrid>
                  <a:tr h="182880"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I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D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E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N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T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C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A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L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B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F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G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H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K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M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O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P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Q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R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S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U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V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W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X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Y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Z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5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×5</m:t>
                              </m:r>
                            </m:oMath>
                          </a14:m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 matrix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412648"/>
                  </p:ext>
                </p:extLst>
              </p:nvPr>
            </p:nvGraphicFramePr>
            <p:xfrm>
              <a:off x="838200" y="133350"/>
              <a:ext cx="2113280" cy="2438400"/>
            </p:xfrm>
            <a:graphic>
              <a:graphicData uri="http://schemas.openxmlformats.org/drawingml/2006/table">
                <a:tbl>
                  <a:tblPr firstRow="1" bandRow="1">
                    <a:tableStyleId>{C66D5435-7BB6-4799-ACB2-591B228160D6}</a:tableStyleId>
                  </a:tblPr>
                  <a:tblGrid>
                    <a:gridCol w="208280"/>
                    <a:gridCol w="381000"/>
                    <a:gridCol w="381000"/>
                    <a:gridCol w="381000"/>
                    <a:gridCol w="381000"/>
                    <a:gridCol w="381000"/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I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D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E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N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T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C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A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L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B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F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G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H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K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M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O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P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Q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R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S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U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V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W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X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Y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Z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0"/>
                          <a:stretch>
                            <a:fillRect l="-11218" t="-557377" r="-321" b="-2459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7300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4" grpId="0" animBg="1"/>
      <p:bldP spid="47" grpId="0" animBg="1"/>
      <p:bldP spid="2" grpId="0"/>
      <p:bldP spid="22" grpId="0" animBg="1"/>
      <p:bldP spid="29" grpId="0" animBg="1"/>
      <p:bldP spid="27" grpId="0"/>
      <p:bldP spid="31" grpId="0"/>
      <p:bldP spid="32" grpId="0"/>
      <p:bldP spid="36" grpId="0" animBg="1"/>
      <p:bldP spid="44" grpId="0"/>
      <p:bldP spid="45" grpId="0"/>
      <p:bldP spid="46" grpId="0" animBg="1"/>
      <p:bldP spid="48" grpId="0"/>
      <p:bldP spid="49" grpId="0"/>
      <p:bldP spid="5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prstClr val="white"/>
                </a:solidFill>
              </a:rPr>
              <a:pPr/>
              <a:t>19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46347" y="209550"/>
            <a:ext cx="164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C000"/>
                </a:solidFill>
              </a:rPr>
              <a:t>Plain text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4800600" y="272445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3886200" y="1415445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30480" y="971550"/>
            <a:ext cx="10972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Matrix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200400" y="184875"/>
            <a:ext cx="5852160" cy="2194560"/>
          </a:xfrm>
          <a:prstGeom prst="roundRect">
            <a:avLst>
              <a:gd name="adj" fmla="val 10965"/>
            </a:avLst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82880" y="2617470"/>
            <a:ext cx="8503920" cy="2377440"/>
          </a:xfrm>
          <a:prstGeom prst="roundRect">
            <a:avLst>
              <a:gd name="adj" fmla="val 10965"/>
            </a:avLst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6200" y="3409950"/>
                <a:ext cx="59638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11</m:t>
                          </m:r>
                        </m:sub>
                      </m:sSub>
                      <m:r>
                        <a:rPr lang="en-US" sz="200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𝑀𝑎𝑡𝑟𝑖𝑥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𝑟𝑜𝑤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𝑜𝑓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𝑐𝑜𝑙𝑢𝑚𝑛</m:t>
                              </m:r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𝑜𝑓</m:t>
                              </m:r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 smtClean="0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%5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409950"/>
                <a:ext cx="5963877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66800" y="2804576"/>
                <a:ext cx="23025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brk m:alnAt="7"/>
                        </m:rPr>
                        <a:rPr lang="en-US" sz="2000" i="1">
                          <a:solidFill>
                            <a:prstClr val="white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200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𝑙</m:t>
                      </m:r>
                      <m:r>
                        <a:rPr lang="en-US" sz="200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804576"/>
                <a:ext cx="2302553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6355080" y="3409950"/>
                <a:ext cx="24904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11</m:t>
                          </m:r>
                        </m:sub>
                      </m:sSub>
                      <m:r>
                        <a:rPr lang="en-US" sz="200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𝑀𝑎𝑡𝑟𝑖𝑥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080" y="3409950"/>
                <a:ext cx="2490490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ight Arrow 43"/>
          <p:cNvSpPr/>
          <p:nvPr/>
        </p:nvSpPr>
        <p:spPr>
          <a:xfrm>
            <a:off x="6004309" y="3550980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6004309" y="3899565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6355080" y="3790950"/>
                <a:ext cx="104413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00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prstClr val="white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 smtClean="0">
                    <a:solidFill>
                      <a:srgbClr val="8BEF31"/>
                    </a:solidFill>
                  </a:rPr>
                  <a:t> </a:t>
                </a:r>
                <a:r>
                  <a:rPr lang="en-US" sz="2000" dirty="0">
                    <a:solidFill>
                      <a:srgbClr val="F79646">
                        <a:lumMod val="60000"/>
                        <a:lumOff val="40000"/>
                      </a:srgbClr>
                    </a:solidFill>
                  </a:rPr>
                  <a:t>B</a:t>
                </a: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080" y="3790950"/>
                <a:ext cx="1044132" cy="400110"/>
              </a:xfrm>
              <a:prstGeom prst="rect">
                <a:avLst/>
              </a:prstGeom>
              <a:blipFill rotWithShape="1">
                <a:blip r:embed="rId8"/>
                <a:stretch>
                  <a:fillRect t="-6061" r="-4678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6200" y="4095750"/>
                <a:ext cx="59638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sz="200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𝑀𝑎𝑡𝑟𝑖𝑥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𝑟𝑜𝑤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𝑜𝑓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𝑐𝑜𝑙𝑢𝑚𝑛</m:t>
                              </m:r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𝑜𝑓</m:t>
                              </m:r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 smtClean="0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%5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4095750"/>
                <a:ext cx="5963877" cy="400110"/>
              </a:xfrm>
              <a:prstGeom prst="rect">
                <a:avLst/>
              </a:prstGeom>
              <a:blipFill rotWithShape="1"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6355080" y="4152840"/>
                <a:ext cx="24904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sz="200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𝑀𝑎𝑡𝑟𝑖𝑥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080" y="4152840"/>
                <a:ext cx="2490490" cy="400110"/>
              </a:xfrm>
              <a:prstGeom prst="rect">
                <a:avLst/>
              </a:prstGeom>
              <a:blipFill rotWithShape="1">
                <a:blip r:embed="rId10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ight Arrow 50"/>
          <p:cNvSpPr/>
          <p:nvPr/>
        </p:nvSpPr>
        <p:spPr>
          <a:xfrm>
            <a:off x="6004309" y="4261455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Right Arrow 51"/>
          <p:cNvSpPr/>
          <p:nvPr/>
        </p:nvSpPr>
        <p:spPr>
          <a:xfrm>
            <a:off x="6004309" y="4642455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6355080" y="4533840"/>
                <a:ext cx="105028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00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sz="2000" i="1">
                        <a:solidFill>
                          <a:prstClr val="white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 smtClean="0">
                    <a:solidFill>
                      <a:srgbClr val="8BEF31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F79646">
                        <a:lumMod val="60000"/>
                        <a:lumOff val="40000"/>
                      </a:srgbClr>
                    </a:solidFill>
                  </a:rPr>
                  <a:t>A</a:t>
                </a:r>
                <a:endParaRPr lang="en-US" sz="2000" dirty="0">
                  <a:solidFill>
                    <a:srgbClr val="F79646">
                      <a:lumMod val="60000"/>
                      <a:lumOff val="40000"/>
                    </a:srgbClr>
                  </a:solidFill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080" y="4533840"/>
                <a:ext cx="1050288" cy="400110"/>
              </a:xfrm>
              <a:prstGeom prst="rect">
                <a:avLst/>
              </a:prstGeom>
              <a:blipFill rotWithShape="1">
                <a:blip r:embed="rId11"/>
                <a:stretch>
                  <a:fillRect t="-6154" r="-4070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4130040" y="2671286"/>
                <a:ext cx="448056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4BACC6">
                        <a:lumMod val="40000"/>
                        <a:lumOff val="60000"/>
                      </a:srgbClr>
                    </a:solidFill>
                  </a:rPr>
                  <a:t>In this case,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4BACC6">
                            <a:lumMod val="40000"/>
                            <a:lumOff val="60000"/>
                          </a:srgbClr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>
                    <a:solidFill>
                      <a:srgbClr val="4BACC6">
                        <a:lumMod val="40000"/>
                        <a:lumOff val="60000"/>
                      </a:srgb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4BACC6">
                            <a:lumMod val="40000"/>
                            <a:lumOff val="60000"/>
                          </a:srgbClr>
                        </a:solidFill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solidFill>
                          <a:srgbClr val="4BACC6">
                            <a:lumMod val="40000"/>
                            <a:lumOff val="60000"/>
                          </a:srgb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4BACC6">
                        <a:lumMod val="40000"/>
                        <a:lumOff val="60000"/>
                      </a:srgbClr>
                    </a:solidFill>
                  </a:rPr>
                  <a:t>are in the same row. </a:t>
                </a:r>
              </a:p>
              <a:p>
                <a:pPr marL="548640" lvl="2" indent="-342900">
                  <a:buClr>
                    <a:srgbClr val="4BACC6">
                      <a:lumMod val="40000"/>
                      <a:lumOff val="60000"/>
                    </a:srgbClr>
                  </a:buClr>
                  <a:buFont typeface="+mj-lt"/>
                  <a:buAutoNum type="arabicPeriod"/>
                </a:pPr>
                <a:r>
                  <a:rPr lang="en-US" dirty="0" smtClean="0">
                    <a:solidFill>
                      <a:srgbClr val="4BACC6">
                        <a:lumMod val="40000"/>
                        <a:lumOff val="60000"/>
                      </a:srgbClr>
                    </a:solidFill>
                  </a:rPr>
                  <a:t>Move each letter left one. </a:t>
                </a:r>
              </a:p>
              <a:p>
                <a:pPr marL="548640" lvl="2" indent="-342900">
                  <a:buClr>
                    <a:srgbClr val="4BACC6">
                      <a:lumMod val="40000"/>
                      <a:lumOff val="60000"/>
                    </a:srgbClr>
                  </a:buClr>
                  <a:buFont typeface="+mj-lt"/>
                  <a:buAutoNum type="arabicPeriod"/>
                </a:pPr>
                <a:r>
                  <a:rPr lang="en-US" dirty="0" smtClean="0">
                    <a:solidFill>
                      <a:srgbClr val="4BACC6">
                        <a:lumMod val="40000"/>
                        <a:lumOff val="60000"/>
                      </a:srgbClr>
                    </a:solidFill>
                  </a:rPr>
                  <a:t>If we reach the end of the row, wrap around </a:t>
                </a:r>
                <a:endParaRPr lang="en-US" dirty="0">
                  <a:solidFill>
                    <a:srgbClr val="4BACC6">
                      <a:lumMod val="40000"/>
                      <a:lumOff val="60000"/>
                    </a:srgbClr>
                  </a:solidFill>
                </a:endParaRPr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040" y="2671286"/>
                <a:ext cx="4480560" cy="738664"/>
              </a:xfrm>
              <a:prstGeom prst="rect">
                <a:avLst/>
              </a:prstGeom>
              <a:blipFill rotWithShape="1">
                <a:blip r:embed="rId12"/>
                <a:stretch>
                  <a:fillRect l="-408" t="-826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4419600" y="742950"/>
                <a:ext cx="420916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41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742950"/>
                <a:ext cx="4209166" cy="400110"/>
              </a:xfrm>
              <a:prstGeom prst="rect">
                <a:avLst/>
              </a:prstGeom>
              <a:blipFill rotWithShape="1">
                <a:blip r:embed="rId1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5210131" y="209550"/>
                <a:ext cx="225927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131" y="209550"/>
                <a:ext cx="2259272" cy="40011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419600" y="1352550"/>
                <a:ext cx="38260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𝐵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  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41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352550"/>
                <a:ext cx="3826047" cy="400110"/>
              </a:xfrm>
              <a:prstGeom prst="rect">
                <a:avLst/>
              </a:prstGeom>
              <a:blipFill rotWithShape="1">
                <a:blip r:embed="rId1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ight Arrow 39"/>
          <p:cNvSpPr/>
          <p:nvPr/>
        </p:nvSpPr>
        <p:spPr>
          <a:xfrm flipV="1">
            <a:off x="3886200" y="805845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7" name="Tab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412648"/>
                  </p:ext>
                </p:extLst>
              </p:nvPr>
            </p:nvGraphicFramePr>
            <p:xfrm>
              <a:off x="838200" y="133350"/>
              <a:ext cx="2113280" cy="2438400"/>
            </p:xfrm>
            <a:graphic>
              <a:graphicData uri="http://schemas.openxmlformats.org/drawingml/2006/table">
                <a:tbl>
                  <a:tblPr firstRow="1" bandRow="1">
                    <a:tableStyleId>{C66D5435-7BB6-4799-ACB2-591B228160D6}</a:tableStyleId>
                  </a:tblPr>
                  <a:tblGrid>
                    <a:gridCol w="208280"/>
                    <a:gridCol w="381000"/>
                    <a:gridCol w="381000"/>
                    <a:gridCol w="381000"/>
                    <a:gridCol w="381000"/>
                    <a:gridCol w="381000"/>
                  </a:tblGrid>
                  <a:tr h="182880"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I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D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E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N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T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C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A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L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B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F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G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H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K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M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O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P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Q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R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S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U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V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W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X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Y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Z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5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×5</m:t>
                              </m:r>
                            </m:oMath>
                          </a14:m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 matrix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7" name="Tab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412648"/>
                  </p:ext>
                </p:extLst>
              </p:nvPr>
            </p:nvGraphicFramePr>
            <p:xfrm>
              <a:off x="838200" y="133350"/>
              <a:ext cx="2113280" cy="2438400"/>
            </p:xfrm>
            <a:graphic>
              <a:graphicData uri="http://schemas.openxmlformats.org/drawingml/2006/table">
                <a:tbl>
                  <a:tblPr firstRow="1" bandRow="1">
                    <a:tableStyleId>{C66D5435-7BB6-4799-ACB2-591B228160D6}</a:tableStyleId>
                  </a:tblPr>
                  <a:tblGrid>
                    <a:gridCol w="208280"/>
                    <a:gridCol w="381000"/>
                    <a:gridCol w="381000"/>
                    <a:gridCol w="381000"/>
                    <a:gridCol w="381000"/>
                    <a:gridCol w="381000"/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I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D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E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N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T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C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A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L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B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F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G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H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K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M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O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P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Q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R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S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U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V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W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X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Y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Z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6"/>
                          <a:stretch>
                            <a:fillRect l="-11218" t="-557377" r="-321" b="-2459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0" name="TextBox 29"/>
          <p:cNvSpPr txBox="1"/>
          <p:nvPr/>
        </p:nvSpPr>
        <p:spPr>
          <a:xfrm>
            <a:off x="1447800" y="742950"/>
            <a:ext cx="365760" cy="365760"/>
          </a:xfrm>
          <a:prstGeom prst="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209800" y="742950"/>
            <a:ext cx="365760" cy="365760"/>
          </a:xfrm>
          <a:prstGeom prst="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60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4" grpId="0" animBg="1"/>
      <p:bldP spid="16" grpId="0" animBg="1"/>
      <p:bldP spid="2" grpId="0"/>
      <p:bldP spid="22" grpId="0" animBg="1"/>
      <p:bldP spid="29" grpId="0" animBg="1"/>
      <p:bldP spid="31" grpId="0"/>
      <p:bldP spid="32" grpId="0"/>
      <p:bldP spid="36" grpId="0"/>
      <p:bldP spid="44" grpId="0" animBg="1"/>
      <p:bldP spid="45" grpId="0" animBg="1"/>
      <p:bldP spid="48" grpId="0"/>
      <p:bldP spid="49" grpId="0"/>
      <p:bldP spid="50" grpId="0"/>
      <p:bldP spid="51" grpId="0" animBg="1"/>
      <p:bldP spid="52" grpId="0" animBg="1"/>
      <p:bldP spid="53" grpId="0"/>
      <p:bldP spid="54" grpId="0"/>
      <p:bldP spid="33" grpId="0"/>
      <p:bldP spid="35" grpId="0"/>
      <p:bldP spid="37" grpId="0"/>
      <p:bldP spid="40" grpId="0" animBg="1"/>
      <p:bldP spid="30" grpId="0" animBg="1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Encryption</a:t>
            </a:r>
            <a:endParaRPr dirty="0"/>
          </a:p>
        </p:txBody>
      </p:sp>
      <p:sp>
        <p:nvSpPr>
          <p:cNvPr id="168" name="Google Shape;168;p16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8229600" cy="36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just">
              <a:buClr>
                <a:srgbClr val="B52552"/>
              </a:buClr>
              <a:buFont typeface="Wingdings" panose="05000000000000000000" pitchFamily="2" charset="2"/>
              <a:buChar char="Ø"/>
            </a:pPr>
            <a:r>
              <a:rPr lang="en-US" dirty="0"/>
              <a:t>Write a program to encrypt the plain text </a:t>
            </a:r>
            <a:r>
              <a:rPr lang="en-US" dirty="0" smtClean="0"/>
              <a:t>“</a:t>
            </a:r>
            <a:r>
              <a:rPr lang="en-US" b="1" dirty="0" smtClean="0">
                <a:solidFill>
                  <a:srgbClr val="00B0F0"/>
                </a:solidFill>
              </a:rPr>
              <a:t>pay more money</a:t>
            </a:r>
            <a:r>
              <a:rPr lang="en-US" dirty="0" smtClean="0"/>
              <a:t>” </a:t>
            </a:r>
            <a:r>
              <a:rPr lang="en-US" dirty="0"/>
              <a:t>using the </a:t>
            </a:r>
            <a:r>
              <a:rPr lang="en-US" b="1" dirty="0" err="1" smtClean="0">
                <a:solidFill>
                  <a:srgbClr val="FF0000"/>
                </a:solidFill>
              </a:rPr>
              <a:t>Playfair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cipher </a:t>
            </a:r>
            <a:r>
              <a:rPr lang="en-US" dirty="0"/>
              <a:t>where the key is </a:t>
            </a:r>
            <a:r>
              <a:rPr lang="en-US" dirty="0" smtClean="0"/>
              <a:t>“</a:t>
            </a:r>
            <a:r>
              <a:rPr lang="en-US" b="1" dirty="0">
                <a:solidFill>
                  <a:srgbClr val="00B0F0"/>
                </a:solidFill>
              </a:rPr>
              <a:t>identical</a:t>
            </a:r>
            <a:r>
              <a:rPr lang="en-US" dirty="0" smtClean="0"/>
              <a:t>”</a:t>
            </a:r>
            <a:endParaRPr lang="en-US" dirty="0"/>
          </a:p>
          <a:p>
            <a:pPr marL="533400" lvl="1" indent="0">
              <a:spcBef>
                <a:spcPts val="1800"/>
              </a:spcBef>
              <a:buNone/>
            </a:pPr>
            <a:r>
              <a:rPr lang="en-US" b="1" dirty="0"/>
              <a:t>Plain text:</a:t>
            </a: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pay more </a:t>
            </a:r>
            <a:r>
              <a:rPr lang="en-US" b="1" dirty="0" smtClean="0">
                <a:solidFill>
                  <a:srgbClr val="00B0F0"/>
                </a:solidFill>
              </a:rPr>
              <a:t>money</a:t>
            </a:r>
            <a:endParaRPr lang="en-US" b="1" dirty="0">
              <a:solidFill>
                <a:srgbClr val="00B0F0"/>
              </a:solidFill>
            </a:endParaRPr>
          </a:p>
          <a:p>
            <a:pPr marL="533400" lvl="1" indent="0">
              <a:buNone/>
            </a:pPr>
            <a:r>
              <a:rPr lang="en-US" b="1" dirty="0"/>
              <a:t>Key:</a:t>
            </a: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identical</a:t>
            </a:r>
          </a:p>
          <a:p>
            <a:pPr marL="533400" lvl="1" indent="0">
              <a:buNone/>
            </a:pPr>
            <a:r>
              <a:rPr lang="en-US" b="1" dirty="0"/>
              <a:t>Cipher text: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???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prstClr val="white"/>
                </a:solidFill>
              </a:rPr>
              <a:pPr/>
              <a:t>20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46347" y="209550"/>
            <a:ext cx="164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C000"/>
                </a:solidFill>
              </a:rPr>
              <a:t>Plain text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4800600" y="272445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30480" y="971550"/>
            <a:ext cx="10972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Matrix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200400" y="184875"/>
            <a:ext cx="5852160" cy="2194560"/>
          </a:xfrm>
          <a:prstGeom prst="roundRect">
            <a:avLst>
              <a:gd name="adj" fmla="val 10965"/>
            </a:avLst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82880" y="2617470"/>
            <a:ext cx="8503920" cy="2377440"/>
          </a:xfrm>
          <a:prstGeom prst="roundRect">
            <a:avLst>
              <a:gd name="adj" fmla="val 10965"/>
            </a:avLst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6200" y="3409950"/>
                <a:ext cx="59743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21</m:t>
                          </m:r>
                        </m:sub>
                      </m:sSub>
                      <m:r>
                        <a:rPr lang="en-US" sz="200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𝑀𝑎𝑡𝑟𝑖𝑥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𝑟𝑜𝑤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𝑜𝑓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1)%5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𝑐𝑜𝑙𝑢𝑚𝑛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𝑜𝑓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409950"/>
                <a:ext cx="5974328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66800" y="2804576"/>
                <a:ext cx="23505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21</m:t>
                          </m:r>
                        </m:sub>
                      </m:sSub>
                      <m:r>
                        <m:rPr>
                          <m:brk m:alnAt="7"/>
                        </m:rPr>
                        <a:rPr lang="en-US" sz="2000" i="1">
                          <a:solidFill>
                            <a:prstClr val="white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sz="200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𝑒</m:t>
                      </m:r>
                      <m:r>
                        <a:rPr lang="en-US" sz="200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804576"/>
                <a:ext cx="2350515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6355080" y="3409950"/>
                <a:ext cx="24964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21</m:t>
                          </m:r>
                        </m:sub>
                      </m:sSub>
                      <m:r>
                        <a:rPr lang="en-US" sz="200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𝑀𝑎𝑡𝑟𝑖𝑥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080" y="3409950"/>
                <a:ext cx="2496453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ight Arrow 43"/>
          <p:cNvSpPr/>
          <p:nvPr/>
        </p:nvSpPr>
        <p:spPr>
          <a:xfrm>
            <a:off x="6004309" y="3550980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6004309" y="3899565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6355080" y="3790950"/>
                <a:ext cx="102124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00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prstClr val="white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 smtClean="0">
                    <a:solidFill>
                      <a:srgbClr val="8BEF31"/>
                    </a:solidFill>
                  </a:rPr>
                  <a:t> </a:t>
                </a:r>
                <a:r>
                  <a:rPr lang="en-US" sz="2000" dirty="0">
                    <a:solidFill>
                      <a:srgbClr val="F79646">
                        <a:lumMod val="60000"/>
                        <a:lumOff val="40000"/>
                      </a:srgbClr>
                    </a:solidFill>
                  </a:rPr>
                  <a:t>L</a:t>
                </a: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080" y="3790950"/>
                <a:ext cx="1021242" cy="400110"/>
              </a:xfrm>
              <a:prstGeom prst="rect">
                <a:avLst/>
              </a:prstGeom>
              <a:blipFill rotWithShape="1">
                <a:blip r:embed="rId8"/>
                <a:stretch>
                  <a:fillRect t="-6061" r="-4790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6200" y="4095750"/>
                <a:ext cx="59743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22</m:t>
                          </m:r>
                        </m:sub>
                      </m:sSub>
                      <m:r>
                        <a:rPr lang="en-US" sz="200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𝑀𝑎𝑡𝑟𝑖𝑥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𝑟𝑜𝑤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𝑜𝑓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22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1)%5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𝑐𝑜𝑙𝑢𝑚𝑛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𝑜𝑓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21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4095750"/>
                <a:ext cx="5974328" cy="400110"/>
              </a:xfrm>
              <a:prstGeom prst="rect">
                <a:avLst/>
              </a:prstGeom>
              <a:blipFill rotWithShape="1"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6355080" y="4152840"/>
                <a:ext cx="24964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22</m:t>
                          </m:r>
                        </m:sub>
                      </m:sSub>
                      <m:r>
                        <a:rPr lang="en-US" sz="200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𝑀𝑎𝑡𝑟𝑖𝑥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4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080" y="4152840"/>
                <a:ext cx="2496453" cy="400110"/>
              </a:xfrm>
              <a:prstGeom prst="rect">
                <a:avLst/>
              </a:prstGeom>
              <a:blipFill rotWithShape="1">
                <a:blip r:embed="rId10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ight Arrow 50"/>
          <p:cNvSpPr/>
          <p:nvPr/>
        </p:nvSpPr>
        <p:spPr>
          <a:xfrm>
            <a:off x="6004309" y="4261455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Right Arrow 51"/>
          <p:cNvSpPr/>
          <p:nvPr/>
        </p:nvSpPr>
        <p:spPr>
          <a:xfrm>
            <a:off x="6004309" y="4642455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6355080" y="4533840"/>
                <a:ext cx="105625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00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22</m:t>
                        </m:r>
                      </m:sub>
                    </m:sSub>
                    <m:r>
                      <a:rPr lang="en-US" sz="2000" i="1">
                        <a:solidFill>
                          <a:prstClr val="white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 smtClean="0">
                    <a:solidFill>
                      <a:srgbClr val="8BEF31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F79646">
                        <a:lumMod val="60000"/>
                        <a:lumOff val="40000"/>
                      </a:srgbClr>
                    </a:solidFill>
                  </a:rPr>
                  <a:t>X</a:t>
                </a:r>
                <a:endParaRPr lang="en-US" sz="2000" dirty="0">
                  <a:solidFill>
                    <a:srgbClr val="F79646">
                      <a:lumMod val="60000"/>
                      <a:lumOff val="40000"/>
                    </a:srgbClr>
                  </a:solidFill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080" y="4533840"/>
                <a:ext cx="1056251" cy="400110"/>
              </a:xfrm>
              <a:prstGeom prst="rect">
                <a:avLst/>
              </a:prstGeom>
              <a:blipFill rotWithShape="1">
                <a:blip r:embed="rId11"/>
                <a:stretch>
                  <a:fillRect t="-6154" r="-3468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4130040" y="2671286"/>
                <a:ext cx="448056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4BACC6">
                        <a:lumMod val="40000"/>
                        <a:lumOff val="60000"/>
                      </a:srgbClr>
                    </a:solidFill>
                  </a:rPr>
                  <a:t>In this case,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4BACC6">
                            <a:lumMod val="40000"/>
                            <a:lumOff val="60000"/>
                          </a:srgbClr>
                        </a:solidFill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 smtClean="0">
                    <a:solidFill>
                      <a:srgbClr val="4BACC6">
                        <a:lumMod val="40000"/>
                        <a:lumOff val="60000"/>
                      </a:srgb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4BACC6">
                            <a:lumMod val="40000"/>
                            <a:lumOff val="60000"/>
                          </a:srgbClr>
                        </a:solidFill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solidFill>
                          <a:srgbClr val="4BACC6">
                            <a:lumMod val="40000"/>
                            <a:lumOff val="60000"/>
                          </a:srgb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4BACC6">
                        <a:lumMod val="40000"/>
                        <a:lumOff val="60000"/>
                      </a:srgbClr>
                    </a:solidFill>
                  </a:rPr>
                  <a:t>are in the same column. </a:t>
                </a:r>
              </a:p>
              <a:p>
                <a:pPr marL="548640" lvl="2" indent="-342900">
                  <a:buClr>
                    <a:srgbClr val="4BACC6">
                      <a:lumMod val="40000"/>
                      <a:lumOff val="60000"/>
                    </a:srgbClr>
                  </a:buClr>
                  <a:buFont typeface="+mj-lt"/>
                  <a:buAutoNum type="arabicPeriod"/>
                </a:pPr>
                <a:r>
                  <a:rPr lang="en-US" dirty="0" smtClean="0">
                    <a:solidFill>
                      <a:srgbClr val="4BACC6">
                        <a:lumMod val="40000"/>
                        <a:lumOff val="60000"/>
                      </a:srgbClr>
                    </a:solidFill>
                  </a:rPr>
                  <a:t>Move each letter up one. </a:t>
                </a:r>
              </a:p>
              <a:p>
                <a:pPr marL="548640" lvl="2" indent="-342900">
                  <a:buClr>
                    <a:srgbClr val="4BACC6">
                      <a:lumMod val="40000"/>
                      <a:lumOff val="60000"/>
                    </a:srgbClr>
                  </a:buClr>
                  <a:buFont typeface="+mj-lt"/>
                  <a:buAutoNum type="arabicPeriod"/>
                </a:pPr>
                <a:r>
                  <a:rPr lang="en-US" dirty="0" smtClean="0">
                    <a:solidFill>
                      <a:srgbClr val="4BACC6">
                        <a:lumMod val="40000"/>
                        <a:lumOff val="60000"/>
                      </a:srgbClr>
                    </a:solidFill>
                  </a:rPr>
                  <a:t>If we reach the end of the column, wrap around </a:t>
                </a:r>
                <a:endParaRPr lang="en-US" dirty="0">
                  <a:solidFill>
                    <a:srgbClr val="4BACC6">
                      <a:lumMod val="40000"/>
                      <a:lumOff val="60000"/>
                    </a:srgbClr>
                  </a:solidFill>
                </a:endParaRPr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040" y="2671286"/>
                <a:ext cx="4480560" cy="738664"/>
              </a:xfrm>
              <a:prstGeom prst="rect">
                <a:avLst/>
              </a:prstGeom>
              <a:blipFill rotWithShape="1">
                <a:blip r:embed="rId12"/>
                <a:stretch>
                  <a:fillRect l="-408" t="-826" r="-408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5210131" y="209550"/>
                <a:ext cx="225927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131" y="209550"/>
                <a:ext cx="2259272" cy="40011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ight Arrow 26"/>
          <p:cNvSpPr/>
          <p:nvPr/>
        </p:nvSpPr>
        <p:spPr>
          <a:xfrm>
            <a:off x="3886200" y="1415445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4419600" y="742950"/>
                <a:ext cx="420916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41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742950"/>
                <a:ext cx="4209166" cy="400110"/>
              </a:xfrm>
              <a:prstGeom prst="rect">
                <a:avLst/>
              </a:prstGeom>
              <a:blipFill rotWithShape="1">
                <a:blip r:embed="rId1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4419600" y="1352550"/>
                <a:ext cx="347550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𝐵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  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𝐿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41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352550"/>
                <a:ext cx="3475503" cy="400110"/>
              </a:xfrm>
              <a:prstGeom prst="rect">
                <a:avLst/>
              </a:prstGeom>
              <a:blipFill rotWithShape="1">
                <a:blip r:embed="rId1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ight Arrow 38"/>
          <p:cNvSpPr/>
          <p:nvPr/>
        </p:nvSpPr>
        <p:spPr>
          <a:xfrm flipV="1">
            <a:off x="3886200" y="805845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3" name="Table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2732204"/>
                  </p:ext>
                </p:extLst>
              </p:nvPr>
            </p:nvGraphicFramePr>
            <p:xfrm>
              <a:off x="838200" y="133350"/>
              <a:ext cx="2113280" cy="2438400"/>
            </p:xfrm>
            <a:graphic>
              <a:graphicData uri="http://schemas.openxmlformats.org/drawingml/2006/table">
                <a:tbl>
                  <a:tblPr firstRow="1" bandRow="1">
                    <a:tableStyleId>{C66D5435-7BB6-4799-ACB2-591B228160D6}</a:tableStyleId>
                  </a:tblPr>
                  <a:tblGrid>
                    <a:gridCol w="208280"/>
                    <a:gridCol w="381000"/>
                    <a:gridCol w="381000"/>
                    <a:gridCol w="381000"/>
                    <a:gridCol w="381000"/>
                    <a:gridCol w="381000"/>
                  </a:tblGrid>
                  <a:tr h="182880"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I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D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E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N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T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C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A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L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B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F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G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H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K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M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O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P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Q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R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S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U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V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W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X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Y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Z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5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×5</m:t>
                              </m:r>
                            </m:oMath>
                          </a14:m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 matrix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3" name="Table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2732204"/>
                  </p:ext>
                </p:extLst>
              </p:nvPr>
            </p:nvGraphicFramePr>
            <p:xfrm>
              <a:off x="838200" y="133350"/>
              <a:ext cx="2113280" cy="2438400"/>
            </p:xfrm>
            <a:graphic>
              <a:graphicData uri="http://schemas.openxmlformats.org/drawingml/2006/table">
                <a:tbl>
                  <a:tblPr firstRow="1" bandRow="1">
                    <a:tableStyleId>{C66D5435-7BB6-4799-ACB2-591B228160D6}</a:tableStyleId>
                  </a:tblPr>
                  <a:tblGrid>
                    <a:gridCol w="208280"/>
                    <a:gridCol w="381000"/>
                    <a:gridCol w="381000"/>
                    <a:gridCol w="381000"/>
                    <a:gridCol w="381000"/>
                    <a:gridCol w="381000"/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I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D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E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N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T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C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A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L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B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F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G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H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K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M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O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P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Q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R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S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U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V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W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X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Y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Z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6"/>
                          <a:stretch>
                            <a:fillRect l="-11218" t="-557377" r="-321" b="-2459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7" name="TextBox 36"/>
          <p:cNvSpPr txBox="1"/>
          <p:nvPr/>
        </p:nvSpPr>
        <p:spPr>
          <a:xfrm>
            <a:off x="1828800" y="742950"/>
            <a:ext cx="365760" cy="365760"/>
          </a:xfrm>
          <a:prstGeom prst="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828800" y="1824990"/>
            <a:ext cx="365760" cy="365760"/>
          </a:xfrm>
          <a:prstGeom prst="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12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4" grpId="0" animBg="1"/>
      <p:bldP spid="2" grpId="0"/>
      <p:bldP spid="22" grpId="0" animBg="1"/>
      <p:bldP spid="29" grpId="0" animBg="1"/>
      <p:bldP spid="31" grpId="0"/>
      <p:bldP spid="32" grpId="0"/>
      <p:bldP spid="36" grpId="0"/>
      <p:bldP spid="44" grpId="0" animBg="1"/>
      <p:bldP spid="45" grpId="0" animBg="1"/>
      <p:bldP spid="48" grpId="0"/>
      <p:bldP spid="49" grpId="0"/>
      <p:bldP spid="50" grpId="0"/>
      <p:bldP spid="51" grpId="0" animBg="1"/>
      <p:bldP spid="52" grpId="0" animBg="1"/>
      <p:bldP spid="53" grpId="0"/>
      <p:bldP spid="54" grpId="0"/>
      <p:bldP spid="35" grpId="0"/>
      <p:bldP spid="27" grpId="0" animBg="1"/>
      <p:bldP spid="30" grpId="0"/>
      <p:bldP spid="38" grpId="0"/>
      <p:bldP spid="39" grpId="0" animBg="1"/>
      <p:bldP spid="37" grpId="0" animBg="1"/>
      <p:bldP spid="4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prstClr val="white"/>
                </a:solidFill>
              </a:rPr>
              <a:pPr/>
              <a:t>21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46347" y="209550"/>
            <a:ext cx="164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C000"/>
                </a:solidFill>
              </a:rPr>
              <a:t>Plain text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4800600" y="272445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30480" y="971550"/>
            <a:ext cx="10972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Matrix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200400" y="184875"/>
            <a:ext cx="5852160" cy="2194560"/>
          </a:xfrm>
          <a:prstGeom prst="roundRect">
            <a:avLst>
              <a:gd name="adj" fmla="val 10965"/>
            </a:avLst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91440" y="2663190"/>
            <a:ext cx="8961120" cy="1737360"/>
          </a:xfrm>
          <a:prstGeom prst="roundRect">
            <a:avLst>
              <a:gd name="adj" fmla="val 10965"/>
            </a:avLst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66800" y="2724150"/>
                <a:ext cx="23791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00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31</m:t>
                          </m:r>
                        </m:sub>
                      </m:sSub>
                      <m:r>
                        <m:rPr>
                          <m:brk m:alnAt="7"/>
                        </m:rPr>
                        <a:rPr lang="en-US" sz="2000" i="1">
                          <a:solidFill>
                            <a:prstClr val="white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200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sz="200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724150"/>
                <a:ext cx="2379113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5210131" y="209550"/>
                <a:ext cx="225927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131" y="209550"/>
                <a:ext cx="2259272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6200" y="3254514"/>
                <a:ext cx="50417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solidFill>
                            <a:prstClr val="white"/>
                          </a:solidFill>
                          <a:latin typeface="Cambria Math"/>
                        </a:rPr>
                        <m:t>𝑀𝑎𝑡𝑟𝑖𝑥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𝑟𝑜𝑤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𝑜𝑓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31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𝑐𝑜𝑙𝑢𝑚𝑛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𝑜𝑓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254514"/>
                <a:ext cx="5041765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5318760" y="3254514"/>
                <a:ext cx="24964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solidFill>
                            <a:prstClr val="white"/>
                          </a:solidFill>
                          <a:latin typeface="Cambria Math"/>
                        </a:rPr>
                        <m:t>𝑀𝑎𝑡𝑟𝑖𝑥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760" y="3254514"/>
                <a:ext cx="2496453" cy="400110"/>
              </a:xfrm>
              <a:prstGeom prst="rect">
                <a:avLst/>
              </a:prstGeom>
              <a:blipFill rotWithShape="1">
                <a:blip r:embed="rId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ight Arrow 37"/>
          <p:cNvSpPr/>
          <p:nvPr/>
        </p:nvSpPr>
        <p:spPr>
          <a:xfrm>
            <a:off x="5001716" y="3363129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7635240" y="3363129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7984593" y="3254514"/>
                <a:ext cx="103566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00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prstClr val="white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rgbClr val="8BEF31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F79646">
                        <a:lumMod val="60000"/>
                        <a:lumOff val="40000"/>
                      </a:srgbClr>
                    </a:solidFill>
                  </a:rPr>
                  <a:t>L</a:t>
                </a:r>
                <a:endParaRPr lang="en-US" sz="2000" dirty="0">
                  <a:solidFill>
                    <a:srgbClr val="F79646">
                      <a:lumMod val="60000"/>
                      <a:lumOff val="40000"/>
                    </a:srgbClr>
                  </a:solidFill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593" y="3254514"/>
                <a:ext cx="1035668" cy="400110"/>
              </a:xfrm>
              <a:prstGeom prst="rect">
                <a:avLst/>
              </a:prstGeom>
              <a:blipFill rotWithShape="1">
                <a:blip r:embed="rId9"/>
                <a:stretch>
                  <a:fillRect t="-6061" r="-294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6200" y="3691414"/>
                <a:ext cx="50417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solidFill>
                            <a:prstClr val="white"/>
                          </a:solidFill>
                          <a:latin typeface="Cambria Math"/>
                        </a:rPr>
                        <m:t>𝑀𝑎𝑡𝑟𝑖𝑥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𝑟𝑜𝑤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𝑜𝑓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𝑐𝑜𝑙𝑢𝑚𝑛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𝑜𝑓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691414"/>
                <a:ext cx="5041765" cy="400110"/>
              </a:xfrm>
              <a:prstGeom prst="rect">
                <a:avLst/>
              </a:prstGeom>
              <a:blipFill rotWithShape="1">
                <a:blip r:embed="rId10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5318760" y="3691414"/>
                <a:ext cx="24964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solidFill>
                            <a:prstClr val="white"/>
                          </a:solidFill>
                          <a:latin typeface="Cambria Math"/>
                        </a:rPr>
                        <m:t>𝑀𝑎𝑡𝑟𝑖𝑥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760" y="3691414"/>
                <a:ext cx="2496453" cy="400110"/>
              </a:xfrm>
              <a:prstGeom prst="rect">
                <a:avLst/>
              </a:prstGeom>
              <a:blipFill rotWithShape="1">
                <a:blip r:embed="rId11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ight Arrow 42"/>
          <p:cNvSpPr/>
          <p:nvPr/>
        </p:nvSpPr>
        <p:spPr>
          <a:xfrm>
            <a:off x="5001716" y="3800029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7635240" y="3800029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7997417" y="3691414"/>
                <a:ext cx="10773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00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prstClr val="white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rgbClr val="8BEF31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F79646">
                        <a:lumMod val="60000"/>
                        <a:lumOff val="40000"/>
                      </a:srgbClr>
                    </a:solidFill>
                  </a:rPr>
                  <a:t>O</a:t>
                </a:r>
                <a:endParaRPr lang="en-US" sz="2000" dirty="0">
                  <a:solidFill>
                    <a:srgbClr val="F79646">
                      <a:lumMod val="60000"/>
                      <a:lumOff val="40000"/>
                    </a:srgbClr>
                  </a:solidFill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417" y="3691414"/>
                <a:ext cx="1077346" cy="400110"/>
              </a:xfrm>
              <a:prstGeom prst="rect">
                <a:avLst/>
              </a:prstGeom>
              <a:blipFill rotWithShape="1">
                <a:blip r:embed="rId12"/>
                <a:stretch>
                  <a:fillRect t="-6154" r="-4520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ight Arrow 55"/>
          <p:cNvSpPr/>
          <p:nvPr/>
        </p:nvSpPr>
        <p:spPr>
          <a:xfrm>
            <a:off x="3886200" y="1415445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419600" y="742950"/>
                <a:ext cx="420916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41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742950"/>
                <a:ext cx="4209166" cy="400110"/>
              </a:xfrm>
              <a:prstGeom prst="rect">
                <a:avLst/>
              </a:prstGeom>
              <a:blipFill rotWithShape="1">
                <a:blip r:embed="rId1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4419600" y="1352550"/>
                <a:ext cx="313297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𝐵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  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𝐿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𝐿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𝑂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41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352550"/>
                <a:ext cx="3132974" cy="40011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ight Arrow 58"/>
          <p:cNvSpPr/>
          <p:nvPr/>
        </p:nvSpPr>
        <p:spPr>
          <a:xfrm flipV="1">
            <a:off x="3886200" y="805845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3989904"/>
                  </p:ext>
                </p:extLst>
              </p:nvPr>
            </p:nvGraphicFramePr>
            <p:xfrm>
              <a:off x="838200" y="133350"/>
              <a:ext cx="2113280" cy="2438400"/>
            </p:xfrm>
            <a:graphic>
              <a:graphicData uri="http://schemas.openxmlformats.org/drawingml/2006/table">
                <a:tbl>
                  <a:tblPr firstRow="1" bandRow="1">
                    <a:tableStyleId>{C66D5435-7BB6-4799-ACB2-591B228160D6}</a:tableStyleId>
                  </a:tblPr>
                  <a:tblGrid>
                    <a:gridCol w="208280"/>
                    <a:gridCol w="381000"/>
                    <a:gridCol w="381000"/>
                    <a:gridCol w="381000"/>
                    <a:gridCol w="381000"/>
                    <a:gridCol w="381000"/>
                  </a:tblGrid>
                  <a:tr h="182880"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I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D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E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N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T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C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A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L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B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F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G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H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K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M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O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P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Q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R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S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U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V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W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X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Y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Z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5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×5</m:t>
                              </m:r>
                            </m:oMath>
                          </a14:m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 matrix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3989904"/>
                  </p:ext>
                </p:extLst>
              </p:nvPr>
            </p:nvGraphicFramePr>
            <p:xfrm>
              <a:off x="838200" y="133350"/>
              <a:ext cx="2113280" cy="2438400"/>
            </p:xfrm>
            <a:graphic>
              <a:graphicData uri="http://schemas.openxmlformats.org/drawingml/2006/table">
                <a:tbl>
                  <a:tblPr firstRow="1" bandRow="1">
                    <a:tableStyleId>{C66D5435-7BB6-4799-ACB2-591B228160D6}</a:tableStyleId>
                  </a:tblPr>
                  <a:tblGrid>
                    <a:gridCol w="208280"/>
                    <a:gridCol w="381000"/>
                    <a:gridCol w="381000"/>
                    <a:gridCol w="381000"/>
                    <a:gridCol w="381000"/>
                    <a:gridCol w="381000"/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I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D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E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N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T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C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A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L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B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F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G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H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K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M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O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P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Q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R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S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U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V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W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X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Y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Z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5"/>
                          <a:stretch>
                            <a:fillRect l="-11218" t="-557377" r="-321" b="-2459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1" name="TextBox 30"/>
          <p:cNvSpPr txBox="1"/>
          <p:nvPr/>
        </p:nvSpPr>
        <p:spPr>
          <a:xfrm>
            <a:off x="1828800" y="742950"/>
            <a:ext cx="365760" cy="365760"/>
          </a:xfrm>
          <a:prstGeom prst="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590800" y="1089660"/>
            <a:ext cx="365760" cy="365760"/>
          </a:xfrm>
          <a:prstGeom prst="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85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4" grpId="0" animBg="1"/>
      <p:bldP spid="2" grpId="0"/>
      <p:bldP spid="22" grpId="0" animBg="1"/>
      <p:bldP spid="29" grpId="0" animBg="1"/>
      <p:bldP spid="32" grpId="0"/>
      <p:bldP spid="35" grpId="0"/>
      <p:bldP spid="27" grpId="0"/>
      <p:bldP spid="30" grpId="0"/>
      <p:bldP spid="38" grpId="0" animBg="1"/>
      <p:bldP spid="39" grpId="0" animBg="1"/>
      <p:bldP spid="40" grpId="0"/>
      <p:bldP spid="41" grpId="0"/>
      <p:bldP spid="42" grpId="0"/>
      <p:bldP spid="43" grpId="0" animBg="1"/>
      <p:bldP spid="46" grpId="0" animBg="1"/>
      <p:bldP spid="55" grpId="0"/>
      <p:bldP spid="56" grpId="0" animBg="1"/>
      <p:bldP spid="57" grpId="0"/>
      <p:bldP spid="58" grpId="0"/>
      <p:bldP spid="59" grpId="0" animBg="1"/>
      <p:bldP spid="31" grpId="0" animBg="1"/>
      <p:bldP spid="3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prstClr val="white"/>
                </a:solidFill>
              </a:rPr>
              <a:pPr/>
              <a:t>22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46347" y="209550"/>
            <a:ext cx="164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C000"/>
                </a:solidFill>
              </a:rPr>
              <a:t>Plain text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4800600" y="272445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30480" y="971550"/>
            <a:ext cx="10972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Matrix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200400" y="184875"/>
            <a:ext cx="5852160" cy="2194560"/>
          </a:xfrm>
          <a:prstGeom prst="roundRect">
            <a:avLst>
              <a:gd name="adj" fmla="val 10965"/>
            </a:avLst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91440" y="2663190"/>
            <a:ext cx="8961120" cy="1737360"/>
          </a:xfrm>
          <a:prstGeom prst="roundRect">
            <a:avLst>
              <a:gd name="adj" fmla="val 10965"/>
            </a:avLst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66800" y="2724150"/>
                <a:ext cx="23628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200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41</m:t>
                          </m:r>
                        </m:sub>
                      </m:sSub>
                      <m:r>
                        <m:rPr>
                          <m:brk m:alnAt="7"/>
                        </m:rPr>
                        <a:rPr lang="en-US" sz="2000" i="1">
                          <a:solidFill>
                            <a:prstClr val="white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𝑒</m:t>
                      </m:r>
                      <m:r>
                        <a:rPr lang="en-US" sz="200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00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724150"/>
                <a:ext cx="2362891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5210131" y="209550"/>
                <a:ext cx="225927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131" y="209550"/>
                <a:ext cx="2259272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6200" y="3254514"/>
                <a:ext cx="50198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solidFill>
                            <a:prstClr val="white"/>
                          </a:solidFill>
                          <a:latin typeface="Cambria Math"/>
                        </a:rPr>
                        <m:t>𝑀𝑎𝑡𝑟𝑖𝑥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𝑟𝑜𝑤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𝑜𝑓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41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𝑐𝑜𝑙𝑢𝑚𝑛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𝑜𝑓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254514"/>
                <a:ext cx="5019836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5318760" y="3254514"/>
                <a:ext cx="24854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solidFill>
                            <a:prstClr val="white"/>
                          </a:solidFill>
                          <a:latin typeface="Cambria Math"/>
                        </a:rPr>
                        <m:t>𝑀𝑎𝑡𝑟𝑖𝑥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0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760" y="3254514"/>
                <a:ext cx="2485489" cy="400110"/>
              </a:xfrm>
              <a:prstGeom prst="rect">
                <a:avLst/>
              </a:prstGeom>
              <a:blipFill rotWithShape="1">
                <a:blip r:embed="rId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ight Arrow 37"/>
          <p:cNvSpPr/>
          <p:nvPr/>
        </p:nvSpPr>
        <p:spPr>
          <a:xfrm>
            <a:off x="5001716" y="3363129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7635240" y="3363129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7984593" y="3254514"/>
                <a:ext cx="10535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00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prstClr val="white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rgbClr val="8BEF31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F79646">
                        <a:lumMod val="60000"/>
                        <a:lumOff val="40000"/>
                      </a:srgbClr>
                    </a:solidFill>
                  </a:rPr>
                  <a:t>N</a:t>
                </a:r>
                <a:endParaRPr lang="en-US" sz="2000" dirty="0">
                  <a:solidFill>
                    <a:srgbClr val="F79646">
                      <a:lumMod val="60000"/>
                      <a:lumOff val="40000"/>
                    </a:srgbClr>
                  </a:solidFill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593" y="3254514"/>
                <a:ext cx="1053558" cy="400110"/>
              </a:xfrm>
              <a:prstGeom prst="rect">
                <a:avLst/>
              </a:prstGeom>
              <a:blipFill rotWithShape="1">
                <a:blip r:embed="rId9"/>
                <a:stretch>
                  <a:fillRect t="-6061" r="-4046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6200" y="3691414"/>
                <a:ext cx="50198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solidFill>
                            <a:prstClr val="white"/>
                          </a:solidFill>
                          <a:latin typeface="Cambria Math"/>
                        </a:rPr>
                        <m:t>𝑀𝑎𝑡𝑟𝑖𝑥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𝑟𝑜𝑤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𝑜𝑓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𝑐𝑜𝑙𝑢𝑚𝑛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𝑜𝑓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691414"/>
                <a:ext cx="5019836" cy="400110"/>
              </a:xfrm>
              <a:prstGeom prst="rect">
                <a:avLst/>
              </a:prstGeom>
              <a:blipFill rotWithShape="1">
                <a:blip r:embed="rId10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5318760" y="3691414"/>
                <a:ext cx="24854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solidFill>
                            <a:prstClr val="white"/>
                          </a:solidFill>
                          <a:latin typeface="Cambria Math"/>
                        </a:rPr>
                        <m:t>𝑀𝑎𝑡𝑟𝑖𝑥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4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760" y="3691414"/>
                <a:ext cx="2485489" cy="400110"/>
              </a:xfrm>
              <a:prstGeom prst="rect">
                <a:avLst/>
              </a:prstGeom>
              <a:blipFill rotWithShape="1">
                <a:blip r:embed="rId11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ight Arrow 42"/>
          <p:cNvSpPr/>
          <p:nvPr/>
        </p:nvSpPr>
        <p:spPr>
          <a:xfrm>
            <a:off x="5001716" y="3800029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7635240" y="3800029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7997417" y="3691414"/>
                <a:ext cx="103913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00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prstClr val="white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rgbClr val="8BEF31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F79646">
                        <a:lumMod val="60000"/>
                        <a:lumOff val="40000"/>
                      </a:srgbClr>
                    </a:solidFill>
                  </a:rPr>
                  <a:t>X</a:t>
                </a:r>
                <a:endParaRPr lang="en-US" sz="2000" dirty="0">
                  <a:solidFill>
                    <a:srgbClr val="F79646">
                      <a:lumMod val="60000"/>
                      <a:lumOff val="40000"/>
                    </a:srgbClr>
                  </a:solidFill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417" y="3691414"/>
                <a:ext cx="1039131" cy="400110"/>
              </a:xfrm>
              <a:prstGeom prst="rect">
                <a:avLst/>
              </a:prstGeom>
              <a:blipFill rotWithShape="1">
                <a:blip r:embed="rId12"/>
                <a:stretch>
                  <a:fillRect t="-6154" r="-4118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ight Arrow 24"/>
          <p:cNvSpPr/>
          <p:nvPr/>
        </p:nvSpPr>
        <p:spPr>
          <a:xfrm>
            <a:off x="3886200" y="1415445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4419600" y="742950"/>
                <a:ext cx="420916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41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742950"/>
                <a:ext cx="4209166" cy="400110"/>
              </a:xfrm>
              <a:prstGeom prst="rect">
                <a:avLst/>
              </a:prstGeom>
              <a:blipFill rotWithShape="1">
                <a:blip r:embed="rId1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4419600" y="1352550"/>
                <a:ext cx="285667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𝐵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  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𝐿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𝐿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𝑂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</a:rPr>
                                  <m:t>𝑋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352550"/>
                <a:ext cx="2856679" cy="40011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ight Arrow 43"/>
          <p:cNvSpPr/>
          <p:nvPr/>
        </p:nvSpPr>
        <p:spPr>
          <a:xfrm flipV="1">
            <a:off x="3886200" y="805845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62000" y="4457640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Plain text : </a:t>
            </a:r>
            <a:r>
              <a:rPr lang="en-US" sz="2000" dirty="0" smtClean="0">
                <a:solidFill>
                  <a:srgbClr val="F79646">
                    <a:lumMod val="60000"/>
                    <a:lumOff val="40000"/>
                  </a:srgbClr>
                </a:solidFill>
              </a:rPr>
              <a:t>BALXLONX</a:t>
            </a:r>
            <a:endParaRPr lang="en-US" sz="2000" dirty="0">
              <a:solidFill>
                <a:srgbClr val="F79646">
                  <a:lumMod val="60000"/>
                  <a:lumOff val="40000"/>
                </a:srgb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3" name="Table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0848065"/>
                  </p:ext>
                </p:extLst>
              </p:nvPr>
            </p:nvGraphicFramePr>
            <p:xfrm>
              <a:off x="838200" y="133350"/>
              <a:ext cx="2113280" cy="2438400"/>
            </p:xfrm>
            <a:graphic>
              <a:graphicData uri="http://schemas.openxmlformats.org/drawingml/2006/table">
                <a:tbl>
                  <a:tblPr firstRow="1" bandRow="1">
                    <a:tableStyleId>{C66D5435-7BB6-4799-ACB2-591B228160D6}</a:tableStyleId>
                  </a:tblPr>
                  <a:tblGrid>
                    <a:gridCol w="208280"/>
                    <a:gridCol w="381000"/>
                    <a:gridCol w="381000"/>
                    <a:gridCol w="381000"/>
                    <a:gridCol w="381000"/>
                    <a:gridCol w="381000"/>
                  </a:tblGrid>
                  <a:tr h="182880"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I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D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E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N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T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C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A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L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B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F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G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H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K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M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O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P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Q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R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S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U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V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W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X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Y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Z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5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×5</m:t>
                              </m:r>
                            </m:oMath>
                          </a14:m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 matrix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3" name="Table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0848065"/>
                  </p:ext>
                </p:extLst>
              </p:nvPr>
            </p:nvGraphicFramePr>
            <p:xfrm>
              <a:off x="838200" y="133350"/>
              <a:ext cx="2113280" cy="2438400"/>
            </p:xfrm>
            <a:graphic>
              <a:graphicData uri="http://schemas.openxmlformats.org/drawingml/2006/table">
                <a:tbl>
                  <a:tblPr firstRow="1" bandRow="1">
                    <a:tableStyleId>{C66D5435-7BB6-4799-ACB2-591B228160D6}</a:tableStyleId>
                  </a:tblPr>
                  <a:tblGrid>
                    <a:gridCol w="208280"/>
                    <a:gridCol w="381000"/>
                    <a:gridCol w="381000"/>
                    <a:gridCol w="381000"/>
                    <a:gridCol w="381000"/>
                    <a:gridCol w="381000"/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I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D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E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N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T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C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A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L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B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F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G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H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K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M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O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P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Q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R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S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U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V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W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X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Y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Z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5"/>
                          <a:stretch>
                            <a:fillRect l="-11218" t="-557377" r="-321" b="-2459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7" name="TextBox 36"/>
          <p:cNvSpPr txBox="1"/>
          <p:nvPr/>
        </p:nvSpPr>
        <p:spPr>
          <a:xfrm>
            <a:off x="2209800" y="361950"/>
            <a:ext cx="365760" cy="365760"/>
          </a:xfrm>
          <a:prstGeom prst="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828800" y="1824990"/>
            <a:ext cx="365760" cy="365760"/>
          </a:xfrm>
          <a:prstGeom prst="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10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4" grpId="0" animBg="1"/>
      <p:bldP spid="2" grpId="0"/>
      <p:bldP spid="22" grpId="0" animBg="1"/>
      <p:bldP spid="29" grpId="0" animBg="1"/>
      <p:bldP spid="32" grpId="0"/>
      <p:bldP spid="35" grpId="0"/>
      <p:bldP spid="27" grpId="0"/>
      <p:bldP spid="30" grpId="0"/>
      <p:bldP spid="38" grpId="0" animBg="1"/>
      <p:bldP spid="39" grpId="0" animBg="1"/>
      <p:bldP spid="40" grpId="0"/>
      <p:bldP spid="41" grpId="0"/>
      <p:bldP spid="42" grpId="0"/>
      <p:bldP spid="43" grpId="0" animBg="1"/>
      <p:bldP spid="46" grpId="0" animBg="1"/>
      <p:bldP spid="55" grpId="0"/>
      <p:bldP spid="25" grpId="0" animBg="1"/>
      <p:bldP spid="31" grpId="0"/>
      <p:bldP spid="36" grpId="0"/>
      <p:bldP spid="44" grpId="0" animBg="1"/>
      <p:bldP spid="45" grpId="0"/>
      <p:bldP spid="37" grpId="0" animBg="1"/>
      <p:bldP spid="4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3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374" name="Google Shape;374;p33"/>
          <p:cNvGrpSpPr/>
          <p:nvPr/>
        </p:nvGrpSpPr>
        <p:grpSpPr>
          <a:xfrm>
            <a:off x="2374163" y="2163505"/>
            <a:ext cx="4395686" cy="816480"/>
            <a:chOff x="0" y="1715400"/>
            <a:chExt cx="4395686" cy="816480"/>
          </a:xfrm>
        </p:grpSpPr>
        <p:sp>
          <p:nvSpPr>
            <p:cNvPr id="375" name="Google Shape;375;p33"/>
            <p:cNvSpPr/>
            <p:nvPr/>
          </p:nvSpPr>
          <p:spPr>
            <a:xfrm rot="5400000">
              <a:off x="3486236" y="1622430"/>
              <a:ext cx="617100" cy="1201800"/>
            </a:xfrm>
            <a:prstGeom prst="parallelogram">
              <a:avLst>
                <a:gd name="adj" fmla="val 10943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 rot="10800000" flipH="1">
              <a:off x="3189575" y="2278442"/>
              <a:ext cx="927900" cy="1881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 rot="-5400000" flipH="1">
              <a:off x="292350" y="1622430"/>
              <a:ext cx="617100" cy="1201800"/>
            </a:xfrm>
            <a:prstGeom prst="parallelogram">
              <a:avLst>
                <a:gd name="adj" fmla="val 10943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 rot="10800000">
              <a:off x="278211" y="2278442"/>
              <a:ext cx="927900" cy="1881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 rot="10800000" flipH="1">
              <a:off x="281975" y="1715400"/>
              <a:ext cx="3840000" cy="565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2" name="Google Shape;382;p33"/>
          <p:cNvSpPr txBox="1"/>
          <p:nvPr/>
        </p:nvSpPr>
        <p:spPr>
          <a:xfrm>
            <a:off x="2665875" y="2163500"/>
            <a:ext cx="3825600" cy="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b="1" dirty="0" smtClean="0">
                <a:solidFill>
                  <a:schemeClr val="bg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Thanks!</a:t>
            </a:r>
            <a:endParaRPr sz="4000" dirty="0">
              <a:solidFill>
                <a:schemeClr val="bg1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144390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1" name="Right Arrow 20"/>
          <p:cNvSpPr/>
          <p:nvPr/>
        </p:nvSpPr>
        <p:spPr>
          <a:xfrm>
            <a:off x="5715000" y="1602740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85800" y="3731925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C000"/>
                </a:solidFill>
              </a:rPr>
              <a:t>Plain text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2057400" y="3794820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514600" y="4152840"/>
                <a:ext cx="394511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𝑝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𝑚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𝑜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𝑒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𝑚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𝑜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𝑒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4152840"/>
                <a:ext cx="3945118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2819400" y="3714750"/>
                <a:ext cx="320613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  <m: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</m:e>
                            </m:mr>
                          </m: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714750"/>
                <a:ext cx="3206134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Arrow 46"/>
          <p:cNvSpPr/>
          <p:nvPr/>
        </p:nvSpPr>
        <p:spPr>
          <a:xfrm>
            <a:off x="2057400" y="4229040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1709079"/>
                  </p:ext>
                </p:extLst>
              </p:nvPr>
            </p:nvGraphicFramePr>
            <p:xfrm>
              <a:off x="3429000" y="590550"/>
              <a:ext cx="2113280" cy="2438400"/>
            </p:xfrm>
            <a:graphic>
              <a:graphicData uri="http://schemas.openxmlformats.org/drawingml/2006/table">
                <a:tbl>
                  <a:tblPr firstRow="1" bandRow="1">
                    <a:tableStyleId>{C66D5435-7BB6-4799-ACB2-591B228160D6}</a:tableStyleId>
                  </a:tblPr>
                  <a:tblGrid>
                    <a:gridCol w="208280"/>
                    <a:gridCol w="381000"/>
                    <a:gridCol w="381000"/>
                    <a:gridCol w="381000"/>
                    <a:gridCol w="381000"/>
                    <a:gridCol w="381000"/>
                  </a:tblGrid>
                  <a:tr h="182880"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I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D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E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N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T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C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A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L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×5</m:t>
                              </m:r>
                            </m:oMath>
                          </a14:m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 matrix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1709079"/>
                  </p:ext>
                </p:extLst>
              </p:nvPr>
            </p:nvGraphicFramePr>
            <p:xfrm>
              <a:off x="3429000" y="590550"/>
              <a:ext cx="2113280" cy="2438400"/>
            </p:xfrm>
            <a:graphic>
              <a:graphicData uri="http://schemas.openxmlformats.org/drawingml/2006/table">
                <a:tbl>
                  <a:tblPr firstRow="1" bandRow="1">
                    <a:tableStyleId>{C66D5435-7BB6-4799-ACB2-591B228160D6}</a:tableStyleId>
                  </a:tblPr>
                  <a:tblGrid>
                    <a:gridCol w="208280"/>
                    <a:gridCol w="381000"/>
                    <a:gridCol w="381000"/>
                    <a:gridCol w="381000"/>
                    <a:gridCol w="381000"/>
                    <a:gridCol w="381000"/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I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D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E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N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T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C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A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L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11218" t="-557377" r="-321" b="-2459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7" name="TextBox 26"/>
          <p:cNvSpPr txBox="1"/>
          <p:nvPr/>
        </p:nvSpPr>
        <p:spPr>
          <a:xfrm>
            <a:off x="3154680" y="133350"/>
            <a:ext cx="2834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C000"/>
                </a:solidFill>
              </a:rPr>
              <a:t>Key : </a:t>
            </a:r>
            <a:r>
              <a:rPr lang="en-US" sz="2000" b="1" dirty="0">
                <a:solidFill>
                  <a:schemeClr val="bg1"/>
                </a:solidFill>
              </a:rPr>
              <a:t>identical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44040" y="3238440"/>
            <a:ext cx="4846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C000"/>
                </a:solidFill>
              </a:rPr>
              <a:t>Plain text : </a:t>
            </a:r>
            <a:r>
              <a:rPr lang="en-US" sz="2000" b="1" dirty="0" err="1" smtClean="0">
                <a:solidFill>
                  <a:schemeClr val="bg1"/>
                </a:solidFill>
              </a:rPr>
              <a:t>Paymoremoney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85800" y="57150"/>
            <a:ext cx="7772400" cy="3017520"/>
          </a:xfrm>
          <a:prstGeom prst="roundRect">
            <a:avLst>
              <a:gd name="adj" fmla="val 9678"/>
            </a:avLst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685800" y="3181350"/>
            <a:ext cx="7772400" cy="1828800"/>
          </a:xfrm>
          <a:prstGeom prst="roundRect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2514600" y="4533840"/>
                <a:ext cx="60040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41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42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   </m:t>
                                </m:r>
                              </m:e>
                            </m:mr>
                          </m:m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6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6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4533840"/>
                <a:ext cx="6004015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ight Arrow 36"/>
          <p:cNvSpPr/>
          <p:nvPr/>
        </p:nvSpPr>
        <p:spPr>
          <a:xfrm>
            <a:off x="2057400" y="4610040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2926080" y="1602740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Table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9369582"/>
                  </p:ext>
                </p:extLst>
              </p:nvPr>
            </p:nvGraphicFramePr>
            <p:xfrm>
              <a:off x="706120" y="590550"/>
              <a:ext cx="2113280" cy="2438400"/>
            </p:xfrm>
            <a:graphic>
              <a:graphicData uri="http://schemas.openxmlformats.org/drawingml/2006/table">
                <a:tbl>
                  <a:tblPr firstRow="1" bandRow="1">
                    <a:tableStyleId>{C66D5435-7BB6-4799-ACB2-591B228160D6}</a:tableStyleId>
                  </a:tblPr>
                  <a:tblGrid>
                    <a:gridCol w="208280"/>
                    <a:gridCol w="381000"/>
                    <a:gridCol w="381000"/>
                    <a:gridCol w="381000"/>
                    <a:gridCol w="381000"/>
                    <a:gridCol w="381000"/>
                  </a:tblGrid>
                  <a:tr h="182880"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×5</m:t>
                              </m:r>
                            </m:oMath>
                          </a14:m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 matrix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9" name="Table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9369582"/>
                  </p:ext>
                </p:extLst>
              </p:nvPr>
            </p:nvGraphicFramePr>
            <p:xfrm>
              <a:off x="706120" y="590550"/>
              <a:ext cx="2113280" cy="2438400"/>
            </p:xfrm>
            <a:graphic>
              <a:graphicData uri="http://schemas.openxmlformats.org/drawingml/2006/table">
                <a:tbl>
                  <a:tblPr firstRow="1" bandRow="1">
                    <a:tableStyleId>{C66D5435-7BB6-4799-ACB2-591B228160D6}</a:tableStyleId>
                  </a:tblPr>
                  <a:tblGrid>
                    <a:gridCol w="208280"/>
                    <a:gridCol w="381000"/>
                    <a:gridCol w="381000"/>
                    <a:gridCol w="381000"/>
                    <a:gridCol w="381000"/>
                    <a:gridCol w="381000"/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8"/>
                          <a:stretch>
                            <a:fillRect l="-11182" t="-557377" b="-2459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2130872"/>
                  </p:ext>
                </p:extLst>
              </p:nvPr>
            </p:nvGraphicFramePr>
            <p:xfrm>
              <a:off x="6248400" y="590550"/>
              <a:ext cx="2113280" cy="2438400"/>
            </p:xfrm>
            <a:graphic>
              <a:graphicData uri="http://schemas.openxmlformats.org/drawingml/2006/table">
                <a:tbl>
                  <a:tblPr firstRow="1" bandRow="1">
                    <a:tableStyleId>{C66D5435-7BB6-4799-ACB2-591B228160D6}</a:tableStyleId>
                  </a:tblPr>
                  <a:tblGrid>
                    <a:gridCol w="208280"/>
                    <a:gridCol w="381000"/>
                    <a:gridCol w="381000"/>
                    <a:gridCol w="381000"/>
                    <a:gridCol w="381000"/>
                    <a:gridCol w="381000"/>
                  </a:tblGrid>
                  <a:tr h="182880"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I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D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E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N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T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C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A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L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rgbClr val="8BEF31"/>
                              </a:solidFill>
                            </a:rPr>
                            <a:t>B</a:t>
                          </a:r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rgbClr val="8BEF31"/>
                              </a:solidFill>
                            </a:rPr>
                            <a:t>F</a:t>
                          </a:r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rgbClr val="8BEF31"/>
                              </a:solidFill>
                            </a:rPr>
                            <a:t>G</a:t>
                          </a:r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rgbClr val="8BEF31"/>
                              </a:solidFill>
                            </a:rPr>
                            <a:t>H</a:t>
                          </a:r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rgbClr val="8BEF31"/>
                              </a:solidFill>
                            </a:rPr>
                            <a:t>K</a:t>
                          </a:r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rgbClr val="8BEF31"/>
                              </a:solidFill>
                            </a:rPr>
                            <a:t>M</a:t>
                          </a:r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rgbClr val="8BEF31"/>
                              </a:solidFill>
                            </a:rPr>
                            <a:t>O</a:t>
                          </a:r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rgbClr val="8BEF31"/>
                              </a:solidFill>
                            </a:rPr>
                            <a:t>P</a:t>
                          </a:r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rgbClr val="8BEF31"/>
                              </a:solidFill>
                            </a:rPr>
                            <a:t>Q</a:t>
                          </a:r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rgbClr val="8BEF31"/>
                              </a:solidFill>
                            </a:rPr>
                            <a:t>R</a:t>
                          </a:r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rgbClr val="8BEF31"/>
                              </a:solidFill>
                            </a:rPr>
                            <a:t>S</a:t>
                          </a:r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rgbClr val="8BEF31"/>
                              </a:solidFill>
                            </a:rPr>
                            <a:t>U</a:t>
                          </a:r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rgbClr val="8BEF31"/>
                              </a:solidFill>
                            </a:rPr>
                            <a:t>V</a:t>
                          </a:r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rgbClr val="8BEF31"/>
                              </a:solidFill>
                            </a:rPr>
                            <a:t>W</a:t>
                          </a:r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rgbClr val="8BEF31"/>
                              </a:solidFill>
                            </a:rPr>
                            <a:t>X</a:t>
                          </a:r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rgbClr val="8BEF31"/>
                              </a:solidFill>
                            </a:rPr>
                            <a:t>Y</a:t>
                          </a:r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rgbClr val="8BEF31"/>
                              </a:solidFill>
                            </a:rPr>
                            <a:t>Z</a:t>
                          </a:r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×5</m:t>
                              </m:r>
                            </m:oMath>
                          </a14:m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 matrix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2130872"/>
                  </p:ext>
                </p:extLst>
              </p:nvPr>
            </p:nvGraphicFramePr>
            <p:xfrm>
              <a:off x="6248400" y="590550"/>
              <a:ext cx="2113280" cy="2438400"/>
            </p:xfrm>
            <a:graphic>
              <a:graphicData uri="http://schemas.openxmlformats.org/drawingml/2006/table">
                <a:tbl>
                  <a:tblPr firstRow="1" bandRow="1">
                    <a:tableStyleId>{C66D5435-7BB6-4799-ACB2-591B228160D6}</a:tableStyleId>
                  </a:tblPr>
                  <a:tblGrid>
                    <a:gridCol w="208280"/>
                    <a:gridCol w="381000"/>
                    <a:gridCol w="381000"/>
                    <a:gridCol w="381000"/>
                    <a:gridCol w="381000"/>
                    <a:gridCol w="381000"/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I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D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E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N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T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C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A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L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rgbClr val="8BEF31"/>
                              </a:solidFill>
                            </a:rPr>
                            <a:t>B</a:t>
                          </a:r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rgbClr val="8BEF31"/>
                              </a:solidFill>
                            </a:rPr>
                            <a:t>F</a:t>
                          </a:r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rgbClr val="8BEF31"/>
                              </a:solidFill>
                            </a:rPr>
                            <a:t>G</a:t>
                          </a:r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rgbClr val="8BEF31"/>
                              </a:solidFill>
                            </a:rPr>
                            <a:t>H</a:t>
                          </a:r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rgbClr val="8BEF31"/>
                              </a:solidFill>
                            </a:rPr>
                            <a:t>K</a:t>
                          </a:r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rgbClr val="8BEF31"/>
                              </a:solidFill>
                            </a:rPr>
                            <a:t>M</a:t>
                          </a:r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rgbClr val="8BEF31"/>
                              </a:solidFill>
                            </a:rPr>
                            <a:t>O</a:t>
                          </a:r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rgbClr val="8BEF31"/>
                              </a:solidFill>
                            </a:rPr>
                            <a:t>P</a:t>
                          </a:r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rgbClr val="8BEF31"/>
                              </a:solidFill>
                            </a:rPr>
                            <a:t>Q</a:t>
                          </a:r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rgbClr val="8BEF31"/>
                              </a:solidFill>
                            </a:rPr>
                            <a:t>R</a:t>
                          </a:r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rgbClr val="8BEF31"/>
                              </a:solidFill>
                            </a:rPr>
                            <a:t>S</a:t>
                          </a:r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rgbClr val="8BEF31"/>
                              </a:solidFill>
                            </a:rPr>
                            <a:t>U</a:t>
                          </a:r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rgbClr val="8BEF31"/>
                              </a:solidFill>
                            </a:rPr>
                            <a:t>V</a:t>
                          </a:r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rgbClr val="8BEF31"/>
                              </a:solidFill>
                            </a:rPr>
                            <a:t>W</a:t>
                          </a:r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rgbClr val="8BEF31"/>
                              </a:solidFill>
                            </a:rPr>
                            <a:t>X</a:t>
                          </a:r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rgbClr val="8BEF31"/>
                              </a:solidFill>
                            </a:rPr>
                            <a:t>Y</a:t>
                          </a:r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rgbClr val="8BEF31"/>
                              </a:solidFill>
                            </a:rPr>
                            <a:t>Z</a:t>
                          </a:r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9"/>
                          <a:stretch>
                            <a:fillRect l="-10863" t="-557377" b="-2459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03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6" grpId="0"/>
      <p:bldP spid="34" grpId="0" animBg="1"/>
      <p:bldP spid="6" grpId="0"/>
      <p:bldP spid="46" grpId="0"/>
      <p:bldP spid="47" grpId="0" animBg="1"/>
      <p:bldP spid="27" grpId="0"/>
      <p:bldP spid="30" grpId="0"/>
      <p:bldP spid="31" grpId="0" animBg="1"/>
      <p:bldP spid="32" grpId="0" animBg="1"/>
      <p:bldP spid="33" grpId="0"/>
      <p:bldP spid="3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6" name="TextBox 25"/>
          <p:cNvSpPr txBox="1"/>
          <p:nvPr/>
        </p:nvSpPr>
        <p:spPr>
          <a:xfrm>
            <a:off x="3146347" y="209550"/>
            <a:ext cx="16459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C000"/>
                </a:solidFill>
              </a:rPr>
              <a:t>Cipher text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4800600" y="272445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5360728" y="209550"/>
                <a:ext cx="32480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  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728" y="209550"/>
                <a:ext cx="3248069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Arrow 46"/>
          <p:cNvSpPr/>
          <p:nvPr/>
        </p:nvSpPr>
        <p:spPr>
          <a:xfrm rot="5400000" flipV="1">
            <a:off x="6004560" y="697230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8" name="Tab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2035939"/>
                  </p:ext>
                </p:extLst>
              </p:nvPr>
            </p:nvGraphicFramePr>
            <p:xfrm>
              <a:off x="838200" y="133350"/>
              <a:ext cx="2113280" cy="2438400"/>
            </p:xfrm>
            <a:graphic>
              <a:graphicData uri="http://schemas.openxmlformats.org/drawingml/2006/table">
                <a:tbl>
                  <a:tblPr firstRow="1" bandRow="1">
                    <a:tableStyleId>{C66D5435-7BB6-4799-ACB2-591B228160D6}</a:tableStyleId>
                  </a:tblPr>
                  <a:tblGrid>
                    <a:gridCol w="208280"/>
                    <a:gridCol w="381000"/>
                    <a:gridCol w="381000"/>
                    <a:gridCol w="381000"/>
                    <a:gridCol w="381000"/>
                    <a:gridCol w="381000"/>
                  </a:tblGrid>
                  <a:tr h="182880"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I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D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E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N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T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C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A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L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B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F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G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H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K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M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O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P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Q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R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S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U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V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W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X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Y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Z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5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×5</m:t>
                              </m:r>
                            </m:oMath>
                          </a14:m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 matrix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8" name="Tab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2035939"/>
                  </p:ext>
                </p:extLst>
              </p:nvPr>
            </p:nvGraphicFramePr>
            <p:xfrm>
              <a:off x="838200" y="133350"/>
              <a:ext cx="2113280" cy="2438400"/>
            </p:xfrm>
            <a:graphic>
              <a:graphicData uri="http://schemas.openxmlformats.org/drawingml/2006/table">
                <a:tbl>
                  <a:tblPr firstRow="1" bandRow="1">
                    <a:tableStyleId>{C66D5435-7BB6-4799-ACB2-591B228160D6}</a:tableStyleId>
                  </a:tblPr>
                  <a:tblGrid>
                    <a:gridCol w="208280"/>
                    <a:gridCol w="381000"/>
                    <a:gridCol w="381000"/>
                    <a:gridCol w="381000"/>
                    <a:gridCol w="381000"/>
                    <a:gridCol w="381000"/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I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D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E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N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T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C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A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L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B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F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G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H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K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M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O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P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Q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R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S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U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V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W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X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Y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Z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11218" t="-557377" r="-321" b="-2459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6" name="Right Arrow 15"/>
          <p:cNvSpPr/>
          <p:nvPr/>
        </p:nvSpPr>
        <p:spPr>
          <a:xfrm rot="5400000">
            <a:off x="6004560" y="1535430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-30480" y="971550"/>
            <a:ext cx="10972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Matrix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200400" y="184875"/>
            <a:ext cx="5852160" cy="2194560"/>
          </a:xfrm>
          <a:prstGeom prst="roundRect">
            <a:avLst>
              <a:gd name="adj" fmla="val 10965"/>
            </a:avLst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76200" y="3350180"/>
                <a:ext cx="49255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𝑀𝑎𝑡𝑟𝑖𝑥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𝑟𝑜𝑤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𝑜𝑓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𝑐𝑜𝑙𝑢𝑚𝑛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𝑜𝑓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350180"/>
                <a:ext cx="4925516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ounded Rectangle 28"/>
          <p:cNvSpPr/>
          <p:nvPr/>
        </p:nvSpPr>
        <p:spPr>
          <a:xfrm>
            <a:off x="76200" y="2663190"/>
            <a:ext cx="8961120" cy="1737360"/>
          </a:xfrm>
          <a:prstGeom prst="roundRect">
            <a:avLst>
              <a:gd name="adj" fmla="val 10965"/>
            </a:avLst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2362200" y="2872680"/>
                <a:ext cx="22842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11</m:t>
                          </m:r>
                        </m:sub>
                      </m:sSub>
                      <m:r>
                        <m:rPr>
                          <m:brk m:alnAt="7"/>
                        </m:rP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872680"/>
                <a:ext cx="2284280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5257800" y="3350180"/>
                <a:ext cx="24966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𝑀𝑎𝑡𝑟𝑖𝑥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3350180"/>
                <a:ext cx="2496644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ight Arrow 36"/>
          <p:cNvSpPr/>
          <p:nvPr/>
        </p:nvSpPr>
        <p:spPr>
          <a:xfrm>
            <a:off x="5001716" y="3458795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7635240" y="3458795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7984593" y="3350180"/>
                <a:ext cx="107753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 smtClean="0">
                    <a:solidFill>
                      <a:srgbClr val="8BEF3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Q</a:t>
                </a:r>
                <a:endParaRPr lang="en-US" sz="200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593" y="3350180"/>
                <a:ext cx="1077539" cy="400110"/>
              </a:xfrm>
              <a:prstGeom prst="rect">
                <a:avLst/>
              </a:prstGeom>
              <a:blipFill rotWithShape="1">
                <a:blip r:embed="rId8"/>
                <a:stretch>
                  <a:fillRect t="-6154" r="-4520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76200" y="3787080"/>
                <a:ext cx="49255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𝑀𝑎𝑡𝑟𝑖𝑥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𝑟𝑜𝑤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𝑜𝑓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𝑐𝑜𝑙𝑢𝑚𝑛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𝑜𝑓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787080"/>
                <a:ext cx="4925516" cy="400110"/>
              </a:xfrm>
              <a:prstGeom prst="rect">
                <a:avLst/>
              </a:prstGeom>
              <a:blipFill rotWithShape="1"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5257800" y="3787080"/>
                <a:ext cx="24966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𝑀𝑎𝑡𝑟𝑖𝑥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3787080"/>
                <a:ext cx="2496646" cy="400110"/>
              </a:xfrm>
              <a:prstGeom prst="rect">
                <a:avLst/>
              </a:prstGeom>
              <a:blipFill rotWithShape="1">
                <a:blip r:embed="rId10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ight Arrow 40"/>
          <p:cNvSpPr/>
          <p:nvPr/>
        </p:nvSpPr>
        <p:spPr>
          <a:xfrm>
            <a:off x="5001716" y="3895695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7635240" y="3895695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7997417" y="3787080"/>
                <a:ext cx="10647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 smtClean="0">
                    <a:solidFill>
                      <a:srgbClr val="8BEF3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C</a:t>
                </a:r>
                <a:endParaRPr lang="en-US" sz="200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417" y="3787080"/>
                <a:ext cx="1064715" cy="400110"/>
              </a:xfrm>
              <a:prstGeom prst="rect">
                <a:avLst/>
              </a:prstGeom>
              <a:blipFill rotWithShape="1">
                <a:blip r:embed="rId11"/>
                <a:stretch>
                  <a:fillRect t="-6061" r="-4000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200400" y="971550"/>
                <a:ext cx="60040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41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42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   </m:t>
                                </m:r>
                              </m:e>
                            </m:mr>
                          </m:m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6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6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971550"/>
                <a:ext cx="6004015" cy="400110"/>
              </a:xfrm>
              <a:prstGeom prst="rect">
                <a:avLst/>
              </a:prstGeom>
              <a:blipFill rotWithShape="1">
                <a:blip r:embed="rId1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3200400" y="1866840"/>
                <a:ext cx="583018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𝑄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41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42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   </m:t>
                                </m:r>
                              </m:e>
                            </m:mr>
                          </m:m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6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6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1866840"/>
                <a:ext cx="5830186" cy="400110"/>
              </a:xfrm>
              <a:prstGeom prst="rect">
                <a:avLst/>
              </a:prstGeom>
              <a:blipFill rotWithShape="1">
                <a:blip r:embed="rId1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447800" y="1443990"/>
            <a:ext cx="365760" cy="365760"/>
          </a:xfrm>
          <a:prstGeom prst="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66800" y="742950"/>
            <a:ext cx="365760" cy="365760"/>
          </a:xfrm>
          <a:prstGeom prst="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6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4" grpId="0" animBg="1"/>
      <p:bldP spid="46" grpId="0"/>
      <p:bldP spid="47" grpId="0" animBg="1"/>
      <p:bldP spid="16" grpId="0" animBg="1"/>
      <p:bldP spid="2" grpId="0"/>
      <p:bldP spid="22" grpId="0" animBg="1"/>
      <p:bldP spid="25" grpId="0"/>
      <p:bldP spid="29" grpId="0" animBg="1"/>
      <p:bldP spid="33" grpId="0"/>
      <p:bldP spid="35" grpId="0"/>
      <p:bldP spid="37" grpId="0" animBg="1"/>
      <p:bldP spid="38" grpId="0" animBg="1"/>
      <p:bldP spid="7" grpId="0"/>
      <p:bldP spid="39" grpId="0"/>
      <p:bldP spid="40" grpId="0"/>
      <p:bldP spid="41" grpId="0" animBg="1"/>
      <p:bldP spid="42" grpId="0" animBg="1"/>
      <p:bldP spid="43" grpId="0"/>
      <p:bldP spid="27" grpId="0"/>
      <p:bldP spid="30" grpId="0"/>
      <p:bldP spid="3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6" name="TextBox 25"/>
          <p:cNvSpPr txBox="1"/>
          <p:nvPr/>
        </p:nvSpPr>
        <p:spPr>
          <a:xfrm>
            <a:off x="3146347" y="209550"/>
            <a:ext cx="16459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C000"/>
                </a:solidFill>
              </a:rPr>
              <a:t>Cipher text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4800600" y="272445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5360728" y="209550"/>
                <a:ext cx="32480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  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728" y="209550"/>
                <a:ext cx="3248069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Arrow 46"/>
          <p:cNvSpPr/>
          <p:nvPr/>
        </p:nvSpPr>
        <p:spPr>
          <a:xfrm rot="5400000" flipV="1">
            <a:off x="6004560" y="697230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8" name="Tab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4640017"/>
                  </p:ext>
                </p:extLst>
              </p:nvPr>
            </p:nvGraphicFramePr>
            <p:xfrm>
              <a:off x="838200" y="133350"/>
              <a:ext cx="2113280" cy="2438400"/>
            </p:xfrm>
            <a:graphic>
              <a:graphicData uri="http://schemas.openxmlformats.org/drawingml/2006/table">
                <a:tbl>
                  <a:tblPr firstRow="1" bandRow="1">
                    <a:tableStyleId>{C66D5435-7BB6-4799-ACB2-591B228160D6}</a:tableStyleId>
                  </a:tblPr>
                  <a:tblGrid>
                    <a:gridCol w="208280"/>
                    <a:gridCol w="381000"/>
                    <a:gridCol w="381000"/>
                    <a:gridCol w="381000"/>
                    <a:gridCol w="381000"/>
                    <a:gridCol w="381000"/>
                  </a:tblGrid>
                  <a:tr h="182880"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I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D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E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N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T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C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A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L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B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F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G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H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K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M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O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P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Q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R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S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U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V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W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X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Y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Z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5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×5</m:t>
                              </m:r>
                            </m:oMath>
                          </a14:m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 matrix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8" name="Tab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4640017"/>
                  </p:ext>
                </p:extLst>
              </p:nvPr>
            </p:nvGraphicFramePr>
            <p:xfrm>
              <a:off x="838200" y="133350"/>
              <a:ext cx="2113280" cy="2438400"/>
            </p:xfrm>
            <a:graphic>
              <a:graphicData uri="http://schemas.openxmlformats.org/drawingml/2006/table">
                <a:tbl>
                  <a:tblPr firstRow="1" bandRow="1">
                    <a:tableStyleId>{C66D5435-7BB6-4799-ACB2-591B228160D6}</a:tableStyleId>
                  </a:tblPr>
                  <a:tblGrid>
                    <a:gridCol w="208280"/>
                    <a:gridCol w="381000"/>
                    <a:gridCol w="381000"/>
                    <a:gridCol w="381000"/>
                    <a:gridCol w="381000"/>
                    <a:gridCol w="381000"/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I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D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E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N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T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C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A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L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B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F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G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H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K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M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O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P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Q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R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S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U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V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W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X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Y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Z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11218" t="-557377" r="-321" b="-2459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6" name="Right Arrow 15"/>
          <p:cNvSpPr/>
          <p:nvPr/>
        </p:nvSpPr>
        <p:spPr>
          <a:xfrm rot="5400000">
            <a:off x="6004560" y="1535430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-30480" y="971550"/>
            <a:ext cx="10972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Matrix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200400" y="184875"/>
            <a:ext cx="5852160" cy="2194560"/>
          </a:xfrm>
          <a:prstGeom prst="roundRect">
            <a:avLst>
              <a:gd name="adj" fmla="val 10965"/>
            </a:avLst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76200" y="3350180"/>
                <a:ext cx="49255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𝑀𝑎𝑡𝑟𝑖𝑥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𝑟𝑜𝑤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𝑜𝑓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𝑐𝑜𝑙𝑢𝑚𝑛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𝑜𝑓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350180"/>
                <a:ext cx="4925516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ounded Rectangle 28"/>
          <p:cNvSpPr/>
          <p:nvPr/>
        </p:nvSpPr>
        <p:spPr>
          <a:xfrm>
            <a:off x="76200" y="2663190"/>
            <a:ext cx="8961120" cy="1737360"/>
          </a:xfrm>
          <a:prstGeom prst="roundRect">
            <a:avLst>
              <a:gd name="adj" fmla="val 10965"/>
            </a:avLst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2362200" y="2872680"/>
                <a:ext cx="22842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11</m:t>
                          </m:r>
                        </m:sub>
                      </m:sSub>
                      <m:r>
                        <m:rPr>
                          <m:brk m:alnAt="7"/>
                        </m:rP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872680"/>
                <a:ext cx="2284280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5257800" y="3350180"/>
                <a:ext cx="24966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𝑀𝑎𝑡𝑟𝑖𝑥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3350180"/>
                <a:ext cx="2496644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ight Arrow 36"/>
          <p:cNvSpPr/>
          <p:nvPr/>
        </p:nvSpPr>
        <p:spPr>
          <a:xfrm>
            <a:off x="5001716" y="3458795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7635240" y="3458795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7984593" y="3350180"/>
                <a:ext cx="107753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 smtClean="0">
                    <a:solidFill>
                      <a:srgbClr val="8BEF3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Q</a:t>
                </a:r>
                <a:endParaRPr lang="en-US" sz="200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593" y="3350180"/>
                <a:ext cx="1077539" cy="400110"/>
              </a:xfrm>
              <a:prstGeom prst="rect">
                <a:avLst/>
              </a:prstGeom>
              <a:blipFill rotWithShape="1">
                <a:blip r:embed="rId8"/>
                <a:stretch>
                  <a:fillRect t="-6154" r="-4520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76200" y="3787080"/>
                <a:ext cx="49255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𝑀𝑎𝑡𝑟𝑖𝑥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𝑟𝑜𝑤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𝑜𝑓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𝑐𝑜𝑙𝑢𝑚𝑛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𝑜𝑓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787080"/>
                <a:ext cx="4925516" cy="400110"/>
              </a:xfrm>
              <a:prstGeom prst="rect">
                <a:avLst/>
              </a:prstGeom>
              <a:blipFill rotWithShape="1"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5257800" y="3787080"/>
                <a:ext cx="24966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𝑀𝑎𝑡𝑟𝑖𝑥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3787080"/>
                <a:ext cx="2496646" cy="400110"/>
              </a:xfrm>
              <a:prstGeom prst="rect">
                <a:avLst/>
              </a:prstGeom>
              <a:blipFill rotWithShape="1">
                <a:blip r:embed="rId10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ight Arrow 40"/>
          <p:cNvSpPr/>
          <p:nvPr/>
        </p:nvSpPr>
        <p:spPr>
          <a:xfrm>
            <a:off x="5001716" y="3895695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7635240" y="3895695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7997417" y="3787080"/>
                <a:ext cx="10647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 smtClean="0">
                    <a:solidFill>
                      <a:srgbClr val="8BEF3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C</a:t>
                </a:r>
                <a:endParaRPr lang="en-US" sz="200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417" y="3787080"/>
                <a:ext cx="1064715" cy="400110"/>
              </a:xfrm>
              <a:prstGeom prst="rect">
                <a:avLst/>
              </a:prstGeom>
              <a:blipFill rotWithShape="1">
                <a:blip r:embed="rId11"/>
                <a:stretch>
                  <a:fillRect t="-6061" r="-4000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200400" y="971550"/>
                <a:ext cx="60040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41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42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   </m:t>
                                </m:r>
                              </m:e>
                            </m:mr>
                          </m:m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6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6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971550"/>
                <a:ext cx="6004015" cy="400110"/>
              </a:xfrm>
              <a:prstGeom prst="rect">
                <a:avLst/>
              </a:prstGeom>
              <a:blipFill rotWithShape="1">
                <a:blip r:embed="rId1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3200400" y="1866840"/>
                <a:ext cx="583018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𝑄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41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42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   </m:t>
                                </m:r>
                              </m:e>
                            </m:mr>
                          </m:m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6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6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1866840"/>
                <a:ext cx="5830186" cy="400110"/>
              </a:xfrm>
              <a:prstGeom prst="rect">
                <a:avLst/>
              </a:prstGeom>
              <a:blipFill rotWithShape="1">
                <a:blip r:embed="rId1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1447800" y="1443990"/>
            <a:ext cx="365760" cy="365760"/>
          </a:xfrm>
          <a:prstGeom prst="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66800" y="742950"/>
            <a:ext cx="365760" cy="365760"/>
          </a:xfrm>
          <a:prstGeom prst="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01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4" grpId="0" animBg="1"/>
      <p:bldP spid="46" grpId="0"/>
      <p:bldP spid="47" grpId="0" animBg="1"/>
      <p:bldP spid="16" grpId="0" animBg="1"/>
      <p:bldP spid="2" grpId="0"/>
      <p:bldP spid="22" grpId="0" animBg="1"/>
      <p:bldP spid="25" grpId="0"/>
      <p:bldP spid="29" grpId="0" animBg="1"/>
      <p:bldP spid="33" grpId="0"/>
      <p:bldP spid="35" grpId="0"/>
      <p:bldP spid="37" grpId="0" animBg="1"/>
      <p:bldP spid="38" grpId="0" animBg="1"/>
      <p:bldP spid="7" grpId="0"/>
      <p:bldP spid="39" grpId="0"/>
      <p:bldP spid="40" grpId="0"/>
      <p:bldP spid="41" grpId="0" animBg="1"/>
      <p:bldP spid="42" grpId="0" animBg="1"/>
      <p:bldP spid="43" grpId="0"/>
      <p:bldP spid="27" grpId="0"/>
      <p:bldP spid="30" grpId="0"/>
      <p:bldP spid="3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6" name="TextBox 25"/>
          <p:cNvSpPr txBox="1"/>
          <p:nvPr/>
        </p:nvSpPr>
        <p:spPr>
          <a:xfrm>
            <a:off x="3146347" y="209550"/>
            <a:ext cx="16459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C000"/>
                </a:solidFill>
              </a:rPr>
              <a:t>Cipher text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4800600" y="272445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 rot="5400000" flipV="1">
            <a:off x="6004560" y="697230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5400000">
            <a:off x="6004560" y="1535430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-30480" y="971550"/>
            <a:ext cx="10972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Matrix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200400" y="184875"/>
            <a:ext cx="5852160" cy="2194560"/>
          </a:xfrm>
          <a:prstGeom prst="roundRect">
            <a:avLst>
              <a:gd name="adj" fmla="val 10965"/>
            </a:avLst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182880" y="2541270"/>
            <a:ext cx="8503920" cy="2468880"/>
          </a:xfrm>
          <a:prstGeom prst="roundRect">
            <a:avLst>
              <a:gd name="adj" fmla="val 10965"/>
            </a:avLst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200400" y="971550"/>
                <a:ext cx="60040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41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42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   </m:t>
                                </m:r>
                              </m:e>
                            </m:mr>
                          </m:m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6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6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971550"/>
                <a:ext cx="6004015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3200400" y="1866840"/>
                <a:ext cx="529311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𝑄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𝑁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41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42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   </m:t>
                                </m:r>
                              </m:e>
                            </m:mr>
                          </m:m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6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6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1866840"/>
                <a:ext cx="5293116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6200" y="3409950"/>
                <a:ext cx="59756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𝑀𝑎𝑡𝑟𝑖𝑥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𝑟𝑜𝑤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𝑜𝑓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%5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𝑐𝑜𝑙𝑢𝑚𝑛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𝑜𝑓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409950"/>
                <a:ext cx="5975610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66800" y="2804576"/>
                <a:ext cx="237520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brk m:alnAt="7"/>
                        </m:rP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804576"/>
                <a:ext cx="2375202" cy="400110"/>
              </a:xfrm>
              <a:prstGeom prst="rect">
                <a:avLst/>
              </a:prstGeom>
              <a:blipFill rotWithShape="1">
                <a:blip r:embed="rId8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6355080" y="3409950"/>
                <a:ext cx="25026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𝑀𝑎𝑡𝑟𝑖𝑥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080" y="3409950"/>
                <a:ext cx="2502608" cy="400110"/>
              </a:xfrm>
              <a:prstGeom prst="rect">
                <a:avLst/>
              </a:prstGeom>
              <a:blipFill rotWithShape="1">
                <a:blip r:embed="rId9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ight Arrow 43"/>
          <p:cNvSpPr/>
          <p:nvPr/>
        </p:nvSpPr>
        <p:spPr>
          <a:xfrm>
            <a:off x="6004309" y="3550980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6004309" y="3899565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6355080" y="3790950"/>
                <a:ext cx="256032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 smtClean="0">
                    <a:solidFill>
                      <a:srgbClr val="8BEF3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N</a:t>
                </a:r>
                <a:endParaRPr lang="en-US" sz="200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080" y="3790950"/>
                <a:ext cx="2560320" cy="400110"/>
              </a:xfrm>
              <a:prstGeom prst="rect">
                <a:avLst/>
              </a:prstGeom>
              <a:blipFill rotWithShape="1">
                <a:blip r:embed="rId10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6200" y="4095750"/>
                <a:ext cx="59756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𝑀𝑎𝑡𝑟𝑖𝑥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𝑟𝑜𝑤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𝑜𝑓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%5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𝑐𝑜𝑙𝑢𝑚𝑛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𝑜𝑓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4095750"/>
                <a:ext cx="5975610" cy="400110"/>
              </a:xfrm>
              <a:prstGeom prst="rect">
                <a:avLst/>
              </a:prstGeom>
              <a:blipFill rotWithShape="1"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6355080" y="4152840"/>
                <a:ext cx="25026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𝑀𝑎𝑡𝑟𝑖𝑥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080" y="4152840"/>
                <a:ext cx="2502608" cy="400110"/>
              </a:xfrm>
              <a:prstGeom prst="rect">
                <a:avLst/>
              </a:prstGeom>
              <a:blipFill rotWithShape="1">
                <a:blip r:embed="rId12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ight Arrow 50"/>
          <p:cNvSpPr/>
          <p:nvPr/>
        </p:nvSpPr>
        <p:spPr>
          <a:xfrm>
            <a:off x="6004309" y="4261455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6004309" y="4642455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6355080" y="4533840"/>
                <a:ext cx="105028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22</m:t>
                        </m:r>
                      </m:sub>
                    </m:sSub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 smtClean="0">
                    <a:solidFill>
                      <a:srgbClr val="8BEF3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S</a:t>
                </a:r>
                <a:endParaRPr lang="en-US" sz="200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080" y="4533840"/>
                <a:ext cx="1050288" cy="400110"/>
              </a:xfrm>
              <a:prstGeom prst="rect">
                <a:avLst/>
              </a:prstGeom>
              <a:blipFill rotWithShape="1">
                <a:blip r:embed="rId13"/>
                <a:stretch>
                  <a:fillRect t="-6154" r="-5233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130040" y="2595086"/>
                <a:ext cx="448056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In this case,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 are in the same column. </a:t>
                </a:r>
              </a:p>
              <a:p>
                <a:pPr marL="548640" lvl="2" indent="-342900">
                  <a:buClr>
                    <a:schemeClr val="accent5">
                      <a:lumMod val="40000"/>
                      <a:lumOff val="60000"/>
                    </a:schemeClr>
                  </a:buClr>
                  <a:buFont typeface="+mj-lt"/>
                  <a:buAutoNum type="arabicPeriod"/>
                </a:pPr>
                <a:r>
                  <a:rPr lang="en-US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Move each letter down one. </a:t>
                </a:r>
              </a:p>
              <a:p>
                <a:pPr marL="548640" lvl="2" indent="-342900">
                  <a:buClr>
                    <a:schemeClr val="accent5">
                      <a:lumMod val="40000"/>
                      <a:lumOff val="60000"/>
                    </a:schemeClr>
                  </a:buClr>
                  <a:buFont typeface="+mj-lt"/>
                  <a:buAutoNum type="arabicPeriod"/>
                </a:pPr>
                <a:r>
                  <a:rPr lang="en-US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If we reach the end of the column, wrap around </a:t>
                </a:r>
                <a:endParaRPr lang="en-US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040" y="2595086"/>
                <a:ext cx="4480560" cy="738664"/>
              </a:xfrm>
              <a:prstGeom prst="rect">
                <a:avLst/>
              </a:prstGeom>
              <a:blipFill rotWithShape="1">
                <a:blip r:embed="rId14"/>
                <a:stretch>
                  <a:fillRect l="-408" t="-826" r="-408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5210131" y="209550"/>
                <a:ext cx="32480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  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131" y="209550"/>
                <a:ext cx="3248069" cy="40011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3" name="Table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275465"/>
                  </p:ext>
                </p:extLst>
              </p:nvPr>
            </p:nvGraphicFramePr>
            <p:xfrm>
              <a:off x="838200" y="133350"/>
              <a:ext cx="2113280" cy="2438400"/>
            </p:xfrm>
            <a:graphic>
              <a:graphicData uri="http://schemas.openxmlformats.org/drawingml/2006/table">
                <a:tbl>
                  <a:tblPr firstRow="1" bandRow="1">
                    <a:tableStyleId>{C66D5435-7BB6-4799-ACB2-591B228160D6}</a:tableStyleId>
                  </a:tblPr>
                  <a:tblGrid>
                    <a:gridCol w="208280"/>
                    <a:gridCol w="381000"/>
                    <a:gridCol w="381000"/>
                    <a:gridCol w="381000"/>
                    <a:gridCol w="381000"/>
                    <a:gridCol w="381000"/>
                  </a:tblGrid>
                  <a:tr h="182880"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I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D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E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N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T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C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A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L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B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F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G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H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K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M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O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P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Q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R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S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U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V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W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X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Y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Z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5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×5</m:t>
                              </m:r>
                            </m:oMath>
                          </a14:m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 matrix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3" name="Table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275465"/>
                  </p:ext>
                </p:extLst>
              </p:nvPr>
            </p:nvGraphicFramePr>
            <p:xfrm>
              <a:off x="838200" y="133350"/>
              <a:ext cx="2113280" cy="2438400"/>
            </p:xfrm>
            <a:graphic>
              <a:graphicData uri="http://schemas.openxmlformats.org/drawingml/2006/table">
                <a:tbl>
                  <a:tblPr firstRow="1" bandRow="1">
                    <a:tableStyleId>{C66D5435-7BB6-4799-ACB2-591B228160D6}</a:tableStyleId>
                  </a:tblPr>
                  <a:tblGrid>
                    <a:gridCol w="208280"/>
                    <a:gridCol w="381000"/>
                    <a:gridCol w="381000"/>
                    <a:gridCol w="381000"/>
                    <a:gridCol w="381000"/>
                    <a:gridCol w="381000"/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I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D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E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N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T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C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A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L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B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F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G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H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K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M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O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P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Q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R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S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U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V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W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X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Y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Z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11218" t="-557377" r="-321" b="-2459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5" name="TextBox 34"/>
          <p:cNvSpPr txBox="1"/>
          <p:nvPr/>
        </p:nvSpPr>
        <p:spPr>
          <a:xfrm>
            <a:off x="2209800" y="361950"/>
            <a:ext cx="365760" cy="365760"/>
          </a:xfrm>
          <a:prstGeom prst="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09800" y="1443990"/>
            <a:ext cx="365760" cy="365760"/>
          </a:xfrm>
          <a:prstGeom prst="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6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4" grpId="0" animBg="1"/>
      <p:bldP spid="47" grpId="0" animBg="1"/>
      <p:bldP spid="16" grpId="0" animBg="1"/>
      <p:bldP spid="2" grpId="0"/>
      <p:bldP spid="22" grpId="0" animBg="1"/>
      <p:bldP spid="29" grpId="0" animBg="1"/>
      <p:bldP spid="27" grpId="0"/>
      <p:bldP spid="30" grpId="0"/>
      <p:bldP spid="31" grpId="0"/>
      <p:bldP spid="32" grpId="0"/>
      <p:bldP spid="36" grpId="0"/>
      <p:bldP spid="44" grpId="0" animBg="1"/>
      <p:bldP spid="45" grpId="0" animBg="1"/>
      <p:bldP spid="48" grpId="0"/>
      <p:bldP spid="49" grpId="0"/>
      <p:bldP spid="50" grpId="0"/>
      <p:bldP spid="51" grpId="0" animBg="1"/>
      <p:bldP spid="52" grpId="0" animBg="1"/>
      <p:bldP spid="53" grpId="0"/>
      <p:bldP spid="54" grpId="0"/>
      <p:bldP spid="55" grpId="0"/>
      <p:bldP spid="35" grpId="0" animBg="1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prstClr val="white"/>
                </a:solidFill>
              </a:rPr>
              <a:pPr/>
              <a:t>7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46347" y="209550"/>
            <a:ext cx="16459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C000"/>
                </a:solidFill>
              </a:rPr>
              <a:t>Cipher text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4800600" y="272445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 rot="5400000" flipV="1">
            <a:off x="6004560" y="697230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5400000">
            <a:off x="6004560" y="1535430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30480" y="971550"/>
            <a:ext cx="10972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Matrix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200400" y="184875"/>
            <a:ext cx="5852160" cy="2194560"/>
          </a:xfrm>
          <a:prstGeom prst="roundRect">
            <a:avLst>
              <a:gd name="adj" fmla="val 10965"/>
            </a:avLst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6200" y="3182540"/>
                <a:ext cx="49255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𝑀𝑎𝑡𝑟𝑖𝑥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𝑟𝑜𝑤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𝑜𝑓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𝑐𝑜𝑙𝑢𝑚𝑛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𝑜𝑓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182540"/>
                <a:ext cx="4925516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ounded Rectangle 28"/>
          <p:cNvSpPr/>
          <p:nvPr/>
        </p:nvSpPr>
        <p:spPr>
          <a:xfrm>
            <a:off x="76200" y="2586990"/>
            <a:ext cx="8961120" cy="1737360"/>
          </a:xfrm>
          <a:prstGeom prst="roundRect">
            <a:avLst>
              <a:gd name="adj" fmla="val 10965"/>
            </a:avLst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362200" y="2705040"/>
                <a:ext cx="22842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31</m:t>
                          </m:r>
                        </m:sub>
                      </m:sSub>
                      <m:r>
                        <m:rPr>
                          <m:brk m:alnAt="7"/>
                        </m:rP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𝑜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705040"/>
                <a:ext cx="2284280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5334000" y="3182540"/>
                <a:ext cx="25026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𝑀𝑎𝑡𝑟𝑖𝑥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3182540"/>
                <a:ext cx="2502608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ight Arrow 36"/>
          <p:cNvSpPr/>
          <p:nvPr/>
        </p:nvSpPr>
        <p:spPr>
          <a:xfrm>
            <a:off x="5001716" y="3291155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7635240" y="3291155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984593" y="3182540"/>
                <a:ext cx="107753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31</m:t>
                        </m:r>
                      </m:sub>
                    </m:sSub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rgbClr val="8BEF3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K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593" y="3182540"/>
                <a:ext cx="1077539" cy="400110"/>
              </a:xfrm>
              <a:prstGeom prst="rect">
                <a:avLst/>
              </a:prstGeom>
              <a:blipFill rotWithShape="1">
                <a:blip r:embed="rId8"/>
                <a:stretch>
                  <a:fillRect t="-6061" r="-2260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6200" y="3619440"/>
                <a:ext cx="49255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𝑀𝑎𝑡𝑟𝑖𝑥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𝑟𝑜𝑤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𝑜𝑓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32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𝑐𝑜𝑙𝑢𝑚𝑛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𝑜𝑓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619440"/>
                <a:ext cx="4925516" cy="400110"/>
              </a:xfrm>
              <a:prstGeom prst="rect">
                <a:avLst/>
              </a:prstGeom>
              <a:blipFill rotWithShape="1">
                <a:blip r:embed="rId9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5334000" y="3619440"/>
                <a:ext cx="25026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𝑀𝑎𝑡𝑟𝑖𝑥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3619440"/>
                <a:ext cx="2502608" cy="400110"/>
              </a:xfrm>
              <a:prstGeom prst="rect">
                <a:avLst/>
              </a:prstGeom>
              <a:blipFill rotWithShape="1">
                <a:blip r:embed="rId10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ight Arrow 40"/>
          <p:cNvSpPr/>
          <p:nvPr/>
        </p:nvSpPr>
        <p:spPr>
          <a:xfrm>
            <a:off x="5001716" y="3728055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7635240" y="3728055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7997417" y="3619440"/>
                <a:ext cx="10647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32</m:t>
                        </m:r>
                      </m:sub>
                    </m:sSub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rgbClr val="8BEF3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U</a:t>
                </a: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417" y="3619440"/>
                <a:ext cx="1064715" cy="400110"/>
              </a:xfrm>
              <a:prstGeom prst="rect">
                <a:avLst/>
              </a:prstGeom>
              <a:blipFill rotWithShape="1">
                <a:blip r:embed="rId11"/>
                <a:stretch>
                  <a:fillRect t="-6154" r="-4571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200400" y="971550"/>
                <a:ext cx="60040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 smtClean="0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41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42</m:t>
                                    </m:r>
                                  </m:sub>
                                </m:sSub>
                                <m:r>
                                  <a:rPr lang="en-US" sz="2000" i="1" smtClean="0">
                                    <a:solidFill>
                                      <a:prstClr val="white"/>
                                    </a:solidFill>
                                    <a:latin typeface="Cambria Math"/>
                                  </a:rPr>
                                  <m:t>   </m:t>
                                </m:r>
                              </m:e>
                            </m:mr>
                          </m:m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6</m:t>
                              </m:r>
                              <m: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6</m:t>
                              </m:r>
                              <m: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971550"/>
                <a:ext cx="6004015" cy="400110"/>
              </a:xfrm>
              <a:prstGeom prst="rect">
                <a:avLst/>
              </a:prstGeom>
              <a:blipFill rotWithShape="1">
                <a:blip r:embed="rId12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3200400" y="1866840"/>
                <a:ext cx="498598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 smtClean="0">
                                          <a:solidFill>
                                            <a:srgbClr val="F79646">
                                              <a:lumMod val="60000"/>
                                              <a:lumOff val="40000"/>
                                            </a:srgbClr>
                                          </a:solidFill>
                                          <a:latin typeface="Cambria Math"/>
                                        </a:rPr>
                                        <m:t>𝑄</m:t>
                                      </m:r>
                                      <m:r>
                                        <a:rPr lang="en-US" sz="2000" i="1" smtClean="0">
                                          <a:solidFill>
                                            <a:srgbClr val="F79646">
                                              <a:lumMod val="60000"/>
                                              <a:lumOff val="40000"/>
                                            </a:srgbClr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i="1" smtClean="0">
                                          <a:solidFill>
                                            <a:srgbClr val="F79646">
                                              <a:lumMod val="60000"/>
                                              <a:lumOff val="40000"/>
                                            </a:srgbClr>
                                          </a:solidFill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𝑁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𝐾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41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42</m:t>
                                    </m:r>
                                  </m:sub>
                                </m:sSub>
                                <m:r>
                                  <a:rPr lang="en-US" sz="2000" i="1" smtClean="0">
                                    <a:solidFill>
                                      <a:prstClr val="white"/>
                                    </a:solidFill>
                                    <a:latin typeface="Cambria Math"/>
                                  </a:rPr>
                                  <m:t>   </m:t>
                                </m:r>
                              </m:e>
                            </m:mr>
                          </m:m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6</m:t>
                              </m:r>
                              <m: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6</m:t>
                              </m:r>
                              <m: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1866840"/>
                <a:ext cx="4985980" cy="400110"/>
              </a:xfrm>
              <a:prstGeom prst="rect">
                <a:avLst/>
              </a:prstGeom>
              <a:blipFill rotWithShape="1">
                <a:blip r:embed="rId1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5210131" y="209550"/>
                <a:ext cx="32480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  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131" y="209550"/>
                <a:ext cx="3248069" cy="40011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2" name="Table 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2310722"/>
                  </p:ext>
                </p:extLst>
              </p:nvPr>
            </p:nvGraphicFramePr>
            <p:xfrm>
              <a:off x="838200" y="133350"/>
              <a:ext cx="2113280" cy="2438400"/>
            </p:xfrm>
            <a:graphic>
              <a:graphicData uri="http://schemas.openxmlformats.org/drawingml/2006/table">
                <a:tbl>
                  <a:tblPr firstRow="1" bandRow="1">
                    <a:tableStyleId>{C66D5435-7BB6-4799-ACB2-591B228160D6}</a:tableStyleId>
                  </a:tblPr>
                  <a:tblGrid>
                    <a:gridCol w="208280"/>
                    <a:gridCol w="381000"/>
                    <a:gridCol w="381000"/>
                    <a:gridCol w="381000"/>
                    <a:gridCol w="381000"/>
                    <a:gridCol w="381000"/>
                  </a:tblGrid>
                  <a:tr h="182880"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I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D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E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N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T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C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A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L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B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F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G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H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K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M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O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P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Q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R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S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U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V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W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X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Y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Z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5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×5</m:t>
                              </m:r>
                            </m:oMath>
                          </a14:m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 matrix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2" name="Table 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2310722"/>
                  </p:ext>
                </p:extLst>
              </p:nvPr>
            </p:nvGraphicFramePr>
            <p:xfrm>
              <a:off x="838200" y="133350"/>
              <a:ext cx="2113280" cy="2438400"/>
            </p:xfrm>
            <a:graphic>
              <a:graphicData uri="http://schemas.openxmlformats.org/drawingml/2006/table">
                <a:tbl>
                  <a:tblPr firstRow="1" bandRow="1">
                    <a:tableStyleId>{C66D5435-7BB6-4799-ACB2-591B228160D6}</a:tableStyleId>
                  </a:tblPr>
                  <a:tblGrid>
                    <a:gridCol w="208280"/>
                    <a:gridCol w="381000"/>
                    <a:gridCol w="381000"/>
                    <a:gridCol w="381000"/>
                    <a:gridCol w="381000"/>
                    <a:gridCol w="381000"/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I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D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E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N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T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C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A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L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B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F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G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H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K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M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O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P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Q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R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S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U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V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W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X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Y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Z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2"/>
                          <a:stretch>
                            <a:fillRect l="-11218" t="-557377" r="-321" b="-2459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6" name="TextBox 35"/>
          <p:cNvSpPr txBox="1"/>
          <p:nvPr/>
        </p:nvSpPr>
        <p:spPr>
          <a:xfrm>
            <a:off x="1828800" y="1099275"/>
            <a:ext cx="365760" cy="365760"/>
          </a:xfrm>
          <a:prstGeom prst="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590800" y="1443990"/>
            <a:ext cx="365760" cy="365760"/>
          </a:xfrm>
          <a:prstGeom prst="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44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4" grpId="0" animBg="1"/>
      <p:bldP spid="47" grpId="0" animBg="1"/>
      <p:bldP spid="16" grpId="0" animBg="1"/>
      <p:bldP spid="2" grpId="0"/>
      <p:bldP spid="22" grpId="0" animBg="1"/>
      <p:bldP spid="25" grpId="0"/>
      <p:bldP spid="29" grpId="0" animBg="1"/>
      <p:bldP spid="33" grpId="0"/>
      <p:bldP spid="35" grpId="0"/>
      <p:bldP spid="37" grpId="0" animBg="1"/>
      <p:bldP spid="38" grpId="0" animBg="1"/>
      <p:bldP spid="7" grpId="0"/>
      <p:bldP spid="39" grpId="0"/>
      <p:bldP spid="40" grpId="0"/>
      <p:bldP spid="41" grpId="0" animBg="1"/>
      <p:bldP spid="42" grpId="0" animBg="1"/>
      <p:bldP spid="43" grpId="0"/>
      <p:bldP spid="27" grpId="0"/>
      <p:bldP spid="30" grpId="0"/>
      <p:bldP spid="31" grpId="0"/>
      <p:bldP spid="36" grpId="0" animBg="1"/>
      <p:bldP spid="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prstClr val="white"/>
                </a:solidFill>
              </a:rPr>
              <a:pPr/>
              <a:t>8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46347" y="209550"/>
            <a:ext cx="16459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C000"/>
                </a:solidFill>
              </a:rPr>
              <a:t>Cipher text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4800600" y="272445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 rot="5400000" flipV="1">
            <a:off x="6004560" y="697230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5400000">
            <a:off x="6004560" y="1535430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30480" y="971550"/>
            <a:ext cx="10972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Matrix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200400" y="184875"/>
            <a:ext cx="5852160" cy="2194560"/>
          </a:xfrm>
          <a:prstGeom prst="roundRect">
            <a:avLst>
              <a:gd name="adj" fmla="val 10965"/>
            </a:avLst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6200" y="3182540"/>
                <a:ext cx="49255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𝑀𝑎𝑡𝑟𝑖𝑥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𝑟𝑜𝑤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𝑜𝑓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𝑐𝑜𝑙𝑢𝑚𝑛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𝑜𝑓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182540"/>
                <a:ext cx="4925516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ounded Rectangle 28"/>
          <p:cNvSpPr/>
          <p:nvPr/>
        </p:nvSpPr>
        <p:spPr>
          <a:xfrm>
            <a:off x="76200" y="2586990"/>
            <a:ext cx="8961120" cy="1737360"/>
          </a:xfrm>
          <a:prstGeom prst="roundRect">
            <a:avLst>
              <a:gd name="adj" fmla="val 10965"/>
            </a:avLst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362200" y="2705040"/>
                <a:ext cx="23259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brk m:alnAt="7"/>
                        </m:rP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𝑒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705040"/>
                <a:ext cx="2325958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5318760" y="3182540"/>
                <a:ext cx="25026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𝑀𝑎𝑡𝑟𝑖𝑥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760" y="3182540"/>
                <a:ext cx="2502608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ight Arrow 36"/>
          <p:cNvSpPr/>
          <p:nvPr/>
        </p:nvSpPr>
        <p:spPr>
          <a:xfrm>
            <a:off x="5001716" y="3291155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7635240" y="3291155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984593" y="3182540"/>
                <a:ext cx="10706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rgbClr val="8BEF3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N</a:t>
                </a:r>
                <a:endParaRPr lang="en-US" sz="200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593" y="3182540"/>
                <a:ext cx="1070678" cy="400110"/>
              </a:xfrm>
              <a:prstGeom prst="rect">
                <a:avLst/>
              </a:prstGeom>
              <a:blipFill rotWithShape="1">
                <a:blip r:embed="rId8"/>
                <a:stretch>
                  <a:fillRect t="-6061" r="-457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6200" y="3619440"/>
                <a:ext cx="49255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𝑀𝑎𝑡𝑟𝑖𝑥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𝑟𝑜𝑤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𝑜𝑓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𝑐𝑜𝑙𝑢𝑚𝑛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𝑜𝑓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619440"/>
                <a:ext cx="4925516" cy="400110"/>
              </a:xfrm>
              <a:prstGeom prst="rect">
                <a:avLst/>
              </a:prstGeom>
              <a:blipFill rotWithShape="1">
                <a:blip r:embed="rId9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5318760" y="3619440"/>
                <a:ext cx="25026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𝑀𝑎𝑡𝑟𝑖𝑥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760" y="3619440"/>
                <a:ext cx="2502608" cy="400110"/>
              </a:xfrm>
              <a:prstGeom prst="rect">
                <a:avLst/>
              </a:prstGeom>
              <a:blipFill rotWithShape="1">
                <a:blip r:embed="rId10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ight Arrow 40"/>
          <p:cNvSpPr/>
          <p:nvPr/>
        </p:nvSpPr>
        <p:spPr>
          <a:xfrm>
            <a:off x="5001716" y="3728055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7635240" y="3728055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7997417" y="3619440"/>
                <a:ext cx="105625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rgbClr val="8BEF3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K</a:t>
                </a:r>
                <a:endParaRPr lang="en-US" sz="200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417" y="3619440"/>
                <a:ext cx="1056251" cy="400110"/>
              </a:xfrm>
              <a:prstGeom prst="rect">
                <a:avLst/>
              </a:prstGeom>
              <a:blipFill rotWithShape="1">
                <a:blip r:embed="rId11"/>
                <a:stretch>
                  <a:fillRect t="-6154" r="-4624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200400" y="971550"/>
                <a:ext cx="60040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 smtClean="0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41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42</m:t>
                                    </m:r>
                                  </m:sub>
                                </m:sSub>
                                <m:r>
                                  <a:rPr lang="en-US" sz="2000" i="1" smtClean="0">
                                    <a:solidFill>
                                      <a:prstClr val="white"/>
                                    </a:solidFill>
                                    <a:latin typeface="Cambria Math"/>
                                  </a:rPr>
                                  <m:t>   </m:t>
                                </m:r>
                              </m:e>
                            </m:mr>
                          </m:m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6</m:t>
                              </m:r>
                              <m: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6</m:t>
                              </m:r>
                              <m: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971550"/>
                <a:ext cx="6004015" cy="400110"/>
              </a:xfrm>
              <a:prstGeom prst="rect">
                <a:avLst/>
              </a:prstGeom>
              <a:blipFill rotWithShape="1">
                <a:blip r:embed="rId12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3200400" y="1866840"/>
                <a:ext cx="469134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 smtClean="0">
                                          <a:solidFill>
                                            <a:srgbClr val="F79646">
                                              <a:lumMod val="60000"/>
                                              <a:lumOff val="40000"/>
                                            </a:srgbClr>
                                          </a:solidFill>
                                          <a:latin typeface="Cambria Math"/>
                                        </a:rPr>
                                        <m:t>𝑄</m:t>
                                      </m:r>
                                      <m:r>
                                        <a:rPr lang="en-US" sz="2000" i="1" smtClean="0">
                                          <a:solidFill>
                                            <a:srgbClr val="F79646">
                                              <a:lumMod val="60000"/>
                                              <a:lumOff val="40000"/>
                                            </a:srgbClr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i="1" smtClean="0">
                                          <a:solidFill>
                                            <a:srgbClr val="F79646">
                                              <a:lumMod val="60000"/>
                                              <a:lumOff val="40000"/>
                                            </a:srgbClr>
                                          </a:solidFill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𝑁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𝐾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</a:rPr>
                                  <m:t>𝐾</m:t>
                                </m:r>
                                <m:r>
                                  <a:rPr lang="en-US" sz="2000" i="1" smtClean="0">
                                    <a:solidFill>
                                      <a:prstClr val="white"/>
                                    </a:solidFill>
                                    <a:latin typeface="Cambria Math"/>
                                  </a:rPr>
                                  <m:t>   </m:t>
                                </m:r>
                              </m:e>
                            </m:mr>
                          </m:m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6</m:t>
                              </m:r>
                              <m: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6</m:t>
                              </m:r>
                              <m: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1866840"/>
                <a:ext cx="4691349" cy="400110"/>
              </a:xfrm>
              <a:prstGeom prst="rect">
                <a:avLst/>
              </a:prstGeom>
              <a:blipFill rotWithShape="1">
                <a:blip r:embed="rId1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5210131" y="209550"/>
                <a:ext cx="32480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  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131" y="209550"/>
                <a:ext cx="3248069" cy="40011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2" name="Table 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0999301"/>
                  </p:ext>
                </p:extLst>
              </p:nvPr>
            </p:nvGraphicFramePr>
            <p:xfrm>
              <a:off x="838200" y="133350"/>
              <a:ext cx="2113280" cy="2438400"/>
            </p:xfrm>
            <a:graphic>
              <a:graphicData uri="http://schemas.openxmlformats.org/drawingml/2006/table">
                <a:tbl>
                  <a:tblPr firstRow="1" bandRow="1">
                    <a:tableStyleId>{C66D5435-7BB6-4799-ACB2-591B228160D6}</a:tableStyleId>
                  </a:tblPr>
                  <a:tblGrid>
                    <a:gridCol w="208280"/>
                    <a:gridCol w="381000"/>
                    <a:gridCol w="381000"/>
                    <a:gridCol w="381000"/>
                    <a:gridCol w="381000"/>
                    <a:gridCol w="381000"/>
                  </a:tblGrid>
                  <a:tr h="182880"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I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D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E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N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T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C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A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L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B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F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G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H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K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M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O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P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Q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R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S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U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V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W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X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Y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Z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5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×5</m:t>
                              </m:r>
                            </m:oMath>
                          </a14:m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 matrix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2" name="Table 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0999301"/>
                  </p:ext>
                </p:extLst>
              </p:nvPr>
            </p:nvGraphicFramePr>
            <p:xfrm>
              <a:off x="838200" y="133350"/>
              <a:ext cx="2113280" cy="2438400"/>
            </p:xfrm>
            <a:graphic>
              <a:graphicData uri="http://schemas.openxmlformats.org/drawingml/2006/table">
                <a:tbl>
                  <a:tblPr firstRow="1" bandRow="1">
                    <a:tableStyleId>{C66D5435-7BB6-4799-ACB2-591B228160D6}</a:tableStyleId>
                  </a:tblPr>
                  <a:tblGrid>
                    <a:gridCol w="208280"/>
                    <a:gridCol w="381000"/>
                    <a:gridCol w="381000"/>
                    <a:gridCol w="381000"/>
                    <a:gridCol w="381000"/>
                    <a:gridCol w="381000"/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I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D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E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N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T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C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A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L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B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F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G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H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K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M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O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P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Q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R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S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U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V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W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X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Y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Z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2"/>
                          <a:stretch>
                            <a:fillRect l="-11218" t="-557377" r="-321" b="-2459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6" name="TextBox 35"/>
          <p:cNvSpPr txBox="1"/>
          <p:nvPr/>
        </p:nvSpPr>
        <p:spPr>
          <a:xfrm>
            <a:off x="1828800" y="1099275"/>
            <a:ext cx="365760" cy="365760"/>
          </a:xfrm>
          <a:prstGeom prst="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09800" y="361950"/>
            <a:ext cx="365760" cy="365760"/>
          </a:xfrm>
          <a:prstGeom prst="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73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4" grpId="0" animBg="1"/>
      <p:bldP spid="47" grpId="0" animBg="1"/>
      <p:bldP spid="16" grpId="0" animBg="1"/>
      <p:bldP spid="2" grpId="0"/>
      <p:bldP spid="22" grpId="0" animBg="1"/>
      <p:bldP spid="25" grpId="0"/>
      <p:bldP spid="29" grpId="0" animBg="1"/>
      <p:bldP spid="33" grpId="0"/>
      <p:bldP spid="35" grpId="0"/>
      <p:bldP spid="37" grpId="0" animBg="1"/>
      <p:bldP spid="38" grpId="0" animBg="1"/>
      <p:bldP spid="7" grpId="0"/>
      <p:bldP spid="39" grpId="0"/>
      <p:bldP spid="40" grpId="0"/>
      <p:bldP spid="41" grpId="0" animBg="1"/>
      <p:bldP spid="42" grpId="0" animBg="1"/>
      <p:bldP spid="43" grpId="0"/>
      <p:bldP spid="27" grpId="0"/>
      <p:bldP spid="30" grpId="0"/>
      <p:bldP spid="31" grpId="0"/>
      <p:bldP spid="36" grpId="0" animBg="1"/>
      <p:bldP spid="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prstClr val="white"/>
                </a:solidFill>
              </a:rPr>
              <a:pPr/>
              <a:t>9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46347" y="209550"/>
            <a:ext cx="16459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C000"/>
                </a:solidFill>
              </a:rPr>
              <a:t>Cipher text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4800600" y="272445"/>
            <a:ext cx="457200" cy="27432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 rot="5400000" flipV="1">
            <a:off x="6004560" y="697230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5400000">
            <a:off x="6004560" y="1535430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30480" y="971550"/>
            <a:ext cx="10972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Matrix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200400" y="184875"/>
            <a:ext cx="5852160" cy="2194560"/>
          </a:xfrm>
          <a:prstGeom prst="roundRect">
            <a:avLst>
              <a:gd name="adj" fmla="val 10965"/>
            </a:avLst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6200" y="3182540"/>
                <a:ext cx="49255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𝑀𝑎𝑡𝑟𝑖𝑥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𝑟𝑜𝑤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𝑜𝑓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51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𝑐𝑜𝑙𝑢𝑚𝑛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𝑜𝑓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182540"/>
                <a:ext cx="4925516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ounded Rectangle 28"/>
          <p:cNvSpPr/>
          <p:nvPr/>
        </p:nvSpPr>
        <p:spPr>
          <a:xfrm>
            <a:off x="76200" y="2586990"/>
            <a:ext cx="8961120" cy="1737360"/>
          </a:xfrm>
          <a:prstGeom prst="roundRect">
            <a:avLst>
              <a:gd name="adj" fmla="val 10965"/>
            </a:avLst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362200" y="2705040"/>
                <a:ext cx="23011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brk m:alnAt="7"/>
                        </m:rP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52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𝑜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705040"/>
                <a:ext cx="2301143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5318760" y="3182540"/>
                <a:ext cx="25026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𝑀𝑎𝑡𝑟𝑖𝑥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760" y="3182540"/>
                <a:ext cx="2502608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ight Arrow 36"/>
          <p:cNvSpPr/>
          <p:nvPr/>
        </p:nvSpPr>
        <p:spPr>
          <a:xfrm>
            <a:off x="5001716" y="3291155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7635240" y="3291155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984593" y="3182540"/>
                <a:ext cx="109792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rgbClr val="8BEF3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M</a:t>
                </a:r>
                <a:endParaRPr lang="en-US" sz="200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593" y="3182540"/>
                <a:ext cx="1097929" cy="400110"/>
              </a:xfrm>
              <a:prstGeom prst="rect">
                <a:avLst/>
              </a:prstGeom>
              <a:blipFill rotWithShape="1">
                <a:blip r:embed="rId8"/>
                <a:stretch>
                  <a:fillRect t="-6061" r="-4444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6200" y="3619440"/>
                <a:ext cx="49255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𝑀𝑎𝑡𝑟𝑖𝑥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𝑟𝑜𝑤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𝑜𝑓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𝑐𝑜𝑙𝑢𝑚𝑛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𝑜𝑓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619440"/>
                <a:ext cx="4925516" cy="400110"/>
              </a:xfrm>
              <a:prstGeom prst="rect">
                <a:avLst/>
              </a:prstGeom>
              <a:blipFill rotWithShape="1">
                <a:blip r:embed="rId9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5318760" y="3619440"/>
                <a:ext cx="25026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/>
                        </a:rPr>
                        <m:t>𝑀𝑎𝑡𝑟𝑖𝑥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760" y="3619440"/>
                <a:ext cx="2502608" cy="400110"/>
              </a:xfrm>
              <a:prstGeom prst="rect">
                <a:avLst/>
              </a:prstGeom>
              <a:blipFill rotWithShape="1">
                <a:blip r:embed="rId10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ight Arrow 40"/>
          <p:cNvSpPr/>
          <p:nvPr/>
        </p:nvSpPr>
        <p:spPr>
          <a:xfrm>
            <a:off x="5001716" y="3728055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7635240" y="3728055"/>
            <a:ext cx="365760" cy="18288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7997417" y="3619440"/>
                <a:ext cx="104182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rgbClr val="8BEF3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T</a:t>
                </a:r>
                <a:endParaRPr lang="en-US" sz="200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417" y="3619440"/>
                <a:ext cx="1041824" cy="400110"/>
              </a:xfrm>
              <a:prstGeom prst="rect">
                <a:avLst/>
              </a:prstGeom>
              <a:blipFill rotWithShape="1">
                <a:blip r:embed="rId11"/>
                <a:stretch>
                  <a:fillRect t="-6154" r="-4678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200400" y="971550"/>
                <a:ext cx="60040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 smtClean="0">
                                          <a:solidFill>
                                            <a:prstClr val="white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41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42</m:t>
                                    </m:r>
                                  </m:sub>
                                </m:sSub>
                                <m:r>
                                  <a:rPr lang="en-US" sz="2000" i="1" smtClean="0">
                                    <a:solidFill>
                                      <a:prstClr val="white"/>
                                    </a:solidFill>
                                    <a:latin typeface="Cambria Math"/>
                                  </a:rPr>
                                  <m:t>   </m:t>
                                </m:r>
                              </m:e>
                            </m:mr>
                          </m:m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6</m:t>
                              </m:r>
                              <m: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6</m:t>
                              </m:r>
                              <m: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971550"/>
                <a:ext cx="6004015" cy="400110"/>
              </a:xfrm>
              <a:prstGeom prst="rect">
                <a:avLst/>
              </a:prstGeom>
              <a:blipFill rotWithShape="1">
                <a:blip r:embed="rId12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3200400" y="1866840"/>
                <a:ext cx="43978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 smtClean="0">
                                          <a:solidFill>
                                            <a:srgbClr val="F79646">
                                              <a:lumMod val="60000"/>
                                              <a:lumOff val="40000"/>
                                            </a:srgbClr>
                                          </a:solidFill>
                                          <a:latin typeface="Cambria Math"/>
                                        </a:rPr>
                                        <m:t>𝑄</m:t>
                                      </m:r>
                                      <m:r>
                                        <a:rPr lang="en-US" sz="2000" i="1" smtClean="0">
                                          <a:solidFill>
                                            <a:srgbClr val="F79646">
                                              <a:lumMod val="60000"/>
                                              <a:lumOff val="40000"/>
                                            </a:srgbClr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i="1" smtClean="0">
                                          <a:solidFill>
                                            <a:srgbClr val="F79646">
                                              <a:lumMod val="60000"/>
                                              <a:lumOff val="40000"/>
                                            </a:srgbClr>
                                          </a:solidFill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𝑁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𝐾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</a:rPr>
                                  <m:t>𝐾</m:t>
                                </m:r>
                                <m:r>
                                  <a:rPr lang="en-US" sz="2000" i="1" smtClean="0">
                                    <a:solidFill>
                                      <a:prstClr val="white"/>
                                    </a:solidFill>
                                    <a:latin typeface="Cambria Math"/>
                                  </a:rPr>
                                  <m:t>   </m:t>
                                </m:r>
                              </m:e>
                            </m:mr>
                          </m:m>
                          <m:r>
                            <a:rPr lang="en-US" sz="20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𝑀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𝑇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6</m:t>
                              </m:r>
                              <m: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6</m:t>
                              </m:r>
                              <m:r>
                                <a:rPr lang="en-US" sz="20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1866840"/>
                <a:ext cx="4397807" cy="400110"/>
              </a:xfrm>
              <a:prstGeom prst="rect">
                <a:avLst/>
              </a:prstGeom>
              <a:blipFill rotWithShape="1">
                <a:blip r:embed="rId1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5210131" y="209550"/>
                <a:ext cx="32480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  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131" y="209550"/>
                <a:ext cx="3248069" cy="40011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2" name="Table 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4398191"/>
                  </p:ext>
                </p:extLst>
              </p:nvPr>
            </p:nvGraphicFramePr>
            <p:xfrm>
              <a:off x="838200" y="133350"/>
              <a:ext cx="2113280" cy="2438400"/>
            </p:xfrm>
            <a:graphic>
              <a:graphicData uri="http://schemas.openxmlformats.org/drawingml/2006/table">
                <a:tbl>
                  <a:tblPr firstRow="1" bandRow="1">
                    <a:tableStyleId>{C66D5435-7BB6-4799-ACB2-591B228160D6}</a:tableStyleId>
                  </a:tblPr>
                  <a:tblGrid>
                    <a:gridCol w="208280"/>
                    <a:gridCol w="381000"/>
                    <a:gridCol w="381000"/>
                    <a:gridCol w="381000"/>
                    <a:gridCol w="381000"/>
                    <a:gridCol w="381000"/>
                  </a:tblGrid>
                  <a:tr h="182880"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I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D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E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N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T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C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A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L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B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F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G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H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K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M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O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P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Q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R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S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U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V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W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X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Y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Z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5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×5</m:t>
                              </m:r>
                            </m:oMath>
                          </a14:m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 matrix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2" name="Table 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4398191"/>
                  </p:ext>
                </p:extLst>
              </p:nvPr>
            </p:nvGraphicFramePr>
            <p:xfrm>
              <a:off x="838200" y="133350"/>
              <a:ext cx="2113280" cy="2438400"/>
            </p:xfrm>
            <a:graphic>
              <a:graphicData uri="http://schemas.openxmlformats.org/drawingml/2006/table">
                <a:tbl>
                  <a:tblPr firstRow="1" bandRow="1">
                    <a:tableStyleId>{C66D5435-7BB6-4799-ACB2-591B228160D6}</a:tableStyleId>
                  </a:tblPr>
                  <a:tblGrid>
                    <a:gridCol w="208280"/>
                    <a:gridCol w="381000"/>
                    <a:gridCol w="381000"/>
                    <a:gridCol w="381000"/>
                    <a:gridCol w="381000"/>
                    <a:gridCol w="381000"/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0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I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D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E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N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T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1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C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A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L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B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F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G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H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K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M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O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3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P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Q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R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S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U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</a:t>
                          </a:r>
                          <a:endParaRPr lang="en-US" sz="800" dirty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V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W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X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Y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bg1"/>
                              </a:solidFill>
                            </a:rPr>
                            <a:t>Z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2"/>
                          <a:stretch>
                            <a:fillRect l="-11218" t="-557377" r="-321" b="-2459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rgbClr val="8BEF3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6" name="TextBox 35"/>
          <p:cNvSpPr txBox="1"/>
          <p:nvPr/>
        </p:nvSpPr>
        <p:spPr>
          <a:xfrm>
            <a:off x="2209800" y="1099275"/>
            <a:ext cx="365760" cy="365760"/>
          </a:xfrm>
          <a:prstGeom prst="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590800" y="361950"/>
            <a:ext cx="365760" cy="365760"/>
          </a:xfrm>
          <a:prstGeom prst="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27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4" grpId="0" animBg="1"/>
      <p:bldP spid="47" grpId="0" animBg="1"/>
      <p:bldP spid="16" grpId="0" animBg="1"/>
      <p:bldP spid="2" grpId="0"/>
      <p:bldP spid="22" grpId="0" animBg="1"/>
      <p:bldP spid="25" grpId="0"/>
      <p:bldP spid="29" grpId="0" animBg="1"/>
      <p:bldP spid="33" grpId="0"/>
      <p:bldP spid="35" grpId="0"/>
      <p:bldP spid="37" grpId="0" animBg="1"/>
      <p:bldP spid="38" grpId="0" animBg="1"/>
      <p:bldP spid="7" grpId="0"/>
      <p:bldP spid="39" grpId="0"/>
      <p:bldP spid="40" grpId="0"/>
      <p:bldP spid="41" grpId="0" animBg="1"/>
      <p:bldP spid="42" grpId="0" animBg="1"/>
      <p:bldP spid="43" grpId="0"/>
      <p:bldP spid="27" grpId="0"/>
      <p:bldP spid="30" grpId="0"/>
      <p:bldP spid="31" grpId="0"/>
      <p:bldP spid="36" grpId="0" animBg="1"/>
      <p:bldP spid="44" grpId="0" animBg="1"/>
    </p:bldLst>
  </p:timing>
</p:sld>
</file>

<file path=ppt/theme/theme1.xml><?xml version="1.0" encoding="utf-8"?>
<a:theme xmlns:a="http://schemas.openxmlformats.org/drawingml/2006/main" name="Ferdinand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Ferdinand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6_Ferdinand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_Ferdinand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2400</TotalTime>
  <Words>4174</Words>
  <Application>Microsoft Office PowerPoint</Application>
  <PresentationFormat>On-screen Show (16:9)</PresentationFormat>
  <Paragraphs>939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Ferdinand template</vt:lpstr>
      <vt:lpstr>4_Ferdinand template</vt:lpstr>
      <vt:lpstr>6_Ferdinand template</vt:lpstr>
      <vt:lpstr>5_Ferdinand template</vt:lpstr>
      <vt:lpstr>Playfair Cipher</vt:lpstr>
      <vt:lpstr>Encryption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Encryption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Decryption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Anosh</dc:creator>
  <cp:lastModifiedBy>Anosh</cp:lastModifiedBy>
  <cp:revision>102</cp:revision>
  <dcterms:modified xsi:type="dcterms:W3CDTF">2021-05-19T11:56:07Z</dcterms:modified>
</cp:coreProperties>
</file>