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  <p:sldMasterId id="2147483662" r:id="rId3"/>
    <p:sldMasterId id="2147483666" r:id="rId4"/>
  </p:sldMasterIdLst>
  <p:notesMasterIdLst>
    <p:notesMasterId r:id="rId21"/>
  </p:notesMasterIdLst>
  <p:sldIdLst>
    <p:sldId id="256" r:id="rId5"/>
    <p:sldId id="261" r:id="rId6"/>
    <p:sldId id="262" r:id="rId7"/>
    <p:sldId id="288" r:id="rId8"/>
    <p:sldId id="290" r:id="rId9"/>
    <p:sldId id="291" r:id="rId10"/>
    <p:sldId id="292" r:id="rId11"/>
    <p:sldId id="285" r:id="rId12"/>
    <p:sldId id="294" r:id="rId13"/>
    <p:sldId id="299" r:id="rId14"/>
    <p:sldId id="300" r:id="rId15"/>
    <p:sldId id="301" r:id="rId16"/>
    <p:sldId id="305" r:id="rId17"/>
    <p:sldId id="306" r:id="rId18"/>
    <p:sldId id="307" r:id="rId19"/>
    <p:sldId id="28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8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2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359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9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078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61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44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02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smtClean="0"/>
              <a:t>Hill </a:t>
            </a:r>
            <a:r>
              <a:rPr lang="en-US" b="1" dirty="0"/>
              <a:t>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10</a:t>
            </a:fld>
            <a:endParaRPr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695862"/>
                  </p:ext>
                </p:extLst>
              </p:nvPr>
            </p:nvGraphicFramePr>
            <p:xfrm>
              <a:off x="701040" y="133350"/>
              <a:ext cx="8321040" cy="736346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𝐷𝑒𝑡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𝐴𝑑𝑗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26</m:t>
                              </m:r>
                              <m:r>
                                <a:rPr lang="ar-EG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19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</a:t>
                          </a:r>
                          <a:r>
                            <a:rPr lang="ar-EG" sz="1800" dirty="0" smtClean="0">
                              <a:solidFill>
                                <a:schemeClr val="bg1"/>
                              </a:solidFill>
                            </a:rPr>
                            <a:t>    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695862"/>
                  </p:ext>
                </p:extLst>
              </p:nvPr>
            </p:nvGraphicFramePr>
            <p:xfrm>
              <a:off x="701040" y="133350"/>
              <a:ext cx="8321040" cy="736346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3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983218"/>
                <a:ext cx="9052560" cy="27910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288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𝐷𝑒𝑡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19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23444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1139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𝐷𝑒𝑡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𝐷𝑒𝑡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83218"/>
                <a:ext cx="9052560" cy="27910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3078480" y="2221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078480" y="2602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345680" y="2221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7345680" y="2602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614160" y="35623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38600" y="2145030"/>
            <a:ext cx="0" cy="73152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2155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507"/>
                <a:ext cx="287354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" y="2536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6507"/>
                <a:ext cx="2873544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13056" y="2155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056" y="2155507"/>
                <a:ext cx="2873544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67200" y="2536507"/>
                <a:ext cx="28494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36507"/>
                <a:ext cx="2849498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1366" y="2963425"/>
                <a:ext cx="3073918" cy="3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21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 ∗ </m:t>
                    </m:r>
                    <m:r>
                      <a:rPr lang="en-US" sz="1600" i="1">
                        <a:solidFill>
                          <a:srgbClr val="8BEF31"/>
                        </a:solidFill>
                        <a:latin typeface="Cambria Math"/>
                      </a:rPr>
                      <m:t>5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 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𝑚𝑜𝑑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26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=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==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6" y="2963425"/>
                <a:ext cx="3073918" cy="3657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3139440" y="30548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93012" y="2963425"/>
                <a:ext cx="1155188" cy="3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𝐷𝑒𝑡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12" y="2963425"/>
                <a:ext cx="1155188" cy="3657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82164" y="3429286"/>
                <a:ext cx="3979231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209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127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38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4" y="3429286"/>
                <a:ext cx="3979231" cy="7485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92220" y="3423412"/>
                <a:ext cx="2513380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1045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165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635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400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565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20" y="3423412"/>
                <a:ext cx="2513380" cy="7485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83749" y="3421923"/>
                <a:ext cx="1684051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49" y="3421923"/>
                <a:ext cx="1684051" cy="90242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8152"/>
                  </p:ext>
                </p:extLst>
              </p:nvPr>
            </p:nvGraphicFramePr>
            <p:xfrm>
              <a:off x="457200" y="4324350"/>
              <a:ext cx="7772400" cy="6705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118872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</a:tblGrid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𝐷𝑒𝑡</m:t>
                                </m:r>
                              </m:oMath>
                            </m:oMathPara>
                          </a14:m>
                          <a:endParaRPr lang="en-US" sz="16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17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𝐷𝑒𝑡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8152"/>
                  </p:ext>
                </p:extLst>
              </p:nvPr>
            </p:nvGraphicFramePr>
            <p:xfrm>
              <a:off x="457200" y="4324350"/>
              <a:ext cx="7772400" cy="6705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118872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t="-1818" r="-553846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17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t="-101818" r="-553846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7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6" grpId="0"/>
      <p:bldP spid="8" grpId="0"/>
      <p:bldP spid="12" grpId="0"/>
      <p:bldP spid="22" grpId="0"/>
      <p:bldP spid="23" grpId="0"/>
      <p:bldP spid="25" grpId="0" animBg="1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11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87135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" y="247269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9050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2455515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55515"/>
                <a:ext cx="338894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1219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94004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73024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505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50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962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8180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20896" y="2455515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96" y="2455515"/>
                <a:ext cx="225927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46482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440" y="2404110"/>
            <a:ext cx="8961120" cy="192024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440" y="1123950"/>
            <a:ext cx="8961120" cy="109728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504950"/>
                <a:ext cx="42222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𝑃𝑙𝑎𝑖𝑛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/>
                      </a:rPr>
                      <m:t> = 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 ∗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𝐶𝑖𝑝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𝑒𝑟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𝑚𝑜𝑑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26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04950"/>
                <a:ext cx="422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90747" y="1276350"/>
                <a:ext cx="2953053" cy="912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47" y="1276350"/>
                <a:ext cx="2953053" cy="912494"/>
              </a:xfrm>
              <a:prstGeom prst="rect">
                <a:avLst/>
              </a:prstGeom>
              <a:blipFill rotWithShape="1">
                <a:blip r:embed="rId7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9" grpId="0"/>
      <p:bldP spid="35" grpId="0" animBg="1"/>
      <p:bldP spid="38" grpId="0" animBg="1"/>
      <p:bldP spid="39" grpId="0" animBg="1"/>
      <p:bldP spid="40" grpId="0" animBg="1"/>
      <p:bldP spid="46" grpId="0"/>
      <p:bldP spid="47" grpId="0" animBg="1"/>
      <p:bldP spid="22" grpId="0" animBg="1"/>
      <p:bldP spid="2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12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61569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976078"/>
                <a:ext cx="8686800" cy="23992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431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6078"/>
                <a:ext cx="8686800" cy="239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5" grpId="0"/>
      <p:bldP spid="8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13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32023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534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537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14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66735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428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3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15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6002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377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4551015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</a:t>
            </a:r>
            <a:r>
              <a:rPr lang="en-US" sz="2000" b="1" dirty="0" smtClean="0">
                <a:solidFill>
                  <a:srgbClr val="FFC000"/>
                </a:solidFill>
              </a:rPr>
              <a:t>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0" y="459673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693728" y="453384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4533840"/>
                <a:ext cx="225927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876800" y="459673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453384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8BEF31"/>
                </a:solidFill>
              </a:rPr>
              <a:t>paymoremoney</a:t>
            </a:r>
            <a:endParaRPr lang="en-US" sz="2000" b="1" dirty="0">
              <a:solidFill>
                <a:srgbClr val="8BEF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Write a program to encrypt the plain text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pay more money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Hill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Plain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pay more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money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Cipher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Encryption: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𝐶𝑖𝑝</m:t>
                    </m:r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𝑒𝑟</m:t>
                    </m:r>
                    <m:r>
                      <a:rPr lang="en-US" i="1" dirty="0" smtClean="0">
                        <a:latin typeface="Cambria Math"/>
                      </a:rPr>
                      <m:t> = (</m:t>
                    </m:r>
                    <m:r>
                      <a:rPr lang="en-US" i="1" dirty="0">
                        <a:latin typeface="Cambria Math"/>
                      </a:rPr>
                      <m:t>𝐾𝑒𝑦</m:t>
                    </m:r>
                    <m:r>
                      <a:rPr lang="en-US" i="1" dirty="0">
                        <a:latin typeface="Cambria Math"/>
                      </a:rPr>
                      <m:t> ∗ </m:t>
                    </m:r>
                    <m:r>
                      <a:rPr lang="en-US" i="1" dirty="0" smtClean="0">
                        <a:latin typeface="Cambria Math"/>
                      </a:rPr>
                      <m:t>𝑃𝑙𝑎𝑖𝑛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26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6204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36320" y="1487907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Key</a:t>
            </a:r>
            <a:endParaRPr lang="en-US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61577" y="1231715"/>
                <a:ext cx="1396023" cy="912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77" y="1231715"/>
                <a:ext cx="1396023" cy="9124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1905000" y="155080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81400" y="155080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37977" y="1234857"/>
                <a:ext cx="1828834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77" y="1234857"/>
                <a:ext cx="1828834" cy="906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3400" y="2472690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9050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2455515"/>
                <a:ext cx="34849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55515"/>
                <a:ext cx="348492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1219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077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791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505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50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962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494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20896" y="2455515"/>
                <a:ext cx="22236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96" y="2455515"/>
                <a:ext cx="222368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46482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1440" y="2404110"/>
            <a:ext cx="8961120" cy="192024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1440" y="1123950"/>
            <a:ext cx="8961120" cy="109728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4" grpId="0" animBg="1"/>
      <p:bldP spid="21" grpId="0" animBg="1"/>
      <p:bldP spid="25" grpId="0"/>
      <p:bldP spid="26" grpId="0"/>
      <p:bldP spid="34" grpId="0" animBg="1"/>
      <p:bldP spid="6" grpId="0"/>
      <p:bldP spid="9" grpId="0"/>
      <p:bldP spid="35" grpId="0" animBg="1"/>
      <p:bldP spid="38" grpId="0" animBg="1"/>
      <p:bldP spid="39" grpId="0" animBg="1"/>
      <p:bldP spid="40" grpId="0" animBg="1"/>
      <p:bldP spid="46" grpId="0"/>
      <p:bldP spid="47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97492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9272" cy="45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9272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976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387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6078"/>
                <a:ext cx="8686800" cy="23482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5" grpId="0"/>
      <p:bldP spid="8" grpId="0" animBg="1"/>
      <p:bldP spid="2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66410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558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92D05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42460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ar-EG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ar-EG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392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69436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0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ar-EG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ar-EG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437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254802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6000" y="430052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93728" y="4237627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4237627"/>
                <a:ext cx="225927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76800" y="430052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42376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BEF31"/>
                </a:solidFill>
              </a:rPr>
              <a:t>IXIYMDUCGEVE</a:t>
            </a:r>
            <a:endParaRPr lang="en-US" sz="2000" b="1" dirty="0">
              <a:solidFill>
                <a:srgbClr val="8BEF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  <p:bldP spid="9" grpId="0"/>
      <p:bldP spid="11" grpId="0" animBg="1"/>
      <p:bldP spid="12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Write a program to decrypt </a:t>
                </a:r>
                <a:r>
                  <a:rPr lang="en-US" dirty="0"/>
                  <a:t>the </a:t>
                </a:r>
                <a:r>
                  <a:rPr lang="en-US" dirty="0" smtClean="0"/>
                  <a:t>cipher text “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ixiymducgeve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Hill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identical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Cipher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ixiymducgeve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Plain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 smtClean="0"/>
                  <a:t>Decryption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𝑃𝑙𝑎𝑖𝑛</m:t>
                    </m:r>
                    <m:r>
                      <a:rPr lang="en-US" i="1" dirty="0" smtClean="0">
                        <a:latin typeface="Cambria Math"/>
                      </a:rPr>
                      <m:t> = 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∗</m:t>
                    </m:r>
                    <m:r>
                      <a:rPr lang="en-US" b="0" i="1" dirty="0" smtClean="0">
                        <a:latin typeface="Cambria Math"/>
                      </a:rPr>
                      <m:t>𝐶𝑖𝑝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𝑒𝑟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26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9</a:t>
            </a:fld>
            <a:endParaRPr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57642"/>
                  </p:ext>
                </p:extLst>
              </p:nvPr>
            </p:nvGraphicFramePr>
            <p:xfrm>
              <a:off x="701040" y="133350"/>
              <a:ext cx="8321040" cy="7467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46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𝐷𝑒𝑡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𝐴𝑑𝑗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26</m:t>
                              </m:r>
                              <m:r>
                                <a:rPr lang="ar-EG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19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 </a:t>
                          </a:r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u="none" strike="noStrike" cap="non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u="none" strike="noStrike" cap="none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/>
                                          <a:ea typeface="Arial"/>
                                          <a:cs typeface="Arial"/>
                                          <a:sym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57642"/>
                  </p:ext>
                </p:extLst>
              </p:nvPr>
            </p:nvGraphicFramePr>
            <p:xfrm>
              <a:off x="701040" y="133350"/>
              <a:ext cx="8321040" cy="7467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46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20" b="-8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745955"/>
                  </p:ext>
                </p:extLst>
              </p:nvPr>
            </p:nvGraphicFramePr>
            <p:xfrm>
              <a:off x="365760" y="2048827"/>
              <a:ext cx="8412480" cy="3188335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4389120"/>
                    <a:gridCol w="4023360"/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19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19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209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19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19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19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52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19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113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endParaRPr lang="en-US" sz="1600" dirty="0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745955"/>
                  </p:ext>
                </p:extLst>
              </p:nvPr>
            </p:nvGraphicFramePr>
            <p:xfrm>
              <a:off x="365760" y="2048827"/>
              <a:ext cx="8412480" cy="3188335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4389120"/>
                    <a:gridCol w="4023360"/>
                  </a:tblGrid>
                  <a:tr h="3188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r="-91667" b="-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9091" b="-1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8" name="Straight Connector 17"/>
          <p:cNvCxnSpPr/>
          <p:nvPr/>
        </p:nvCxnSpPr>
        <p:spPr>
          <a:xfrm>
            <a:off x="4648200" y="2084070"/>
            <a:ext cx="0" cy="29260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05200" y="934625"/>
                <a:ext cx="2814553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1" i="1">
                                    <a:solidFill>
                                      <a:srgbClr val="8BEF3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𝟐𝟎𝟗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𝟏𝟐𝟕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𝟑𝟖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𝟑𝟑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𝟖𝟎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𝟔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𝟓𝟐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𝟏𝟐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𝟏𝟏𝟑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934625"/>
                <a:ext cx="2814553" cy="1027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76750" y="993352"/>
                <a:ext cx="2862450" cy="1005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𝟐𝟎𝟗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𝟑𝟑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𝟓𝟐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𝟏𝟐𝟕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𝟖𝟎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𝟑𝟖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𝟏𝟏𝟑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50" y="993352"/>
                <a:ext cx="2862450" cy="1005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8264" y="932392"/>
                <a:ext cx="3333092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/>
                        </a:rPr>
                        <m:t>𝐴𝑑𝑗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4" y="932392"/>
                <a:ext cx="3333092" cy="1027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2461</Words>
  <Application>Microsoft Office PowerPoint</Application>
  <PresentationFormat>On-screen Show (16:9)</PresentationFormat>
  <Paragraphs>665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Ferdinand template</vt:lpstr>
      <vt:lpstr>1_Ferdinand template</vt:lpstr>
      <vt:lpstr>2_Ferdinand template</vt:lpstr>
      <vt:lpstr>3_Ferdinand template</vt:lpstr>
      <vt:lpstr>Hill Cipher</vt:lpstr>
      <vt:lpstr>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61</cp:revision>
  <dcterms:modified xsi:type="dcterms:W3CDTF">2021-05-21T09:45:35Z</dcterms:modified>
</cp:coreProperties>
</file>