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58" r:id="rId2"/>
    <p:sldMasterId id="2147483662" r:id="rId3"/>
  </p:sldMasterIdLst>
  <p:notesMasterIdLst>
    <p:notesMasterId r:id="rId13"/>
  </p:notesMasterIdLst>
  <p:sldIdLst>
    <p:sldId id="256" r:id="rId4"/>
    <p:sldId id="261" r:id="rId5"/>
    <p:sldId id="286" r:id="rId6"/>
    <p:sldId id="288" r:id="rId7"/>
    <p:sldId id="293" r:id="rId8"/>
    <p:sldId id="285" r:id="rId9"/>
    <p:sldId id="294" r:id="rId10"/>
    <p:sldId id="295" r:id="rId11"/>
    <p:sldId id="29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6D5435-7BB6-4799-ACB2-591B228160D6}">
  <a:tblStyle styleId="{C66D5435-7BB6-4799-ACB2-591B22816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03" autoAdjust="0"/>
  </p:normalViewPr>
  <p:slideViewPr>
    <p:cSldViewPr>
      <p:cViewPr>
        <p:scale>
          <a:sx n="100" d="100"/>
          <a:sy n="100" d="100"/>
        </p:scale>
        <p:origin x="-946" y="-3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33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0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63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611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65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0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313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640080" y="1738825"/>
            <a:ext cx="786384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 err="1"/>
              <a:t>Vigenère</a:t>
            </a:r>
            <a:r>
              <a:rPr lang="en-US" b="1" dirty="0"/>
              <a:t> Tableau</a:t>
            </a:r>
            <a:r>
              <a:rPr lang="en-US" dirty="0"/>
              <a:t> </a:t>
            </a:r>
            <a:r>
              <a:rPr lang="en-US" b="1" dirty="0" smtClean="0"/>
              <a:t>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Encryption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Google Shape;16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just">
                  <a:buClr>
                    <a:srgbClr val="B52552"/>
                  </a:buCl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Write a program to encrypt the plain text “</a:t>
                </a:r>
                <a:r>
                  <a:rPr lang="en-US" b="1" dirty="0">
                    <a:solidFill>
                      <a:srgbClr val="00B0F0"/>
                    </a:solidFill>
                  </a:rPr>
                  <a:t>hello world</a:t>
                </a:r>
                <a:r>
                  <a:rPr lang="en-US" dirty="0"/>
                  <a:t>” using the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Vigenère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Tableau</a:t>
                </a:r>
                <a:r>
                  <a:rPr lang="en-US" dirty="0" smtClean="0"/>
                  <a:t> cipher </a:t>
                </a:r>
                <a:r>
                  <a:rPr lang="en-US" dirty="0"/>
                  <a:t>where the key is “</a:t>
                </a:r>
                <a:r>
                  <a:rPr lang="en-US" b="1" dirty="0">
                    <a:solidFill>
                      <a:srgbClr val="00B0F0"/>
                    </a:solidFill>
                  </a:rPr>
                  <a:t>secret</a:t>
                </a:r>
                <a:r>
                  <a:rPr lang="en-US" dirty="0"/>
                  <a:t>”</a:t>
                </a:r>
              </a:p>
              <a:p>
                <a:pPr marL="533400" lvl="1" indent="0">
                  <a:spcBef>
                    <a:spcPts val="1800"/>
                  </a:spcBef>
                  <a:buNone/>
                </a:pPr>
                <a:r>
                  <a:rPr lang="en-US" b="1" dirty="0"/>
                  <a:t>Plain text: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hello world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Key: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secret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Cipher text:</a:t>
                </a:r>
                <a:r>
                  <a:rPr lang="en-US" dirty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???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Encryption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𝐶𝑖𝑝h𝑒𝑟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𝑇𝑎𝑏𝑙𝑒</m:t>
                    </m:r>
                    <m:r>
                      <a:rPr lang="en-US" sz="2000" i="1" dirty="0">
                        <a:latin typeface="Cambria Math"/>
                      </a:rPr>
                      <m:t>[</m:t>
                    </m:r>
                    <m:r>
                      <a:rPr lang="en-US" sz="2000" i="1" dirty="0" err="1">
                        <a:latin typeface="Cambria Math"/>
                      </a:rPr>
                      <m:t>𝐾𝑒𝑦</m:t>
                    </m:r>
                    <m:r>
                      <a:rPr lang="en-US" sz="2000" i="1" dirty="0" err="1">
                        <a:latin typeface="Cambria Math"/>
                      </a:rPr>
                      <m:t>_</m:t>
                    </m:r>
                    <m:r>
                      <a:rPr lang="en-US" sz="2000" i="1" dirty="0" err="1">
                        <a:latin typeface="Cambria Math"/>
                      </a:rPr>
                      <m:t>𝐼𝑛𝑑𝑒𝑥</m:t>
                    </m:r>
                    <m:r>
                      <a:rPr lang="en-US" sz="2000" i="1" dirty="0">
                        <a:latin typeface="Cambria Math"/>
                      </a:rPr>
                      <m:t>][</m:t>
                    </m:r>
                    <m:r>
                      <a:rPr lang="en-US" sz="2000" i="1" dirty="0" err="1">
                        <a:latin typeface="Cambria Math"/>
                      </a:rPr>
                      <m:t>𝑃𝑙𝑎𝑖𝑛</m:t>
                    </m:r>
                    <m:r>
                      <a:rPr lang="en-US" sz="2000" i="1" dirty="0" err="1">
                        <a:latin typeface="Cambria Math"/>
                      </a:rPr>
                      <m:t>_</m:t>
                    </m:r>
                    <m:r>
                      <a:rPr lang="en-US" sz="2000" i="1" dirty="0" err="1">
                        <a:latin typeface="Cambria Math"/>
                      </a:rPr>
                      <m:t>𝐼𝑛𝑑𝑒𝑥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533400" lvl="1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Google Shape;16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  <a:blipFill rotWithShape="1">
                <a:blip r:embed="rId3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148"/>
              </p:ext>
            </p:extLst>
          </p:nvPr>
        </p:nvGraphicFramePr>
        <p:xfrm>
          <a:off x="76203" y="133350"/>
          <a:ext cx="8991594" cy="493776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8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01035"/>
              </p:ext>
            </p:extLst>
          </p:nvPr>
        </p:nvGraphicFramePr>
        <p:xfrm>
          <a:off x="1143000" y="1318796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1874"/>
              </p:ext>
            </p:extLst>
          </p:nvPr>
        </p:nvGraphicFramePr>
        <p:xfrm>
          <a:off x="1143000" y="2233196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57200" y="3071396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61383"/>
              </p:ext>
            </p:extLst>
          </p:nvPr>
        </p:nvGraphicFramePr>
        <p:xfrm>
          <a:off x="1143000" y="3680996"/>
          <a:ext cx="7162800" cy="71628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T[18][7]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T[4][4]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T[2][11]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T[17][11]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T[4][14]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T[19][22]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T[18][14]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T[4][17]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T[2][11]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T[17][3]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60960" y="1318796"/>
            <a:ext cx="12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Plain text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" y="2212761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Key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76200" y="4061996"/>
            <a:ext cx="12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Cipher text</a:t>
            </a:r>
            <a:endParaRPr lang="en-US" sz="16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981200" y="3223796"/>
                <a:ext cx="518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𝑪𝒊𝒑𝒉𝒆𝒓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𝒕𝒆𝒙𝒕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= 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𝑻𝒂𝒃𝒍𝒆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[</m:t>
                      </m:r>
                      <m:r>
                        <m:rPr>
                          <m:nor/>
                        </m:rPr>
                        <a:rPr lang="en-US" sz="1600" b="1" i="1" dirty="0">
                          <a:solidFill>
                            <a:srgbClr val="FFC000"/>
                          </a:solidFill>
                          <a:latin typeface="+mn-lt"/>
                        </a:rPr>
                        <m:t>Key</m:t>
                      </m:r>
                      <m:r>
                        <m:rPr>
                          <m:nor/>
                        </m:rPr>
                        <a:rPr lang="en-US" sz="1600" b="1" i="1" dirty="0">
                          <a:solidFill>
                            <a:srgbClr val="FFC000"/>
                          </a:solidFill>
                          <a:latin typeface="+mn-lt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 i="1" dirty="0">
                          <a:solidFill>
                            <a:srgbClr val="FFC000"/>
                          </a:solidFill>
                          <a:latin typeface="+mn-lt"/>
                        </a:rPr>
                        <m:t>Ind</m:t>
                      </m:r>
                      <m:r>
                        <a:rPr lang="en-US" sz="1600" b="1" i="1" dirty="0">
                          <a:solidFill>
                            <a:srgbClr val="FFC000"/>
                          </a:solidFill>
                          <a:latin typeface="Cambria Math"/>
                        </a:rPr>
                        <m:t> ][</m:t>
                      </m:r>
                      <m:r>
                        <a:rPr lang="en-US" sz="1600" b="1" i="1" dirty="0">
                          <a:solidFill>
                            <a:srgbClr val="FFC000"/>
                          </a:solidFill>
                          <a:latin typeface="Cambria Math"/>
                        </a:rPr>
                        <m:t>𝑷𝒍𝒂𝒊𝒏</m:t>
                      </m:r>
                      <m:r>
                        <a:rPr lang="en-US" sz="1600" b="1" i="1" dirty="0">
                          <a:solidFill>
                            <a:srgbClr val="FFC000"/>
                          </a:solidFill>
                          <a:latin typeface="Cambria Math"/>
                        </a:rPr>
                        <m:t>_</m:t>
                      </m:r>
                      <m:r>
                        <a:rPr lang="en-US" sz="1600" b="1" i="1" dirty="0">
                          <a:solidFill>
                            <a:srgbClr val="FFC000"/>
                          </a:solidFill>
                          <a:latin typeface="Cambria Math"/>
                        </a:rPr>
                        <m:t>𝑰𝒏𝒅</m:t>
                      </m:r>
                      <m:r>
                        <a:rPr lang="en-US" sz="1600" b="1" i="1" dirty="0">
                          <a:solidFill>
                            <a:srgbClr val="FFC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solidFill>
                    <a:srgbClr val="FFC000"/>
                  </a:solidFill>
                  <a:latin typeface="+mn-lt"/>
                </a:endParaRPr>
              </a:p>
              <a:p>
                <a:endParaRPr lang="en-US" sz="16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23796"/>
                <a:ext cx="51816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152400" y="1623596"/>
            <a:ext cx="91440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Column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52400" y="2517025"/>
            <a:ext cx="91440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-US" dirty="0" smtClean="0">
                <a:solidFill>
                  <a:srgbClr val="FFC000"/>
                </a:solidFill>
              </a:rPr>
              <a:t>ow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44555"/>
              </p:ext>
            </p:extLst>
          </p:nvPr>
        </p:nvGraphicFramePr>
        <p:xfrm>
          <a:off x="76200" y="3137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5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37" grpId="0"/>
      <p:bldP spid="3" grpId="0"/>
      <p:bldP spid="4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5258"/>
              </p:ext>
            </p:extLst>
          </p:nvPr>
        </p:nvGraphicFramePr>
        <p:xfrm>
          <a:off x="76203" y="133350"/>
          <a:ext cx="8991594" cy="493776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Decryption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Google Shape;16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just">
                  <a:buClr>
                    <a:srgbClr val="B52552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Write a program to </a:t>
                </a:r>
                <a:r>
                  <a:rPr lang="en-US" dirty="0" smtClean="0"/>
                  <a:t>decrypt </a:t>
                </a:r>
                <a:r>
                  <a:rPr lang="en-US" dirty="0"/>
                  <a:t>the </a:t>
                </a:r>
                <a:r>
                  <a:rPr lang="en-US" dirty="0" smtClean="0"/>
                  <a:t>cipher text “</a:t>
                </a:r>
                <a:r>
                  <a:rPr lang="en-US" b="1" dirty="0" err="1" smtClean="0">
                    <a:solidFill>
                      <a:srgbClr val="00B0F0"/>
                    </a:solidFill>
                  </a:rPr>
                  <a:t>zincspgvnu</a:t>
                </a:r>
                <a:r>
                  <a:rPr lang="en-US" dirty="0" smtClean="0"/>
                  <a:t>” </a:t>
                </a:r>
                <a:r>
                  <a:rPr lang="en-US" dirty="0"/>
                  <a:t>using the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Vigenère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Tableau</a:t>
                </a:r>
                <a:r>
                  <a:rPr lang="en-US" dirty="0"/>
                  <a:t> </a:t>
                </a:r>
                <a:r>
                  <a:rPr lang="en-US" dirty="0" smtClean="0"/>
                  <a:t>cipher </a:t>
                </a:r>
                <a:r>
                  <a:rPr lang="en-US" dirty="0"/>
                  <a:t>where the key is “</a:t>
                </a:r>
                <a:r>
                  <a:rPr lang="en-US" b="1" dirty="0">
                    <a:solidFill>
                      <a:srgbClr val="00B0F0"/>
                    </a:solidFill>
                  </a:rPr>
                  <a:t>secret</a:t>
                </a:r>
                <a:r>
                  <a:rPr lang="en-US" dirty="0"/>
                  <a:t>”</a:t>
                </a:r>
              </a:p>
              <a:p>
                <a:pPr marL="533400" lvl="1" indent="0">
                  <a:spcBef>
                    <a:spcPts val="1800"/>
                  </a:spcBef>
                  <a:buNone/>
                </a:pPr>
                <a:r>
                  <a:rPr lang="en-US" b="1" dirty="0"/>
                  <a:t>Cipher </a:t>
                </a:r>
                <a:r>
                  <a:rPr lang="en-US" b="1" dirty="0" smtClean="0"/>
                  <a:t>text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b="1" dirty="0" err="1" smtClean="0">
                    <a:solidFill>
                      <a:srgbClr val="00B0F0"/>
                    </a:solidFill>
                  </a:rPr>
                  <a:t>zincspgvnu</a:t>
                </a:r>
                <a:endParaRPr lang="en-US" b="1" dirty="0">
                  <a:solidFill>
                    <a:srgbClr val="00B0F0"/>
                  </a:solidFill>
                </a:endParaRPr>
              </a:p>
              <a:p>
                <a:pPr marL="533400" lvl="1" indent="0">
                  <a:buNone/>
                </a:pPr>
                <a:r>
                  <a:rPr lang="en-US" b="1" dirty="0"/>
                  <a:t>Key: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secret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Plain </a:t>
                </a:r>
                <a:r>
                  <a:rPr lang="en-US" b="1" dirty="0" smtClean="0"/>
                  <a:t>text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???</a:t>
                </a:r>
              </a:p>
              <a:p>
                <a:pPr marL="533400" lvl="1" indent="0">
                  <a:buNone/>
                </a:pPr>
                <a:r>
                  <a:rPr lang="en-US" b="1" dirty="0" smtClean="0"/>
                  <a:t>Decryption: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𝑃𝑙𝑎𝑖𝑛</m:t>
                    </m:r>
                    <m:r>
                      <a:rPr lang="en-US" i="1" dirty="0">
                        <a:latin typeface="Cambria Math"/>
                      </a:rPr>
                      <m:t> =</m:t>
                    </m:r>
                    <m:r>
                      <a:rPr lang="en-US" b="1" i="1" dirty="0">
                        <a:latin typeface="Cambria Math"/>
                      </a:rPr>
                      <m:t>𝑪𝒉𝒂𝒓</m:t>
                    </m:r>
                    <m:r>
                      <a:rPr lang="en-US" i="1" dirty="0">
                        <a:latin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i="1" dirty="0">
                        <a:latin typeface="Cambria Math"/>
                      </a:rPr>
                      <m:t>Index</m:t>
                    </m:r>
                    <m:r>
                      <m:rPr>
                        <m:nor/>
                      </m:rPr>
                      <a:rPr lang="en-US" i="1" dirty="0">
                        <a:latin typeface="Cambria Math"/>
                      </a:rPr>
                      <m:t>] , 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/>
                      </a:rPr>
                      <m:t>Index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/>
                      </a:rPr>
                      <m:t> = 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</a:rPr>
                      <m:t>???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68" name="Google Shape;16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  <a:blipFill rotWithShape="1">
                <a:blip r:embed="rId3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7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73528"/>
              </p:ext>
            </p:extLst>
          </p:nvPr>
        </p:nvGraphicFramePr>
        <p:xfrm>
          <a:off x="1143000" y="1352550"/>
          <a:ext cx="7162800" cy="45720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68600"/>
              </p:ext>
            </p:extLst>
          </p:nvPr>
        </p:nvGraphicFramePr>
        <p:xfrm>
          <a:off x="1143000" y="2111276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57200" y="2949476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17038"/>
              </p:ext>
            </p:extLst>
          </p:nvPr>
        </p:nvGraphicFramePr>
        <p:xfrm>
          <a:off x="1143000" y="3897630"/>
          <a:ext cx="7162800" cy="35052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60960" y="1352550"/>
            <a:ext cx="12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Cipher text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" y="2090841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Key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240" y="3903613"/>
            <a:ext cx="12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Plain text</a:t>
            </a:r>
            <a:endParaRPr lang="en-US" sz="16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51560" y="3101876"/>
                <a:ext cx="70408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𝑷𝒍𝒂𝒊𝒏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𝒕𝒆𝒙𝒕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=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𝑪𝒉𝒂𝒓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Index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]  , </m:t>
                      </m:r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Index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Column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cipher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character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row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Key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Index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1" dirty="0" smtClean="0">
                          <a:solidFill>
                            <a:srgbClr val="FFC000"/>
                          </a:solidFill>
                          <a:latin typeface="Cambria Math"/>
                        </a:rPr>
                        <m:t>table</m:t>
                      </m:r>
                    </m:oMath>
                  </m:oMathPara>
                </a14:m>
                <a:endParaRPr lang="en-US" sz="16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3101876"/>
                <a:ext cx="7040880" cy="584775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152400" y="2395105"/>
            <a:ext cx="91440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-US" dirty="0" smtClean="0">
                <a:solidFill>
                  <a:srgbClr val="FFC000"/>
                </a:solidFill>
              </a:rPr>
              <a:t>ow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23283"/>
              </p:ext>
            </p:extLst>
          </p:nvPr>
        </p:nvGraphicFramePr>
        <p:xfrm>
          <a:off x="76200" y="316230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0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37" grpId="0"/>
      <p:bldP spid="3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8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0016"/>
              </p:ext>
            </p:extLst>
          </p:nvPr>
        </p:nvGraphicFramePr>
        <p:xfrm>
          <a:off x="76203" y="133350"/>
          <a:ext cx="8991594" cy="493776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Calibri"/>
                          <a:cs typeface="Arial"/>
                          <a:sym typeface="Arial"/>
                        </a:rPr>
                        <a:t>i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Cambria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9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</a:pPr>
            <a:r>
              <a:rPr lang="en" sz="4000" b="1" dirty="0" smtClean="0">
                <a:solidFill>
                  <a:prstClr val="white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Thanks!</a:t>
            </a:r>
            <a:endParaRPr sz="4000" dirty="0">
              <a:solidFill>
                <a:prstClr val="white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8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2573</Words>
  <Application>Microsoft Office PowerPoint</Application>
  <PresentationFormat>On-screen Show (16:9)</PresentationFormat>
  <Paragraphs>2425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Ferdinand template</vt:lpstr>
      <vt:lpstr>1_Ferdinand template</vt:lpstr>
      <vt:lpstr>2_Ferdinand template</vt:lpstr>
      <vt:lpstr>Vigenère Tableau Cipher</vt:lpstr>
      <vt:lpstr>Encryption</vt:lpstr>
      <vt:lpstr>PowerPoint Presentation</vt:lpstr>
      <vt:lpstr>PowerPoint Presentation</vt:lpstr>
      <vt:lpstr>PowerPoint Presentation</vt:lpstr>
      <vt:lpstr>Decryption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Anosh</dc:creator>
  <cp:lastModifiedBy>Anosh</cp:lastModifiedBy>
  <cp:revision>22</cp:revision>
  <dcterms:modified xsi:type="dcterms:W3CDTF">2021-05-14T14:59:20Z</dcterms:modified>
</cp:coreProperties>
</file>