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61" r:id="rId3"/>
    <p:sldId id="262" r:id="rId4"/>
    <p:sldId id="285" r:id="rId5"/>
    <p:sldId id="286" r:id="rId6"/>
    <p:sldId id="28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66D5435-7BB6-4799-ACB2-591B228160D6}">
  <a:tblStyle styleId="{C66D5435-7BB6-4799-ACB2-591B22816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10" y="-7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336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 err="1"/>
              <a:t>Vigenère</a:t>
            </a:r>
            <a:r>
              <a:rPr lang="en-US" b="1" dirty="0"/>
              <a:t> Cipher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Encryption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8229600" cy="36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buClr>
                <a:srgbClr val="B52552"/>
              </a:buClr>
              <a:buFont typeface="Wingdings" panose="05000000000000000000" pitchFamily="2" charset="2"/>
              <a:buChar char="Ø"/>
            </a:pPr>
            <a:r>
              <a:rPr lang="en-US" dirty="0"/>
              <a:t>Write a program to encrypt the plain text “</a:t>
            </a:r>
            <a:r>
              <a:rPr lang="en-US" b="1" dirty="0">
                <a:solidFill>
                  <a:srgbClr val="00B0F0"/>
                </a:solidFill>
              </a:rPr>
              <a:t>hello world</a:t>
            </a:r>
            <a:r>
              <a:rPr lang="en-US" dirty="0"/>
              <a:t>” using the </a:t>
            </a:r>
            <a:r>
              <a:rPr lang="en-US" b="1" dirty="0" err="1">
                <a:solidFill>
                  <a:srgbClr val="FF0000"/>
                </a:solidFill>
              </a:rPr>
              <a:t>Vigenère</a:t>
            </a:r>
            <a:r>
              <a:rPr lang="en-US" dirty="0"/>
              <a:t> cipher where the key is “</a:t>
            </a:r>
            <a:r>
              <a:rPr lang="en-US" b="1" dirty="0">
                <a:solidFill>
                  <a:srgbClr val="00B0F0"/>
                </a:solidFill>
              </a:rPr>
              <a:t>secret</a:t>
            </a:r>
            <a:r>
              <a:rPr lang="en-US" dirty="0"/>
              <a:t>”</a:t>
            </a:r>
          </a:p>
          <a:p>
            <a:pPr marL="533400" lvl="1" indent="0">
              <a:spcBef>
                <a:spcPts val="1800"/>
              </a:spcBef>
              <a:buNone/>
            </a:pPr>
            <a:r>
              <a:rPr lang="en-US" b="1" dirty="0"/>
              <a:t>Plain text: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hello world</a:t>
            </a:r>
          </a:p>
          <a:p>
            <a:pPr marL="533400" lvl="1" indent="0">
              <a:buNone/>
            </a:pPr>
            <a:r>
              <a:rPr lang="en-US" b="1" dirty="0"/>
              <a:t>Key: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secret</a:t>
            </a:r>
          </a:p>
          <a:p>
            <a:pPr marL="533400" lvl="1" indent="0">
              <a:buNone/>
            </a:pPr>
            <a:r>
              <a:rPr lang="en-US" b="1" dirty="0"/>
              <a:t>Cipher text: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???</a:t>
            </a:r>
          </a:p>
          <a:p>
            <a:pPr marL="533400" lvl="1" indent="0">
              <a:buNone/>
            </a:pPr>
            <a:r>
              <a:rPr lang="en-US" b="1" dirty="0"/>
              <a:t>Encryption:</a:t>
            </a:r>
            <a:r>
              <a:rPr lang="en-US" dirty="0"/>
              <a:t>   Cipher = (Plain + Key) mod 26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56204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23799"/>
              </p:ext>
            </p:extLst>
          </p:nvPr>
        </p:nvGraphicFramePr>
        <p:xfrm>
          <a:off x="1143000" y="1200150"/>
          <a:ext cx="7162800" cy="665988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269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20957"/>
              </p:ext>
            </p:extLst>
          </p:nvPr>
        </p:nvGraphicFramePr>
        <p:xfrm>
          <a:off x="1143000" y="2114550"/>
          <a:ext cx="7162800" cy="665988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269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Left Brace 22"/>
          <p:cNvSpPr/>
          <p:nvPr/>
        </p:nvSpPr>
        <p:spPr>
          <a:xfrm flipH="1">
            <a:off x="8305800" y="1626870"/>
            <a:ext cx="205105" cy="109728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/>
              <p:nvPr/>
            </p:nvSpPr>
            <p:spPr>
              <a:xfrm flipH="1">
                <a:off x="8458200" y="1885950"/>
                <a:ext cx="410210" cy="4572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FFC000"/>
                          </a:solidFill>
                          <a:effectLst/>
                          <a:latin typeface="Cambria Math"/>
                          <a:ea typeface="Calibri"/>
                          <a:cs typeface="Arial"/>
                        </a:rPr>
                        <m:t>+</m:t>
                      </m:r>
                    </m:oMath>
                  </m:oMathPara>
                </a14:m>
                <a:endParaRPr lang="en-US" sz="1100" dirty="0">
                  <a:solidFill>
                    <a:srgbClr val="FFC000"/>
                  </a:solidFill>
                  <a:effectLst/>
                  <a:ea typeface="Calibri"/>
                  <a:cs typeface="Arial"/>
                </a:endParaRPr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58200" y="1885950"/>
                <a:ext cx="410210" cy="457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57200" y="3028950"/>
            <a:ext cx="853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00631"/>
              </p:ext>
            </p:extLst>
          </p:nvPr>
        </p:nvGraphicFramePr>
        <p:xfrm>
          <a:off x="1143000" y="3181350"/>
          <a:ext cx="7162800" cy="681228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960119" y="3333750"/>
            <a:ext cx="182881" cy="457200"/>
            <a:chOff x="0" y="0"/>
            <a:chExt cx="287167" cy="1647092"/>
          </a:xfrm>
        </p:grpSpPr>
        <p:sp>
          <p:nvSpPr>
            <p:cNvPr id="29" name="Left Bracket 28"/>
            <p:cNvSpPr/>
            <p:nvPr/>
          </p:nvSpPr>
          <p:spPr>
            <a:xfrm>
              <a:off x="0" y="0"/>
              <a:ext cx="91440" cy="1645920"/>
            </a:xfrm>
            <a:prstGeom prst="leftBracke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2754" y="1647092"/>
              <a:ext cx="234413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1" name="Text Box 7"/>
          <p:cNvSpPr txBox="1"/>
          <p:nvPr/>
        </p:nvSpPr>
        <p:spPr>
          <a:xfrm>
            <a:off x="152400" y="3358843"/>
            <a:ext cx="914400" cy="374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solidFill>
                  <a:srgbClr val="FFC000"/>
                </a:solidFill>
                <a:effectLst/>
                <a:latin typeface="Times New Roman"/>
                <a:ea typeface="Calibri"/>
                <a:cs typeface="Arial"/>
              </a:rPr>
              <a:t>mod 26</a:t>
            </a:r>
            <a:endParaRPr lang="en-US" sz="1100">
              <a:solidFill>
                <a:srgbClr val="FFC000"/>
              </a:solidFill>
              <a:effectLst/>
              <a:ea typeface="Calibri"/>
              <a:cs typeface="Arial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57200" y="4019550"/>
            <a:ext cx="853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9228"/>
              </p:ext>
            </p:extLst>
          </p:nvPr>
        </p:nvGraphicFramePr>
        <p:xfrm>
          <a:off x="1143000" y="4171950"/>
          <a:ext cx="7162800" cy="457200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" y="1200150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Plain text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" y="2094115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C000"/>
                </a:solidFill>
              </a:rPr>
              <a:t>Key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60960" y="4217670"/>
            <a:ext cx="1280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Cipher text</a:t>
            </a:r>
            <a:endParaRPr lang="en-US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1" grpId="0"/>
      <p:bldP spid="8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Decryption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8229600" cy="36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buClr>
                <a:srgbClr val="B52552"/>
              </a:buClr>
              <a:buFont typeface="Wingdings" panose="05000000000000000000" pitchFamily="2" charset="2"/>
              <a:buChar char="Ø"/>
            </a:pPr>
            <a:r>
              <a:rPr lang="en-US" dirty="0"/>
              <a:t>Write a program to </a:t>
            </a:r>
            <a:r>
              <a:rPr lang="en-US" dirty="0" smtClean="0"/>
              <a:t>decrypt </a:t>
            </a:r>
            <a:r>
              <a:rPr lang="en-US" dirty="0"/>
              <a:t>the </a:t>
            </a:r>
            <a:r>
              <a:rPr lang="en-US" dirty="0" smtClean="0"/>
              <a:t>cipher text “</a:t>
            </a:r>
            <a:r>
              <a:rPr lang="en-US" b="1" dirty="0" err="1" smtClean="0">
                <a:solidFill>
                  <a:srgbClr val="00B0F0"/>
                </a:solidFill>
              </a:rPr>
              <a:t>zincspgvnu</a:t>
            </a:r>
            <a:r>
              <a:rPr lang="en-US" dirty="0" smtClean="0"/>
              <a:t>” </a:t>
            </a:r>
            <a:r>
              <a:rPr lang="en-US" dirty="0"/>
              <a:t>using the </a:t>
            </a:r>
            <a:r>
              <a:rPr lang="en-US" b="1" dirty="0" err="1">
                <a:solidFill>
                  <a:srgbClr val="FF0000"/>
                </a:solidFill>
              </a:rPr>
              <a:t>Vigenère</a:t>
            </a:r>
            <a:r>
              <a:rPr lang="en-US" dirty="0"/>
              <a:t> cipher where the key is “</a:t>
            </a:r>
            <a:r>
              <a:rPr lang="en-US" b="1" dirty="0">
                <a:solidFill>
                  <a:srgbClr val="00B0F0"/>
                </a:solidFill>
              </a:rPr>
              <a:t>secret</a:t>
            </a:r>
            <a:r>
              <a:rPr lang="en-US" dirty="0"/>
              <a:t>”</a:t>
            </a:r>
          </a:p>
          <a:p>
            <a:pPr marL="533400" lvl="1" indent="0">
              <a:spcBef>
                <a:spcPts val="1800"/>
              </a:spcBef>
              <a:buNone/>
            </a:pPr>
            <a:r>
              <a:rPr lang="en-US" b="1" dirty="0"/>
              <a:t>Cipher </a:t>
            </a:r>
            <a:r>
              <a:rPr lang="en-US" b="1" dirty="0" smtClean="0"/>
              <a:t>text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zincspgvnu</a:t>
            </a:r>
            <a:endParaRPr lang="en-US" b="1" dirty="0">
              <a:solidFill>
                <a:srgbClr val="00B0F0"/>
              </a:solidFill>
            </a:endParaRPr>
          </a:p>
          <a:p>
            <a:pPr marL="533400" lvl="1" indent="0">
              <a:buNone/>
            </a:pPr>
            <a:r>
              <a:rPr lang="en-US" b="1" dirty="0"/>
              <a:t>Key: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secret</a:t>
            </a:r>
          </a:p>
          <a:p>
            <a:pPr marL="533400" lvl="1" indent="0">
              <a:buNone/>
            </a:pPr>
            <a:r>
              <a:rPr lang="en-US" b="1" dirty="0"/>
              <a:t>Plain </a:t>
            </a:r>
            <a:r>
              <a:rPr lang="en-US" b="1" dirty="0" smtClean="0"/>
              <a:t>text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???</a:t>
            </a:r>
          </a:p>
          <a:p>
            <a:pPr marL="533400" lvl="1" indent="0">
              <a:buNone/>
            </a:pPr>
            <a:r>
              <a:rPr lang="en-US" b="1" dirty="0" smtClean="0"/>
              <a:t>Decryption</a:t>
            </a:r>
            <a:r>
              <a:rPr lang="en-US" b="1" dirty="0"/>
              <a:t>:</a:t>
            </a:r>
            <a:r>
              <a:rPr lang="en-US" dirty="0"/>
              <a:t> Plain </a:t>
            </a:r>
            <a:r>
              <a:rPr lang="en-US" dirty="0" smtClean="0"/>
              <a:t>= (</a:t>
            </a:r>
            <a:r>
              <a:rPr lang="en-US" dirty="0"/>
              <a:t>Cipher </a:t>
            </a:r>
            <a:r>
              <a:rPr lang="en-US" dirty="0" smtClean="0"/>
              <a:t>- </a:t>
            </a:r>
            <a:r>
              <a:rPr lang="en-US" dirty="0"/>
              <a:t>Key) mod 26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5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06083"/>
              </p:ext>
            </p:extLst>
          </p:nvPr>
        </p:nvGraphicFramePr>
        <p:xfrm>
          <a:off x="76200" y="161391"/>
          <a:ext cx="8915400" cy="733959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mbria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j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q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23513"/>
              </p:ext>
            </p:extLst>
          </p:nvPr>
        </p:nvGraphicFramePr>
        <p:xfrm>
          <a:off x="1143000" y="1200150"/>
          <a:ext cx="7162800" cy="665988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269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z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9698"/>
              </p:ext>
            </p:extLst>
          </p:nvPr>
        </p:nvGraphicFramePr>
        <p:xfrm>
          <a:off x="1143000" y="2114550"/>
          <a:ext cx="7162800" cy="665988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269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Left Brace 22"/>
          <p:cNvSpPr/>
          <p:nvPr/>
        </p:nvSpPr>
        <p:spPr>
          <a:xfrm flipH="1">
            <a:off x="8305800" y="1626870"/>
            <a:ext cx="205105" cy="109728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/>
              <p:nvPr/>
            </p:nvSpPr>
            <p:spPr>
              <a:xfrm flipH="1">
                <a:off x="8458200" y="1885950"/>
                <a:ext cx="410210" cy="4572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FFC000"/>
                          </a:solidFill>
                          <a:effectLst/>
                          <a:latin typeface="Cambria Math"/>
                          <a:ea typeface="Cambria Math"/>
                          <a:cs typeface="Arial"/>
                        </a:rPr>
                        <m:t>−</m:t>
                      </m:r>
                    </m:oMath>
                  </m:oMathPara>
                </a14:m>
                <a:endParaRPr lang="en-US" sz="1100" dirty="0">
                  <a:solidFill>
                    <a:srgbClr val="FFC000"/>
                  </a:solidFill>
                  <a:effectLst/>
                  <a:ea typeface="Calibri"/>
                  <a:cs typeface="Arial"/>
                </a:endParaRPr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58200" y="1885950"/>
                <a:ext cx="410210" cy="457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57200" y="3028950"/>
            <a:ext cx="853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87324"/>
              </p:ext>
            </p:extLst>
          </p:nvPr>
        </p:nvGraphicFramePr>
        <p:xfrm>
          <a:off x="1143000" y="3181350"/>
          <a:ext cx="7162800" cy="681228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-15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-4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-12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63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960119" y="3333750"/>
            <a:ext cx="182881" cy="457200"/>
            <a:chOff x="0" y="0"/>
            <a:chExt cx="287167" cy="1647092"/>
          </a:xfrm>
        </p:grpSpPr>
        <p:sp>
          <p:nvSpPr>
            <p:cNvPr id="29" name="Left Bracket 28"/>
            <p:cNvSpPr/>
            <p:nvPr/>
          </p:nvSpPr>
          <p:spPr>
            <a:xfrm>
              <a:off x="0" y="0"/>
              <a:ext cx="91440" cy="1645920"/>
            </a:xfrm>
            <a:prstGeom prst="leftBracke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2754" y="1647092"/>
              <a:ext cx="234413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1" name="Text Box 7"/>
          <p:cNvSpPr txBox="1"/>
          <p:nvPr/>
        </p:nvSpPr>
        <p:spPr>
          <a:xfrm>
            <a:off x="152400" y="3358843"/>
            <a:ext cx="914400" cy="374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solidFill>
                  <a:srgbClr val="FFC000"/>
                </a:solidFill>
                <a:effectLst/>
                <a:latin typeface="Times New Roman"/>
                <a:ea typeface="Calibri"/>
                <a:cs typeface="Arial"/>
              </a:rPr>
              <a:t>mod 26</a:t>
            </a:r>
            <a:endParaRPr lang="en-US" sz="1100">
              <a:solidFill>
                <a:srgbClr val="FFC000"/>
              </a:solidFill>
              <a:effectLst/>
              <a:ea typeface="Calibri"/>
              <a:cs typeface="Arial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57200" y="4019550"/>
            <a:ext cx="853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481213"/>
              </p:ext>
            </p:extLst>
          </p:nvPr>
        </p:nvGraphicFramePr>
        <p:xfrm>
          <a:off x="1143000" y="4171950"/>
          <a:ext cx="7162800" cy="457200"/>
        </p:xfrm>
        <a:graphic>
          <a:graphicData uri="http://schemas.openxmlformats.org/drawingml/2006/table">
            <a:tbl>
              <a:tblPr firstRow="1" bandRow="1">
                <a:tableStyleId>{C66D5435-7BB6-4799-ACB2-591B228160D6}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  <a:gridCol w="71628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60960" y="1200150"/>
            <a:ext cx="1280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Cipher text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" y="2094115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C000"/>
                </a:solidFill>
              </a:rPr>
              <a:t>Key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240" y="4217670"/>
            <a:ext cx="128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Plain text</a:t>
            </a:r>
            <a:endParaRPr lang="en-US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86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1" grpId="0"/>
      <p:bldP spid="8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74" name="Google Shape;374;p33"/>
          <p:cNvGrpSpPr/>
          <p:nvPr/>
        </p:nvGrpSpPr>
        <p:grpSpPr>
          <a:xfrm>
            <a:off x="2374163" y="2163505"/>
            <a:ext cx="4395686" cy="816480"/>
            <a:chOff x="0" y="1715400"/>
            <a:chExt cx="4395686" cy="816480"/>
          </a:xfrm>
        </p:grpSpPr>
        <p:sp>
          <p:nvSpPr>
            <p:cNvPr id="375" name="Google Shape;375;p33"/>
            <p:cNvSpPr/>
            <p:nvPr/>
          </p:nvSpPr>
          <p:spPr>
            <a:xfrm rot="5400000">
              <a:off x="3486236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rot="10800000" flipH="1">
              <a:off x="3189575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rot="-5400000" flipH="1">
              <a:off x="292350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rot="10800000">
              <a:off x="278211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rot="10800000" flipH="1">
              <a:off x="281975" y="1715400"/>
              <a:ext cx="3840000" cy="565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33"/>
          <p:cNvSpPr txBox="1"/>
          <p:nvPr/>
        </p:nvSpPr>
        <p:spPr>
          <a:xfrm>
            <a:off x="2665875" y="2163500"/>
            <a:ext cx="38256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bg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Thanks!</a:t>
            </a:r>
            <a:endParaRPr sz="4000" dirty="0">
              <a:solidFill>
                <a:schemeClr val="bg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39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dinand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364</Words>
  <Application>Microsoft Office PowerPoint</Application>
  <PresentationFormat>On-screen Show (16:9)</PresentationFormat>
  <Paragraphs>273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Ferdinand template</vt:lpstr>
      <vt:lpstr>Vigenère Cipher</vt:lpstr>
      <vt:lpstr>Encryption</vt:lpstr>
      <vt:lpstr>PowerPoint Presentation</vt:lpstr>
      <vt:lpstr>Decryption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Anosh</dc:creator>
  <cp:lastModifiedBy>Anosh</cp:lastModifiedBy>
  <cp:revision>15</cp:revision>
  <dcterms:modified xsi:type="dcterms:W3CDTF">2021-05-14T16:19:07Z</dcterms:modified>
</cp:coreProperties>
</file>