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1" r:id="rId3"/>
    <p:sldId id="262" r:id="rId4"/>
    <p:sldId id="285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685800" y="1738825"/>
            <a:ext cx="77724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smtClean="0"/>
              <a:t>One-Time Pad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Write a program to encrypt the plain text “</a:t>
                </a:r>
                <a:r>
                  <a:rPr lang="en-US" b="1" dirty="0">
                    <a:solidFill>
                      <a:srgbClr val="00B0F0"/>
                    </a:solidFill>
                  </a:rPr>
                  <a:t>hello world</a:t>
                </a:r>
                <a:r>
                  <a:rPr lang="en-US" dirty="0"/>
                  <a:t>” 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One-Time Pad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MSECRETKEY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Plain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hello world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MSECRETKEY </a:t>
                </a:r>
                <a:endParaRPr lang="en-US" b="1" dirty="0" smtClean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 smtClean="0"/>
                  <a:t>Cipher text: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 smtClean="0"/>
                  <a:t>Encryption</a:t>
                </a:r>
                <a:r>
                  <a:rPr lang="en-US" b="1" dirty="0"/>
                  <a:t>: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𝐶𝑖𝑝h𝑒𝑟</m:t>
                    </m:r>
                    <m:r>
                      <a:rPr lang="en-US" i="1" dirty="0" smtClean="0">
                        <a:latin typeface="Cambria Math"/>
                      </a:rPr>
                      <m:t> = (</m:t>
                    </m:r>
                    <m:r>
                      <a:rPr lang="en-US" i="1" dirty="0" smtClean="0">
                        <a:latin typeface="Cambria Math"/>
                      </a:rPr>
                      <m:t>𝑃𝑙𝑎𝑖𝑛</m:t>
                    </m:r>
                    <m:r>
                      <a:rPr lang="en-US" i="1" dirty="0" smtClean="0">
                        <a:latin typeface="Cambria Math"/>
                      </a:rPr>
                      <m:t> ⨁ </m:t>
                    </m:r>
                    <m:r>
                      <a:rPr lang="en-US" i="1" dirty="0" smtClean="0">
                        <a:latin typeface="Cambria Math"/>
                      </a:rPr>
                      <m:t>𝐾𝑒𝑦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481010"/>
                  </p:ext>
                </p:extLst>
              </p:nvPr>
            </p:nvGraphicFramePr>
            <p:xfrm>
              <a:off x="6400800" y="3930650"/>
              <a:ext cx="1836420" cy="1079500"/>
            </p:xfrm>
            <a:graphic>
              <a:graphicData uri="http://schemas.openxmlformats.org/drawingml/2006/table">
                <a:tbl>
                  <a:tblPr firstRow="1" firstCol="1" bandRow="1">
                    <a:tableStyleId>{C66D5435-7BB6-4799-ACB2-591B228160D6}</a:tableStyleId>
                  </a:tblPr>
                  <a:tblGrid>
                    <a:gridCol w="612140"/>
                    <a:gridCol w="612140"/>
                    <a:gridCol w="612140"/>
                  </a:tblGrid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⊕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481010"/>
                  </p:ext>
                </p:extLst>
              </p:nvPr>
            </p:nvGraphicFramePr>
            <p:xfrm>
              <a:off x="6400800" y="3930650"/>
              <a:ext cx="1836420" cy="1079500"/>
            </p:xfrm>
            <a:graphic>
              <a:graphicData uri="http://schemas.openxmlformats.org/drawingml/2006/table">
                <a:tbl>
                  <a:tblPr firstRow="1" firstCol="1" bandRow="1">
                    <a:tableStyleId>{C66D5435-7BB6-4799-ACB2-591B228160D6}</a:tableStyleId>
                  </a:tblPr>
                  <a:tblGrid>
                    <a:gridCol w="612140"/>
                    <a:gridCol w="612140"/>
                    <a:gridCol w="612140"/>
                  </a:tblGrid>
                  <a:tr h="215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2857" r="-202000" b="-4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99010" t="-2857" r="-100000" b="-4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01000" t="-2857" r="-1000" b="-437143"/>
                          </a:stretch>
                        </a:blipFill>
                      </a:tcPr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689"/>
              </p:ext>
            </p:extLst>
          </p:nvPr>
        </p:nvGraphicFramePr>
        <p:xfrm>
          <a:off x="990600" y="87630"/>
          <a:ext cx="7680960" cy="13716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108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108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111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119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111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114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108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49520"/>
              </p:ext>
            </p:extLst>
          </p:nvPr>
        </p:nvGraphicFramePr>
        <p:xfrm>
          <a:off x="990600" y="1652544"/>
          <a:ext cx="7680960" cy="13716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83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67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82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84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89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flipH="1">
            <a:off x="8686800" y="1245870"/>
            <a:ext cx="205105" cy="155448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/>
              <p:nvPr/>
            </p:nvSpPr>
            <p:spPr>
              <a:xfrm flipH="1">
                <a:off x="8809990" y="1733550"/>
                <a:ext cx="410210" cy="457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C000"/>
                          </a:solidFill>
                          <a:effectLst/>
                          <a:latin typeface="Cambria Math"/>
                          <a:ea typeface="Cambria Math"/>
                          <a:cs typeface="Arial"/>
                        </a:rPr>
                        <m:t>⨁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  <a:effectLst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09990" y="1733550"/>
                <a:ext cx="41021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7200" y="31813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76200" y="8763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16997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76200" y="4370070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Cipher text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6200" y="1004669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Binary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6200" y="547469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Decimal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5720" y="2621973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Binary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720" y="2164773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Decimal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8533"/>
              </p:ext>
            </p:extLst>
          </p:nvPr>
        </p:nvGraphicFramePr>
        <p:xfrm>
          <a:off x="990600" y="3409950"/>
          <a:ext cx="7680960" cy="13716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  <a:gridCol w="768096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54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47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%</a:t>
                      </a:r>
                      <a:endParaRPr lang="en-US" sz="1800" b="1" i="0" u="none" strike="noStrike" cap="none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 smtClean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)</a:t>
                      </a:r>
                      <a:endParaRPr lang="en-US" sz="1800" b="1" i="0" u="none" strike="noStrike" cap="none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/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=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  <a:sym typeface="Arial"/>
                        </a:rPr>
                        <a:t>=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Right Arrow 34"/>
          <p:cNvSpPr/>
          <p:nvPr/>
        </p:nvSpPr>
        <p:spPr>
          <a:xfrm>
            <a:off x="45720" y="3519269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Binary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5720" y="3943350"/>
            <a:ext cx="914400" cy="34788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Decimal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8" grpId="0"/>
      <p:bldP spid="36" grpId="0"/>
      <p:bldP spid="37" grpId="0"/>
      <p:bldP spid="20" grpId="0" animBg="1"/>
      <p:bldP spid="21" grpId="0" animBg="1"/>
      <p:bldP spid="25" grpId="0" animBg="1"/>
      <p:bldP spid="26" grpId="0" animBg="1"/>
      <p:bldP spid="35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Write a program to </a:t>
                </a:r>
                <a:r>
                  <a:rPr lang="en-US" dirty="0" smtClean="0"/>
                  <a:t>decrypt </a:t>
                </a:r>
                <a:r>
                  <a:rPr lang="en-US" dirty="0"/>
                  <a:t>the </a:t>
                </a:r>
                <a:r>
                  <a:rPr lang="en-US" dirty="0" smtClean="0"/>
                  <a:t>cipher text “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twpnfahbpb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One-Time Pad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MSECRETKEY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Cipher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twpnfahbpb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MSECRETKEY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Plain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 smtClean="0"/>
                  <a:t>Decryption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Plain = (</a:t>
                </a:r>
                <a:r>
                  <a:rPr lang="en-US" dirty="0"/>
                  <a:t>Cipher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Key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220</Words>
  <Application>Microsoft Office PowerPoint</Application>
  <PresentationFormat>On-screen Show (16:9)</PresentationFormat>
  <Paragraphs>133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Ferdinand template</vt:lpstr>
      <vt:lpstr>One-Time Pad Cipher</vt:lpstr>
      <vt:lpstr>Encryption</vt:lpstr>
      <vt:lpstr>PowerPoint Presentation</vt:lpstr>
      <vt:lpstr>Decryption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26</cp:revision>
  <dcterms:modified xsi:type="dcterms:W3CDTF">2021-05-17T16:44:02Z</dcterms:modified>
</cp:coreProperties>
</file>