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81" r:id="rId4"/>
    <p:sldId id="257" r:id="rId5"/>
    <p:sldId id="259" r:id="rId6"/>
    <p:sldId id="261" r:id="rId7"/>
    <p:sldId id="262" r:id="rId8"/>
    <p:sldId id="263" r:id="rId9"/>
    <p:sldId id="264" r:id="rId10"/>
    <p:sldId id="265" r:id="rId11"/>
    <p:sldId id="266" r:id="rId12"/>
    <p:sldId id="289" r:id="rId13"/>
    <p:sldId id="267" r:id="rId14"/>
    <p:sldId id="268" r:id="rId15"/>
    <p:sldId id="269" r:id="rId16"/>
    <p:sldId id="270" r:id="rId17"/>
    <p:sldId id="271" r:id="rId18"/>
    <p:sldId id="272" r:id="rId19"/>
    <p:sldId id="273" r:id="rId20"/>
    <p:sldId id="282" r:id="rId21"/>
    <p:sldId id="283" r:id="rId22"/>
    <p:sldId id="277" r:id="rId23"/>
    <p:sldId id="290" r:id="rId24"/>
    <p:sldId id="291" r:id="rId25"/>
    <p:sldId id="292" r:id="rId26"/>
    <p:sldId id="293" r:id="rId27"/>
    <p:sldId id="294" r:id="rId28"/>
    <p:sldId id="295" r:id="rId29"/>
    <p:sldId id="297" r:id="rId30"/>
    <p:sldId id="296" r:id="rId31"/>
    <p:sldId id="298" r:id="rId32"/>
    <p:sldId id="299" r:id="rId33"/>
    <p:sldId id="300" r:id="rId34"/>
    <p:sldId id="30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30" autoAdjust="0"/>
  </p:normalViewPr>
  <p:slideViewPr>
    <p:cSldViewPr>
      <p:cViewPr varScale="1">
        <p:scale>
          <a:sx n="88" d="100"/>
          <a:sy n="88" d="100"/>
        </p:scale>
        <p:origin x="106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A6264F-ED0F-4773-9B71-109B1D0131CF}" type="datetimeFigureOut">
              <a:rPr lang="en-AU" smtClean="0"/>
              <a:t>28/02/2022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CB29EE-F67B-42D2-8AFB-63BEA4A8B939}" type="slidenum">
              <a:rPr lang="en-AU" smtClean="0"/>
              <a:t>‹#›</a:t>
            </a:fld>
            <a:endParaRPr lang="en-AU"/>
          </a:p>
        </p:txBody>
      </p:sp>
    </p:spTree>
    <p:extLst>
      <p:ext uri="{BB962C8B-B14F-4D97-AF65-F5344CB8AC3E}">
        <p14:creationId xmlns:p14="http://schemas.microsoft.com/office/powerpoint/2010/main" val="37187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symmetric </a:t>
            </a:r>
            <a:endParaRPr lang="en-AU" dirty="0"/>
          </a:p>
        </p:txBody>
      </p:sp>
      <p:sp>
        <p:nvSpPr>
          <p:cNvPr id="4" name="Slide Number Placeholder 3"/>
          <p:cNvSpPr>
            <a:spLocks noGrp="1"/>
          </p:cNvSpPr>
          <p:nvPr>
            <p:ph type="sldNum" sz="quarter" idx="10"/>
          </p:nvPr>
        </p:nvSpPr>
        <p:spPr/>
        <p:txBody>
          <a:bodyPr/>
          <a:lstStyle/>
          <a:p>
            <a:fld id="{AECB29EE-F67B-42D2-8AFB-63BEA4A8B939}" type="slidenum">
              <a:rPr lang="en-AU" smtClean="0"/>
              <a:t>10</a:t>
            </a:fld>
            <a:endParaRPr lang="en-AU"/>
          </a:p>
        </p:txBody>
      </p:sp>
    </p:spTree>
    <p:extLst>
      <p:ext uri="{BB962C8B-B14F-4D97-AF65-F5344CB8AC3E}">
        <p14:creationId xmlns:p14="http://schemas.microsoft.com/office/powerpoint/2010/main" val="3287897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ECB29EE-F67B-42D2-8AFB-63BEA4A8B939}" type="slidenum">
              <a:rPr lang="en-AU" smtClean="0"/>
              <a:t>11</a:t>
            </a:fld>
            <a:endParaRPr lang="en-AU"/>
          </a:p>
        </p:txBody>
      </p:sp>
    </p:spTree>
    <p:extLst>
      <p:ext uri="{BB962C8B-B14F-4D97-AF65-F5344CB8AC3E}">
        <p14:creationId xmlns:p14="http://schemas.microsoft.com/office/powerpoint/2010/main" val="224067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by looking up each letter in the plaintext row and substituting the corresponding letter in the </a:t>
            </a:r>
            <a:r>
              <a:rPr lang="en-AU" sz="1200" b="0" i="0" u="none" strike="noStrike" kern="1200" baseline="0" dirty="0" err="1">
                <a:solidFill>
                  <a:schemeClr val="tx1"/>
                </a:solidFill>
                <a:latin typeface="+mn-lt"/>
                <a:ea typeface="+mn-ea"/>
                <a:cs typeface="+mn-cs"/>
              </a:rPr>
              <a:t>ciphertext</a:t>
            </a:r>
            <a:r>
              <a:rPr lang="en-AU" sz="1200" b="0" i="0" u="none" strike="noStrike" kern="1200" baseline="0" dirty="0">
                <a:solidFill>
                  <a:schemeClr val="tx1"/>
                </a:solidFill>
                <a:latin typeface="+mn-lt"/>
                <a:ea typeface="+mn-ea"/>
                <a:cs typeface="+mn-cs"/>
              </a:rPr>
              <a:t> row or by simply replacing each letter by the letter that is three positions ahead of it in the alphabet.</a:t>
            </a:r>
            <a:endParaRPr lang="en-AU" dirty="0"/>
          </a:p>
        </p:txBody>
      </p:sp>
      <p:sp>
        <p:nvSpPr>
          <p:cNvPr id="4" name="Slide Number Placeholder 3"/>
          <p:cNvSpPr>
            <a:spLocks noGrp="1"/>
          </p:cNvSpPr>
          <p:nvPr>
            <p:ph type="sldNum" sz="quarter" idx="10"/>
          </p:nvPr>
        </p:nvSpPr>
        <p:spPr/>
        <p:txBody>
          <a:bodyPr/>
          <a:lstStyle/>
          <a:p>
            <a:fld id="{AECB29EE-F67B-42D2-8AFB-63BEA4A8B939}" type="slidenum">
              <a:rPr lang="en-AU" smtClean="0"/>
              <a:t>13</a:t>
            </a:fld>
            <a:endParaRPr lang="en-AU"/>
          </a:p>
        </p:txBody>
      </p:sp>
    </p:spTree>
    <p:extLst>
      <p:ext uri="{BB962C8B-B14F-4D97-AF65-F5344CB8AC3E}">
        <p14:creationId xmlns:p14="http://schemas.microsoft.com/office/powerpoint/2010/main" val="2623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CB29EE-F67B-42D2-8AFB-63BEA4A8B939}" type="slidenum">
              <a:rPr lang="en-AU" smtClean="0"/>
              <a:t>29</a:t>
            </a:fld>
            <a:endParaRPr lang="en-AU"/>
          </a:p>
        </p:txBody>
      </p:sp>
    </p:spTree>
    <p:extLst>
      <p:ext uri="{BB962C8B-B14F-4D97-AF65-F5344CB8AC3E}">
        <p14:creationId xmlns:p14="http://schemas.microsoft.com/office/powerpoint/2010/main" val="156185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D8CAD948-00E4-46A2-AA9F-48672F3F9796}" type="datetimeFigureOut">
              <a:rPr lang="en-AU" smtClean="0"/>
              <a:t>28/02/2022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218357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8CAD948-00E4-46A2-AA9F-48672F3F9796}" type="datetimeFigureOut">
              <a:rPr lang="en-AU" smtClean="0"/>
              <a:t>28/02/2022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15405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8CAD948-00E4-46A2-AA9F-48672F3F9796}" type="datetimeFigureOut">
              <a:rPr lang="en-AU" smtClean="0"/>
              <a:t>28/02/2022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225420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8CAD948-00E4-46A2-AA9F-48672F3F9796}" type="datetimeFigureOut">
              <a:rPr lang="en-AU" smtClean="0"/>
              <a:t>28/02/2022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330592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AD948-00E4-46A2-AA9F-48672F3F9796}" type="datetimeFigureOut">
              <a:rPr lang="en-AU" smtClean="0"/>
              <a:t>28/02/2022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268666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D8CAD948-00E4-46A2-AA9F-48672F3F9796}" type="datetimeFigureOut">
              <a:rPr lang="en-AU" smtClean="0"/>
              <a:t>28/02/2022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221097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D8CAD948-00E4-46A2-AA9F-48672F3F9796}" type="datetimeFigureOut">
              <a:rPr lang="en-AU" smtClean="0"/>
              <a:t>28/02/2022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291648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8CAD948-00E4-46A2-AA9F-48672F3F9796}" type="datetimeFigureOut">
              <a:rPr lang="en-AU" smtClean="0"/>
              <a:t>28/02/2022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57778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AD948-00E4-46A2-AA9F-48672F3F9796}" type="datetimeFigureOut">
              <a:rPr lang="en-AU" smtClean="0"/>
              <a:t>28/02/2022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225698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AD948-00E4-46A2-AA9F-48672F3F9796}" type="datetimeFigureOut">
              <a:rPr lang="en-AU" smtClean="0"/>
              <a:t>28/02/2022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353171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AD948-00E4-46A2-AA9F-48672F3F9796}" type="datetimeFigureOut">
              <a:rPr lang="en-AU" smtClean="0"/>
              <a:t>28/02/2022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18010C9-FE05-4203-947B-C25661DF90C0}" type="slidenum">
              <a:rPr lang="en-AU" smtClean="0"/>
              <a:t>‹#›</a:t>
            </a:fld>
            <a:endParaRPr lang="en-AU"/>
          </a:p>
        </p:txBody>
      </p:sp>
    </p:spTree>
    <p:extLst>
      <p:ext uri="{BB962C8B-B14F-4D97-AF65-F5344CB8AC3E}">
        <p14:creationId xmlns:p14="http://schemas.microsoft.com/office/powerpoint/2010/main" val="307406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AD948-00E4-46A2-AA9F-48672F3F9796}" type="datetimeFigureOut">
              <a:rPr lang="en-AU" smtClean="0"/>
              <a:t>28/02/2022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010C9-FE05-4203-947B-C25661DF90C0}" type="slidenum">
              <a:rPr lang="en-AU" smtClean="0"/>
              <a:t>‹#›</a:t>
            </a:fld>
            <a:endParaRPr lang="en-AU"/>
          </a:p>
        </p:txBody>
      </p:sp>
    </p:spTree>
    <p:extLst>
      <p:ext uri="{BB962C8B-B14F-4D97-AF65-F5344CB8AC3E}">
        <p14:creationId xmlns:p14="http://schemas.microsoft.com/office/powerpoint/2010/main" val="3139239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b="1" dirty="0"/>
              <a:t>INFORMATION</a:t>
            </a:r>
            <a:br>
              <a:rPr lang="en-AU" b="1" dirty="0"/>
            </a:br>
            <a:r>
              <a:rPr lang="en-AU" b="1" dirty="0"/>
              <a:t>SECURITY</a:t>
            </a:r>
          </a:p>
        </p:txBody>
      </p:sp>
      <p:sp>
        <p:nvSpPr>
          <p:cNvPr id="3" name="Subtitle 2"/>
          <p:cNvSpPr>
            <a:spLocks noGrp="1"/>
          </p:cNvSpPr>
          <p:nvPr>
            <p:ph type="subTitle" idx="1"/>
          </p:nvPr>
        </p:nvSpPr>
        <p:spPr/>
        <p:txBody>
          <a:bodyPr/>
          <a:lstStyle/>
          <a:p>
            <a:r>
              <a:rPr lang="en-US" altLang="ar-EG" b="1" dirty="0">
                <a:solidFill>
                  <a:schemeClr val="tx1"/>
                </a:solidFill>
                <a:latin typeface="Antique Olive Compact" pitchFamily="34" charset="0"/>
              </a:rPr>
              <a:t>Cryptography</a:t>
            </a:r>
            <a:endParaRPr lang="en-AU" dirty="0">
              <a:solidFill>
                <a:schemeClr val="tx1"/>
              </a:solidFill>
            </a:endParaRPr>
          </a:p>
        </p:txBody>
      </p:sp>
    </p:spTree>
    <p:extLst>
      <p:ext uri="{BB962C8B-B14F-4D97-AF65-F5344CB8AC3E}">
        <p14:creationId xmlns:p14="http://schemas.microsoft.com/office/powerpoint/2010/main" val="250279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Simple Substitution Cipher</a:t>
            </a:r>
            <a:endParaRPr lang="en-AU" dirty="0"/>
          </a:p>
        </p:txBody>
      </p:sp>
      <p:sp>
        <p:nvSpPr>
          <p:cNvPr id="3" name="Content Placeholder 2"/>
          <p:cNvSpPr>
            <a:spLocks noGrp="1"/>
          </p:cNvSpPr>
          <p:nvPr>
            <p:ph idx="1"/>
          </p:nvPr>
        </p:nvSpPr>
        <p:spPr>
          <a:xfrm>
            <a:off x="228600" y="1600200"/>
            <a:ext cx="8229600" cy="4525963"/>
          </a:xfrm>
        </p:spPr>
        <p:txBody>
          <a:bodyPr/>
          <a:lstStyle/>
          <a:p>
            <a:pPr algn="just"/>
            <a:r>
              <a:rPr lang="en-AU" sz="3000" dirty="0"/>
              <a:t>The message is encrypted by substituting the letter of the alphabet </a:t>
            </a:r>
            <a:r>
              <a:rPr lang="en-AU" sz="3000" i="1" dirty="0"/>
              <a:t>n </a:t>
            </a:r>
            <a:r>
              <a:rPr lang="en-AU" sz="3000" dirty="0"/>
              <a:t>places ahead of the current letter.</a:t>
            </a:r>
          </a:p>
          <a:p>
            <a:pPr algn="just"/>
            <a:r>
              <a:rPr lang="en-AU" sz="3000" dirty="0"/>
              <a:t>For example, with </a:t>
            </a:r>
            <a:r>
              <a:rPr lang="en-AU" sz="3000" i="1" dirty="0"/>
              <a:t>n </a:t>
            </a:r>
            <a:r>
              <a:rPr lang="en-AU" sz="3000" dirty="0"/>
              <a:t>= 3, the substitution—which acts as the key is:</a:t>
            </a:r>
          </a:p>
          <a:p>
            <a:endParaRPr lang="en-AU" dirty="0"/>
          </a:p>
        </p:txBody>
      </p:sp>
      <p:graphicFrame>
        <p:nvGraphicFramePr>
          <p:cNvPr id="4" name="Group 117"/>
          <p:cNvGraphicFramePr>
            <a:graphicFrameLocks noGrp="1"/>
          </p:cNvGraphicFramePr>
          <p:nvPr>
            <p:extLst>
              <p:ext uri="{D42A27DB-BD31-4B8C-83A1-F6EECF244321}">
                <p14:modId xmlns:p14="http://schemas.microsoft.com/office/powerpoint/2010/main" val="4003657761"/>
              </p:ext>
            </p:extLst>
          </p:nvPr>
        </p:nvGraphicFramePr>
        <p:xfrm>
          <a:off x="1905000" y="4238655"/>
          <a:ext cx="6553195" cy="1219200"/>
        </p:xfrm>
        <a:graphic>
          <a:graphicData uri="http://schemas.openxmlformats.org/drawingml/2006/table">
            <a:tbl>
              <a:tblPr/>
              <a:tblGrid>
                <a:gridCol w="228579">
                  <a:extLst>
                    <a:ext uri="{9D8B030D-6E8A-4147-A177-3AD203B41FA5}">
                      <a16:colId xmlns:a16="http://schemas.microsoft.com/office/drawing/2014/main" val="20000"/>
                    </a:ext>
                  </a:extLst>
                </a:gridCol>
                <a:gridCol w="243988">
                  <a:extLst>
                    <a:ext uri="{9D8B030D-6E8A-4147-A177-3AD203B41FA5}">
                      <a16:colId xmlns:a16="http://schemas.microsoft.com/office/drawing/2014/main" val="20001"/>
                    </a:ext>
                  </a:extLst>
                </a:gridCol>
                <a:gridCol w="264305">
                  <a:extLst>
                    <a:ext uri="{9D8B030D-6E8A-4147-A177-3AD203B41FA5}">
                      <a16:colId xmlns:a16="http://schemas.microsoft.com/office/drawing/2014/main" val="20002"/>
                    </a:ext>
                  </a:extLst>
                </a:gridCol>
                <a:gridCol w="262725">
                  <a:extLst>
                    <a:ext uri="{9D8B030D-6E8A-4147-A177-3AD203B41FA5}">
                      <a16:colId xmlns:a16="http://schemas.microsoft.com/office/drawing/2014/main" val="20003"/>
                    </a:ext>
                  </a:extLst>
                </a:gridCol>
                <a:gridCol w="265889">
                  <a:extLst>
                    <a:ext uri="{9D8B030D-6E8A-4147-A177-3AD203B41FA5}">
                      <a16:colId xmlns:a16="http://schemas.microsoft.com/office/drawing/2014/main" val="20004"/>
                    </a:ext>
                  </a:extLst>
                </a:gridCol>
                <a:gridCol w="264306">
                  <a:extLst>
                    <a:ext uri="{9D8B030D-6E8A-4147-A177-3AD203B41FA5}">
                      <a16:colId xmlns:a16="http://schemas.microsoft.com/office/drawing/2014/main" val="20005"/>
                    </a:ext>
                  </a:extLst>
                </a:gridCol>
                <a:gridCol w="265889">
                  <a:extLst>
                    <a:ext uri="{9D8B030D-6E8A-4147-A177-3AD203B41FA5}">
                      <a16:colId xmlns:a16="http://schemas.microsoft.com/office/drawing/2014/main" val="20006"/>
                    </a:ext>
                  </a:extLst>
                </a:gridCol>
                <a:gridCol w="264305">
                  <a:extLst>
                    <a:ext uri="{9D8B030D-6E8A-4147-A177-3AD203B41FA5}">
                      <a16:colId xmlns:a16="http://schemas.microsoft.com/office/drawing/2014/main" val="20007"/>
                    </a:ext>
                  </a:extLst>
                </a:gridCol>
                <a:gridCol w="262725">
                  <a:extLst>
                    <a:ext uri="{9D8B030D-6E8A-4147-A177-3AD203B41FA5}">
                      <a16:colId xmlns:a16="http://schemas.microsoft.com/office/drawing/2014/main" val="20008"/>
                    </a:ext>
                  </a:extLst>
                </a:gridCol>
                <a:gridCol w="265889">
                  <a:extLst>
                    <a:ext uri="{9D8B030D-6E8A-4147-A177-3AD203B41FA5}">
                      <a16:colId xmlns:a16="http://schemas.microsoft.com/office/drawing/2014/main" val="20009"/>
                    </a:ext>
                  </a:extLst>
                </a:gridCol>
                <a:gridCol w="264306">
                  <a:extLst>
                    <a:ext uri="{9D8B030D-6E8A-4147-A177-3AD203B41FA5}">
                      <a16:colId xmlns:a16="http://schemas.microsoft.com/office/drawing/2014/main" val="20010"/>
                    </a:ext>
                  </a:extLst>
                </a:gridCol>
                <a:gridCol w="262725">
                  <a:extLst>
                    <a:ext uri="{9D8B030D-6E8A-4147-A177-3AD203B41FA5}">
                      <a16:colId xmlns:a16="http://schemas.microsoft.com/office/drawing/2014/main" val="20011"/>
                    </a:ext>
                  </a:extLst>
                </a:gridCol>
                <a:gridCol w="265889">
                  <a:extLst>
                    <a:ext uri="{9D8B030D-6E8A-4147-A177-3AD203B41FA5}">
                      <a16:colId xmlns:a16="http://schemas.microsoft.com/office/drawing/2014/main" val="20012"/>
                    </a:ext>
                  </a:extLst>
                </a:gridCol>
                <a:gridCol w="262725">
                  <a:extLst>
                    <a:ext uri="{9D8B030D-6E8A-4147-A177-3AD203B41FA5}">
                      <a16:colId xmlns:a16="http://schemas.microsoft.com/office/drawing/2014/main" val="20013"/>
                    </a:ext>
                  </a:extLst>
                </a:gridCol>
                <a:gridCol w="264305">
                  <a:extLst>
                    <a:ext uri="{9D8B030D-6E8A-4147-A177-3AD203B41FA5}">
                      <a16:colId xmlns:a16="http://schemas.microsoft.com/office/drawing/2014/main" val="20014"/>
                    </a:ext>
                  </a:extLst>
                </a:gridCol>
                <a:gridCol w="265889">
                  <a:extLst>
                    <a:ext uri="{9D8B030D-6E8A-4147-A177-3AD203B41FA5}">
                      <a16:colId xmlns:a16="http://schemas.microsoft.com/office/drawing/2014/main" val="20015"/>
                    </a:ext>
                  </a:extLst>
                </a:gridCol>
                <a:gridCol w="262725">
                  <a:extLst>
                    <a:ext uri="{9D8B030D-6E8A-4147-A177-3AD203B41FA5}">
                      <a16:colId xmlns:a16="http://schemas.microsoft.com/office/drawing/2014/main" val="20016"/>
                    </a:ext>
                  </a:extLst>
                </a:gridCol>
                <a:gridCol w="264306">
                  <a:extLst>
                    <a:ext uri="{9D8B030D-6E8A-4147-A177-3AD203B41FA5}">
                      <a16:colId xmlns:a16="http://schemas.microsoft.com/office/drawing/2014/main" val="20017"/>
                    </a:ext>
                  </a:extLst>
                </a:gridCol>
                <a:gridCol w="265889">
                  <a:extLst>
                    <a:ext uri="{9D8B030D-6E8A-4147-A177-3AD203B41FA5}">
                      <a16:colId xmlns:a16="http://schemas.microsoft.com/office/drawing/2014/main" val="20018"/>
                    </a:ext>
                  </a:extLst>
                </a:gridCol>
                <a:gridCol w="264305">
                  <a:extLst>
                    <a:ext uri="{9D8B030D-6E8A-4147-A177-3AD203B41FA5}">
                      <a16:colId xmlns:a16="http://schemas.microsoft.com/office/drawing/2014/main" val="20019"/>
                    </a:ext>
                  </a:extLst>
                </a:gridCol>
                <a:gridCol w="265889">
                  <a:extLst>
                    <a:ext uri="{9D8B030D-6E8A-4147-A177-3AD203B41FA5}">
                      <a16:colId xmlns:a16="http://schemas.microsoft.com/office/drawing/2014/main" val="20020"/>
                    </a:ext>
                  </a:extLst>
                </a:gridCol>
                <a:gridCol w="262725">
                  <a:extLst>
                    <a:ext uri="{9D8B030D-6E8A-4147-A177-3AD203B41FA5}">
                      <a16:colId xmlns:a16="http://schemas.microsoft.com/office/drawing/2014/main" val="20021"/>
                    </a:ext>
                  </a:extLst>
                </a:gridCol>
                <a:gridCol w="264306">
                  <a:extLst>
                    <a:ext uri="{9D8B030D-6E8A-4147-A177-3AD203B41FA5}">
                      <a16:colId xmlns:a16="http://schemas.microsoft.com/office/drawing/2014/main" val="20022"/>
                    </a:ext>
                  </a:extLst>
                </a:gridCol>
                <a:gridCol w="264305">
                  <a:extLst>
                    <a:ext uri="{9D8B030D-6E8A-4147-A177-3AD203B41FA5}">
                      <a16:colId xmlns:a16="http://schemas.microsoft.com/office/drawing/2014/main" val="20023"/>
                    </a:ext>
                  </a:extLst>
                </a:gridCol>
                <a:gridCol w="264306">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o</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Group 115"/>
          <p:cNvGraphicFramePr>
            <a:graphicFrameLocks noGrp="1"/>
          </p:cNvGraphicFramePr>
          <p:nvPr>
            <p:extLst>
              <p:ext uri="{D42A27DB-BD31-4B8C-83A1-F6EECF244321}">
                <p14:modId xmlns:p14="http://schemas.microsoft.com/office/powerpoint/2010/main" val="2811935884"/>
              </p:ext>
            </p:extLst>
          </p:nvPr>
        </p:nvGraphicFramePr>
        <p:xfrm>
          <a:off x="8458200" y="4238655"/>
          <a:ext cx="381000" cy="1219200"/>
        </p:xfrm>
        <a:graphic>
          <a:graphicData uri="http://schemas.openxmlformats.org/drawingml/2006/table">
            <a:tbl>
              <a:tblPr/>
              <a:tblGrid>
                <a:gridCol w="3810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118"/>
          <p:cNvSpPr>
            <a:spLocks noChangeArrowheads="1"/>
          </p:cNvSpPr>
          <p:nvPr/>
        </p:nvSpPr>
        <p:spPr bwMode="auto">
          <a:xfrm>
            <a:off x="767437" y="4282087"/>
            <a:ext cx="1258678"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dirty="0">
                <a:solidFill>
                  <a:srgbClr val="000000"/>
                </a:solidFill>
              </a:rPr>
              <a:t>Plaintext</a:t>
            </a:r>
          </a:p>
        </p:txBody>
      </p:sp>
      <p:sp>
        <p:nvSpPr>
          <p:cNvPr id="7" name="Rectangle 119"/>
          <p:cNvSpPr>
            <a:spLocks noChangeArrowheads="1"/>
          </p:cNvSpPr>
          <p:nvPr/>
        </p:nvSpPr>
        <p:spPr bwMode="auto">
          <a:xfrm>
            <a:off x="533399" y="4933890"/>
            <a:ext cx="1492716"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dirty="0" err="1">
                <a:solidFill>
                  <a:srgbClr val="000000"/>
                </a:solidFill>
              </a:rPr>
              <a:t>Ciphertext</a:t>
            </a:r>
            <a:endParaRPr lang="en-US" sz="2400" dirty="0">
              <a:solidFill>
                <a:srgbClr val="000000"/>
              </a:solidFill>
            </a:endParaRPr>
          </a:p>
        </p:txBody>
      </p:sp>
      <p:sp>
        <p:nvSpPr>
          <p:cNvPr id="8" name="Rectangle 7"/>
          <p:cNvSpPr/>
          <p:nvPr/>
        </p:nvSpPr>
        <p:spPr>
          <a:xfrm>
            <a:off x="76200" y="5562600"/>
            <a:ext cx="9067800" cy="1015663"/>
          </a:xfrm>
          <a:prstGeom prst="rect">
            <a:avLst/>
          </a:prstGeom>
        </p:spPr>
        <p:txBody>
          <a:bodyPr wrap="square">
            <a:spAutoFit/>
          </a:bodyPr>
          <a:lstStyle/>
          <a:p>
            <a:pPr algn="just"/>
            <a:r>
              <a:rPr lang="en-AU" sz="3000" dirty="0"/>
              <a:t>where we’ve followed the convention that the plaintext is lowercase and the </a:t>
            </a:r>
            <a:r>
              <a:rPr lang="en-AU" sz="3000" dirty="0" err="1"/>
              <a:t>ciphertext</a:t>
            </a:r>
            <a:r>
              <a:rPr lang="en-AU" sz="3000" dirty="0"/>
              <a:t> is uppercase.</a:t>
            </a:r>
          </a:p>
        </p:txBody>
      </p:sp>
    </p:spTree>
    <p:extLst>
      <p:ext uri="{BB962C8B-B14F-4D97-AF65-F5344CB8AC3E}">
        <p14:creationId xmlns:p14="http://schemas.microsoft.com/office/powerpoint/2010/main" val="395519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543050" y="609600"/>
            <a:ext cx="5943600" cy="1143000"/>
          </a:xfrm>
        </p:spPr>
        <p:txBody>
          <a:bodyPr/>
          <a:lstStyle/>
          <a:p>
            <a:pPr eaLnBrk="1" hangingPunct="1"/>
            <a:r>
              <a:rPr lang="en-US" dirty="0"/>
              <a:t>Simple Substitution</a:t>
            </a:r>
          </a:p>
        </p:txBody>
      </p:sp>
      <p:sp>
        <p:nvSpPr>
          <p:cNvPr id="20484" name="Rectangle 3"/>
          <p:cNvSpPr>
            <a:spLocks noGrp="1" noChangeArrowheads="1"/>
          </p:cNvSpPr>
          <p:nvPr>
            <p:ph type="body" idx="1"/>
          </p:nvPr>
        </p:nvSpPr>
        <p:spPr>
          <a:xfrm>
            <a:off x="304800" y="1828800"/>
            <a:ext cx="7239000" cy="1295400"/>
          </a:xfrm>
        </p:spPr>
        <p:txBody>
          <a:bodyPr>
            <a:normAutofit/>
          </a:bodyPr>
          <a:lstStyle/>
          <a:p>
            <a:pPr eaLnBrk="1" hangingPunct="1">
              <a:lnSpc>
                <a:spcPct val="90000"/>
              </a:lnSpc>
            </a:pPr>
            <a:r>
              <a:rPr lang="en-US" dirty="0"/>
              <a:t>Plaintext: </a:t>
            </a:r>
            <a:r>
              <a:rPr lang="en-US" dirty="0" err="1">
                <a:solidFill>
                  <a:srgbClr val="FF0000"/>
                </a:solidFill>
                <a:latin typeface="Times-Roman" charset="0"/>
              </a:rPr>
              <a:t>fourscoreandsevenyearsago</a:t>
            </a:r>
          </a:p>
          <a:p>
            <a:pPr eaLnBrk="1" hangingPunct="1">
              <a:lnSpc>
                <a:spcPct val="90000"/>
              </a:lnSpc>
            </a:pPr>
            <a:r>
              <a:rPr lang="en-US" dirty="0"/>
              <a:t>Key:</a:t>
            </a:r>
            <a:r>
              <a:rPr lang="en-US" dirty="0">
                <a:solidFill>
                  <a:srgbClr val="FF0000"/>
                </a:solidFill>
                <a:latin typeface="Times-Roman" charset="0"/>
              </a:rPr>
              <a:t> </a:t>
            </a:r>
          </a:p>
        </p:txBody>
      </p:sp>
      <p:graphicFrame>
        <p:nvGraphicFramePr>
          <p:cNvPr id="21621" name="Group 117"/>
          <p:cNvGraphicFramePr>
            <a:graphicFrameLocks noGrp="1"/>
          </p:cNvGraphicFramePr>
          <p:nvPr/>
        </p:nvGraphicFramePr>
        <p:xfrm>
          <a:off x="2457451" y="3048000"/>
          <a:ext cx="4914903" cy="1219200"/>
        </p:xfrm>
        <a:graphic>
          <a:graphicData uri="http://schemas.openxmlformats.org/drawingml/2006/table">
            <a:tbl>
              <a:tblPr/>
              <a:tblGrid>
                <a:gridCol w="171434">
                  <a:extLst>
                    <a:ext uri="{9D8B030D-6E8A-4147-A177-3AD203B41FA5}">
                      <a16:colId xmlns:a16="http://schemas.microsoft.com/office/drawing/2014/main" val="20000"/>
                    </a:ext>
                  </a:extLst>
                </a:gridCol>
                <a:gridCol w="182991">
                  <a:extLst>
                    <a:ext uri="{9D8B030D-6E8A-4147-A177-3AD203B41FA5}">
                      <a16:colId xmlns:a16="http://schemas.microsoft.com/office/drawing/2014/main" val="20001"/>
                    </a:ext>
                  </a:extLst>
                </a:gridCol>
                <a:gridCol w="198229">
                  <a:extLst>
                    <a:ext uri="{9D8B030D-6E8A-4147-A177-3AD203B41FA5}">
                      <a16:colId xmlns:a16="http://schemas.microsoft.com/office/drawing/2014/main" val="20002"/>
                    </a:ext>
                  </a:extLst>
                </a:gridCol>
                <a:gridCol w="197044">
                  <a:extLst>
                    <a:ext uri="{9D8B030D-6E8A-4147-A177-3AD203B41FA5}">
                      <a16:colId xmlns:a16="http://schemas.microsoft.com/office/drawing/2014/main" val="20003"/>
                    </a:ext>
                  </a:extLst>
                </a:gridCol>
                <a:gridCol w="199417">
                  <a:extLst>
                    <a:ext uri="{9D8B030D-6E8A-4147-A177-3AD203B41FA5}">
                      <a16:colId xmlns:a16="http://schemas.microsoft.com/office/drawing/2014/main" val="20004"/>
                    </a:ext>
                  </a:extLst>
                </a:gridCol>
                <a:gridCol w="198230">
                  <a:extLst>
                    <a:ext uri="{9D8B030D-6E8A-4147-A177-3AD203B41FA5}">
                      <a16:colId xmlns:a16="http://schemas.microsoft.com/office/drawing/2014/main" val="20005"/>
                    </a:ext>
                  </a:extLst>
                </a:gridCol>
                <a:gridCol w="199417">
                  <a:extLst>
                    <a:ext uri="{9D8B030D-6E8A-4147-A177-3AD203B41FA5}">
                      <a16:colId xmlns:a16="http://schemas.microsoft.com/office/drawing/2014/main" val="20006"/>
                    </a:ext>
                  </a:extLst>
                </a:gridCol>
                <a:gridCol w="198229">
                  <a:extLst>
                    <a:ext uri="{9D8B030D-6E8A-4147-A177-3AD203B41FA5}">
                      <a16:colId xmlns:a16="http://schemas.microsoft.com/office/drawing/2014/main" val="20007"/>
                    </a:ext>
                  </a:extLst>
                </a:gridCol>
                <a:gridCol w="197044">
                  <a:extLst>
                    <a:ext uri="{9D8B030D-6E8A-4147-A177-3AD203B41FA5}">
                      <a16:colId xmlns:a16="http://schemas.microsoft.com/office/drawing/2014/main" val="20008"/>
                    </a:ext>
                  </a:extLst>
                </a:gridCol>
                <a:gridCol w="199417">
                  <a:extLst>
                    <a:ext uri="{9D8B030D-6E8A-4147-A177-3AD203B41FA5}">
                      <a16:colId xmlns:a16="http://schemas.microsoft.com/office/drawing/2014/main" val="20009"/>
                    </a:ext>
                  </a:extLst>
                </a:gridCol>
                <a:gridCol w="198230">
                  <a:extLst>
                    <a:ext uri="{9D8B030D-6E8A-4147-A177-3AD203B41FA5}">
                      <a16:colId xmlns:a16="http://schemas.microsoft.com/office/drawing/2014/main" val="20010"/>
                    </a:ext>
                  </a:extLst>
                </a:gridCol>
                <a:gridCol w="197044">
                  <a:extLst>
                    <a:ext uri="{9D8B030D-6E8A-4147-A177-3AD203B41FA5}">
                      <a16:colId xmlns:a16="http://schemas.microsoft.com/office/drawing/2014/main" val="20011"/>
                    </a:ext>
                  </a:extLst>
                </a:gridCol>
                <a:gridCol w="199417">
                  <a:extLst>
                    <a:ext uri="{9D8B030D-6E8A-4147-A177-3AD203B41FA5}">
                      <a16:colId xmlns:a16="http://schemas.microsoft.com/office/drawing/2014/main" val="20012"/>
                    </a:ext>
                  </a:extLst>
                </a:gridCol>
                <a:gridCol w="197044">
                  <a:extLst>
                    <a:ext uri="{9D8B030D-6E8A-4147-A177-3AD203B41FA5}">
                      <a16:colId xmlns:a16="http://schemas.microsoft.com/office/drawing/2014/main" val="20013"/>
                    </a:ext>
                  </a:extLst>
                </a:gridCol>
                <a:gridCol w="198229">
                  <a:extLst>
                    <a:ext uri="{9D8B030D-6E8A-4147-A177-3AD203B41FA5}">
                      <a16:colId xmlns:a16="http://schemas.microsoft.com/office/drawing/2014/main" val="20014"/>
                    </a:ext>
                  </a:extLst>
                </a:gridCol>
                <a:gridCol w="199417">
                  <a:extLst>
                    <a:ext uri="{9D8B030D-6E8A-4147-A177-3AD203B41FA5}">
                      <a16:colId xmlns:a16="http://schemas.microsoft.com/office/drawing/2014/main" val="20015"/>
                    </a:ext>
                  </a:extLst>
                </a:gridCol>
                <a:gridCol w="197044">
                  <a:extLst>
                    <a:ext uri="{9D8B030D-6E8A-4147-A177-3AD203B41FA5}">
                      <a16:colId xmlns:a16="http://schemas.microsoft.com/office/drawing/2014/main" val="20016"/>
                    </a:ext>
                  </a:extLst>
                </a:gridCol>
                <a:gridCol w="198230">
                  <a:extLst>
                    <a:ext uri="{9D8B030D-6E8A-4147-A177-3AD203B41FA5}">
                      <a16:colId xmlns:a16="http://schemas.microsoft.com/office/drawing/2014/main" val="20017"/>
                    </a:ext>
                  </a:extLst>
                </a:gridCol>
                <a:gridCol w="199417">
                  <a:extLst>
                    <a:ext uri="{9D8B030D-6E8A-4147-A177-3AD203B41FA5}">
                      <a16:colId xmlns:a16="http://schemas.microsoft.com/office/drawing/2014/main" val="20018"/>
                    </a:ext>
                  </a:extLst>
                </a:gridCol>
                <a:gridCol w="198229">
                  <a:extLst>
                    <a:ext uri="{9D8B030D-6E8A-4147-A177-3AD203B41FA5}">
                      <a16:colId xmlns:a16="http://schemas.microsoft.com/office/drawing/2014/main" val="20019"/>
                    </a:ext>
                  </a:extLst>
                </a:gridCol>
                <a:gridCol w="199417">
                  <a:extLst>
                    <a:ext uri="{9D8B030D-6E8A-4147-A177-3AD203B41FA5}">
                      <a16:colId xmlns:a16="http://schemas.microsoft.com/office/drawing/2014/main" val="20020"/>
                    </a:ext>
                  </a:extLst>
                </a:gridCol>
                <a:gridCol w="197044">
                  <a:extLst>
                    <a:ext uri="{9D8B030D-6E8A-4147-A177-3AD203B41FA5}">
                      <a16:colId xmlns:a16="http://schemas.microsoft.com/office/drawing/2014/main" val="20021"/>
                    </a:ext>
                  </a:extLst>
                </a:gridCol>
                <a:gridCol w="198230">
                  <a:extLst>
                    <a:ext uri="{9D8B030D-6E8A-4147-A177-3AD203B41FA5}">
                      <a16:colId xmlns:a16="http://schemas.microsoft.com/office/drawing/2014/main" val="20022"/>
                    </a:ext>
                  </a:extLst>
                </a:gridCol>
                <a:gridCol w="198229">
                  <a:extLst>
                    <a:ext uri="{9D8B030D-6E8A-4147-A177-3AD203B41FA5}">
                      <a16:colId xmlns:a16="http://schemas.microsoft.com/office/drawing/2014/main" val="20023"/>
                    </a:ext>
                  </a:extLst>
                </a:gridCol>
                <a:gridCol w="198230">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o</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619" name="Group 115"/>
          <p:cNvGraphicFramePr>
            <a:graphicFrameLocks noGrp="1"/>
          </p:cNvGraphicFramePr>
          <p:nvPr/>
        </p:nvGraphicFramePr>
        <p:xfrm>
          <a:off x="7372350" y="3048000"/>
          <a:ext cx="285750" cy="1219200"/>
        </p:xfrm>
        <a:graphic>
          <a:graphicData uri="http://schemas.openxmlformats.org/drawingml/2006/table">
            <a:tbl>
              <a:tblPr/>
              <a:tblGrid>
                <a:gridCol w="28575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73" name="Rectangle 116"/>
          <p:cNvSpPr>
            <a:spLocks noChangeArrowheads="1"/>
          </p:cNvSpPr>
          <p:nvPr/>
        </p:nvSpPr>
        <p:spPr bwMode="auto">
          <a:xfrm>
            <a:off x="152400" y="4419600"/>
            <a:ext cx="8534400" cy="1676400"/>
          </a:xfrm>
          <a:prstGeom prst="rect">
            <a:avLst/>
          </a:prstGeom>
          <a:noFill/>
          <a:ln w="9525">
            <a:noFill/>
            <a:miter lim="800000"/>
            <a:headEnd/>
            <a:tailEnd/>
          </a:ln>
        </p:spPr>
        <p:txBody>
          <a:bodyPr>
            <a:prstTxWarp prst="textNoShape">
              <a:avLst/>
            </a:prstTxWarp>
          </a:bodyPr>
          <a:lstStyle/>
          <a:p>
            <a:pPr marL="342900" indent="-342900" fontAlgn="base">
              <a:lnSpc>
                <a:spcPct val="90000"/>
              </a:lnSpc>
              <a:spcBef>
                <a:spcPct val="20000"/>
              </a:spcBef>
              <a:spcAft>
                <a:spcPct val="0"/>
              </a:spcAft>
              <a:buClr>
                <a:srgbClr val="3333CC"/>
              </a:buClr>
              <a:buSzPct val="75000"/>
              <a:buFont typeface="Wingdings" charset="2"/>
              <a:buChar char="q"/>
            </a:pPr>
            <a:r>
              <a:rPr lang="en-US" sz="3200" dirty="0" err="1">
                <a:solidFill>
                  <a:srgbClr val="000000"/>
                </a:solidFill>
              </a:rPr>
              <a:t>Ciphertext</a:t>
            </a:r>
            <a:r>
              <a:rPr lang="en-US" sz="3200" dirty="0">
                <a:solidFill>
                  <a:srgbClr val="000000"/>
                </a:solidFill>
              </a:rPr>
              <a:t>: </a:t>
            </a:r>
          </a:p>
          <a:p>
            <a:pPr marL="342900" indent="-342900" fontAlgn="base">
              <a:lnSpc>
                <a:spcPct val="90000"/>
              </a:lnSpc>
              <a:spcBef>
                <a:spcPct val="20000"/>
              </a:spcBef>
              <a:spcAft>
                <a:spcPct val="0"/>
              </a:spcAft>
              <a:buClr>
                <a:srgbClr val="3333CC"/>
              </a:buClr>
              <a:buSzPct val="75000"/>
            </a:pPr>
            <a:r>
              <a:rPr lang="en-US" sz="3200" dirty="0">
                <a:solidFill>
                  <a:srgbClr val="FF0000"/>
                </a:solidFill>
                <a:latin typeface="Times-Roman" charset="0"/>
              </a:rPr>
              <a:t>	IRXUVFRUHDQGVHYHQBHDUVDJR</a:t>
            </a:r>
          </a:p>
          <a:p>
            <a:pPr marL="342900" indent="-342900" fontAlgn="base">
              <a:lnSpc>
                <a:spcPct val="90000"/>
              </a:lnSpc>
              <a:spcBef>
                <a:spcPct val="20000"/>
              </a:spcBef>
              <a:spcAft>
                <a:spcPct val="0"/>
              </a:spcAft>
              <a:buClr>
                <a:srgbClr val="3333CC"/>
              </a:buClr>
              <a:buSzPct val="75000"/>
              <a:buFont typeface="Wingdings" charset="2"/>
              <a:buChar char="q"/>
            </a:pPr>
            <a:r>
              <a:rPr lang="en-US" sz="3200" dirty="0">
                <a:solidFill>
                  <a:srgbClr val="000000"/>
                </a:solidFill>
              </a:rPr>
              <a:t>Shift by 3 is “Caesar’s cipher”</a:t>
            </a:r>
          </a:p>
        </p:txBody>
      </p:sp>
      <p:sp>
        <p:nvSpPr>
          <p:cNvPr id="20574" name="Rectangle 118"/>
          <p:cNvSpPr>
            <a:spLocks noChangeArrowheads="1"/>
          </p:cNvSpPr>
          <p:nvPr/>
        </p:nvSpPr>
        <p:spPr bwMode="auto">
          <a:xfrm>
            <a:off x="1371600" y="3124200"/>
            <a:ext cx="1098121"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dirty="0">
                <a:solidFill>
                  <a:srgbClr val="000000"/>
                </a:solidFill>
              </a:rPr>
              <a:t>Plaintext</a:t>
            </a:r>
          </a:p>
        </p:txBody>
      </p:sp>
      <p:sp>
        <p:nvSpPr>
          <p:cNvPr id="20575" name="Rectangle 119"/>
          <p:cNvSpPr>
            <a:spLocks noChangeArrowheads="1"/>
          </p:cNvSpPr>
          <p:nvPr/>
        </p:nvSpPr>
        <p:spPr bwMode="auto">
          <a:xfrm>
            <a:off x="1240982" y="3657600"/>
            <a:ext cx="1273618"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dirty="0" err="1">
                <a:solidFill>
                  <a:srgbClr val="000000"/>
                </a:solidFill>
              </a:rPr>
              <a:t>Ciphertext</a:t>
            </a:r>
            <a:endParaRPr lang="en-US" sz="2400" dirty="0">
              <a:solidFill>
                <a:srgbClr val="000000"/>
              </a:solidFill>
            </a:endParaRPr>
          </a:p>
        </p:txBody>
      </p:sp>
    </p:spTree>
    <p:extLst>
      <p:ext uri="{BB962C8B-B14F-4D97-AF65-F5344CB8AC3E}">
        <p14:creationId xmlns:p14="http://schemas.microsoft.com/office/powerpoint/2010/main" val="21727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Ceasar’s</a:t>
            </a:r>
            <a:r>
              <a:rPr lang="en-US" dirty="0"/>
              <a:t> Cipher</a:t>
            </a:r>
            <a:endParaRPr lang="en-AU" dirty="0"/>
          </a:p>
        </p:txBody>
      </p:sp>
      <p:sp>
        <p:nvSpPr>
          <p:cNvPr id="3" name="Content Placeholder 2"/>
          <p:cNvSpPr>
            <a:spLocks noGrp="1"/>
          </p:cNvSpPr>
          <p:nvPr>
            <p:ph idx="1"/>
          </p:nvPr>
        </p:nvSpPr>
        <p:spPr/>
        <p:txBody>
          <a:bodyPr/>
          <a:lstStyle/>
          <a:p>
            <a:r>
              <a:rPr lang="en-AU" dirty="0"/>
              <a:t>For each plaintext letter </a:t>
            </a:r>
            <a:r>
              <a:rPr lang="en-AU" i="1" dirty="0"/>
              <a:t>p</a:t>
            </a:r>
            <a:r>
              <a:rPr lang="en-AU" dirty="0"/>
              <a:t>, substitute the </a:t>
            </a:r>
            <a:r>
              <a:rPr lang="en-AU" dirty="0" err="1"/>
              <a:t>ciphertext</a:t>
            </a:r>
            <a:r>
              <a:rPr lang="en-AU" dirty="0"/>
              <a:t> letter </a:t>
            </a:r>
            <a:r>
              <a:rPr lang="en-AU" i="1" dirty="0"/>
              <a:t>C</a:t>
            </a:r>
            <a:r>
              <a:rPr lang="en-AU" dirty="0"/>
              <a:t>:</a:t>
            </a:r>
            <a:endParaRPr lang="en-US" dirty="0">
              <a:solidFill>
                <a:srgbClr val="FF0000"/>
              </a:solidFill>
              <a:latin typeface="Times-Roman" charset="0"/>
            </a:endParaRPr>
          </a:p>
          <a:p>
            <a:r>
              <a:rPr lang="da-DK" i="1" dirty="0"/>
              <a:t>C </a:t>
            </a:r>
            <a:r>
              <a:rPr lang="da-DK" dirty="0"/>
              <a:t>= E(3, </a:t>
            </a:r>
            <a:r>
              <a:rPr lang="da-DK" i="1" dirty="0"/>
              <a:t>p</a:t>
            </a:r>
            <a:r>
              <a:rPr lang="da-DK" dirty="0"/>
              <a:t>) = (</a:t>
            </a:r>
            <a:r>
              <a:rPr lang="da-DK" i="1" dirty="0"/>
              <a:t>p </a:t>
            </a:r>
            <a:r>
              <a:rPr lang="da-DK" dirty="0"/>
              <a:t>+ 3) mod 26</a:t>
            </a:r>
          </a:p>
          <a:p>
            <a:r>
              <a:rPr lang="en-AU" dirty="0"/>
              <a:t>A shift may be of any amount, so that the general Caesar algorithm is</a:t>
            </a:r>
          </a:p>
          <a:p>
            <a:r>
              <a:rPr lang="da-DK" i="1" dirty="0"/>
              <a:t>C </a:t>
            </a:r>
            <a:r>
              <a:rPr lang="da-DK" dirty="0"/>
              <a:t>= E(</a:t>
            </a:r>
            <a:r>
              <a:rPr lang="da-DK" i="1" dirty="0"/>
              <a:t>k</a:t>
            </a:r>
            <a:r>
              <a:rPr lang="da-DK" dirty="0"/>
              <a:t>, </a:t>
            </a:r>
            <a:r>
              <a:rPr lang="da-DK" i="1" dirty="0"/>
              <a:t>p</a:t>
            </a:r>
            <a:r>
              <a:rPr lang="da-DK" dirty="0"/>
              <a:t>) = (</a:t>
            </a:r>
            <a:r>
              <a:rPr lang="da-DK" i="1" dirty="0"/>
              <a:t>p </a:t>
            </a:r>
            <a:r>
              <a:rPr lang="da-DK" dirty="0"/>
              <a:t>+ </a:t>
            </a:r>
            <a:r>
              <a:rPr lang="da-DK" i="1" dirty="0"/>
              <a:t>k</a:t>
            </a:r>
            <a:r>
              <a:rPr lang="da-DK" dirty="0"/>
              <a:t>) mod 26</a:t>
            </a:r>
          </a:p>
        </p:txBody>
      </p:sp>
    </p:spTree>
    <p:extLst>
      <p:ext uri="{BB962C8B-B14F-4D97-AF65-F5344CB8AC3E}">
        <p14:creationId xmlns:p14="http://schemas.microsoft.com/office/powerpoint/2010/main" val="257922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543050" y="457200"/>
            <a:ext cx="6057900" cy="990600"/>
          </a:xfrm>
        </p:spPr>
        <p:txBody>
          <a:bodyPr>
            <a:normAutofit fontScale="90000"/>
          </a:bodyPr>
          <a:lstStyle/>
          <a:p>
            <a:pPr eaLnBrk="1" hangingPunct="1"/>
            <a:r>
              <a:rPr lang="en-US" dirty="0" err="1"/>
              <a:t>Ceasar’s</a:t>
            </a:r>
            <a:r>
              <a:rPr lang="en-US" dirty="0"/>
              <a:t> Cipher Decryption</a:t>
            </a:r>
          </a:p>
        </p:txBody>
      </p:sp>
      <p:sp>
        <p:nvSpPr>
          <p:cNvPr id="169987" name="Rectangle 3"/>
          <p:cNvSpPr>
            <a:spLocks noGrp="1" noChangeArrowheads="1"/>
          </p:cNvSpPr>
          <p:nvPr>
            <p:ph type="body" idx="1"/>
          </p:nvPr>
        </p:nvSpPr>
        <p:spPr>
          <a:xfrm>
            <a:off x="1657350" y="5410200"/>
            <a:ext cx="6057900" cy="838200"/>
          </a:xfrm>
        </p:spPr>
        <p:txBody>
          <a:bodyPr>
            <a:normAutofit fontScale="92500"/>
          </a:bodyPr>
          <a:lstStyle/>
          <a:p>
            <a:pPr eaLnBrk="1" hangingPunct="1">
              <a:lnSpc>
                <a:spcPct val="90000"/>
              </a:lnSpc>
            </a:pPr>
            <a:r>
              <a:rPr lang="en-US" dirty="0"/>
              <a:t>Plaintext: </a:t>
            </a:r>
            <a:r>
              <a:rPr lang="en-US" sz="3600" dirty="0" err="1">
                <a:solidFill>
                  <a:srgbClr val="FF0000"/>
                </a:solidFill>
                <a:latin typeface="Times-Roman" charset="0"/>
              </a:rPr>
              <a:t>spongebobsquarepants</a:t>
            </a:r>
            <a:endParaRPr lang="en-US" sz="3600" dirty="0">
              <a:solidFill>
                <a:srgbClr val="FF0000"/>
              </a:solidFill>
              <a:latin typeface="Times-Roman" charset="0"/>
            </a:endParaRPr>
          </a:p>
        </p:txBody>
      </p:sp>
      <p:graphicFrame>
        <p:nvGraphicFramePr>
          <p:cNvPr id="169988" name="Group 4"/>
          <p:cNvGraphicFramePr>
            <a:graphicFrameLocks noGrp="1"/>
          </p:cNvGraphicFramePr>
          <p:nvPr/>
        </p:nvGraphicFramePr>
        <p:xfrm>
          <a:off x="2457449" y="2819400"/>
          <a:ext cx="4961577" cy="1219200"/>
        </p:xfrm>
        <a:graphic>
          <a:graphicData uri="http://schemas.openxmlformats.org/drawingml/2006/table">
            <a:tbl>
              <a:tblPr/>
              <a:tblGrid>
                <a:gridCol w="157229">
                  <a:extLst>
                    <a:ext uri="{9D8B030D-6E8A-4147-A177-3AD203B41FA5}">
                      <a16:colId xmlns:a16="http://schemas.microsoft.com/office/drawing/2014/main" val="20000"/>
                    </a:ext>
                  </a:extLst>
                </a:gridCol>
                <a:gridCol w="200132">
                  <a:extLst>
                    <a:ext uri="{9D8B030D-6E8A-4147-A177-3AD203B41FA5}">
                      <a16:colId xmlns:a16="http://schemas.microsoft.com/office/drawing/2014/main" val="20001"/>
                    </a:ext>
                  </a:extLst>
                </a:gridCol>
                <a:gridCol w="200131">
                  <a:extLst>
                    <a:ext uri="{9D8B030D-6E8A-4147-A177-3AD203B41FA5}">
                      <a16:colId xmlns:a16="http://schemas.microsoft.com/office/drawing/2014/main" val="20002"/>
                    </a:ext>
                  </a:extLst>
                </a:gridCol>
                <a:gridCol w="198933">
                  <a:extLst>
                    <a:ext uri="{9D8B030D-6E8A-4147-A177-3AD203B41FA5}">
                      <a16:colId xmlns:a16="http://schemas.microsoft.com/office/drawing/2014/main" val="20003"/>
                    </a:ext>
                  </a:extLst>
                </a:gridCol>
                <a:gridCol w="201329">
                  <a:extLst>
                    <a:ext uri="{9D8B030D-6E8A-4147-A177-3AD203B41FA5}">
                      <a16:colId xmlns:a16="http://schemas.microsoft.com/office/drawing/2014/main" val="20004"/>
                    </a:ext>
                  </a:extLst>
                </a:gridCol>
                <a:gridCol w="200132">
                  <a:extLst>
                    <a:ext uri="{9D8B030D-6E8A-4147-A177-3AD203B41FA5}">
                      <a16:colId xmlns:a16="http://schemas.microsoft.com/office/drawing/2014/main" val="20005"/>
                    </a:ext>
                  </a:extLst>
                </a:gridCol>
                <a:gridCol w="201329">
                  <a:extLst>
                    <a:ext uri="{9D8B030D-6E8A-4147-A177-3AD203B41FA5}">
                      <a16:colId xmlns:a16="http://schemas.microsoft.com/office/drawing/2014/main" val="20006"/>
                    </a:ext>
                  </a:extLst>
                </a:gridCol>
                <a:gridCol w="200131">
                  <a:extLst>
                    <a:ext uri="{9D8B030D-6E8A-4147-A177-3AD203B41FA5}">
                      <a16:colId xmlns:a16="http://schemas.microsoft.com/office/drawing/2014/main" val="20007"/>
                    </a:ext>
                  </a:extLst>
                </a:gridCol>
                <a:gridCol w="198933">
                  <a:extLst>
                    <a:ext uri="{9D8B030D-6E8A-4147-A177-3AD203B41FA5}">
                      <a16:colId xmlns:a16="http://schemas.microsoft.com/office/drawing/2014/main" val="20008"/>
                    </a:ext>
                  </a:extLst>
                </a:gridCol>
                <a:gridCol w="201329">
                  <a:extLst>
                    <a:ext uri="{9D8B030D-6E8A-4147-A177-3AD203B41FA5}">
                      <a16:colId xmlns:a16="http://schemas.microsoft.com/office/drawing/2014/main" val="20009"/>
                    </a:ext>
                  </a:extLst>
                </a:gridCol>
                <a:gridCol w="200132">
                  <a:extLst>
                    <a:ext uri="{9D8B030D-6E8A-4147-A177-3AD203B41FA5}">
                      <a16:colId xmlns:a16="http://schemas.microsoft.com/office/drawing/2014/main" val="20010"/>
                    </a:ext>
                  </a:extLst>
                </a:gridCol>
                <a:gridCol w="198933">
                  <a:extLst>
                    <a:ext uri="{9D8B030D-6E8A-4147-A177-3AD203B41FA5}">
                      <a16:colId xmlns:a16="http://schemas.microsoft.com/office/drawing/2014/main" val="20011"/>
                    </a:ext>
                  </a:extLst>
                </a:gridCol>
                <a:gridCol w="201329">
                  <a:extLst>
                    <a:ext uri="{9D8B030D-6E8A-4147-A177-3AD203B41FA5}">
                      <a16:colId xmlns:a16="http://schemas.microsoft.com/office/drawing/2014/main" val="20012"/>
                    </a:ext>
                  </a:extLst>
                </a:gridCol>
                <a:gridCol w="198933">
                  <a:extLst>
                    <a:ext uri="{9D8B030D-6E8A-4147-A177-3AD203B41FA5}">
                      <a16:colId xmlns:a16="http://schemas.microsoft.com/office/drawing/2014/main" val="20013"/>
                    </a:ext>
                  </a:extLst>
                </a:gridCol>
                <a:gridCol w="200131">
                  <a:extLst>
                    <a:ext uri="{9D8B030D-6E8A-4147-A177-3AD203B41FA5}">
                      <a16:colId xmlns:a16="http://schemas.microsoft.com/office/drawing/2014/main" val="20014"/>
                    </a:ext>
                  </a:extLst>
                </a:gridCol>
                <a:gridCol w="201329">
                  <a:extLst>
                    <a:ext uri="{9D8B030D-6E8A-4147-A177-3AD203B41FA5}">
                      <a16:colId xmlns:a16="http://schemas.microsoft.com/office/drawing/2014/main" val="20015"/>
                    </a:ext>
                  </a:extLst>
                </a:gridCol>
                <a:gridCol w="198933">
                  <a:extLst>
                    <a:ext uri="{9D8B030D-6E8A-4147-A177-3AD203B41FA5}">
                      <a16:colId xmlns:a16="http://schemas.microsoft.com/office/drawing/2014/main" val="20016"/>
                    </a:ext>
                  </a:extLst>
                </a:gridCol>
                <a:gridCol w="200132">
                  <a:extLst>
                    <a:ext uri="{9D8B030D-6E8A-4147-A177-3AD203B41FA5}">
                      <a16:colId xmlns:a16="http://schemas.microsoft.com/office/drawing/2014/main" val="20017"/>
                    </a:ext>
                  </a:extLst>
                </a:gridCol>
                <a:gridCol w="201329">
                  <a:extLst>
                    <a:ext uri="{9D8B030D-6E8A-4147-A177-3AD203B41FA5}">
                      <a16:colId xmlns:a16="http://schemas.microsoft.com/office/drawing/2014/main" val="20018"/>
                    </a:ext>
                  </a:extLst>
                </a:gridCol>
                <a:gridCol w="200131">
                  <a:extLst>
                    <a:ext uri="{9D8B030D-6E8A-4147-A177-3AD203B41FA5}">
                      <a16:colId xmlns:a16="http://schemas.microsoft.com/office/drawing/2014/main" val="20019"/>
                    </a:ext>
                  </a:extLst>
                </a:gridCol>
                <a:gridCol w="201329">
                  <a:extLst>
                    <a:ext uri="{9D8B030D-6E8A-4147-A177-3AD203B41FA5}">
                      <a16:colId xmlns:a16="http://schemas.microsoft.com/office/drawing/2014/main" val="20020"/>
                    </a:ext>
                  </a:extLst>
                </a:gridCol>
                <a:gridCol w="198933">
                  <a:extLst>
                    <a:ext uri="{9D8B030D-6E8A-4147-A177-3AD203B41FA5}">
                      <a16:colId xmlns:a16="http://schemas.microsoft.com/office/drawing/2014/main" val="20021"/>
                    </a:ext>
                  </a:extLst>
                </a:gridCol>
                <a:gridCol w="200132">
                  <a:extLst>
                    <a:ext uri="{9D8B030D-6E8A-4147-A177-3AD203B41FA5}">
                      <a16:colId xmlns:a16="http://schemas.microsoft.com/office/drawing/2014/main" val="20022"/>
                    </a:ext>
                  </a:extLst>
                </a:gridCol>
                <a:gridCol w="200131">
                  <a:extLst>
                    <a:ext uri="{9D8B030D-6E8A-4147-A177-3AD203B41FA5}">
                      <a16:colId xmlns:a16="http://schemas.microsoft.com/office/drawing/2014/main" val="20023"/>
                    </a:ext>
                  </a:extLst>
                </a:gridCol>
                <a:gridCol w="200132">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0068" name="Group 84"/>
          <p:cNvGraphicFramePr>
            <a:graphicFrameLocks noGrp="1"/>
          </p:cNvGraphicFramePr>
          <p:nvPr/>
        </p:nvGraphicFramePr>
        <p:xfrm>
          <a:off x="7429500" y="2819400"/>
          <a:ext cx="285750" cy="1219200"/>
        </p:xfrm>
        <a:graphic>
          <a:graphicData uri="http://schemas.openxmlformats.org/drawingml/2006/table">
            <a:tbl>
              <a:tblPr/>
              <a:tblGrid>
                <a:gridCol w="28575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597" name="Rectangle 93"/>
          <p:cNvSpPr>
            <a:spLocks noChangeArrowheads="1"/>
          </p:cNvSpPr>
          <p:nvPr/>
        </p:nvSpPr>
        <p:spPr bwMode="auto">
          <a:xfrm>
            <a:off x="1485900" y="2971800"/>
            <a:ext cx="1098121"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a:solidFill>
                  <a:srgbClr val="000000"/>
                </a:solidFill>
              </a:rPr>
              <a:t>Plaintext</a:t>
            </a:r>
          </a:p>
        </p:txBody>
      </p:sp>
      <p:sp>
        <p:nvSpPr>
          <p:cNvPr id="21598" name="Rectangle 94"/>
          <p:cNvSpPr>
            <a:spLocks noChangeArrowheads="1"/>
          </p:cNvSpPr>
          <p:nvPr/>
        </p:nvSpPr>
        <p:spPr bwMode="auto">
          <a:xfrm>
            <a:off x="1314450" y="3505200"/>
            <a:ext cx="1273618"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a:solidFill>
                  <a:srgbClr val="000000"/>
                </a:solidFill>
              </a:rPr>
              <a:t>Ciphertext</a:t>
            </a:r>
            <a:endParaRPr lang="en-US" sz="2400">
              <a:solidFill>
                <a:srgbClr val="000000"/>
              </a:solidFill>
            </a:endParaRPr>
          </a:p>
        </p:txBody>
      </p:sp>
      <p:sp>
        <p:nvSpPr>
          <p:cNvPr id="21599" name="Rectangle 97"/>
          <p:cNvSpPr>
            <a:spLocks noChangeArrowheads="1"/>
          </p:cNvSpPr>
          <p:nvPr/>
        </p:nvSpPr>
        <p:spPr bwMode="auto">
          <a:xfrm>
            <a:off x="533400" y="1600200"/>
            <a:ext cx="8153400" cy="3505200"/>
          </a:xfrm>
          <a:prstGeom prst="rect">
            <a:avLst/>
          </a:prstGeom>
          <a:noFill/>
          <a:ln w="9525">
            <a:noFill/>
            <a:miter lim="800000"/>
            <a:headEnd/>
            <a:tailEnd/>
          </a:ln>
        </p:spPr>
        <p:txBody>
          <a:bodyPr>
            <a:prstTxWarp prst="textNoShape">
              <a:avLst/>
            </a:prstTxWarp>
          </a:bodyPr>
          <a:lstStyle/>
          <a:p>
            <a:pPr marL="342900" indent="-342900" fontAlgn="base">
              <a:lnSpc>
                <a:spcPct val="80000"/>
              </a:lnSpc>
              <a:spcBef>
                <a:spcPct val="20000"/>
              </a:spcBef>
              <a:spcAft>
                <a:spcPct val="0"/>
              </a:spcAft>
              <a:buClr>
                <a:srgbClr val="3333CC"/>
              </a:buClr>
              <a:buSzPct val="75000"/>
              <a:buFont typeface="Wingdings" charset="2"/>
              <a:buChar char="q"/>
            </a:pPr>
            <a:r>
              <a:rPr lang="en-US" sz="3200" dirty="0">
                <a:solidFill>
                  <a:srgbClr val="000000"/>
                </a:solidFill>
              </a:rPr>
              <a:t>Suppose we know a Caesar’s cipher is being used:</a:t>
            </a:r>
          </a:p>
          <a:p>
            <a:pPr marL="342900" indent="-342900" fontAlgn="base">
              <a:lnSpc>
                <a:spcPct val="80000"/>
              </a:lnSpc>
              <a:spcBef>
                <a:spcPct val="20000"/>
              </a:spcBef>
              <a:spcAft>
                <a:spcPct val="0"/>
              </a:spcAft>
              <a:buClr>
                <a:srgbClr val="3333CC"/>
              </a:buClr>
              <a:buSzPct val="75000"/>
              <a:buFont typeface="Wingdings" charset="2"/>
              <a:buChar char="q"/>
            </a:pPr>
            <a:endParaRPr lang="en-US" sz="3200" dirty="0">
              <a:solidFill>
                <a:srgbClr val="000000"/>
              </a:solidFill>
            </a:endParaRPr>
          </a:p>
          <a:p>
            <a:pPr marL="342900" indent="-342900" fontAlgn="base">
              <a:lnSpc>
                <a:spcPct val="80000"/>
              </a:lnSpc>
              <a:spcBef>
                <a:spcPct val="20000"/>
              </a:spcBef>
              <a:spcAft>
                <a:spcPct val="0"/>
              </a:spcAft>
              <a:buClr>
                <a:srgbClr val="3333CC"/>
              </a:buClr>
              <a:buSzPct val="75000"/>
              <a:buFont typeface="Wingdings" charset="2"/>
              <a:buChar char="q"/>
            </a:pPr>
            <a:endParaRPr lang="en-US" sz="3200" dirty="0">
              <a:solidFill>
                <a:srgbClr val="000000"/>
              </a:solidFill>
            </a:endParaRPr>
          </a:p>
          <a:p>
            <a:pPr marL="342900" indent="-342900" fontAlgn="base">
              <a:lnSpc>
                <a:spcPct val="80000"/>
              </a:lnSpc>
              <a:spcBef>
                <a:spcPct val="20000"/>
              </a:spcBef>
              <a:spcAft>
                <a:spcPct val="0"/>
              </a:spcAft>
              <a:buClr>
                <a:srgbClr val="3333CC"/>
              </a:buClr>
              <a:buSzPct val="75000"/>
              <a:buFont typeface="Wingdings" charset="2"/>
              <a:buChar char="q"/>
            </a:pPr>
            <a:endParaRPr lang="en-US" sz="3200" dirty="0">
              <a:solidFill>
                <a:srgbClr val="000000"/>
              </a:solidFill>
            </a:endParaRPr>
          </a:p>
          <a:p>
            <a:pPr marL="342900" indent="-342900" fontAlgn="base">
              <a:lnSpc>
                <a:spcPct val="80000"/>
              </a:lnSpc>
              <a:spcBef>
                <a:spcPct val="20000"/>
              </a:spcBef>
              <a:spcAft>
                <a:spcPct val="0"/>
              </a:spcAft>
              <a:buClr>
                <a:srgbClr val="3333CC"/>
              </a:buClr>
              <a:buSzPct val="75000"/>
              <a:buFont typeface="Wingdings" charset="2"/>
              <a:buChar char="q"/>
            </a:pPr>
            <a:endParaRPr lang="en-US" sz="3200" dirty="0">
              <a:solidFill>
                <a:srgbClr val="000000"/>
              </a:solidFill>
            </a:endParaRPr>
          </a:p>
          <a:p>
            <a:pPr marL="342900" indent="-342900" fontAlgn="base">
              <a:lnSpc>
                <a:spcPct val="80000"/>
              </a:lnSpc>
              <a:spcBef>
                <a:spcPct val="20000"/>
              </a:spcBef>
              <a:spcAft>
                <a:spcPct val="0"/>
              </a:spcAft>
              <a:buClr>
                <a:srgbClr val="3333CC"/>
              </a:buClr>
              <a:buSzPct val="75000"/>
              <a:buFont typeface="Wingdings" charset="2"/>
              <a:buChar char="q"/>
            </a:pPr>
            <a:r>
              <a:rPr lang="en-US" sz="3200" dirty="0">
                <a:solidFill>
                  <a:srgbClr val="000000"/>
                </a:solidFill>
              </a:rPr>
              <a:t>Given </a:t>
            </a:r>
            <a:r>
              <a:rPr lang="en-US" sz="3200" dirty="0" err="1">
                <a:solidFill>
                  <a:srgbClr val="000000"/>
                </a:solidFill>
              </a:rPr>
              <a:t>ciphertext</a:t>
            </a:r>
            <a:r>
              <a:rPr lang="en-US" sz="3200" dirty="0">
                <a:solidFill>
                  <a:srgbClr val="000000"/>
                </a:solidFill>
              </a:rPr>
              <a:t>:</a:t>
            </a:r>
          </a:p>
          <a:p>
            <a:pPr marL="342900" indent="-342900" fontAlgn="base">
              <a:lnSpc>
                <a:spcPct val="80000"/>
              </a:lnSpc>
              <a:spcBef>
                <a:spcPct val="20000"/>
              </a:spcBef>
              <a:spcAft>
                <a:spcPct val="0"/>
              </a:spcAft>
              <a:buClr>
                <a:srgbClr val="3333CC"/>
              </a:buClr>
              <a:buSzPct val="75000"/>
            </a:pPr>
            <a:r>
              <a:rPr lang="en-US" sz="3200" dirty="0">
                <a:solidFill>
                  <a:srgbClr val="000000"/>
                </a:solidFill>
              </a:rPr>
              <a:t>	</a:t>
            </a:r>
            <a:r>
              <a:rPr lang="en-US" sz="3200" dirty="0">
                <a:solidFill>
                  <a:srgbClr val="FF0000"/>
                </a:solidFill>
                <a:latin typeface="Times-Roman" charset="0"/>
              </a:rPr>
              <a:t>VSRQJHEREVTXDUHSDWV</a:t>
            </a:r>
            <a:endParaRPr lang="en-US" sz="3200" dirty="0">
              <a:solidFill>
                <a:srgbClr val="000000"/>
              </a:solidFill>
            </a:endParaRPr>
          </a:p>
        </p:txBody>
      </p:sp>
    </p:spTree>
    <p:extLst>
      <p:ext uri="{BB962C8B-B14F-4D97-AF65-F5344CB8AC3E}">
        <p14:creationId xmlns:p14="http://schemas.microsoft.com/office/powerpoint/2010/main" val="425218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10000"/>
                                  </p:iterate>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75" fill="hold"/>
                                        <p:tgtEl>
                                          <p:spTgt spid="16998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6998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Cryptanalysis</a:t>
            </a:r>
            <a:endParaRPr lang="en-AU" dirty="0"/>
          </a:p>
        </p:txBody>
      </p:sp>
      <p:sp>
        <p:nvSpPr>
          <p:cNvPr id="3" name="Content Placeholder 2"/>
          <p:cNvSpPr>
            <a:spLocks noGrp="1"/>
          </p:cNvSpPr>
          <p:nvPr>
            <p:ph idx="1"/>
          </p:nvPr>
        </p:nvSpPr>
        <p:spPr>
          <a:xfrm>
            <a:off x="457200" y="1447800"/>
            <a:ext cx="8229600" cy="5257800"/>
          </a:xfrm>
        </p:spPr>
        <p:txBody>
          <a:bodyPr>
            <a:noAutofit/>
          </a:bodyPr>
          <a:lstStyle/>
          <a:p>
            <a:pPr algn="just"/>
            <a:r>
              <a:rPr lang="en-AU" sz="2800" dirty="0"/>
              <a:t>If we limit the simple substitution to shifts, then the possible keys are </a:t>
            </a:r>
            <a:r>
              <a:rPr lang="pt-BR" sz="2800" i="1" dirty="0"/>
              <a:t>n </a:t>
            </a:r>
            <a:r>
              <a:rPr lang="pt-BR" sz="2800" dirty="0"/>
              <a:t>∈ {0</a:t>
            </a:r>
            <a:r>
              <a:rPr lang="pt-BR" sz="2800" i="1" dirty="0"/>
              <a:t>, </a:t>
            </a:r>
            <a:r>
              <a:rPr lang="pt-BR" sz="2800" dirty="0"/>
              <a:t>1</a:t>
            </a:r>
            <a:r>
              <a:rPr lang="pt-BR" sz="2800" i="1" dirty="0"/>
              <a:t>, </a:t>
            </a:r>
            <a:r>
              <a:rPr lang="pt-BR" sz="2800" dirty="0"/>
              <a:t>2</a:t>
            </a:r>
            <a:r>
              <a:rPr lang="pt-BR" sz="2800" i="1" dirty="0"/>
              <a:t>, . . . , </a:t>
            </a:r>
            <a:r>
              <a:rPr lang="pt-BR" sz="2800" dirty="0"/>
              <a:t>25}.</a:t>
            </a:r>
          </a:p>
          <a:p>
            <a:pPr algn="just">
              <a:lnSpc>
                <a:spcPct val="90000"/>
              </a:lnSpc>
              <a:spcAft>
                <a:spcPts val="600"/>
              </a:spcAft>
            </a:pPr>
            <a:r>
              <a:rPr lang="en-US" sz="2800" dirty="0"/>
              <a:t>A simple substitution (shift by </a:t>
            </a:r>
            <a:r>
              <a:rPr lang="en-US" sz="2800" dirty="0">
                <a:latin typeface="Times-Roman" charset="0"/>
              </a:rPr>
              <a:t>n</a:t>
            </a:r>
            <a:r>
              <a:rPr lang="en-US" sz="2800" dirty="0"/>
              <a:t>) is used</a:t>
            </a:r>
          </a:p>
          <a:p>
            <a:pPr lvl="1" algn="just">
              <a:lnSpc>
                <a:spcPct val="90000"/>
              </a:lnSpc>
              <a:spcAft>
                <a:spcPts val="600"/>
              </a:spcAft>
            </a:pPr>
            <a:r>
              <a:rPr lang="en-US" sz="2000" dirty="0"/>
              <a:t>But the key is unknown</a:t>
            </a:r>
          </a:p>
          <a:p>
            <a:pPr algn="just">
              <a:lnSpc>
                <a:spcPct val="90000"/>
              </a:lnSpc>
              <a:spcAft>
                <a:spcPts val="600"/>
              </a:spcAft>
            </a:pPr>
            <a:r>
              <a:rPr lang="en-US" sz="2800" dirty="0"/>
              <a:t>Given </a:t>
            </a:r>
            <a:r>
              <a:rPr lang="en-US" sz="2800" dirty="0" err="1"/>
              <a:t>ciphertext</a:t>
            </a:r>
            <a:r>
              <a:rPr lang="en-US" sz="2800" dirty="0"/>
              <a:t>: </a:t>
            </a:r>
            <a:r>
              <a:rPr lang="en-US" sz="2800" dirty="0">
                <a:solidFill>
                  <a:srgbClr val="FF0000"/>
                </a:solidFill>
                <a:latin typeface="Times-Roman" charset="0"/>
              </a:rPr>
              <a:t>CSYEVIXIVQMREXIH</a:t>
            </a:r>
            <a:endParaRPr lang="en-US" sz="2800" dirty="0"/>
          </a:p>
          <a:p>
            <a:pPr algn="just">
              <a:lnSpc>
                <a:spcPct val="90000"/>
              </a:lnSpc>
              <a:spcAft>
                <a:spcPts val="600"/>
              </a:spcAft>
            </a:pPr>
            <a:r>
              <a:rPr lang="en-US" sz="2800" dirty="0"/>
              <a:t>How to find the key?</a:t>
            </a:r>
          </a:p>
          <a:p>
            <a:pPr algn="just">
              <a:lnSpc>
                <a:spcPct val="90000"/>
              </a:lnSpc>
              <a:spcAft>
                <a:spcPts val="600"/>
              </a:spcAft>
            </a:pPr>
            <a:r>
              <a:rPr lang="en-US" sz="2800" dirty="0"/>
              <a:t>Only 26 possible keys </a:t>
            </a:r>
            <a:r>
              <a:rPr lang="en-US" sz="2800" dirty="0">
                <a:sym typeface="Symbol" charset="2"/>
              </a:rPr>
              <a:t></a:t>
            </a:r>
            <a:r>
              <a:rPr lang="en-US" sz="2800" dirty="0"/>
              <a:t> try them all!</a:t>
            </a:r>
          </a:p>
        </p:txBody>
      </p:sp>
    </p:spTree>
    <p:extLst>
      <p:ext uri="{BB962C8B-B14F-4D97-AF65-F5344CB8AC3E}">
        <p14:creationId xmlns:p14="http://schemas.microsoft.com/office/powerpoint/2010/main" val="360708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Cryptanalysis</a:t>
            </a:r>
            <a:endParaRPr lang="en-AU" dirty="0"/>
          </a:p>
        </p:txBody>
      </p:sp>
      <p:sp>
        <p:nvSpPr>
          <p:cNvPr id="3" name="Content Placeholder 2"/>
          <p:cNvSpPr>
            <a:spLocks noGrp="1"/>
          </p:cNvSpPr>
          <p:nvPr>
            <p:ph idx="1"/>
          </p:nvPr>
        </p:nvSpPr>
        <p:spPr/>
        <p:txBody>
          <a:bodyPr>
            <a:normAutofit lnSpcReduction="10000"/>
          </a:bodyPr>
          <a:lstStyle/>
          <a:p>
            <a:pPr algn="just"/>
            <a:r>
              <a:rPr lang="en-AU" sz="3000" dirty="0"/>
              <a:t>decrypting the message with each putative key and checking whether the resulting putative plaintext looks like sensible plaintext.</a:t>
            </a:r>
          </a:p>
          <a:p>
            <a:pPr algn="just"/>
            <a:r>
              <a:rPr lang="en-AU" sz="3000" dirty="0"/>
              <a:t>The brute force approach of trying all possible keys until we stumble across the correct one is known as an </a:t>
            </a:r>
            <a:r>
              <a:rPr lang="en-AU" sz="3000" i="1" dirty="0"/>
              <a:t>exhaustive key search</a:t>
            </a:r>
            <a:r>
              <a:rPr lang="en-AU" sz="3000" dirty="0"/>
              <a:t>.</a:t>
            </a:r>
          </a:p>
          <a:p>
            <a:pPr algn="just"/>
            <a:r>
              <a:rPr lang="en-AU" sz="3000" dirty="0"/>
              <a:t>it’s necessary (although far from sufficient) that the number of possible keys be too large to simply try them all in any reasonable amount of time.</a:t>
            </a:r>
          </a:p>
          <a:p>
            <a:endParaRPr lang="en-AU" dirty="0"/>
          </a:p>
        </p:txBody>
      </p:sp>
    </p:spTree>
    <p:extLst>
      <p:ext uri="{BB962C8B-B14F-4D97-AF65-F5344CB8AC3E}">
        <p14:creationId xmlns:p14="http://schemas.microsoft.com/office/powerpoint/2010/main" val="170107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485900" y="457200"/>
            <a:ext cx="6229350" cy="1143000"/>
          </a:xfrm>
        </p:spPr>
        <p:txBody>
          <a:bodyPr>
            <a:normAutofit fontScale="90000"/>
          </a:bodyPr>
          <a:lstStyle/>
          <a:p>
            <a:pPr eaLnBrk="1" hangingPunct="1"/>
            <a:r>
              <a:rPr lang="en-US" sz="4000" dirty="0"/>
              <a:t>Simple Substitution: General Case</a:t>
            </a:r>
            <a:endParaRPr lang="en-US" dirty="0"/>
          </a:p>
        </p:txBody>
      </p:sp>
      <p:sp>
        <p:nvSpPr>
          <p:cNvPr id="24580" name="Rectangle 3"/>
          <p:cNvSpPr>
            <a:spLocks noGrp="1" noChangeArrowheads="1"/>
          </p:cNvSpPr>
          <p:nvPr>
            <p:ph type="body" idx="1"/>
          </p:nvPr>
        </p:nvSpPr>
        <p:spPr>
          <a:xfrm>
            <a:off x="304800" y="1676400"/>
            <a:ext cx="8610600" cy="1981200"/>
          </a:xfrm>
        </p:spPr>
        <p:txBody>
          <a:bodyPr>
            <a:normAutofit fontScale="92500" lnSpcReduction="20000"/>
          </a:bodyPr>
          <a:lstStyle/>
          <a:p>
            <a:pPr algn="just">
              <a:lnSpc>
                <a:spcPct val="90000"/>
              </a:lnSpc>
            </a:pPr>
            <a:r>
              <a:rPr lang="en-AU" sz="2800" dirty="0"/>
              <a:t>The simple substitution cipher need not be limited to shifting by </a:t>
            </a:r>
            <a:r>
              <a:rPr lang="en-AU" sz="2800" i="1" dirty="0"/>
              <a:t>n</a:t>
            </a:r>
            <a:r>
              <a:rPr lang="en-AU" sz="2800" dirty="0"/>
              <a:t>.</a:t>
            </a:r>
            <a:endParaRPr lang="en-US" sz="2800" dirty="0"/>
          </a:p>
          <a:p>
            <a:pPr algn="just" eaLnBrk="1" hangingPunct="1">
              <a:lnSpc>
                <a:spcPct val="90000"/>
              </a:lnSpc>
            </a:pPr>
            <a:r>
              <a:rPr lang="en-US" sz="2800" dirty="0"/>
              <a:t>In general, simple substitution key can be any </a:t>
            </a:r>
            <a:r>
              <a:rPr lang="en-US" sz="2800" b="1" dirty="0">
                <a:solidFill>
                  <a:schemeClr val="hlink"/>
                </a:solidFill>
              </a:rPr>
              <a:t>permutation</a:t>
            </a:r>
            <a:r>
              <a:rPr lang="en-US" sz="2800" dirty="0"/>
              <a:t> of letters</a:t>
            </a:r>
          </a:p>
          <a:p>
            <a:pPr lvl="1" algn="just" eaLnBrk="1" hangingPunct="1">
              <a:lnSpc>
                <a:spcPct val="90000"/>
              </a:lnSpc>
            </a:pPr>
            <a:r>
              <a:rPr lang="en-US" sz="2400" dirty="0"/>
              <a:t>Not necessarily a shift of the alphabet</a:t>
            </a:r>
          </a:p>
          <a:p>
            <a:pPr algn="just" eaLnBrk="1" hangingPunct="1">
              <a:lnSpc>
                <a:spcPct val="90000"/>
              </a:lnSpc>
            </a:pPr>
            <a:r>
              <a:rPr lang="en-US" sz="2800" dirty="0"/>
              <a:t>For example</a:t>
            </a:r>
            <a:endParaRPr lang="en-US" sz="2800" dirty="0">
              <a:solidFill>
                <a:srgbClr val="FF0000"/>
              </a:solidFill>
              <a:latin typeface="Times-Roman" charset="0"/>
            </a:endParaRPr>
          </a:p>
        </p:txBody>
      </p:sp>
      <p:graphicFrame>
        <p:nvGraphicFramePr>
          <p:cNvPr id="172127" name="Group 95"/>
          <p:cNvGraphicFramePr>
            <a:graphicFrameLocks noGrp="1"/>
          </p:cNvGraphicFramePr>
          <p:nvPr/>
        </p:nvGraphicFramePr>
        <p:xfrm>
          <a:off x="2432448" y="3759200"/>
          <a:ext cx="4882758" cy="1143000"/>
        </p:xfrm>
        <a:graphic>
          <a:graphicData uri="http://schemas.openxmlformats.org/drawingml/2006/table">
            <a:tbl>
              <a:tblPr/>
              <a:tblGrid>
                <a:gridCol w="154731">
                  <a:extLst>
                    <a:ext uri="{9D8B030D-6E8A-4147-A177-3AD203B41FA5}">
                      <a16:colId xmlns:a16="http://schemas.microsoft.com/office/drawing/2014/main" val="20000"/>
                    </a:ext>
                  </a:extLst>
                </a:gridCol>
                <a:gridCol w="196952">
                  <a:extLst>
                    <a:ext uri="{9D8B030D-6E8A-4147-A177-3AD203B41FA5}">
                      <a16:colId xmlns:a16="http://schemas.microsoft.com/office/drawing/2014/main" val="20001"/>
                    </a:ext>
                  </a:extLst>
                </a:gridCol>
                <a:gridCol w="196952">
                  <a:extLst>
                    <a:ext uri="{9D8B030D-6E8A-4147-A177-3AD203B41FA5}">
                      <a16:colId xmlns:a16="http://schemas.microsoft.com/office/drawing/2014/main" val="20002"/>
                    </a:ext>
                  </a:extLst>
                </a:gridCol>
                <a:gridCol w="195773">
                  <a:extLst>
                    <a:ext uri="{9D8B030D-6E8A-4147-A177-3AD203B41FA5}">
                      <a16:colId xmlns:a16="http://schemas.microsoft.com/office/drawing/2014/main" val="20003"/>
                    </a:ext>
                  </a:extLst>
                </a:gridCol>
                <a:gridCol w="198131">
                  <a:extLst>
                    <a:ext uri="{9D8B030D-6E8A-4147-A177-3AD203B41FA5}">
                      <a16:colId xmlns:a16="http://schemas.microsoft.com/office/drawing/2014/main" val="20004"/>
                    </a:ext>
                  </a:extLst>
                </a:gridCol>
                <a:gridCol w="196952">
                  <a:extLst>
                    <a:ext uri="{9D8B030D-6E8A-4147-A177-3AD203B41FA5}">
                      <a16:colId xmlns:a16="http://schemas.microsoft.com/office/drawing/2014/main" val="20005"/>
                    </a:ext>
                  </a:extLst>
                </a:gridCol>
                <a:gridCol w="198131">
                  <a:extLst>
                    <a:ext uri="{9D8B030D-6E8A-4147-A177-3AD203B41FA5}">
                      <a16:colId xmlns:a16="http://schemas.microsoft.com/office/drawing/2014/main" val="20006"/>
                    </a:ext>
                  </a:extLst>
                </a:gridCol>
                <a:gridCol w="196952">
                  <a:extLst>
                    <a:ext uri="{9D8B030D-6E8A-4147-A177-3AD203B41FA5}">
                      <a16:colId xmlns:a16="http://schemas.microsoft.com/office/drawing/2014/main" val="20007"/>
                    </a:ext>
                  </a:extLst>
                </a:gridCol>
                <a:gridCol w="195773">
                  <a:extLst>
                    <a:ext uri="{9D8B030D-6E8A-4147-A177-3AD203B41FA5}">
                      <a16:colId xmlns:a16="http://schemas.microsoft.com/office/drawing/2014/main" val="20008"/>
                    </a:ext>
                  </a:extLst>
                </a:gridCol>
                <a:gridCol w="198131">
                  <a:extLst>
                    <a:ext uri="{9D8B030D-6E8A-4147-A177-3AD203B41FA5}">
                      <a16:colId xmlns:a16="http://schemas.microsoft.com/office/drawing/2014/main" val="20009"/>
                    </a:ext>
                  </a:extLst>
                </a:gridCol>
                <a:gridCol w="196952">
                  <a:extLst>
                    <a:ext uri="{9D8B030D-6E8A-4147-A177-3AD203B41FA5}">
                      <a16:colId xmlns:a16="http://schemas.microsoft.com/office/drawing/2014/main" val="20010"/>
                    </a:ext>
                  </a:extLst>
                </a:gridCol>
                <a:gridCol w="195773">
                  <a:extLst>
                    <a:ext uri="{9D8B030D-6E8A-4147-A177-3AD203B41FA5}">
                      <a16:colId xmlns:a16="http://schemas.microsoft.com/office/drawing/2014/main" val="20011"/>
                    </a:ext>
                  </a:extLst>
                </a:gridCol>
                <a:gridCol w="198131">
                  <a:extLst>
                    <a:ext uri="{9D8B030D-6E8A-4147-A177-3AD203B41FA5}">
                      <a16:colId xmlns:a16="http://schemas.microsoft.com/office/drawing/2014/main" val="20012"/>
                    </a:ext>
                  </a:extLst>
                </a:gridCol>
                <a:gridCol w="195773">
                  <a:extLst>
                    <a:ext uri="{9D8B030D-6E8A-4147-A177-3AD203B41FA5}">
                      <a16:colId xmlns:a16="http://schemas.microsoft.com/office/drawing/2014/main" val="20013"/>
                    </a:ext>
                  </a:extLst>
                </a:gridCol>
                <a:gridCol w="196952">
                  <a:extLst>
                    <a:ext uri="{9D8B030D-6E8A-4147-A177-3AD203B41FA5}">
                      <a16:colId xmlns:a16="http://schemas.microsoft.com/office/drawing/2014/main" val="20014"/>
                    </a:ext>
                  </a:extLst>
                </a:gridCol>
                <a:gridCol w="198131">
                  <a:extLst>
                    <a:ext uri="{9D8B030D-6E8A-4147-A177-3AD203B41FA5}">
                      <a16:colId xmlns:a16="http://schemas.microsoft.com/office/drawing/2014/main" val="20015"/>
                    </a:ext>
                  </a:extLst>
                </a:gridCol>
                <a:gridCol w="195773">
                  <a:extLst>
                    <a:ext uri="{9D8B030D-6E8A-4147-A177-3AD203B41FA5}">
                      <a16:colId xmlns:a16="http://schemas.microsoft.com/office/drawing/2014/main" val="20016"/>
                    </a:ext>
                  </a:extLst>
                </a:gridCol>
                <a:gridCol w="196952">
                  <a:extLst>
                    <a:ext uri="{9D8B030D-6E8A-4147-A177-3AD203B41FA5}">
                      <a16:colId xmlns:a16="http://schemas.microsoft.com/office/drawing/2014/main" val="20017"/>
                    </a:ext>
                  </a:extLst>
                </a:gridCol>
                <a:gridCol w="198131">
                  <a:extLst>
                    <a:ext uri="{9D8B030D-6E8A-4147-A177-3AD203B41FA5}">
                      <a16:colId xmlns:a16="http://schemas.microsoft.com/office/drawing/2014/main" val="20018"/>
                    </a:ext>
                  </a:extLst>
                </a:gridCol>
                <a:gridCol w="196952">
                  <a:extLst>
                    <a:ext uri="{9D8B030D-6E8A-4147-A177-3AD203B41FA5}">
                      <a16:colId xmlns:a16="http://schemas.microsoft.com/office/drawing/2014/main" val="20019"/>
                    </a:ext>
                  </a:extLst>
                </a:gridCol>
                <a:gridCol w="198131">
                  <a:extLst>
                    <a:ext uri="{9D8B030D-6E8A-4147-A177-3AD203B41FA5}">
                      <a16:colId xmlns:a16="http://schemas.microsoft.com/office/drawing/2014/main" val="20020"/>
                    </a:ext>
                  </a:extLst>
                </a:gridCol>
                <a:gridCol w="195773">
                  <a:extLst>
                    <a:ext uri="{9D8B030D-6E8A-4147-A177-3AD203B41FA5}">
                      <a16:colId xmlns:a16="http://schemas.microsoft.com/office/drawing/2014/main" val="20021"/>
                    </a:ext>
                  </a:extLst>
                </a:gridCol>
                <a:gridCol w="196952">
                  <a:extLst>
                    <a:ext uri="{9D8B030D-6E8A-4147-A177-3AD203B41FA5}">
                      <a16:colId xmlns:a16="http://schemas.microsoft.com/office/drawing/2014/main" val="20022"/>
                    </a:ext>
                  </a:extLst>
                </a:gridCol>
                <a:gridCol w="196952">
                  <a:extLst>
                    <a:ext uri="{9D8B030D-6E8A-4147-A177-3AD203B41FA5}">
                      <a16:colId xmlns:a16="http://schemas.microsoft.com/office/drawing/2014/main" val="20023"/>
                    </a:ext>
                  </a:extLst>
                </a:gridCol>
                <a:gridCol w="196952">
                  <a:extLst>
                    <a:ext uri="{9D8B030D-6E8A-4147-A177-3AD203B41FA5}">
                      <a16:colId xmlns:a16="http://schemas.microsoft.com/office/drawing/2014/main" val="20024"/>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k</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s</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t</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2128" name="Group 96"/>
          <p:cNvGraphicFramePr>
            <a:graphicFrameLocks noGrp="1"/>
          </p:cNvGraphicFramePr>
          <p:nvPr/>
        </p:nvGraphicFramePr>
        <p:xfrm>
          <a:off x="7315201" y="3759200"/>
          <a:ext cx="196453" cy="1143000"/>
        </p:xfrm>
        <a:graphic>
          <a:graphicData uri="http://schemas.openxmlformats.org/drawingml/2006/table">
            <a:tbl>
              <a:tblPr/>
              <a:tblGrid>
                <a:gridCol w="196453">
                  <a:extLst>
                    <a:ext uri="{9D8B030D-6E8A-4147-A177-3AD203B41FA5}">
                      <a16:colId xmlns:a16="http://schemas.microsoft.com/office/drawing/2014/main" val="20000"/>
                    </a:ext>
                  </a:extLst>
                </a:gridCol>
              </a:tblGrid>
              <a:tr h="62798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32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01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69" name="Rectangle 92"/>
          <p:cNvSpPr>
            <a:spLocks noChangeArrowheads="1"/>
          </p:cNvSpPr>
          <p:nvPr/>
        </p:nvSpPr>
        <p:spPr bwMode="auto">
          <a:xfrm>
            <a:off x="1371600" y="3821113"/>
            <a:ext cx="1098121"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dirty="0">
                <a:solidFill>
                  <a:srgbClr val="000000"/>
                </a:solidFill>
              </a:rPr>
              <a:t>Plaintext</a:t>
            </a:r>
          </a:p>
        </p:txBody>
      </p:sp>
      <p:sp>
        <p:nvSpPr>
          <p:cNvPr id="24670" name="Rectangle 93"/>
          <p:cNvSpPr>
            <a:spLocks noChangeArrowheads="1"/>
          </p:cNvSpPr>
          <p:nvPr/>
        </p:nvSpPr>
        <p:spPr bwMode="auto">
          <a:xfrm>
            <a:off x="1219200" y="4506913"/>
            <a:ext cx="1273618"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dirty="0" err="1">
                <a:solidFill>
                  <a:srgbClr val="000000"/>
                </a:solidFill>
              </a:rPr>
              <a:t>Ciphertext</a:t>
            </a:r>
            <a:endParaRPr lang="en-US" sz="2400" dirty="0">
              <a:solidFill>
                <a:srgbClr val="000000"/>
              </a:solidFill>
            </a:endParaRPr>
          </a:p>
        </p:txBody>
      </p:sp>
      <p:sp>
        <p:nvSpPr>
          <p:cNvPr id="24671" name="Rectangle 97"/>
          <p:cNvSpPr>
            <a:spLocks noChangeArrowheads="1"/>
          </p:cNvSpPr>
          <p:nvPr/>
        </p:nvSpPr>
        <p:spPr bwMode="auto">
          <a:xfrm>
            <a:off x="1657350" y="5257800"/>
            <a:ext cx="6000750" cy="762000"/>
          </a:xfrm>
          <a:prstGeom prst="rect">
            <a:avLst/>
          </a:prstGeom>
          <a:noFill/>
          <a:ln w="9525">
            <a:noFill/>
            <a:miter lim="800000"/>
            <a:headEnd/>
            <a:tailEnd/>
          </a:ln>
        </p:spPr>
        <p:txBody>
          <a:bodyPr>
            <a:prstTxWarp prst="textNoShape">
              <a:avLst/>
            </a:prstTxWarp>
          </a:bodyPr>
          <a:lstStyle/>
          <a:p>
            <a:pPr marL="342900" indent="-342900" fontAlgn="base">
              <a:lnSpc>
                <a:spcPct val="90000"/>
              </a:lnSpc>
              <a:spcBef>
                <a:spcPct val="20000"/>
              </a:spcBef>
              <a:spcAft>
                <a:spcPct val="0"/>
              </a:spcAft>
              <a:buClr>
                <a:srgbClr val="3333CC"/>
              </a:buClr>
              <a:buSzPct val="75000"/>
              <a:buFont typeface="Wingdings" charset="2"/>
              <a:buChar char="q"/>
            </a:pPr>
            <a:r>
              <a:rPr lang="en-US" sz="2800" dirty="0">
                <a:solidFill>
                  <a:srgbClr val="000000"/>
                </a:solidFill>
              </a:rPr>
              <a:t>Then </a:t>
            </a:r>
            <a:r>
              <a:rPr lang="en-US" sz="2800" dirty="0">
                <a:solidFill>
                  <a:srgbClr val="000000"/>
                </a:solidFill>
                <a:latin typeface="Times New Roman"/>
                <a:cs typeface="Times New Roman"/>
              </a:rPr>
              <a:t>26! &gt; 2</a:t>
            </a:r>
            <a:r>
              <a:rPr lang="en-US" sz="2800" baseline="30000" dirty="0">
                <a:solidFill>
                  <a:srgbClr val="000000"/>
                </a:solidFill>
                <a:latin typeface="Times New Roman"/>
                <a:cs typeface="Times New Roman"/>
              </a:rPr>
              <a:t>88</a:t>
            </a:r>
            <a:r>
              <a:rPr lang="en-US" sz="2800" dirty="0">
                <a:solidFill>
                  <a:srgbClr val="000000"/>
                </a:solidFill>
              </a:rPr>
              <a:t> possible keys</a:t>
            </a:r>
            <a:endParaRPr lang="en-US" sz="2800" dirty="0">
              <a:solidFill>
                <a:srgbClr val="FF0000"/>
              </a:solidFill>
              <a:latin typeface="Times-Roman" charset="0"/>
            </a:endParaRPr>
          </a:p>
        </p:txBody>
      </p:sp>
    </p:spTree>
    <p:extLst>
      <p:ext uri="{BB962C8B-B14F-4D97-AF65-F5344CB8AC3E}">
        <p14:creationId xmlns:p14="http://schemas.microsoft.com/office/powerpoint/2010/main" val="365182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Double Transposition Cipher</a:t>
            </a:r>
            <a:endParaRPr lang="en-AU" dirty="0"/>
          </a:p>
        </p:txBody>
      </p:sp>
      <p:sp>
        <p:nvSpPr>
          <p:cNvPr id="3" name="Content Placeholder 2"/>
          <p:cNvSpPr>
            <a:spLocks noGrp="1"/>
          </p:cNvSpPr>
          <p:nvPr>
            <p:ph idx="1"/>
          </p:nvPr>
        </p:nvSpPr>
        <p:spPr/>
        <p:txBody>
          <a:bodyPr/>
          <a:lstStyle/>
          <a:p>
            <a:r>
              <a:rPr lang="en-AU" dirty="0"/>
              <a:t>To encrypt with a double transposition cipher, we first write the plaintext into an array of a given size and then permute the rows and columns according to specified permutations.</a:t>
            </a:r>
          </a:p>
          <a:p>
            <a:r>
              <a:rPr lang="en-AU" dirty="0"/>
              <a:t>For example, suppose we write the plaintext </a:t>
            </a:r>
            <a:r>
              <a:rPr lang="en-AU" b="1" dirty="0" err="1">
                <a:solidFill>
                  <a:srgbClr val="FF0000"/>
                </a:solidFill>
              </a:rPr>
              <a:t>attackatdawn</a:t>
            </a:r>
            <a:r>
              <a:rPr lang="en-AU" dirty="0"/>
              <a:t> into a 3 × 4 array:</a:t>
            </a:r>
          </a:p>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876799"/>
            <a:ext cx="3200400" cy="1714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15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Double Transposition Cipher</a:t>
            </a:r>
            <a:endParaRPr lang="en-AU" dirty="0"/>
          </a:p>
        </p:txBody>
      </p:sp>
      <p:sp>
        <p:nvSpPr>
          <p:cNvPr id="3" name="Content Placeholder 2"/>
          <p:cNvSpPr>
            <a:spLocks noGrp="1"/>
          </p:cNvSpPr>
          <p:nvPr>
            <p:ph idx="1"/>
          </p:nvPr>
        </p:nvSpPr>
        <p:spPr/>
        <p:txBody>
          <a:bodyPr/>
          <a:lstStyle/>
          <a:p>
            <a:r>
              <a:rPr lang="en-AU" dirty="0"/>
              <a:t>Now if we transpose (or permute) the rows according to </a:t>
            </a:r>
            <a:r>
              <a:rPr lang="en-AU" i="1" dirty="0"/>
              <a:t>(</a:t>
            </a:r>
            <a:r>
              <a:rPr lang="en-AU" dirty="0"/>
              <a:t>1</a:t>
            </a:r>
            <a:r>
              <a:rPr lang="en-AU" i="1" dirty="0"/>
              <a:t>, </a:t>
            </a:r>
            <a:r>
              <a:rPr lang="en-AU" dirty="0"/>
              <a:t>2</a:t>
            </a:r>
            <a:r>
              <a:rPr lang="en-AU" i="1" dirty="0"/>
              <a:t>, </a:t>
            </a:r>
            <a:r>
              <a:rPr lang="en-AU" dirty="0"/>
              <a:t>3</a:t>
            </a:r>
            <a:r>
              <a:rPr lang="en-AU" i="1" dirty="0"/>
              <a:t>) </a:t>
            </a:r>
            <a:r>
              <a:rPr lang="en-AU" dirty="0"/>
              <a:t>→ </a:t>
            </a:r>
            <a:r>
              <a:rPr lang="en-AU" i="1" dirty="0"/>
              <a:t>(</a:t>
            </a:r>
            <a:r>
              <a:rPr lang="en-AU" dirty="0"/>
              <a:t>3</a:t>
            </a:r>
            <a:r>
              <a:rPr lang="en-AU" i="1" dirty="0"/>
              <a:t>, </a:t>
            </a:r>
            <a:r>
              <a:rPr lang="en-AU" dirty="0"/>
              <a:t>2</a:t>
            </a:r>
            <a:r>
              <a:rPr lang="en-AU" i="1" dirty="0"/>
              <a:t>, </a:t>
            </a:r>
            <a:r>
              <a:rPr lang="en-AU" dirty="0"/>
              <a:t>1</a:t>
            </a:r>
            <a:r>
              <a:rPr lang="en-AU" i="1" dirty="0"/>
              <a:t>) </a:t>
            </a:r>
            <a:r>
              <a:rPr lang="en-AU" dirty="0"/>
              <a:t>and then transpose the columns according to </a:t>
            </a:r>
            <a:r>
              <a:rPr lang="en-AU" i="1" dirty="0"/>
              <a:t>(</a:t>
            </a:r>
            <a:r>
              <a:rPr lang="en-AU" dirty="0"/>
              <a:t>1</a:t>
            </a:r>
            <a:r>
              <a:rPr lang="en-AU" i="1" dirty="0"/>
              <a:t>, </a:t>
            </a:r>
            <a:r>
              <a:rPr lang="en-AU" dirty="0"/>
              <a:t>2</a:t>
            </a:r>
            <a:r>
              <a:rPr lang="en-AU" i="1" dirty="0"/>
              <a:t>, </a:t>
            </a:r>
            <a:r>
              <a:rPr lang="en-AU" dirty="0"/>
              <a:t>3</a:t>
            </a:r>
            <a:r>
              <a:rPr lang="en-AU" i="1" dirty="0"/>
              <a:t>, </a:t>
            </a:r>
            <a:r>
              <a:rPr lang="en-AU" dirty="0"/>
              <a:t>4</a:t>
            </a:r>
            <a:r>
              <a:rPr lang="en-AU" i="1" dirty="0"/>
              <a:t>) </a:t>
            </a:r>
            <a:r>
              <a:rPr lang="en-AU" dirty="0"/>
              <a:t>→ </a:t>
            </a:r>
            <a:r>
              <a:rPr lang="en-AU" i="1" dirty="0"/>
              <a:t>(</a:t>
            </a:r>
            <a:r>
              <a:rPr lang="en-AU" dirty="0"/>
              <a:t>4</a:t>
            </a:r>
            <a:r>
              <a:rPr lang="en-AU" i="1" dirty="0"/>
              <a:t>, </a:t>
            </a:r>
            <a:r>
              <a:rPr lang="en-AU" dirty="0"/>
              <a:t>2</a:t>
            </a:r>
            <a:r>
              <a:rPr lang="en-AU" i="1" dirty="0"/>
              <a:t>, </a:t>
            </a:r>
            <a:r>
              <a:rPr lang="en-AU" dirty="0"/>
              <a:t>1</a:t>
            </a:r>
            <a:r>
              <a:rPr lang="en-AU" i="1" dirty="0"/>
              <a:t>, </a:t>
            </a:r>
            <a:r>
              <a:rPr lang="en-AU" dirty="0"/>
              <a:t>3</a:t>
            </a:r>
            <a:r>
              <a:rPr lang="en-AU" i="1" dirty="0"/>
              <a:t>)</a:t>
            </a:r>
            <a:r>
              <a:rPr lang="en-AU" dirty="0"/>
              <a:t>, we obtain:</a:t>
            </a:r>
          </a:p>
          <a:p>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657600"/>
            <a:ext cx="895852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229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Double Transposition Cipher</a:t>
            </a:r>
            <a:endParaRPr lang="en-AU" dirty="0"/>
          </a:p>
        </p:txBody>
      </p:sp>
      <p:sp>
        <p:nvSpPr>
          <p:cNvPr id="3" name="Content Placeholder 2"/>
          <p:cNvSpPr>
            <a:spLocks noGrp="1"/>
          </p:cNvSpPr>
          <p:nvPr>
            <p:ph idx="1"/>
          </p:nvPr>
        </p:nvSpPr>
        <p:spPr/>
        <p:txBody>
          <a:bodyPr>
            <a:normAutofit/>
          </a:bodyPr>
          <a:lstStyle/>
          <a:p>
            <a:pPr algn="just"/>
            <a:r>
              <a:rPr lang="en-AU" sz="2800" dirty="0"/>
              <a:t>For the double transposition, the key consists of the size of the matrix and the row and column permutations.</a:t>
            </a:r>
          </a:p>
          <a:p>
            <a:pPr algn="just"/>
            <a:r>
              <a:rPr lang="en-AU" sz="2800" dirty="0"/>
              <a:t>For example, to decrypt </a:t>
            </a:r>
            <a:r>
              <a:rPr lang="en-AU" sz="2800" i="1" dirty="0"/>
              <a:t>pervious </a:t>
            </a:r>
            <a:r>
              <a:rPr lang="en-AU" sz="2800" dirty="0" err="1"/>
              <a:t>ciphertext</a:t>
            </a:r>
            <a:r>
              <a:rPr lang="en-AU" sz="2800" dirty="0"/>
              <a:t> is first put into a 3 × 4 array.</a:t>
            </a:r>
          </a:p>
          <a:p>
            <a:pPr algn="just"/>
            <a:r>
              <a:rPr lang="en-AU" sz="2800" dirty="0"/>
              <a:t>Then the columns are numbered as </a:t>
            </a:r>
            <a:r>
              <a:rPr lang="en-AU" sz="2800" i="1" dirty="0"/>
              <a:t>(</a:t>
            </a:r>
            <a:r>
              <a:rPr lang="en-AU" sz="2800" dirty="0"/>
              <a:t>4</a:t>
            </a:r>
            <a:r>
              <a:rPr lang="en-AU" sz="2800" i="1" dirty="0"/>
              <a:t>, </a:t>
            </a:r>
            <a:r>
              <a:rPr lang="en-AU" sz="2800" dirty="0"/>
              <a:t>2</a:t>
            </a:r>
            <a:r>
              <a:rPr lang="en-AU" sz="2800" i="1" dirty="0"/>
              <a:t>, </a:t>
            </a:r>
            <a:r>
              <a:rPr lang="en-AU" sz="2800" dirty="0"/>
              <a:t>1</a:t>
            </a:r>
            <a:r>
              <a:rPr lang="en-AU" sz="2800" i="1" dirty="0"/>
              <a:t>, </a:t>
            </a:r>
            <a:r>
              <a:rPr lang="en-AU" sz="2800" dirty="0"/>
              <a:t>3</a:t>
            </a:r>
            <a:r>
              <a:rPr lang="en-AU" sz="2800" i="1" dirty="0"/>
              <a:t>) </a:t>
            </a:r>
            <a:r>
              <a:rPr lang="en-AU" sz="2800" dirty="0"/>
              <a:t>and rearranged to </a:t>
            </a:r>
            <a:r>
              <a:rPr lang="en-AU" sz="2800" i="1" dirty="0"/>
              <a:t>(</a:t>
            </a:r>
            <a:r>
              <a:rPr lang="en-AU" sz="2800" dirty="0"/>
              <a:t>1</a:t>
            </a:r>
            <a:r>
              <a:rPr lang="en-AU" sz="2800" i="1" dirty="0"/>
              <a:t>, </a:t>
            </a:r>
            <a:r>
              <a:rPr lang="en-AU" sz="2800" dirty="0"/>
              <a:t>2</a:t>
            </a:r>
            <a:r>
              <a:rPr lang="en-AU" sz="2800" i="1" dirty="0"/>
              <a:t>, </a:t>
            </a:r>
            <a:r>
              <a:rPr lang="en-AU" sz="2800" dirty="0"/>
              <a:t>3</a:t>
            </a:r>
            <a:r>
              <a:rPr lang="en-AU" sz="2800" i="1" dirty="0"/>
              <a:t>, </a:t>
            </a:r>
            <a:r>
              <a:rPr lang="en-AU" sz="2800" dirty="0"/>
              <a:t>4</a:t>
            </a:r>
            <a:r>
              <a:rPr lang="en-AU" sz="2800" i="1" dirty="0"/>
              <a:t>)</a:t>
            </a:r>
            <a:r>
              <a:rPr lang="en-AU" sz="2800" dirty="0"/>
              <a:t>. </a:t>
            </a:r>
          </a:p>
          <a:p>
            <a:pPr algn="just"/>
            <a:r>
              <a:rPr lang="en-AU" sz="2800" dirty="0"/>
              <a:t>Then the rows are numbered </a:t>
            </a:r>
            <a:r>
              <a:rPr lang="en-AU" sz="2800" i="1" dirty="0"/>
              <a:t>(</a:t>
            </a:r>
            <a:r>
              <a:rPr lang="en-AU" sz="2800" dirty="0"/>
              <a:t>3</a:t>
            </a:r>
            <a:r>
              <a:rPr lang="en-AU" sz="2800" i="1" dirty="0"/>
              <a:t>, </a:t>
            </a:r>
            <a:r>
              <a:rPr lang="en-AU" sz="2800" dirty="0"/>
              <a:t>2</a:t>
            </a:r>
            <a:r>
              <a:rPr lang="en-AU" sz="2800" i="1" dirty="0"/>
              <a:t>, </a:t>
            </a:r>
            <a:r>
              <a:rPr lang="en-AU" sz="2800" dirty="0"/>
              <a:t>1</a:t>
            </a:r>
            <a:r>
              <a:rPr lang="en-AU" sz="2800" i="1" dirty="0"/>
              <a:t>) </a:t>
            </a:r>
            <a:r>
              <a:rPr lang="en-AU" sz="2800" dirty="0"/>
              <a:t>and rearranged into </a:t>
            </a:r>
            <a:r>
              <a:rPr lang="en-AU" sz="2800" i="1" dirty="0"/>
              <a:t>(</a:t>
            </a:r>
            <a:r>
              <a:rPr lang="en-AU" sz="2800" dirty="0"/>
              <a:t>1</a:t>
            </a:r>
            <a:r>
              <a:rPr lang="en-AU" sz="2800" i="1" dirty="0"/>
              <a:t>, </a:t>
            </a:r>
            <a:r>
              <a:rPr lang="en-AU" sz="2800" dirty="0"/>
              <a:t>2</a:t>
            </a:r>
            <a:r>
              <a:rPr lang="en-AU" sz="2800" i="1" dirty="0"/>
              <a:t>, </a:t>
            </a:r>
            <a:r>
              <a:rPr lang="en-AU" sz="2800" dirty="0"/>
              <a:t>3</a:t>
            </a:r>
            <a:r>
              <a:rPr lang="en-AU" sz="2800" i="1" dirty="0"/>
              <a:t>)</a:t>
            </a:r>
            <a:r>
              <a:rPr lang="en-AU" sz="2800" dirty="0"/>
              <a:t>, as illustrated below</a:t>
            </a:r>
          </a:p>
          <a:p>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705475"/>
            <a:ext cx="843915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727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ar-EG" b="1" dirty="0">
                <a:latin typeface="Antique Olive Compact" pitchFamily="34" charset="0"/>
              </a:rPr>
              <a:t>Cryptography</a:t>
            </a:r>
            <a:endParaRPr lang="en-AU" dirty="0"/>
          </a:p>
        </p:txBody>
      </p:sp>
      <p:sp>
        <p:nvSpPr>
          <p:cNvPr id="3" name="Content Placeholder 2"/>
          <p:cNvSpPr>
            <a:spLocks noGrp="1"/>
          </p:cNvSpPr>
          <p:nvPr>
            <p:ph idx="1"/>
          </p:nvPr>
        </p:nvSpPr>
        <p:spPr/>
        <p:txBody>
          <a:bodyPr>
            <a:normAutofit/>
          </a:bodyPr>
          <a:lstStyle/>
          <a:p>
            <a:pPr algn="just"/>
            <a:r>
              <a:rPr lang="en-AU" dirty="0"/>
              <a:t>Cryptography or “secret codes” are a fundamental information security tool.</a:t>
            </a:r>
          </a:p>
          <a:p>
            <a:pPr algn="just">
              <a:lnSpc>
                <a:spcPct val="150000"/>
              </a:lnSpc>
            </a:pPr>
            <a:r>
              <a:rPr lang="en-US" altLang="en-US" b="1" dirty="0">
                <a:solidFill>
                  <a:srgbClr val="FF0000"/>
                </a:solidFill>
              </a:rPr>
              <a:t>Cryptology</a:t>
            </a:r>
            <a:r>
              <a:rPr lang="en-US" altLang="en-US" b="1" dirty="0">
                <a:solidFill>
                  <a:schemeClr val="accent2"/>
                </a:solidFill>
              </a:rPr>
              <a:t> </a:t>
            </a:r>
            <a:r>
              <a:rPr lang="en-US" altLang="en-US" dirty="0">
                <a:sym typeface="Symbol" pitchFamily="18" charset="2"/>
              </a:rPr>
              <a:t></a:t>
            </a:r>
            <a:r>
              <a:rPr lang="en-US" altLang="en-US" dirty="0"/>
              <a:t> The art and science of making and breaking “secret codes”</a:t>
            </a:r>
          </a:p>
          <a:p>
            <a:pPr algn="just">
              <a:lnSpc>
                <a:spcPct val="150000"/>
              </a:lnSpc>
            </a:pPr>
            <a:r>
              <a:rPr lang="en-US" altLang="en-US" b="1" dirty="0">
                <a:solidFill>
                  <a:srgbClr val="FF0000"/>
                </a:solidFill>
              </a:rPr>
              <a:t>Cryptography</a:t>
            </a:r>
            <a:r>
              <a:rPr lang="en-US" altLang="en-US" dirty="0">
                <a:solidFill>
                  <a:srgbClr val="FF0000"/>
                </a:solidFill>
              </a:rPr>
              <a:t> </a:t>
            </a:r>
            <a:r>
              <a:rPr lang="en-US" altLang="en-US" dirty="0">
                <a:sym typeface="Symbol" pitchFamily="18" charset="2"/>
              </a:rPr>
              <a:t></a:t>
            </a:r>
            <a:r>
              <a:rPr lang="en-US" altLang="en-US" dirty="0"/>
              <a:t> making “secret codes”</a:t>
            </a:r>
          </a:p>
          <a:p>
            <a:pPr algn="just">
              <a:lnSpc>
                <a:spcPct val="150000"/>
              </a:lnSpc>
            </a:pPr>
            <a:r>
              <a:rPr lang="en-US" altLang="en-US" b="1" dirty="0">
                <a:solidFill>
                  <a:srgbClr val="FF0000"/>
                </a:solidFill>
              </a:rPr>
              <a:t>Cryptanalysis</a:t>
            </a:r>
            <a:r>
              <a:rPr lang="en-US" altLang="en-US" dirty="0">
                <a:solidFill>
                  <a:srgbClr val="FF0000"/>
                </a:solidFill>
              </a:rPr>
              <a:t> </a:t>
            </a:r>
            <a:r>
              <a:rPr lang="en-US" altLang="en-US" dirty="0">
                <a:sym typeface="Symbol" pitchFamily="18" charset="2"/>
              </a:rPr>
              <a:t></a:t>
            </a:r>
            <a:r>
              <a:rPr lang="en-US" altLang="en-US" dirty="0"/>
              <a:t> breaking “secret codes”</a:t>
            </a:r>
          </a:p>
          <a:p>
            <a:endParaRPr lang="en-AU" dirty="0"/>
          </a:p>
        </p:txBody>
      </p:sp>
    </p:spTree>
    <p:extLst>
      <p:ext uri="{BB962C8B-B14F-4D97-AF65-F5344CB8AC3E}">
        <p14:creationId xmlns:p14="http://schemas.microsoft.com/office/powerpoint/2010/main" val="4141005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Double Transposition Cipher</a:t>
            </a:r>
            <a:endParaRPr lang="en-AU" dirty="0"/>
          </a:p>
        </p:txBody>
      </p:sp>
      <p:pic>
        <p:nvPicPr>
          <p:cNvPr id="102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848600" cy="1911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26274"/>
            <a:ext cx="7924800" cy="518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603" y="3886200"/>
            <a:ext cx="2131365" cy="2634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87037"/>
            <a:ext cx="9144000" cy="41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590800"/>
            <a:ext cx="4905375" cy="664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03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Double Transposition Cipher</a:t>
            </a:r>
            <a:endParaRPr lang="en-AU"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1295400"/>
            <a:ext cx="3824288" cy="5533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3650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PROBLEM</a:t>
            </a:r>
          </a:p>
        </p:txBody>
      </p:sp>
      <p:sp>
        <p:nvSpPr>
          <p:cNvPr id="3" name="Content Placeholder 2"/>
          <p:cNvSpPr>
            <a:spLocks noGrp="1"/>
          </p:cNvSpPr>
          <p:nvPr>
            <p:ph idx="1"/>
          </p:nvPr>
        </p:nvSpPr>
        <p:spPr/>
        <p:txBody>
          <a:bodyPr/>
          <a:lstStyle/>
          <a:p>
            <a:pPr marL="0" indent="0">
              <a:buNone/>
            </a:pPr>
            <a:r>
              <a:rPr lang="en-US" b="1" dirty="0"/>
              <a:t>Encrypt the message</a:t>
            </a:r>
          </a:p>
          <a:p>
            <a:pPr marL="0" indent="0" algn="ctr">
              <a:buNone/>
            </a:pPr>
            <a:r>
              <a:rPr lang="en-US" spc="300" dirty="0">
                <a:latin typeface="Arial" panose="020B0604020202020204" pitchFamily="34" charset="0"/>
                <a:cs typeface="Arial" panose="020B0604020202020204" pitchFamily="34" charset="0"/>
              </a:rPr>
              <a:t>we are all together</a:t>
            </a:r>
          </a:p>
          <a:p>
            <a:pPr marL="0" indent="0">
              <a:buNone/>
            </a:pPr>
            <a:r>
              <a:rPr lang="en-US" b="1" dirty="0"/>
              <a:t>using a double transposition cipher with 4 rows and 4 columns, using the row permutation</a:t>
            </a:r>
          </a:p>
          <a:p>
            <a:pPr marL="0" indent="0" algn="ctr">
              <a:buNone/>
            </a:pPr>
            <a:r>
              <a:rPr lang="en-US" b="1" dirty="0"/>
              <a:t>(1, 2, 3, 4) → (2, 4, 1, 3)</a:t>
            </a:r>
          </a:p>
          <a:p>
            <a:pPr marL="0" indent="0">
              <a:buNone/>
            </a:pPr>
            <a:r>
              <a:rPr lang="en-US" b="1" dirty="0"/>
              <a:t>and the column permutation</a:t>
            </a:r>
          </a:p>
          <a:p>
            <a:pPr marL="0" indent="0" algn="ctr">
              <a:buNone/>
            </a:pPr>
            <a:r>
              <a:rPr lang="en-US" b="1" dirty="0"/>
              <a:t>(1, 2, 3, 4) → (3, 1, 2, 4).</a:t>
            </a:r>
            <a:endParaRPr lang="en-US" dirty="0">
              <a:latin typeface="Albertus MT Lt" pitchFamily="2" charset="0"/>
            </a:endParaRPr>
          </a:p>
        </p:txBody>
      </p:sp>
    </p:spTree>
    <p:extLst>
      <p:ext uri="{BB962C8B-B14F-4D97-AF65-F5344CB8AC3E}">
        <p14:creationId xmlns:p14="http://schemas.microsoft.com/office/powerpoint/2010/main" val="875642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Playfair</a:t>
            </a:r>
            <a:r>
              <a:rPr lang="en-AU" b="1" dirty="0"/>
              <a:t> Cipher</a:t>
            </a:r>
            <a:endParaRPr lang="en-AU" dirty="0"/>
          </a:p>
        </p:txBody>
      </p:sp>
      <p:sp>
        <p:nvSpPr>
          <p:cNvPr id="3" name="Content Placeholder 2"/>
          <p:cNvSpPr>
            <a:spLocks noGrp="1"/>
          </p:cNvSpPr>
          <p:nvPr>
            <p:ph idx="1"/>
          </p:nvPr>
        </p:nvSpPr>
        <p:spPr/>
        <p:txBody>
          <a:bodyPr>
            <a:normAutofit fontScale="92500" lnSpcReduction="20000"/>
          </a:bodyPr>
          <a:lstStyle/>
          <a:p>
            <a:pPr algn="just"/>
            <a:r>
              <a:rPr lang="en-AU" dirty="0"/>
              <a:t>The best-known multiple-letter encryption cipher is the </a:t>
            </a:r>
            <a:r>
              <a:rPr lang="en-AU" dirty="0" err="1"/>
              <a:t>Playfair</a:t>
            </a:r>
            <a:r>
              <a:rPr lang="en-AU" dirty="0"/>
              <a:t>.</a:t>
            </a:r>
          </a:p>
          <a:p>
            <a:pPr algn="just"/>
            <a:r>
              <a:rPr lang="en-AU" dirty="0"/>
              <a:t>The </a:t>
            </a:r>
            <a:r>
              <a:rPr lang="en-AU" dirty="0" err="1"/>
              <a:t>Playfair</a:t>
            </a:r>
            <a:r>
              <a:rPr lang="en-AU" dirty="0"/>
              <a:t> algorithm is based on the use of a 5 x 5 matrix of letters constructed using a keyword.</a:t>
            </a:r>
          </a:p>
          <a:p>
            <a:pPr algn="just"/>
            <a:r>
              <a:rPr lang="en-AU" dirty="0"/>
              <a:t>If the keyword is </a:t>
            </a:r>
            <a:r>
              <a:rPr lang="en-AU" b="1" i="1" dirty="0">
                <a:solidFill>
                  <a:srgbClr val="FF0000"/>
                </a:solidFill>
              </a:rPr>
              <a:t>monarchy</a:t>
            </a:r>
            <a:r>
              <a:rPr lang="en-AU" dirty="0"/>
              <a:t>. The matrix is constructed by filling in the letters of the keyword (minus duplicates) from left to right and from top to bottom, and then filling in the remainder of the matrix with the remaining letters in alphabetic order. The letters I and J count as one letter.</a:t>
            </a:r>
          </a:p>
        </p:txBody>
      </p:sp>
    </p:spTree>
    <p:extLst>
      <p:ext uri="{BB962C8B-B14F-4D97-AF65-F5344CB8AC3E}">
        <p14:creationId xmlns:p14="http://schemas.microsoft.com/office/powerpoint/2010/main" val="1659870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Playfair</a:t>
            </a:r>
            <a:r>
              <a:rPr lang="en-AU" b="1" dirty="0"/>
              <a:t> Cipher</a:t>
            </a:r>
            <a:endParaRPr lang="en-AU"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584080"/>
            <a:ext cx="3967163" cy="4359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156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Playfair</a:t>
            </a:r>
            <a:r>
              <a:rPr lang="en-AU" b="1" dirty="0"/>
              <a:t> Cipher</a:t>
            </a:r>
            <a:endParaRPr lang="en-AU" dirty="0"/>
          </a:p>
        </p:txBody>
      </p:sp>
      <p:sp>
        <p:nvSpPr>
          <p:cNvPr id="3" name="Content Placeholder 2"/>
          <p:cNvSpPr>
            <a:spLocks noGrp="1"/>
          </p:cNvSpPr>
          <p:nvPr>
            <p:ph idx="1"/>
          </p:nvPr>
        </p:nvSpPr>
        <p:spPr/>
        <p:txBody>
          <a:bodyPr>
            <a:normAutofit lnSpcReduction="10000"/>
          </a:bodyPr>
          <a:lstStyle/>
          <a:p>
            <a:pPr algn="just"/>
            <a:r>
              <a:rPr lang="en-AU" dirty="0"/>
              <a:t>Plaintext is encrypted </a:t>
            </a:r>
            <a:r>
              <a:rPr lang="en-AU" dirty="0">
                <a:solidFill>
                  <a:srgbClr val="FF0000"/>
                </a:solidFill>
              </a:rPr>
              <a:t>two</a:t>
            </a:r>
            <a:r>
              <a:rPr lang="en-AU" dirty="0"/>
              <a:t> letters at a time, according to the following rules:</a:t>
            </a:r>
          </a:p>
          <a:p>
            <a:pPr marL="514350" indent="-514350" algn="just">
              <a:buFont typeface="+mj-lt"/>
              <a:buAutoNum type="arabicPeriod"/>
            </a:pPr>
            <a:r>
              <a:rPr lang="en-AU" dirty="0"/>
              <a:t>Repeating plaintext letters that are in the same pair are separated with a filler letter, such as x, so that </a:t>
            </a:r>
            <a:r>
              <a:rPr lang="en-AU" dirty="0">
                <a:solidFill>
                  <a:srgbClr val="FF0000"/>
                </a:solidFill>
              </a:rPr>
              <a:t>balloon</a:t>
            </a:r>
            <a:r>
              <a:rPr lang="en-AU" dirty="0"/>
              <a:t> would be treated as </a:t>
            </a:r>
            <a:r>
              <a:rPr lang="en-AU" dirty="0" err="1"/>
              <a:t>ba</a:t>
            </a:r>
            <a:r>
              <a:rPr lang="en-AU" dirty="0"/>
              <a:t> lx lo on.</a:t>
            </a:r>
          </a:p>
          <a:p>
            <a:pPr marL="514350" indent="-514350" algn="just">
              <a:buFont typeface="+mj-lt"/>
              <a:buAutoNum type="arabicPeriod"/>
            </a:pPr>
            <a:r>
              <a:rPr lang="en-AU" dirty="0"/>
              <a:t>Two plaintext letters that fall in the same row of the matrix Shift Right. For example, </a:t>
            </a:r>
            <a:r>
              <a:rPr lang="en-AU" dirty="0" err="1"/>
              <a:t>ar</a:t>
            </a:r>
            <a:r>
              <a:rPr lang="en-AU" dirty="0"/>
              <a:t> is encrypted as RM.</a:t>
            </a:r>
          </a:p>
        </p:txBody>
      </p:sp>
    </p:spTree>
    <p:extLst>
      <p:ext uri="{BB962C8B-B14F-4D97-AF65-F5344CB8AC3E}">
        <p14:creationId xmlns:p14="http://schemas.microsoft.com/office/powerpoint/2010/main" val="112399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Playfair</a:t>
            </a:r>
            <a:r>
              <a:rPr lang="en-AU" b="1" dirty="0"/>
              <a:t> Cipher</a:t>
            </a:r>
            <a:endParaRPr lang="en-AU" dirty="0"/>
          </a:p>
        </p:txBody>
      </p:sp>
      <p:sp>
        <p:nvSpPr>
          <p:cNvPr id="3" name="Content Placeholder 2"/>
          <p:cNvSpPr>
            <a:spLocks noGrp="1"/>
          </p:cNvSpPr>
          <p:nvPr>
            <p:ph idx="1"/>
          </p:nvPr>
        </p:nvSpPr>
        <p:spPr/>
        <p:txBody>
          <a:bodyPr>
            <a:normAutofit/>
          </a:bodyPr>
          <a:lstStyle/>
          <a:p>
            <a:pPr marL="514350" indent="-514350" algn="just">
              <a:buFont typeface="+mj-lt"/>
              <a:buAutoNum type="arabicPeriod" startAt="3"/>
            </a:pPr>
            <a:r>
              <a:rPr lang="en-AU" dirty="0"/>
              <a:t>Two plaintext letters that fall in the same column Shift Down. For example, mu is encrypted as CM.</a:t>
            </a:r>
          </a:p>
          <a:p>
            <a:pPr marL="514350" indent="-514350" algn="just">
              <a:buFont typeface="+mj-lt"/>
              <a:buAutoNum type="arabicPeriod" startAt="3"/>
            </a:pPr>
            <a:r>
              <a:rPr lang="en-AU" dirty="0"/>
              <a:t>Otherwise, each plaintext letter in a pair is replaced by the letter that lies in its own row and the column occupied by the other plaintext letter. Thus, </a:t>
            </a:r>
            <a:r>
              <a:rPr lang="en-AU" dirty="0" err="1"/>
              <a:t>hs</a:t>
            </a:r>
            <a:r>
              <a:rPr lang="en-AU" dirty="0"/>
              <a:t> becomes BP and </a:t>
            </a:r>
            <a:r>
              <a:rPr lang="en-AU" dirty="0" err="1"/>
              <a:t>ea</a:t>
            </a:r>
            <a:r>
              <a:rPr lang="en-AU" dirty="0"/>
              <a:t> becomes IM</a:t>
            </a:r>
          </a:p>
          <a:p>
            <a:pPr marL="514350" indent="-514350">
              <a:buFont typeface="+mj-lt"/>
              <a:buAutoNum type="arabicPeriod" startAt="3"/>
            </a:pPr>
            <a:endParaRPr lang="en-AU" dirty="0"/>
          </a:p>
        </p:txBody>
      </p:sp>
    </p:spTree>
    <p:extLst>
      <p:ext uri="{BB962C8B-B14F-4D97-AF65-F5344CB8AC3E}">
        <p14:creationId xmlns:p14="http://schemas.microsoft.com/office/powerpoint/2010/main" val="125414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err="1"/>
              <a:t>Playfair</a:t>
            </a:r>
            <a:r>
              <a:rPr lang="en-AU" b="1" dirty="0"/>
              <a:t> Cipher: Example</a:t>
            </a:r>
            <a:br>
              <a:rPr lang="en-AU" b="1" dirty="0"/>
            </a:br>
            <a:r>
              <a:rPr lang="en-AU" b="1" dirty="0"/>
              <a:t>Encryption</a:t>
            </a:r>
            <a:endParaRPr lang="en-AU" dirty="0"/>
          </a:p>
        </p:txBody>
      </p:sp>
      <p:sp>
        <p:nvSpPr>
          <p:cNvPr id="3" name="Content Placeholder 2"/>
          <p:cNvSpPr>
            <a:spLocks noGrp="1"/>
          </p:cNvSpPr>
          <p:nvPr>
            <p:ph idx="1"/>
          </p:nvPr>
        </p:nvSpPr>
        <p:spPr/>
        <p:txBody>
          <a:bodyPr>
            <a:normAutofit lnSpcReduction="10000"/>
          </a:bodyPr>
          <a:lstStyle/>
          <a:p>
            <a:r>
              <a:rPr lang="en-AU" dirty="0"/>
              <a:t>Plaintext: Balloon</a:t>
            </a:r>
          </a:p>
          <a:p>
            <a:r>
              <a:rPr lang="en-AU" dirty="0"/>
              <a:t>Key: monarchy</a:t>
            </a:r>
          </a:p>
          <a:p>
            <a:r>
              <a:rPr lang="en-AU" u="sng" dirty="0">
                <a:solidFill>
                  <a:srgbClr val="FF0000"/>
                </a:solidFill>
                <a:effectLst>
                  <a:outerShdw blurRad="38100" dist="38100" dir="2700000" algn="tl">
                    <a:srgbClr val="000000">
                      <a:alpha val="43137"/>
                    </a:srgbClr>
                  </a:outerShdw>
                </a:effectLst>
              </a:rPr>
              <a:t>Encryption</a:t>
            </a:r>
          </a:p>
          <a:p>
            <a:pPr marL="0" indent="0">
              <a:buNone/>
            </a:pPr>
            <a:r>
              <a:rPr lang="en-AU" u="sng" dirty="0"/>
              <a:t>BA: IB</a:t>
            </a:r>
          </a:p>
          <a:p>
            <a:pPr marL="0" indent="0">
              <a:buNone/>
            </a:pPr>
            <a:r>
              <a:rPr lang="en-AU" u="sng" dirty="0"/>
              <a:t>LX: SU </a:t>
            </a:r>
          </a:p>
          <a:p>
            <a:pPr marL="0" indent="0">
              <a:buNone/>
            </a:pPr>
            <a:r>
              <a:rPr lang="en-AU" u="sng" dirty="0"/>
              <a:t>LO: PM</a:t>
            </a:r>
          </a:p>
          <a:p>
            <a:pPr marL="0" indent="0">
              <a:buNone/>
            </a:pPr>
            <a:r>
              <a:rPr lang="en-AU" u="sng" dirty="0"/>
              <a:t>ON: NA</a:t>
            </a:r>
          </a:p>
          <a:p>
            <a:pPr marL="0" indent="0">
              <a:buNone/>
            </a:pPr>
            <a:r>
              <a:rPr lang="en-AU" dirty="0" err="1"/>
              <a:t>Ciphertext</a:t>
            </a:r>
            <a:r>
              <a:rPr lang="en-AU" dirty="0"/>
              <a:t>: IBSUPMNA</a:t>
            </a:r>
          </a:p>
        </p:txBody>
      </p:sp>
    </p:spTree>
    <p:extLst>
      <p:ext uri="{BB962C8B-B14F-4D97-AF65-F5344CB8AC3E}">
        <p14:creationId xmlns:p14="http://schemas.microsoft.com/office/powerpoint/2010/main" val="1993745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err="1"/>
              <a:t>Playfair</a:t>
            </a:r>
            <a:r>
              <a:rPr lang="en-AU" b="1" dirty="0"/>
              <a:t> Cipher: Example</a:t>
            </a:r>
            <a:br>
              <a:rPr lang="en-AU" b="1" dirty="0"/>
            </a:br>
            <a:r>
              <a:rPr lang="en-AU" b="1" dirty="0"/>
              <a:t>Decryption</a:t>
            </a:r>
            <a:endParaRPr lang="en-AU" dirty="0"/>
          </a:p>
        </p:txBody>
      </p:sp>
      <p:sp>
        <p:nvSpPr>
          <p:cNvPr id="3" name="Content Placeholder 2"/>
          <p:cNvSpPr>
            <a:spLocks noGrp="1"/>
          </p:cNvSpPr>
          <p:nvPr>
            <p:ph idx="1"/>
          </p:nvPr>
        </p:nvSpPr>
        <p:spPr/>
        <p:txBody>
          <a:bodyPr>
            <a:normAutofit fontScale="92500" lnSpcReduction="20000"/>
          </a:bodyPr>
          <a:lstStyle/>
          <a:p>
            <a:r>
              <a:rPr lang="en-AU" dirty="0" err="1"/>
              <a:t>Ciphertext</a:t>
            </a:r>
            <a:r>
              <a:rPr lang="en-AU" dirty="0"/>
              <a:t>: IBSUPMNA</a:t>
            </a:r>
          </a:p>
          <a:p>
            <a:r>
              <a:rPr lang="en-AU" u="sng" dirty="0">
                <a:solidFill>
                  <a:srgbClr val="FF0000"/>
                </a:solidFill>
                <a:effectLst>
                  <a:outerShdw blurRad="38100" dist="38100" dir="2700000" algn="tl">
                    <a:srgbClr val="000000">
                      <a:alpha val="43137"/>
                    </a:srgbClr>
                  </a:outerShdw>
                </a:effectLst>
              </a:rPr>
              <a:t>Decryption</a:t>
            </a:r>
          </a:p>
          <a:p>
            <a:r>
              <a:rPr lang="en-AU" dirty="0"/>
              <a:t>Same row: shift Left</a:t>
            </a:r>
          </a:p>
          <a:p>
            <a:r>
              <a:rPr lang="en-AU" dirty="0"/>
              <a:t>Same column: shift up</a:t>
            </a:r>
          </a:p>
          <a:p>
            <a:r>
              <a:rPr lang="en-AU" dirty="0"/>
              <a:t>Difference: intersection</a:t>
            </a:r>
          </a:p>
          <a:p>
            <a:r>
              <a:rPr lang="en-AU" dirty="0"/>
              <a:t>IB: BA</a:t>
            </a:r>
          </a:p>
          <a:p>
            <a:r>
              <a:rPr lang="en-AU" dirty="0"/>
              <a:t>SU: LX</a:t>
            </a:r>
          </a:p>
          <a:p>
            <a:r>
              <a:rPr lang="en-AU" dirty="0"/>
              <a:t>PM: LO</a:t>
            </a:r>
          </a:p>
          <a:p>
            <a:r>
              <a:rPr lang="en-AU" dirty="0"/>
              <a:t>NA: ON</a:t>
            </a:r>
          </a:p>
        </p:txBody>
      </p:sp>
    </p:spTree>
    <p:extLst>
      <p:ext uri="{BB962C8B-B14F-4D97-AF65-F5344CB8AC3E}">
        <p14:creationId xmlns:p14="http://schemas.microsoft.com/office/powerpoint/2010/main" val="2576581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B6EE-1936-4D84-BCC1-81C75EE21A4E}"/>
              </a:ext>
            </a:extLst>
          </p:cNvPr>
          <p:cNvSpPr>
            <a:spLocks noGrp="1"/>
          </p:cNvSpPr>
          <p:nvPr>
            <p:ph type="title"/>
          </p:nvPr>
        </p:nvSpPr>
        <p:spPr/>
        <p:txBody>
          <a:bodyPr>
            <a:normAutofit fontScale="90000"/>
          </a:bodyPr>
          <a:lstStyle/>
          <a:p>
            <a:r>
              <a:rPr lang="en-AU" b="1" dirty="0"/>
              <a:t>Playfair Cipher: Example 2</a:t>
            </a:r>
            <a:br>
              <a:rPr lang="en-AU" b="1" dirty="0"/>
            </a:br>
            <a:r>
              <a:rPr lang="en-AU" b="1" dirty="0"/>
              <a:t>Encryption</a:t>
            </a:r>
            <a:endParaRPr lang="en-US" dirty="0"/>
          </a:p>
        </p:txBody>
      </p:sp>
      <p:sp>
        <p:nvSpPr>
          <p:cNvPr id="3" name="Content Placeholder 2">
            <a:extLst>
              <a:ext uri="{FF2B5EF4-FFF2-40B4-BE49-F238E27FC236}">
                <a16:creationId xmlns:a16="http://schemas.microsoft.com/office/drawing/2014/main" id="{51E584AA-1739-4500-AD2F-4EC36E8AA0B5}"/>
              </a:ext>
            </a:extLst>
          </p:cNvPr>
          <p:cNvSpPr>
            <a:spLocks noGrp="1"/>
          </p:cNvSpPr>
          <p:nvPr>
            <p:ph idx="1"/>
          </p:nvPr>
        </p:nvSpPr>
        <p:spPr/>
        <p:txBody>
          <a:bodyPr/>
          <a:lstStyle/>
          <a:p>
            <a:endParaRPr lang="en-US" dirty="0"/>
          </a:p>
          <a:p>
            <a:endParaRPr lang="en-US" dirty="0"/>
          </a:p>
          <a:p>
            <a:pPr algn="just"/>
            <a:r>
              <a:rPr lang="en-US" b="0" i="0" dirty="0">
                <a:solidFill>
                  <a:srgbClr val="273239"/>
                </a:solidFill>
                <a:effectLst/>
                <a:latin typeface="urw-din"/>
              </a:rPr>
              <a:t>The plaintext is split into pairs of two letters (digraphs). If there is an odd number of letters, a Z is added to the last letter. </a:t>
            </a:r>
          </a:p>
          <a:p>
            <a:pPr algn="just"/>
            <a:r>
              <a:rPr kumimoji="0" lang="en-US" altLang="en-US" sz="3200" b="1" i="0" u="none" strike="noStrike" cap="none" normalizeH="0" baseline="0" dirty="0" err="1">
                <a:ln>
                  <a:noFill/>
                </a:ln>
                <a:solidFill>
                  <a:srgbClr val="273239"/>
                </a:solidFill>
                <a:effectLst/>
                <a:latin typeface="Consolas" panose="020B0609020204030204" pitchFamily="49" charset="0"/>
              </a:rPr>
              <a:t>PlainText</a:t>
            </a:r>
            <a:r>
              <a:rPr kumimoji="0" lang="en-US" altLang="en-US" sz="3200" b="0" i="0" u="none" strike="noStrike" cap="none" normalizeH="0" baseline="0" dirty="0">
                <a:ln>
                  <a:noFill/>
                </a:ln>
                <a:solidFill>
                  <a:srgbClr val="273239"/>
                </a:solidFill>
                <a:effectLst/>
                <a:latin typeface="Consolas" panose="020B0609020204030204" pitchFamily="49" charset="0"/>
              </a:rPr>
              <a:t>: "instruments" </a:t>
            </a:r>
          </a:p>
          <a:p>
            <a:r>
              <a:rPr kumimoji="0" lang="en-US" altLang="en-US" sz="3200" b="1" i="0" u="none" strike="noStrike" cap="none" normalizeH="0" baseline="0" dirty="0">
                <a:ln>
                  <a:noFill/>
                </a:ln>
                <a:solidFill>
                  <a:srgbClr val="273239"/>
                </a:solidFill>
                <a:effectLst/>
                <a:latin typeface="Consolas" panose="020B0609020204030204" pitchFamily="49" charset="0"/>
              </a:rPr>
              <a:t>After Split:</a:t>
            </a:r>
            <a:r>
              <a:rPr kumimoji="0" lang="en-US" altLang="en-US" sz="3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273239"/>
                </a:solidFill>
                <a:effectLst/>
                <a:latin typeface="Consolas" panose="020B0609020204030204" pitchFamily="49" charset="0"/>
              </a:rPr>
              <a:t>'in' '</a:t>
            </a:r>
            <a:r>
              <a:rPr kumimoji="0" lang="en-US" altLang="en-US" sz="2000" b="0" i="0" u="none" strike="noStrike" cap="none" normalizeH="0" baseline="0" dirty="0" err="1">
                <a:ln>
                  <a:noFill/>
                </a:ln>
                <a:solidFill>
                  <a:srgbClr val="273239"/>
                </a:solidFill>
                <a:effectLst/>
                <a:latin typeface="Consolas" panose="020B0609020204030204" pitchFamily="49" charset="0"/>
              </a:rPr>
              <a:t>st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273239"/>
                </a:solidFill>
                <a:effectLst/>
                <a:latin typeface="Consolas" panose="020B0609020204030204" pitchFamily="49" charset="0"/>
              </a:rPr>
              <a:t>ru</a:t>
            </a:r>
            <a:r>
              <a:rPr kumimoji="0" lang="en-US" altLang="en-US" sz="2000" b="0" i="0" u="none" strike="noStrike" cap="none" normalizeH="0" baseline="0" dirty="0">
                <a:ln>
                  <a:noFill/>
                </a:ln>
                <a:solidFill>
                  <a:srgbClr val="273239"/>
                </a:solidFill>
                <a:effectLst/>
                <a:latin typeface="Consolas" panose="020B0609020204030204" pitchFamily="49" charset="0"/>
              </a:rPr>
              <a:t>' 'me' '</a:t>
            </a:r>
            <a:r>
              <a:rPr kumimoji="0" lang="en-US" altLang="en-US" sz="2000" b="0" i="0" u="none" strike="noStrike" cap="none" normalizeH="0" baseline="0" dirty="0" err="1">
                <a:ln>
                  <a:noFill/>
                </a:ln>
                <a:solidFill>
                  <a:srgbClr val="273239"/>
                </a:solidFill>
                <a:effectLst/>
                <a:latin typeface="Consolas" panose="020B0609020204030204" pitchFamily="49" charset="0"/>
              </a:rPr>
              <a:t>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273239"/>
                </a:solidFill>
                <a:effectLst/>
                <a:latin typeface="Consolas" panose="020B0609020204030204" pitchFamily="49" charset="0"/>
              </a:rPr>
              <a:t>sz</a:t>
            </a:r>
            <a:r>
              <a:rPr kumimoji="0" lang="en-US" altLang="en-US" sz="2000" b="0" i="0" u="none" strike="noStrike" cap="none" normalizeH="0" baseline="0" dirty="0">
                <a:ln>
                  <a:noFill/>
                </a:ln>
                <a:solidFill>
                  <a:srgbClr val="273239"/>
                </a:solidFill>
                <a:effectLst/>
                <a:latin typeface="Consolas" panose="020B0609020204030204" pitchFamily="49" charset="0"/>
              </a:rPr>
              <a:t>'</a:t>
            </a:r>
            <a:r>
              <a:rPr kumimoji="0" lang="en-US" altLang="en-US" sz="5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b="0" i="0" dirty="0">
              <a:solidFill>
                <a:srgbClr val="273239"/>
              </a:solidFill>
              <a:effectLst/>
              <a:latin typeface="urw-din"/>
            </a:endParaRPr>
          </a:p>
          <a:p>
            <a:endParaRPr lang="en-US" dirty="0"/>
          </a:p>
        </p:txBody>
      </p:sp>
      <p:pic>
        <p:nvPicPr>
          <p:cNvPr id="7" name="Picture 2" descr="Lightbox">
            <a:extLst>
              <a:ext uri="{FF2B5EF4-FFF2-40B4-BE49-F238E27FC236}">
                <a16:creationId xmlns:a16="http://schemas.microsoft.com/office/drawing/2014/main" id="{E4BE57BD-F8E9-450C-8A9D-2DB99B489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4271570" cy="1275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4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3" name="Content Placeholder 2"/>
          <p:cNvSpPr>
            <a:spLocks noGrp="1"/>
          </p:cNvSpPr>
          <p:nvPr>
            <p:ph idx="1"/>
          </p:nvPr>
        </p:nvSpPr>
        <p:spPr>
          <a:xfrm>
            <a:off x="457200" y="1371600"/>
            <a:ext cx="8229600" cy="4525963"/>
          </a:xfrm>
        </p:spPr>
        <p:txBody>
          <a:bodyPr>
            <a:noAutofit/>
          </a:bodyPr>
          <a:lstStyle/>
          <a:p>
            <a:pPr algn="just"/>
            <a:r>
              <a:rPr lang="en-AU" sz="2800" b="1" dirty="0">
                <a:solidFill>
                  <a:srgbClr val="FF0000"/>
                </a:solidFill>
              </a:rPr>
              <a:t>Plaintext</a:t>
            </a:r>
            <a:r>
              <a:rPr lang="en-AU" sz="2800" dirty="0"/>
              <a:t> </a:t>
            </a:r>
            <a:r>
              <a:rPr lang="en-AU" sz="2400" dirty="0"/>
              <a:t>original message</a:t>
            </a:r>
          </a:p>
          <a:p>
            <a:pPr algn="just"/>
            <a:r>
              <a:rPr lang="en-AU" sz="2800" b="1" dirty="0" err="1">
                <a:solidFill>
                  <a:srgbClr val="FF0000"/>
                </a:solidFill>
              </a:rPr>
              <a:t>Ciphertext</a:t>
            </a:r>
            <a:r>
              <a:rPr lang="en-AU" sz="2800" b="1" dirty="0">
                <a:solidFill>
                  <a:srgbClr val="FF0000"/>
                </a:solidFill>
              </a:rPr>
              <a:t> </a:t>
            </a:r>
            <a:r>
              <a:rPr lang="en-AU" sz="2400" dirty="0"/>
              <a:t>encrypted or coded message</a:t>
            </a:r>
          </a:p>
          <a:p>
            <a:pPr algn="just"/>
            <a:r>
              <a:rPr lang="en-AU" sz="2800" b="1" dirty="0">
                <a:solidFill>
                  <a:srgbClr val="FF0000"/>
                </a:solidFill>
              </a:rPr>
              <a:t>Encryption</a:t>
            </a:r>
            <a:r>
              <a:rPr lang="en-AU" sz="2400" dirty="0"/>
              <a:t> convert from plaintext to </a:t>
            </a:r>
            <a:r>
              <a:rPr lang="en-AU" sz="2400" dirty="0" err="1"/>
              <a:t>ciphertext</a:t>
            </a:r>
            <a:r>
              <a:rPr lang="en-AU" sz="2400" dirty="0"/>
              <a:t> (enciphering)</a:t>
            </a:r>
          </a:p>
          <a:p>
            <a:pPr algn="just"/>
            <a:r>
              <a:rPr lang="en-AU" sz="2800" b="1" dirty="0">
                <a:solidFill>
                  <a:srgbClr val="FF0000"/>
                </a:solidFill>
              </a:rPr>
              <a:t>Decryption</a:t>
            </a:r>
            <a:r>
              <a:rPr lang="en-AU" sz="2400" dirty="0"/>
              <a:t> restore the plaintext from </a:t>
            </a:r>
            <a:r>
              <a:rPr lang="en-AU" sz="2400" dirty="0" err="1"/>
              <a:t>ciphertext</a:t>
            </a:r>
            <a:r>
              <a:rPr lang="en-AU" sz="2400" dirty="0"/>
              <a:t> (deciphering)</a:t>
            </a:r>
          </a:p>
          <a:p>
            <a:pPr algn="just"/>
            <a:r>
              <a:rPr lang="en-AU" sz="2800" b="1" dirty="0">
                <a:solidFill>
                  <a:srgbClr val="FF0000"/>
                </a:solidFill>
              </a:rPr>
              <a:t>Key </a:t>
            </a:r>
            <a:r>
              <a:rPr lang="en-AU" sz="2400" dirty="0"/>
              <a:t>information used in cipher known only to sender/receiver</a:t>
            </a:r>
          </a:p>
          <a:p>
            <a:pPr algn="just"/>
            <a:r>
              <a:rPr lang="pt-BR" sz="2800" b="1" dirty="0">
                <a:solidFill>
                  <a:srgbClr val="FF0000"/>
                </a:solidFill>
              </a:rPr>
              <a:t>Cipher</a:t>
            </a:r>
            <a:r>
              <a:rPr lang="pt-BR" sz="2400" dirty="0"/>
              <a:t> a particular algorithm (cryptographic system)</a:t>
            </a:r>
          </a:p>
          <a:p>
            <a:pPr algn="just"/>
            <a:r>
              <a:rPr lang="en-AU" sz="2800" b="1" dirty="0">
                <a:solidFill>
                  <a:srgbClr val="FF0000"/>
                </a:solidFill>
              </a:rPr>
              <a:t>Cryptography </a:t>
            </a:r>
            <a:r>
              <a:rPr lang="en-AU" sz="2400" dirty="0"/>
              <a:t>study of algorithms used for encryption</a:t>
            </a:r>
          </a:p>
          <a:p>
            <a:pPr algn="just"/>
            <a:r>
              <a:rPr lang="en-AU" sz="2800" b="1" dirty="0">
                <a:solidFill>
                  <a:srgbClr val="FF0000"/>
                </a:solidFill>
              </a:rPr>
              <a:t>Cryptanalysis</a:t>
            </a:r>
            <a:r>
              <a:rPr lang="en-AU" sz="2400" dirty="0"/>
              <a:t> study of techniques for decryption without knowledge of plaintext</a:t>
            </a:r>
          </a:p>
          <a:p>
            <a:pPr algn="just"/>
            <a:r>
              <a:rPr lang="en-AU" sz="2800" b="1" dirty="0">
                <a:solidFill>
                  <a:srgbClr val="FF0000"/>
                </a:solidFill>
              </a:rPr>
              <a:t>Cryptology</a:t>
            </a:r>
            <a:r>
              <a:rPr lang="en-AU" sz="2400" dirty="0"/>
              <a:t> cryptography + cryptanalysis</a:t>
            </a:r>
          </a:p>
        </p:txBody>
      </p:sp>
    </p:spTree>
    <p:extLst>
      <p:ext uri="{BB962C8B-B14F-4D97-AF65-F5344CB8AC3E}">
        <p14:creationId xmlns:p14="http://schemas.microsoft.com/office/powerpoint/2010/main" val="2138362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BA08-7672-4252-911D-91AE6CE98F60}"/>
              </a:ext>
            </a:extLst>
          </p:cNvPr>
          <p:cNvSpPr>
            <a:spLocks noGrp="1"/>
          </p:cNvSpPr>
          <p:nvPr>
            <p:ph type="title"/>
          </p:nvPr>
        </p:nvSpPr>
        <p:spPr/>
        <p:txBody>
          <a:bodyPr>
            <a:normAutofit fontScale="90000"/>
          </a:bodyPr>
          <a:lstStyle/>
          <a:p>
            <a:r>
              <a:rPr lang="en-AU" b="1" dirty="0"/>
              <a:t>Playfair Cipher: Example 2</a:t>
            </a:r>
            <a:br>
              <a:rPr lang="en-AU" b="1" dirty="0"/>
            </a:br>
            <a:r>
              <a:rPr lang="en-AU" b="1" dirty="0"/>
              <a:t>Encryption</a:t>
            </a:r>
            <a:endParaRPr lang="en-US" dirty="0"/>
          </a:p>
        </p:txBody>
      </p:sp>
      <p:sp>
        <p:nvSpPr>
          <p:cNvPr id="5" name="Content Placeholder 4">
            <a:extLst>
              <a:ext uri="{FF2B5EF4-FFF2-40B4-BE49-F238E27FC236}">
                <a16:creationId xmlns:a16="http://schemas.microsoft.com/office/drawing/2014/main" id="{52B874D0-32E0-4975-AB56-B36FECFB6D69}"/>
              </a:ext>
            </a:extLst>
          </p:cNvPr>
          <p:cNvSpPr>
            <a:spLocks noGrp="1"/>
          </p:cNvSpPr>
          <p:nvPr>
            <p:ph idx="1"/>
          </p:nvPr>
        </p:nvSpPr>
        <p:spPr/>
        <p:txBody>
          <a:bodyPr/>
          <a:lstStyle/>
          <a:p>
            <a:endParaRPr lang="en-US"/>
          </a:p>
        </p:txBody>
      </p:sp>
      <p:pic>
        <p:nvPicPr>
          <p:cNvPr id="1029" name="Picture 5" descr="Lightbox">
            <a:extLst>
              <a:ext uri="{FF2B5EF4-FFF2-40B4-BE49-F238E27FC236}">
                <a16:creationId xmlns:a16="http://schemas.microsoft.com/office/drawing/2014/main" id="{E67403CF-A8BD-455B-9173-97E3158FF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0038"/>
            <a:ext cx="9144000" cy="371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058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532E-F1D6-4DE7-9F1B-8E5FF68A7C4A}"/>
              </a:ext>
            </a:extLst>
          </p:cNvPr>
          <p:cNvSpPr>
            <a:spLocks noGrp="1"/>
          </p:cNvSpPr>
          <p:nvPr>
            <p:ph type="title"/>
          </p:nvPr>
        </p:nvSpPr>
        <p:spPr/>
        <p:txBody>
          <a:bodyPr>
            <a:normAutofit fontScale="90000"/>
          </a:bodyPr>
          <a:lstStyle/>
          <a:p>
            <a:r>
              <a:rPr lang="en-AU" b="1" dirty="0"/>
              <a:t>Playfair Cipher: Example 2</a:t>
            </a:r>
            <a:br>
              <a:rPr lang="en-AU" b="1" dirty="0"/>
            </a:br>
            <a:r>
              <a:rPr lang="en-AU" b="1" dirty="0"/>
              <a:t>Encryption</a:t>
            </a:r>
            <a:endParaRPr lang="en-US" dirty="0"/>
          </a:p>
        </p:txBody>
      </p:sp>
      <p:sp>
        <p:nvSpPr>
          <p:cNvPr id="3" name="Content Placeholder 2">
            <a:extLst>
              <a:ext uri="{FF2B5EF4-FFF2-40B4-BE49-F238E27FC236}">
                <a16:creationId xmlns:a16="http://schemas.microsoft.com/office/drawing/2014/main" id="{868455E3-16C9-4FE0-83BB-5FEA0AE5A809}"/>
              </a:ext>
            </a:extLst>
          </p:cNvPr>
          <p:cNvSpPr>
            <a:spLocks noGrp="1"/>
          </p:cNvSpPr>
          <p:nvPr>
            <p:ph idx="1"/>
          </p:nvPr>
        </p:nvSpPr>
        <p:spPr/>
        <p:txBody>
          <a:bodyPr>
            <a:normAutofit fontScale="55000" lnSpcReduction="20000"/>
          </a:bodyPr>
          <a:lstStyle/>
          <a:p>
            <a:r>
              <a:rPr lang="en-US" dirty="0"/>
              <a:t>Plain Text: "</a:t>
            </a:r>
            <a:r>
              <a:rPr lang="en-US" dirty="0" err="1"/>
              <a:t>instrumentsz</a:t>
            </a:r>
            <a:r>
              <a:rPr lang="en-US" dirty="0"/>
              <a:t>"</a:t>
            </a:r>
          </a:p>
          <a:p>
            <a:r>
              <a:rPr lang="en-US" dirty="0"/>
              <a:t>Encrypted Text: </a:t>
            </a:r>
            <a:r>
              <a:rPr lang="en-US" dirty="0" err="1"/>
              <a:t>gatlmzclrqtx</a:t>
            </a:r>
            <a:endParaRPr lang="en-US" dirty="0"/>
          </a:p>
          <a:p>
            <a:r>
              <a:rPr lang="en-US" dirty="0"/>
              <a:t>Encryption: </a:t>
            </a:r>
          </a:p>
          <a:p>
            <a:r>
              <a:rPr lang="en-US" dirty="0"/>
              <a:t>  </a:t>
            </a:r>
            <a:r>
              <a:rPr lang="en-US" dirty="0" err="1"/>
              <a:t>i</a:t>
            </a:r>
            <a:r>
              <a:rPr lang="en-US" dirty="0"/>
              <a:t> -&gt; g</a:t>
            </a:r>
          </a:p>
          <a:p>
            <a:r>
              <a:rPr lang="en-US" dirty="0"/>
              <a:t>  n -&gt; a</a:t>
            </a:r>
          </a:p>
          <a:p>
            <a:r>
              <a:rPr lang="en-US" dirty="0"/>
              <a:t>  s -&gt; t</a:t>
            </a:r>
          </a:p>
          <a:p>
            <a:r>
              <a:rPr lang="en-US" dirty="0"/>
              <a:t>  t -&gt; l</a:t>
            </a:r>
          </a:p>
          <a:p>
            <a:r>
              <a:rPr lang="en-US" dirty="0"/>
              <a:t>  r -&gt; m</a:t>
            </a:r>
          </a:p>
          <a:p>
            <a:r>
              <a:rPr lang="en-US" dirty="0"/>
              <a:t>  u -&gt; z</a:t>
            </a:r>
          </a:p>
          <a:p>
            <a:r>
              <a:rPr lang="en-US" dirty="0"/>
              <a:t>  m -&gt; c</a:t>
            </a:r>
          </a:p>
          <a:p>
            <a:r>
              <a:rPr lang="en-US" dirty="0"/>
              <a:t>  e -&gt; l</a:t>
            </a:r>
          </a:p>
          <a:p>
            <a:r>
              <a:rPr lang="en-US" dirty="0"/>
              <a:t>  n -&gt; r</a:t>
            </a:r>
          </a:p>
          <a:p>
            <a:r>
              <a:rPr lang="en-US" dirty="0"/>
              <a:t>  t -&gt; q</a:t>
            </a:r>
          </a:p>
          <a:p>
            <a:r>
              <a:rPr lang="en-US" dirty="0"/>
              <a:t>  s -&gt; t</a:t>
            </a:r>
          </a:p>
          <a:p>
            <a:r>
              <a:rPr lang="en-US" dirty="0"/>
              <a:t>  z -&gt; x</a:t>
            </a:r>
          </a:p>
        </p:txBody>
      </p:sp>
    </p:spTree>
    <p:extLst>
      <p:ext uri="{BB962C8B-B14F-4D97-AF65-F5344CB8AC3E}">
        <p14:creationId xmlns:p14="http://schemas.microsoft.com/office/powerpoint/2010/main" val="3708425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7D21-83FC-4462-9F1A-8B5982F09B6A}"/>
              </a:ext>
            </a:extLst>
          </p:cNvPr>
          <p:cNvSpPr>
            <a:spLocks noGrp="1"/>
          </p:cNvSpPr>
          <p:nvPr>
            <p:ph type="title"/>
          </p:nvPr>
        </p:nvSpPr>
        <p:spPr/>
        <p:txBody>
          <a:bodyPr>
            <a:normAutofit fontScale="90000"/>
          </a:bodyPr>
          <a:lstStyle/>
          <a:p>
            <a:r>
              <a:rPr lang="en-AU" b="1" dirty="0"/>
              <a:t>Playfair Cipher: Example 2</a:t>
            </a:r>
            <a:br>
              <a:rPr lang="en-AU" b="1" dirty="0"/>
            </a:br>
            <a:r>
              <a:rPr lang="en-AU" b="1" dirty="0"/>
              <a:t>Decryption</a:t>
            </a:r>
            <a:endParaRPr lang="en-US" dirty="0"/>
          </a:p>
        </p:txBody>
      </p:sp>
      <p:sp>
        <p:nvSpPr>
          <p:cNvPr id="3" name="Content Placeholder 2">
            <a:extLst>
              <a:ext uri="{FF2B5EF4-FFF2-40B4-BE49-F238E27FC236}">
                <a16:creationId xmlns:a16="http://schemas.microsoft.com/office/drawing/2014/main" id="{671F3404-22D0-4BB4-AD11-3738F592EF6D}"/>
              </a:ext>
            </a:extLst>
          </p:cNvPr>
          <p:cNvSpPr>
            <a:spLocks noGrp="1"/>
          </p:cNvSpPr>
          <p:nvPr>
            <p:ph idx="1"/>
          </p:nvPr>
        </p:nvSpPr>
        <p:spPr>
          <a:xfrm>
            <a:off x="409575" y="1743075"/>
            <a:ext cx="8229600" cy="4525963"/>
          </a:xfrm>
        </p:spPr>
        <p:txBody>
          <a:bodyPr/>
          <a:lstStyle/>
          <a:p>
            <a:endParaRPr lang="en-US" dirty="0"/>
          </a:p>
          <a:p>
            <a:endParaRPr lang="en-US" dirty="0"/>
          </a:p>
          <a:p>
            <a:endParaRPr lang="en-US" dirty="0"/>
          </a:p>
          <a:p>
            <a:endParaRPr lang="en-US" dirty="0"/>
          </a:p>
          <a:p>
            <a:endParaRPr lang="en-US" dirty="0"/>
          </a:p>
          <a:p>
            <a:endParaRPr lang="en-US" dirty="0"/>
          </a:p>
        </p:txBody>
      </p:sp>
      <p:pic>
        <p:nvPicPr>
          <p:cNvPr id="4100" name="Picture 4" descr="Lightbox">
            <a:extLst>
              <a:ext uri="{FF2B5EF4-FFF2-40B4-BE49-F238E27FC236}">
                <a16:creationId xmlns:a16="http://schemas.microsoft.com/office/drawing/2014/main" id="{2BE109C7-AEF4-4C4A-9E9F-D414E3CCA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0038"/>
            <a:ext cx="9144000" cy="371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806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3BDD-F9F9-424D-B259-B368139A711B}"/>
              </a:ext>
            </a:extLst>
          </p:cNvPr>
          <p:cNvSpPr>
            <a:spLocks noGrp="1"/>
          </p:cNvSpPr>
          <p:nvPr>
            <p:ph type="title"/>
          </p:nvPr>
        </p:nvSpPr>
        <p:spPr/>
        <p:txBody>
          <a:bodyPr>
            <a:normAutofit fontScale="90000"/>
          </a:bodyPr>
          <a:lstStyle/>
          <a:p>
            <a:r>
              <a:rPr lang="en-AU" b="1" dirty="0"/>
              <a:t>Playfair Cipher: Example 2</a:t>
            </a:r>
            <a:br>
              <a:rPr lang="en-AU" b="1" dirty="0"/>
            </a:br>
            <a:r>
              <a:rPr lang="en-AU" b="1" dirty="0"/>
              <a:t>Decryption</a:t>
            </a:r>
            <a:endParaRPr lang="en-US" dirty="0"/>
          </a:p>
        </p:txBody>
      </p:sp>
      <p:sp>
        <p:nvSpPr>
          <p:cNvPr id="3" name="Content Placeholder 2">
            <a:extLst>
              <a:ext uri="{FF2B5EF4-FFF2-40B4-BE49-F238E27FC236}">
                <a16:creationId xmlns:a16="http://schemas.microsoft.com/office/drawing/2014/main" id="{6D772468-3DF6-4DD5-B253-87375E607CCD}"/>
              </a:ext>
            </a:extLst>
          </p:cNvPr>
          <p:cNvSpPr>
            <a:spLocks noGrp="1"/>
          </p:cNvSpPr>
          <p:nvPr>
            <p:ph idx="1"/>
          </p:nvPr>
        </p:nvSpPr>
        <p:spPr/>
        <p:txBody>
          <a:bodyPr>
            <a:normAutofit fontScale="85000" lnSpcReduction="20000"/>
          </a:bodyPr>
          <a:lstStyle/>
          <a:p>
            <a:r>
              <a:rPr lang="en-US" dirty="0"/>
              <a:t>Plain Text: "</a:t>
            </a:r>
            <a:r>
              <a:rPr lang="en-US" dirty="0" err="1"/>
              <a:t>gatlmzclrqtx</a:t>
            </a:r>
            <a:r>
              <a:rPr lang="en-US" dirty="0"/>
              <a:t>"</a:t>
            </a:r>
          </a:p>
          <a:p>
            <a:r>
              <a:rPr lang="en-US" dirty="0"/>
              <a:t>Decrypted Text: </a:t>
            </a:r>
            <a:r>
              <a:rPr lang="en-US" dirty="0" err="1"/>
              <a:t>instrumentsz</a:t>
            </a:r>
            <a:endParaRPr lang="en-US" dirty="0"/>
          </a:p>
          <a:p>
            <a:r>
              <a:rPr lang="en-US" dirty="0"/>
              <a:t>Decryption: </a:t>
            </a:r>
          </a:p>
          <a:p>
            <a:r>
              <a:rPr lang="en-US" dirty="0"/>
              <a:t>(red)-&gt; (green)</a:t>
            </a:r>
          </a:p>
          <a:p>
            <a:r>
              <a:rPr lang="en-US" dirty="0"/>
              <a:t>  ga -&gt; in</a:t>
            </a:r>
          </a:p>
          <a:p>
            <a:r>
              <a:rPr lang="en-US" dirty="0"/>
              <a:t>  </a:t>
            </a:r>
            <a:r>
              <a:rPr lang="en-US" dirty="0" err="1"/>
              <a:t>tl</a:t>
            </a:r>
            <a:r>
              <a:rPr lang="en-US" dirty="0"/>
              <a:t> -&gt; </a:t>
            </a:r>
            <a:r>
              <a:rPr lang="en-US" dirty="0" err="1"/>
              <a:t>st</a:t>
            </a:r>
            <a:endParaRPr lang="en-US" dirty="0"/>
          </a:p>
          <a:p>
            <a:r>
              <a:rPr lang="en-US" dirty="0"/>
              <a:t>  </a:t>
            </a:r>
            <a:r>
              <a:rPr lang="en-US" dirty="0" err="1"/>
              <a:t>mz</a:t>
            </a:r>
            <a:r>
              <a:rPr lang="en-US" dirty="0"/>
              <a:t> -&gt; </a:t>
            </a:r>
            <a:r>
              <a:rPr lang="en-US" dirty="0" err="1"/>
              <a:t>ru</a:t>
            </a:r>
            <a:endParaRPr lang="en-US" dirty="0"/>
          </a:p>
          <a:p>
            <a:r>
              <a:rPr lang="en-US" dirty="0"/>
              <a:t>  cl -&gt; me</a:t>
            </a:r>
          </a:p>
          <a:p>
            <a:r>
              <a:rPr lang="en-US" dirty="0"/>
              <a:t>  </a:t>
            </a:r>
            <a:r>
              <a:rPr lang="en-US" dirty="0" err="1"/>
              <a:t>rq</a:t>
            </a:r>
            <a:r>
              <a:rPr lang="en-US" dirty="0"/>
              <a:t> -&gt; </a:t>
            </a:r>
            <a:r>
              <a:rPr lang="en-US" dirty="0" err="1"/>
              <a:t>nt</a:t>
            </a:r>
            <a:endParaRPr lang="en-US" dirty="0"/>
          </a:p>
          <a:p>
            <a:r>
              <a:rPr lang="en-US" dirty="0"/>
              <a:t>  </a:t>
            </a:r>
            <a:r>
              <a:rPr lang="en-US" dirty="0" err="1"/>
              <a:t>tx</a:t>
            </a:r>
            <a:r>
              <a:rPr lang="en-US" dirty="0"/>
              <a:t> -&gt; </a:t>
            </a:r>
            <a:r>
              <a:rPr lang="en-US" dirty="0" err="1"/>
              <a:t>sz</a:t>
            </a:r>
            <a:endParaRPr lang="en-US" dirty="0"/>
          </a:p>
        </p:txBody>
      </p:sp>
    </p:spTree>
    <p:extLst>
      <p:ext uri="{BB962C8B-B14F-4D97-AF65-F5344CB8AC3E}">
        <p14:creationId xmlns:p14="http://schemas.microsoft.com/office/powerpoint/2010/main" val="3716432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3FAD-4E01-401F-B017-C96F37CF45A2}"/>
              </a:ext>
            </a:extLst>
          </p:cNvPr>
          <p:cNvSpPr>
            <a:spLocks noGrp="1"/>
          </p:cNvSpPr>
          <p:nvPr>
            <p:ph type="title"/>
          </p:nvPr>
        </p:nvSpPr>
        <p:spPr/>
        <p:txBody>
          <a:bodyPr>
            <a:normAutofit fontScale="90000"/>
          </a:bodyPr>
          <a:lstStyle/>
          <a:p>
            <a:r>
              <a:rPr lang="en-AU" b="1" dirty="0"/>
              <a:t>Playfair Cipher</a:t>
            </a:r>
            <a:br>
              <a:rPr lang="en-AU" b="1" dirty="0"/>
            </a:br>
            <a:r>
              <a:rPr lang="en-AU" b="1" dirty="0"/>
              <a:t>Drawback</a:t>
            </a:r>
            <a:endParaRPr lang="en-US" dirty="0"/>
          </a:p>
        </p:txBody>
      </p:sp>
      <p:sp>
        <p:nvSpPr>
          <p:cNvPr id="3" name="Content Placeholder 2">
            <a:extLst>
              <a:ext uri="{FF2B5EF4-FFF2-40B4-BE49-F238E27FC236}">
                <a16:creationId xmlns:a16="http://schemas.microsoft.com/office/drawing/2014/main" id="{E1027F98-C87A-49A0-83AB-A0B2E4A0B632}"/>
              </a:ext>
            </a:extLst>
          </p:cNvPr>
          <p:cNvSpPr>
            <a:spLocks noGrp="1"/>
          </p:cNvSpPr>
          <p:nvPr>
            <p:ph idx="1"/>
          </p:nvPr>
        </p:nvSpPr>
        <p:spPr/>
        <p:txBody>
          <a:bodyPr>
            <a:normAutofit fontScale="70000" lnSpcReduction="20000"/>
          </a:bodyPr>
          <a:lstStyle/>
          <a:p>
            <a:pPr algn="just"/>
            <a:r>
              <a:rPr lang="en-US" dirty="0"/>
              <a:t>The main drawback of the Playfair cipher is that:</a:t>
            </a:r>
          </a:p>
          <a:p>
            <a:pPr algn="just"/>
            <a:r>
              <a:rPr lang="en-US" dirty="0"/>
              <a:t>The plaintext can consist of 25 uppercase letters only. One letter has to be omitted and cannot be reconstructed after decryption.</a:t>
            </a:r>
          </a:p>
          <a:p>
            <a:pPr algn="just"/>
            <a:r>
              <a:rPr lang="en-US" dirty="0"/>
              <a:t>Also lowercase letters, white space, numbers and other printable characters cannot be handled by the traditional cipher. This means that complete sentences cannot be handled by this cipher. </a:t>
            </a:r>
          </a:p>
          <a:p>
            <a:pPr algn="just"/>
            <a:r>
              <a:rPr lang="en-US" dirty="0"/>
              <a:t>Space between two words in the plaintext is not considered as one character.</a:t>
            </a:r>
          </a:p>
          <a:p>
            <a:pPr algn="just"/>
            <a:r>
              <a:rPr lang="en-US" dirty="0"/>
              <a:t>A spare letter X is added when the plaintext word consists of odd number of character. In the decryption process this X is ignored. X is a valid character and creates confusion because it could be a part of plaintext, so we cannot simply remove X in decryption process. </a:t>
            </a:r>
          </a:p>
        </p:txBody>
      </p:sp>
    </p:spTree>
    <p:extLst>
      <p:ext uri="{BB962C8B-B14F-4D97-AF65-F5344CB8AC3E}">
        <p14:creationId xmlns:p14="http://schemas.microsoft.com/office/powerpoint/2010/main" val="170004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Cryptographic Objectives</a:t>
            </a:r>
            <a:endParaRPr lang="en-AU" dirty="0"/>
          </a:p>
        </p:txBody>
      </p:sp>
      <p:sp>
        <p:nvSpPr>
          <p:cNvPr id="3" name="Content Placeholder 2"/>
          <p:cNvSpPr>
            <a:spLocks noGrp="1"/>
          </p:cNvSpPr>
          <p:nvPr>
            <p:ph idx="1"/>
          </p:nvPr>
        </p:nvSpPr>
        <p:spPr/>
        <p:txBody>
          <a:bodyPr/>
          <a:lstStyle/>
          <a:p>
            <a:pPr algn="just"/>
            <a:r>
              <a:rPr lang="en-US" altLang="en-US" sz="2800" dirty="0"/>
              <a:t>CIA == Confidentiality, Integrity, and Availability</a:t>
            </a:r>
            <a:endParaRPr lang="en-AU" sz="2800" i="1" dirty="0"/>
          </a:p>
          <a:p>
            <a:pPr algn="just"/>
            <a:r>
              <a:rPr lang="en-AU" sz="2800" b="1" i="1" dirty="0">
                <a:solidFill>
                  <a:srgbClr val="FF0000"/>
                </a:solidFill>
              </a:rPr>
              <a:t>Confidentiality</a:t>
            </a:r>
            <a:endParaRPr lang="en-AU" b="1" i="1" dirty="0">
              <a:solidFill>
                <a:srgbClr val="FF0000"/>
              </a:solidFill>
            </a:endParaRPr>
          </a:p>
          <a:p>
            <a:pPr lvl="1" algn="just"/>
            <a:r>
              <a:rPr lang="en-AU" dirty="0"/>
              <a:t>aims to prevent unauthorized reading of information.</a:t>
            </a:r>
          </a:p>
          <a:p>
            <a:pPr algn="just"/>
            <a:r>
              <a:rPr lang="en-US" altLang="en-US" sz="2800" b="1" i="1" dirty="0">
                <a:solidFill>
                  <a:srgbClr val="FF0000"/>
                </a:solidFill>
              </a:rPr>
              <a:t>Integrity</a:t>
            </a:r>
          </a:p>
          <a:p>
            <a:pPr lvl="1" algn="just"/>
            <a:r>
              <a:rPr lang="en-US" altLang="en-US" sz="2400" dirty="0"/>
              <a:t>detect unauthorized </a:t>
            </a:r>
            <a:r>
              <a:rPr lang="en-US" altLang="en-US" sz="2400" i="1" dirty="0"/>
              <a:t>writing</a:t>
            </a:r>
            <a:r>
              <a:rPr lang="en-US" altLang="en-US" sz="2400" dirty="0"/>
              <a:t> of information</a:t>
            </a:r>
          </a:p>
          <a:p>
            <a:pPr algn="just"/>
            <a:r>
              <a:rPr lang="en-US" altLang="en-US" sz="2800" b="1" i="1" dirty="0">
                <a:solidFill>
                  <a:srgbClr val="FF0000"/>
                </a:solidFill>
              </a:rPr>
              <a:t>Availability</a:t>
            </a:r>
          </a:p>
          <a:p>
            <a:pPr lvl="1" algn="just"/>
            <a:r>
              <a:rPr lang="en-US" altLang="en-US" sz="2400" dirty="0"/>
              <a:t>Data is available in a </a:t>
            </a:r>
            <a:r>
              <a:rPr lang="en-US" altLang="en-US" sz="2400" i="1" dirty="0"/>
              <a:t>timely manner</a:t>
            </a:r>
            <a:r>
              <a:rPr lang="en-US" altLang="en-US" sz="2400" dirty="0"/>
              <a:t> when needed</a:t>
            </a:r>
          </a:p>
          <a:p>
            <a:pPr lvl="1"/>
            <a:endParaRPr lang="en-AU" sz="2400" b="1" i="1" dirty="0">
              <a:solidFill>
                <a:srgbClr val="FF0000"/>
              </a:solidFill>
            </a:endParaRPr>
          </a:p>
        </p:txBody>
      </p:sp>
    </p:spTree>
    <p:extLst>
      <p:ext uri="{BB962C8B-B14F-4D97-AF65-F5344CB8AC3E}">
        <p14:creationId xmlns:p14="http://schemas.microsoft.com/office/powerpoint/2010/main" val="80801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Speak Crypto</a:t>
            </a:r>
            <a:endParaRPr lang="en-AU" dirty="0"/>
          </a:p>
        </p:txBody>
      </p:sp>
      <p:sp>
        <p:nvSpPr>
          <p:cNvPr id="3" name="Content Placeholder 2"/>
          <p:cNvSpPr>
            <a:spLocks noGrp="1"/>
          </p:cNvSpPr>
          <p:nvPr>
            <p:ph idx="1"/>
          </p:nvPr>
        </p:nvSpPr>
        <p:spPr/>
        <p:txBody>
          <a:bodyPr>
            <a:normAutofit lnSpcReduction="10000"/>
          </a:bodyPr>
          <a:lstStyle/>
          <a:p>
            <a:pPr algn="just">
              <a:lnSpc>
                <a:spcPct val="85000"/>
              </a:lnSpc>
            </a:pPr>
            <a:r>
              <a:rPr lang="en-US" dirty="0"/>
              <a:t>A </a:t>
            </a:r>
            <a:r>
              <a:rPr lang="en-US" i="1" dirty="0">
                <a:solidFill>
                  <a:schemeClr val="accent2"/>
                </a:solidFill>
              </a:rPr>
              <a:t>cipher</a:t>
            </a:r>
            <a:r>
              <a:rPr lang="en-US" dirty="0"/>
              <a:t> or </a:t>
            </a:r>
            <a:r>
              <a:rPr lang="en-US" i="1" dirty="0">
                <a:solidFill>
                  <a:schemeClr val="accent2"/>
                </a:solidFill>
              </a:rPr>
              <a:t>cryptosystem</a:t>
            </a:r>
            <a:r>
              <a:rPr lang="en-US" dirty="0"/>
              <a:t> is used to </a:t>
            </a:r>
            <a:r>
              <a:rPr lang="en-US" i="1" dirty="0">
                <a:solidFill>
                  <a:schemeClr val="accent2"/>
                </a:solidFill>
              </a:rPr>
              <a:t>encrypt </a:t>
            </a:r>
            <a:r>
              <a:rPr lang="en-US" i="1" dirty="0"/>
              <a:t> </a:t>
            </a:r>
            <a:r>
              <a:rPr lang="en-US" dirty="0"/>
              <a:t>the </a:t>
            </a:r>
            <a:r>
              <a:rPr lang="en-US" i="1" dirty="0">
                <a:solidFill>
                  <a:schemeClr val="accent2"/>
                </a:solidFill>
              </a:rPr>
              <a:t>plaintext </a:t>
            </a:r>
            <a:endParaRPr lang="en-US" dirty="0"/>
          </a:p>
          <a:p>
            <a:pPr algn="just">
              <a:lnSpc>
                <a:spcPct val="85000"/>
              </a:lnSpc>
            </a:pPr>
            <a:r>
              <a:rPr lang="en-US" dirty="0"/>
              <a:t>The result of encryption is </a:t>
            </a:r>
            <a:r>
              <a:rPr lang="en-US" i="1" dirty="0" err="1">
                <a:solidFill>
                  <a:schemeClr val="accent2"/>
                </a:solidFill>
              </a:rPr>
              <a:t>ciphertext</a:t>
            </a:r>
            <a:r>
              <a:rPr lang="en-US" i="1" dirty="0">
                <a:solidFill>
                  <a:srgbClr val="FF0000"/>
                </a:solidFill>
              </a:rPr>
              <a:t> </a:t>
            </a:r>
            <a:r>
              <a:rPr lang="en-US" dirty="0"/>
              <a:t>  </a:t>
            </a:r>
          </a:p>
          <a:p>
            <a:pPr algn="just">
              <a:lnSpc>
                <a:spcPct val="85000"/>
              </a:lnSpc>
            </a:pPr>
            <a:r>
              <a:rPr lang="en-US" dirty="0"/>
              <a:t>We </a:t>
            </a:r>
            <a:r>
              <a:rPr lang="en-US" i="1" dirty="0">
                <a:solidFill>
                  <a:schemeClr val="accent2"/>
                </a:solidFill>
              </a:rPr>
              <a:t>decrypt</a:t>
            </a:r>
            <a:r>
              <a:rPr lang="en-US" i="1" dirty="0">
                <a:solidFill>
                  <a:srgbClr val="FF0000"/>
                </a:solidFill>
              </a:rPr>
              <a:t> </a:t>
            </a:r>
            <a:r>
              <a:rPr lang="en-US" dirty="0" err="1"/>
              <a:t>ciphertext</a:t>
            </a:r>
            <a:r>
              <a:rPr lang="en-US" dirty="0"/>
              <a:t> to recover plaintext</a:t>
            </a:r>
          </a:p>
          <a:p>
            <a:pPr algn="just">
              <a:lnSpc>
                <a:spcPct val="85000"/>
              </a:lnSpc>
            </a:pPr>
            <a:r>
              <a:rPr lang="en-US" dirty="0"/>
              <a:t>A </a:t>
            </a:r>
            <a:r>
              <a:rPr lang="en-US" i="1" dirty="0">
                <a:solidFill>
                  <a:schemeClr val="accent2"/>
                </a:solidFill>
              </a:rPr>
              <a:t>key</a:t>
            </a:r>
            <a:r>
              <a:rPr lang="en-US" i="1" dirty="0">
                <a:solidFill>
                  <a:srgbClr val="FF0000"/>
                </a:solidFill>
              </a:rPr>
              <a:t> </a:t>
            </a:r>
            <a:r>
              <a:rPr lang="en-US" dirty="0"/>
              <a:t>is used to configure a cryptosystem</a:t>
            </a:r>
          </a:p>
          <a:p>
            <a:pPr algn="just">
              <a:lnSpc>
                <a:spcPct val="85000"/>
              </a:lnSpc>
            </a:pPr>
            <a:r>
              <a:rPr lang="en-US" dirty="0"/>
              <a:t>A </a:t>
            </a:r>
            <a:r>
              <a:rPr lang="en-US" i="1" dirty="0">
                <a:solidFill>
                  <a:schemeClr val="accent2"/>
                </a:solidFill>
              </a:rPr>
              <a:t>symmetric key</a:t>
            </a:r>
            <a:r>
              <a:rPr lang="en-US" i="1" dirty="0"/>
              <a:t> </a:t>
            </a:r>
            <a:r>
              <a:rPr lang="en-US" dirty="0"/>
              <a:t>cryptosystem uses the same key to encrypt as to decrypt</a:t>
            </a:r>
          </a:p>
          <a:p>
            <a:pPr algn="just">
              <a:lnSpc>
                <a:spcPct val="85000"/>
              </a:lnSpc>
            </a:pPr>
            <a:r>
              <a:rPr lang="en-US" dirty="0"/>
              <a:t>A </a:t>
            </a:r>
            <a:r>
              <a:rPr lang="en-US" i="1" dirty="0">
                <a:solidFill>
                  <a:schemeClr val="accent2"/>
                </a:solidFill>
              </a:rPr>
              <a:t>public key (Asymmetric key)</a:t>
            </a:r>
            <a:r>
              <a:rPr lang="en-US" i="1" dirty="0"/>
              <a:t> </a:t>
            </a:r>
            <a:r>
              <a:rPr lang="en-US" dirty="0"/>
              <a:t>cryptosystem uses a </a:t>
            </a:r>
            <a:r>
              <a:rPr lang="en-US" i="1" dirty="0">
                <a:solidFill>
                  <a:schemeClr val="accent2"/>
                </a:solidFill>
              </a:rPr>
              <a:t>public key</a:t>
            </a:r>
            <a:r>
              <a:rPr lang="en-US" dirty="0"/>
              <a:t>  to encrypt and a </a:t>
            </a:r>
            <a:r>
              <a:rPr lang="en-US" i="1" dirty="0">
                <a:solidFill>
                  <a:schemeClr val="accent2"/>
                </a:solidFill>
              </a:rPr>
              <a:t>private key</a:t>
            </a:r>
            <a:r>
              <a:rPr lang="en-US" dirty="0"/>
              <a:t> to decrypt</a:t>
            </a:r>
          </a:p>
          <a:p>
            <a:endParaRPr lang="en-AU" dirty="0"/>
          </a:p>
        </p:txBody>
      </p:sp>
    </p:spTree>
    <p:extLst>
      <p:ext uri="{BB962C8B-B14F-4D97-AF65-F5344CB8AC3E}">
        <p14:creationId xmlns:p14="http://schemas.microsoft.com/office/powerpoint/2010/main" val="282803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solidFill>
                  <a:srgbClr val="000000"/>
                </a:solidFill>
              </a:rPr>
              <a:t>Symmetric key</a:t>
            </a:r>
            <a:endParaRPr lang="en-US" dirty="0"/>
          </a:p>
        </p:txBody>
      </p:sp>
      <p:sp>
        <p:nvSpPr>
          <p:cNvPr id="19460" name="Rectangle 4"/>
          <p:cNvSpPr>
            <a:spLocks noChangeArrowheads="1"/>
          </p:cNvSpPr>
          <p:nvPr/>
        </p:nvSpPr>
        <p:spPr bwMode="auto">
          <a:xfrm>
            <a:off x="2743199" y="3581400"/>
            <a:ext cx="1000125"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61" name="Rectangle 5"/>
          <p:cNvSpPr>
            <a:spLocks noChangeArrowheads="1"/>
          </p:cNvSpPr>
          <p:nvPr/>
        </p:nvSpPr>
        <p:spPr bwMode="auto">
          <a:xfrm>
            <a:off x="5516166" y="3581400"/>
            <a:ext cx="1033098"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62" name="Rectangle 6"/>
          <p:cNvSpPr>
            <a:spLocks noChangeArrowheads="1"/>
          </p:cNvSpPr>
          <p:nvPr/>
        </p:nvSpPr>
        <p:spPr bwMode="auto">
          <a:xfrm>
            <a:off x="990600" y="3668713"/>
            <a:ext cx="1181100" cy="400110"/>
          </a:xfrm>
          <a:prstGeom prst="rect">
            <a:avLst/>
          </a:prstGeom>
          <a:noFill/>
          <a:ln w="9525">
            <a:noFill/>
            <a:miter lim="800000"/>
            <a:headEnd/>
            <a:tailEnd/>
          </a:ln>
        </p:spPr>
        <p:txBody>
          <a:bodyPr wrap="square">
            <a:prstTxWarp prst="textNoShape">
              <a:avLst/>
            </a:prstTxWarp>
            <a:spAutoFit/>
          </a:bodyPr>
          <a:lstStyle/>
          <a:p>
            <a:pPr fontAlgn="base">
              <a:spcBef>
                <a:spcPct val="0"/>
              </a:spcBef>
              <a:spcAft>
                <a:spcPct val="0"/>
              </a:spcAft>
            </a:pPr>
            <a:r>
              <a:rPr lang="en-US" sz="2000">
                <a:solidFill>
                  <a:srgbClr val="000000"/>
                </a:solidFill>
              </a:rPr>
              <a:t>plaintext</a:t>
            </a:r>
          </a:p>
        </p:txBody>
      </p:sp>
      <p:sp>
        <p:nvSpPr>
          <p:cNvPr id="19463" name="Rectangle 8"/>
          <p:cNvSpPr>
            <a:spLocks noChangeArrowheads="1"/>
          </p:cNvSpPr>
          <p:nvPr/>
        </p:nvSpPr>
        <p:spPr bwMode="auto">
          <a:xfrm>
            <a:off x="5715000" y="2286002"/>
            <a:ext cx="628650" cy="461665"/>
          </a:xfrm>
          <a:prstGeom prst="rect">
            <a:avLst/>
          </a:prstGeom>
          <a:noFill/>
          <a:ln w="9525">
            <a:noFill/>
            <a:miter lim="800000"/>
            <a:headEnd/>
            <a:tailEnd/>
          </a:ln>
        </p:spPr>
        <p:txBody>
          <a:bodyPr>
            <a:prstTxWarp prst="textNoShape">
              <a:avLst/>
            </a:prstTxWarp>
            <a:spAutoFit/>
          </a:bodyPr>
          <a:lstStyle/>
          <a:p>
            <a:pPr fontAlgn="base">
              <a:spcBef>
                <a:spcPct val="0"/>
              </a:spcBef>
              <a:spcAft>
                <a:spcPct val="0"/>
              </a:spcAft>
            </a:pPr>
            <a:r>
              <a:rPr lang="en-US" sz="2400">
                <a:solidFill>
                  <a:srgbClr val="000000"/>
                </a:solidFill>
              </a:rPr>
              <a:t>key</a:t>
            </a:r>
          </a:p>
        </p:txBody>
      </p:sp>
      <p:sp>
        <p:nvSpPr>
          <p:cNvPr id="19464" name="Rectangle 9"/>
          <p:cNvSpPr>
            <a:spLocks noChangeArrowheads="1"/>
          </p:cNvSpPr>
          <p:nvPr/>
        </p:nvSpPr>
        <p:spPr bwMode="auto">
          <a:xfrm>
            <a:off x="2971800" y="2301877"/>
            <a:ext cx="614363" cy="461665"/>
          </a:xfrm>
          <a:prstGeom prst="rect">
            <a:avLst/>
          </a:prstGeom>
          <a:noFill/>
          <a:ln w="9525">
            <a:noFill/>
            <a:miter lim="800000"/>
            <a:headEnd/>
            <a:tailEnd/>
          </a:ln>
        </p:spPr>
        <p:txBody>
          <a:bodyPr>
            <a:prstTxWarp prst="textNoShape">
              <a:avLst/>
            </a:prstTxWarp>
            <a:spAutoFit/>
          </a:bodyPr>
          <a:lstStyle/>
          <a:p>
            <a:pPr fontAlgn="base">
              <a:spcBef>
                <a:spcPct val="0"/>
              </a:spcBef>
              <a:spcAft>
                <a:spcPct val="0"/>
              </a:spcAft>
            </a:pPr>
            <a:r>
              <a:rPr lang="en-US" sz="2400">
                <a:solidFill>
                  <a:srgbClr val="000000"/>
                </a:solidFill>
              </a:rPr>
              <a:t>key</a:t>
            </a:r>
          </a:p>
        </p:txBody>
      </p:sp>
      <p:sp>
        <p:nvSpPr>
          <p:cNvPr id="19465" name="Rectangle 10"/>
          <p:cNvSpPr>
            <a:spLocks noChangeArrowheads="1"/>
          </p:cNvSpPr>
          <p:nvPr/>
        </p:nvSpPr>
        <p:spPr bwMode="auto">
          <a:xfrm>
            <a:off x="7258050" y="3657600"/>
            <a:ext cx="1276350" cy="400110"/>
          </a:xfrm>
          <a:prstGeom prst="rect">
            <a:avLst/>
          </a:prstGeom>
          <a:noFill/>
          <a:ln w="9525">
            <a:noFill/>
            <a:miter lim="800000"/>
            <a:headEnd/>
            <a:tailEnd/>
          </a:ln>
        </p:spPr>
        <p:txBody>
          <a:bodyPr wrap="square">
            <a:prstTxWarp prst="textNoShape">
              <a:avLst/>
            </a:prstTxWarp>
            <a:spAutoFit/>
          </a:bodyPr>
          <a:lstStyle/>
          <a:p>
            <a:pPr fontAlgn="base">
              <a:spcBef>
                <a:spcPct val="0"/>
              </a:spcBef>
              <a:spcAft>
                <a:spcPct val="0"/>
              </a:spcAft>
            </a:pPr>
            <a:r>
              <a:rPr lang="en-US" sz="2000" dirty="0">
                <a:solidFill>
                  <a:srgbClr val="000000"/>
                </a:solidFill>
              </a:rPr>
              <a:t>plaintext</a:t>
            </a:r>
          </a:p>
        </p:txBody>
      </p:sp>
      <p:sp>
        <p:nvSpPr>
          <p:cNvPr id="19466" name="Rectangle 11"/>
          <p:cNvSpPr>
            <a:spLocks noChangeArrowheads="1"/>
          </p:cNvSpPr>
          <p:nvPr/>
        </p:nvSpPr>
        <p:spPr bwMode="auto">
          <a:xfrm>
            <a:off x="4000500" y="4114800"/>
            <a:ext cx="1370410" cy="400110"/>
          </a:xfrm>
          <a:prstGeom prst="rect">
            <a:avLst/>
          </a:prstGeom>
          <a:noFill/>
          <a:ln w="9525">
            <a:noFill/>
            <a:miter lim="800000"/>
            <a:headEnd/>
            <a:tailEnd/>
          </a:ln>
        </p:spPr>
        <p:txBody>
          <a:bodyPr wrap="square">
            <a:prstTxWarp prst="textNoShape">
              <a:avLst/>
            </a:prstTxWarp>
            <a:spAutoFit/>
          </a:bodyPr>
          <a:lstStyle/>
          <a:p>
            <a:pPr fontAlgn="base">
              <a:spcBef>
                <a:spcPct val="0"/>
              </a:spcBef>
              <a:spcAft>
                <a:spcPct val="0"/>
              </a:spcAft>
            </a:pPr>
            <a:r>
              <a:rPr lang="en-US" sz="2000" dirty="0" err="1">
                <a:solidFill>
                  <a:srgbClr val="000000"/>
                </a:solidFill>
              </a:rPr>
              <a:t>ciphertext</a:t>
            </a:r>
            <a:endParaRPr lang="en-US" sz="2000" dirty="0">
              <a:solidFill>
                <a:srgbClr val="000000"/>
              </a:solidFill>
            </a:endParaRPr>
          </a:p>
        </p:txBody>
      </p:sp>
      <p:sp>
        <p:nvSpPr>
          <p:cNvPr id="19467" name="Line 12"/>
          <p:cNvSpPr>
            <a:spLocks noChangeShapeType="1"/>
          </p:cNvSpPr>
          <p:nvPr/>
        </p:nvSpPr>
        <p:spPr bwMode="auto">
          <a:xfrm>
            <a:off x="2038350" y="3886200"/>
            <a:ext cx="628650" cy="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68" name="Rectangle 18"/>
          <p:cNvSpPr>
            <a:spLocks noChangeArrowheads="1"/>
          </p:cNvSpPr>
          <p:nvPr/>
        </p:nvSpPr>
        <p:spPr bwMode="auto">
          <a:xfrm>
            <a:off x="3084911" y="5284790"/>
            <a:ext cx="184731" cy="461665"/>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endParaRPr lang="en-US" sz="2400">
              <a:solidFill>
                <a:srgbClr val="000000"/>
              </a:solidFill>
            </a:endParaRPr>
          </a:p>
        </p:txBody>
      </p:sp>
      <p:sp>
        <p:nvSpPr>
          <p:cNvPr id="19469" name="Line 22"/>
          <p:cNvSpPr>
            <a:spLocks noChangeShapeType="1"/>
          </p:cNvSpPr>
          <p:nvPr/>
        </p:nvSpPr>
        <p:spPr bwMode="auto">
          <a:xfrm>
            <a:off x="6534150" y="3886200"/>
            <a:ext cx="628650" cy="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70" name="Line 23"/>
          <p:cNvSpPr>
            <a:spLocks noChangeShapeType="1"/>
          </p:cNvSpPr>
          <p:nvPr/>
        </p:nvSpPr>
        <p:spPr bwMode="auto">
          <a:xfrm>
            <a:off x="32004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71" name="Line 24"/>
          <p:cNvSpPr>
            <a:spLocks noChangeShapeType="1"/>
          </p:cNvSpPr>
          <p:nvPr/>
        </p:nvSpPr>
        <p:spPr bwMode="auto">
          <a:xfrm>
            <a:off x="59436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72" name="Rectangle 25"/>
          <p:cNvSpPr>
            <a:spLocks noChangeArrowheads="1"/>
          </p:cNvSpPr>
          <p:nvPr/>
        </p:nvSpPr>
        <p:spPr bwMode="auto">
          <a:xfrm>
            <a:off x="1201187" y="5158172"/>
            <a:ext cx="6695038" cy="584775"/>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3200" dirty="0">
                <a:solidFill>
                  <a:srgbClr val="000000"/>
                </a:solidFill>
              </a:rPr>
              <a:t>A generic view of symmetric key crypto</a:t>
            </a:r>
          </a:p>
        </p:txBody>
      </p:sp>
      <p:sp>
        <p:nvSpPr>
          <p:cNvPr id="19473" name="Rectangle 26"/>
          <p:cNvSpPr>
            <a:spLocks noChangeArrowheads="1"/>
          </p:cNvSpPr>
          <p:nvPr/>
        </p:nvSpPr>
        <p:spPr bwMode="auto">
          <a:xfrm>
            <a:off x="2777730" y="3657600"/>
            <a:ext cx="983090"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a:solidFill>
                  <a:srgbClr val="000000"/>
                </a:solidFill>
              </a:rPr>
              <a:t>encrypt</a:t>
            </a:r>
          </a:p>
        </p:txBody>
      </p:sp>
      <p:sp>
        <p:nvSpPr>
          <p:cNvPr id="19474" name="Rectangle 27"/>
          <p:cNvSpPr>
            <a:spLocks noChangeArrowheads="1"/>
          </p:cNvSpPr>
          <p:nvPr/>
        </p:nvSpPr>
        <p:spPr bwMode="auto">
          <a:xfrm>
            <a:off x="5566174" y="3668713"/>
            <a:ext cx="983090" cy="400110"/>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pPr>
            <a:r>
              <a:rPr lang="en-US" sz="2000" dirty="0">
                <a:solidFill>
                  <a:srgbClr val="000000"/>
                </a:solidFill>
              </a:rPr>
              <a:t>decrypt</a:t>
            </a:r>
          </a:p>
        </p:txBody>
      </p:sp>
      <p:sp>
        <p:nvSpPr>
          <p:cNvPr id="19475" name="Line 31"/>
          <p:cNvSpPr>
            <a:spLocks noChangeShapeType="1"/>
          </p:cNvSpPr>
          <p:nvPr/>
        </p:nvSpPr>
        <p:spPr bwMode="auto">
          <a:xfrm>
            <a:off x="3600450" y="3886200"/>
            <a:ext cx="285750" cy="2286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76" name="Line 32"/>
          <p:cNvSpPr>
            <a:spLocks noChangeShapeType="1"/>
          </p:cNvSpPr>
          <p:nvPr/>
        </p:nvSpPr>
        <p:spPr bwMode="auto">
          <a:xfrm flipV="1">
            <a:off x="5228035" y="3886200"/>
            <a:ext cx="285750" cy="2286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77" name="Line 33"/>
          <p:cNvSpPr>
            <a:spLocks noChangeShapeType="1"/>
          </p:cNvSpPr>
          <p:nvPr/>
        </p:nvSpPr>
        <p:spPr bwMode="auto">
          <a:xfrm flipV="1">
            <a:off x="3886200" y="3810000"/>
            <a:ext cx="228600" cy="3048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78" name="Line 34"/>
          <p:cNvSpPr>
            <a:spLocks noChangeShapeType="1"/>
          </p:cNvSpPr>
          <p:nvPr/>
        </p:nvSpPr>
        <p:spPr bwMode="auto">
          <a:xfrm flipV="1">
            <a:off x="4330304" y="3810000"/>
            <a:ext cx="228600" cy="3048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79" name="Line 35"/>
          <p:cNvSpPr>
            <a:spLocks noChangeShapeType="1"/>
          </p:cNvSpPr>
          <p:nvPr/>
        </p:nvSpPr>
        <p:spPr bwMode="auto">
          <a:xfrm flipV="1">
            <a:off x="4789885" y="3811588"/>
            <a:ext cx="228600" cy="3048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80" name="Line 36"/>
          <p:cNvSpPr>
            <a:spLocks noChangeShapeType="1"/>
          </p:cNvSpPr>
          <p:nvPr/>
        </p:nvSpPr>
        <p:spPr bwMode="auto">
          <a:xfrm>
            <a:off x="4111229" y="3829050"/>
            <a:ext cx="228600" cy="3048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81" name="Line 37"/>
          <p:cNvSpPr>
            <a:spLocks noChangeShapeType="1"/>
          </p:cNvSpPr>
          <p:nvPr/>
        </p:nvSpPr>
        <p:spPr bwMode="auto">
          <a:xfrm>
            <a:off x="4556522" y="3829050"/>
            <a:ext cx="228600" cy="3048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19482" name="Line 38"/>
          <p:cNvSpPr>
            <a:spLocks noChangeShapeType="1"/>
          </p:cNvSpPr>
          <p:nvPr/>
        </p:nvSpPr>
        <p:spPr bwMode="auto">
          <a:xfrm>
            <a:off x="5016103" y="3829050"/>
            <a:ext cx="228600" cy="304800"/>
          </a:xfrm>
          <a:prstGeom prst="line">
            <a:avLst/>
          </a:prstGeom>
          <a:noFill/>
          <a:ln w="9525">
            <a:solidFill>
              <a:schemeClr val="tx1"/>
            </a:solidFill>
            <a:round/>
            <a:headEnd/>
            <a:tailEnd type="triangl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Tree>
    <p:extLst>
      <p:ext uri="{BB962C8B-B14F-4D97-AF65-F5344CB8AC3E}">
        <p14:creationId xmlns:p14="http://schemas.microsoft.com/office/powerpoint/2010/main" val="364020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public</a:t>
            </a:r>
            <a:r>
              <a:rPr lang="en-US" i="1" dirty="0">
                <a:solidFill>
                  <a:schemeClr val="accent2"/>
                </a:solidFill>
              </a:rPr>
              <a:t> </a:t>
            </a:r>
            <a:r>
              <a:rPr lang="en-US" dirty="0">
                <a:solidFill>
                  <a:srgbClr val="000000"/>
                </a:solidFill>
              </a:rPr>
              <a:t>key</a:t>
            </a:r>
            <a:endParaRPr lang="en-AU" dirty="0">
              <a:solidFill>
                <a:srgbClr val="0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220" y="1600200"/>
            <a:ext cx="7918780" cy="4807165"/>
          </a:xfrm>
        </p:spPr>
      </p:pic>
    </p:spTree>
    <p:extLst>
      <p:ext uri="{BB962C8B-B14F-4D97-AF65-F5344CB8AC3E}">
        <p14:creationId xmlns:p14="http://schemas.microsoft.com/office/powerpoint/2010/main" val="9650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a:t>
            </a:r>
            <a:endParaRPr lang="en-AU" dirty="0"/>
          </a:p>
        </p:txBody>
      </p:sp>
      <p:sp>
        <p:nvSpPr>
          <p:cNvPr id="3" name="Content Placeholder 2"/>
          <p:cNvSpPr>
            <a:spLocks noGrp="1"/>
          </p:cNvSpPr>
          <p:nvPr>
            <p:ph idx="1"/>
          </p:nvPr>
        </p:nvSpPr>
        <p:spPr/>
        <p:txBody>
          <a:bodyPr>
            <a:normAutofit/>
          </a:bodyPr>
          <a:lstStyle/>
          <a:p>
            <a:pPr algn="just">
              <a:lnSpc>
                <a:spcPct val="90000"/>
              </a:lnSpc>
              <a:spcAft>
                <a:spcPts val="600"/>
              </a:spcAft>
            </a:pPr>
            <a:r>
              <a:rPr lang="en-US" sz="2800" dirty="0"/>
              <a:t>Basic assumptions</a:t>
            </a:r>
          </a:p>
          <a:p>
            <a:pPr lvl="1" algn="just">
              <a:lnSpc>
                <a:spcPct val="90000"/>
              </a:lnSpc>
              <a:spcAft>
                <a:spcPts val="600"/>
              </a:spcAft>
            </a:pPr>
            <a:r>
              <a:rPr lang="en-US" sz="2400" dirty="0"/>
              <a:t>The system is completely known to the attacker</a:t>
            </a:r>
          </a:p>
          <a:p>
            <a:pPr lvl="1" algn="just">
              <a:lnSpc>
                <a:spcPct val="90000"/>
              </a:lnSpc>
              <a:spcAft>
                <a:spcPts val="600"/>
              </a:spcAft>
            </a:pPr>
            <a:r>
              <a:rPr lang="en-US" sz="2400" dirty="0"/>
              <a:t>Only the key is secret</a:t>
            </a:r>
          </a:p>
          <a:p>
            <a:pPr lvl="1" algn="just">
              <a:lnSpc>
                <a:spcPct val="90000"/>
              </a:lnSpc>
              <a:spcAft>
                <a:spcPts val="600"/>
              </a:spcAft>
            </a:pPr>
            <a:r>
              <a:rPr lang="en-US" sz="2400" dirty="0"/>
              <a:t>That is, crypto algorithms are not secret</a:t>
            </a:r>
          </a:p>
          <a:p>
            <a:pPr algn="just">
              <a:lnSpc>
                <a:spcPct val="90000"/>
              </a:lnSpc>
              <a:spcAft>
                <a:spcPts val="600"/>
              </a:spcAft>
            </a:pPr>
            <a:r>
              <a:rPr lang="en-US" sz="2800" dirty="0"/>
              <a:t>This is known as </a:t>
            </a:r>
            <a:r>
              <a:rPr lang="en-US" sz="2800" b="1" dirty="0" err="1">
                <a:solidFill>
                  <a:schemeClr val="accent2"/>
                </a:solidFill>
              </a:rPr>
              <a:t>Kerckhoffs</a:t>
            </a:r>
            <a:r>
              <a:rPr lang="en-US" sz="2800" b="1" dirty="0">
                <a:solidFill>
                  <a:schemeClr val="accent2"/>
                </a:solidFill>
              </a:rPr>
              <a:t>’ Principle</a:t>
            </a:r>
            <a:endParaRPr lang="en-US" sz="2400" dirty="0"/>
          </a:p>
          <a:p>
            <a:pPr marL="0" indent="0">
              <a:buNone/>
            </a:pPr>
            <a:endParaRPr lang="en-AU" dirty="0"/>
          </a:p>
        </p:txBody>
      </p:sp>
    </p:spTree>
    <p:extLst>
      <p:ext uri="{BB962C8B-B14F-4D97-AF65-F5344CB8AC3E}">
        <p14:creationId xmlns:p14="http://schemas.microsoft.com/office/powerpoint/2010/main" val="136888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Classic</a:t>
            </a:r>
            <a:r>
              <a:rPr lang="en-AU" b="1" dirty="0"/>
              <a:t> </a:t>
            </a:r>
            <a:r>
              <a:rPr lang="en-AU" dirty="0"/>
              <a:t>cryptosystems</a:t>
            </a:r>
          </a:p>
        </p:txBody>
      </p:sp>
      <p:sp>
        <p:nvSpPr>
          <p:cNvPr id="3" name="Content Placeholder 2"/>
          <p:cNvSpPr>
            <a:spLocks noGrp="1"/>
          </p:cNvSpPr>
          <p:nvPr>
            <p:ph idx="1"/>
          </p:nvPr>
        </p:nvSpPr>
        <p:spPr/>
        <p:txBody>
          <a:bodyPr>
            <a:normAutofit fontScale="92500" lnSpcReduction="10000"/>
          </a:bodyPr>
          <a:lstStyle/>
          <a:p>
            <a:r>
              <a:rPr lang="en-AU" dirty="0"/>
              <a:t>We’ll examine different classic cryptosystems each of which illustrates some particularly relevant feature:</a:t>
            </a:r>
          </a:p>
          <a:p>
            <a:pPr lvl="1"/>
            <a:r>
              <a:rPr lang="en-US" dirty="0"/>
              <a:t>Simple Substitution </a:t>
            </a:r>
            <a:r>
              <a:rPr lang="en-AU" dirty="0"/>
              <a:t>cipher</a:t>
            </a:r>
            <a:endParaRPr lang="en-US" dirty="0"/>
          </a:p>
          <a:p>
            <a:pPr lvl="1"/>
            <a:r>
              <a:rPr lang="en-AU" dirty="0"/>
              <a:t>double transposition cipher</a:t>
            </a:r>
          </a:p>
          <a:p>
            <a:pPr lvl="1"/>
            <a:r>
              <a:rPr lang="en-AU" dirty="0" err="1"/>
              <a:t>Playfair</a:t>
            </a:r>
            <a:r>
              <a:rPr lang="en-AU" dirty="0"/>
              <a:t> cipher</a:t>
            </a:r>
          </a:p>
          <a:p>
            <a:pPr lvl="1"/>
            <a:r>
              <a:rPr lang="en-AU" dirty="0"/>
              <a:t>One time pad cipher</a:t>
            </a:r>
          </a:p>
          <a:p>
            <a:pPr lvl="1"/>
            <a:r>
              <a:rPr lang="en-US" dirty="0" err="1"/>
              <a:t>Vigenere</a:t>
            </a:r>
            <a:r>
              <a:rPr lang="en-US" dirty="0"/>
              <a:t> Cipher</a:t>
            </a:r>
            <a:endParaRPr lang="en-AU" dirty="0"/>
          </a:p>
          <a:p>
            <a:pPr lvl="1"/>
            <a:r>
              <a:rPr lang="en-US" dirty="0"/>
              <a:t>Affine Cipher</a:t>
            </a:r>
          </a:p>
          <a:p>
            <a:pPr lvl="1"/>
            <a:r>
              <a:rPr lang="en-US" dirty="0"/>
              <a:t>Hill Cipher</a:t>
            </a:r>
          </a:p>
          <a:p>
            <a:pPr lvl="1"/>
            <a:endParaRPr lang="en-AU" dirty="0"/>
          </a:p>
        </p:txBody>
      </p:sp>
    </p:spTree>
    <p:extLst>
      <p:ext uri="{BB962C8B-B14F-4D97-AF65-F5344CB8AC3E}">
        <p14:creationId xmlns:p14="http://schemas.microsoft.com/office/powerpoint/2010/main" val="52699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1785</Words>
  <Application>Microsoft Office PowerPoint</Application>
  <PresentationFormat>On-screen Show (4:3)</PresentationFormat>
  <Paragraphs>415</Paragraphs>
  <Slides>34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Albertus MT Lt</vt:lpstr>
      <vt:lpstr>Antique Olive Compact</vt:lpstr>
      <vt:lpstr>Arial</vt:lpstr>
      <vt:lpstr>Calibri</vt:lpstr>
      <vt:lpstr>Comic Sans MS</vt:lpstr>
      <vt:lpstr>Consolas</vt:lpstr>
      <vt:lpstr>Times New Roman</vt:lpstr>
      <vt:lpstr>Times-Roman</vt:lpstr>
      <vt:lpstr>urw-din</vt:lpstr>
      <vt:lpstr>Wingdings</vt:lpstr>
      <vt:lpstr>Office Theme</vt:lpstr>
      <vt:lpstr>INFORMATION SECURITY</vt:lpstr>
      <vt:lpstr>Cryptography</vt:lpstr>
      <vt:lpstr>Terminology</vt:lpstr>
      <vt:lpstr>Cryptographic Objectives</vt:lpstr>
      <vt:lpstr>How to Speak Crypto</vt:lpstr>
      <vt:lpstr>Symmetric key</vt:lpstr>
      <vt:lpstr>public key</vt:lpstr>
      <vt:lpstr>Crypto</vt:lpstr>
      <vt:lpstr>Classic cryptosystems</vt:lpstr>
      <vt:lpstr>Simple Substitution Cipher</vt:lpstr>
      <vt:lpstr>Simple Substitution</vt:lpstr>
      <vt:lpstr>Ceasar’s Cipher</vt:lpstr>
      <vt:lpstr>Ceasar’s Cipher Decryption</vt:lpstr>
      <vt:lpstr>Cryptanalysis</vt:lpstr>
      <vt:lpstr>Cryptanalysis</vt:lpstr>
      <vt:lpstr>Simple Substitution: General Case</vt:lpstr>
      <vt:lpstr>Double Transposition Cipher</vt:lpstr>
      <vt:lpstr>Double Transposition Cipher</vt:lpstr>
      <vt:lpstr>Double Transposition Cipher</vt:lpstr>
      <vt:lpstr>Double Transposition Cipher</vt:lpstr>
      <vt:lpstr>Double Transposition Cipher</vt:lpstr>
      <vt:lpstr>PROBLEM</vt:lpstr>
      <vt:lpstr>Playfair Cipher</vt:lpstr>
      <vt:lpstr>Playfair Cipher</vt:lpstr>
      <vt:lpstr>Playfair Cipher</vt:lpstr>
      <vt:lpstr>Playfair Cipher</vt:lpstr>
      <vt:lpstr>Playfair Cipher: Example Encryption</vt:lpstr>
      <vt:lpstr>Playfair Cipher: Example Decryption</vt:lpstr>
      <vt:lpstr>Playfair Cipher: Example 2 Encryption</vt:lpstr>
      <vt:lpstr>Playfair Cipher: Example 2 Encryption</vt:lpstr>
      <vt:lpstr>Playfair Cipher: Example 2 Encryption</vt:lpstr>
      <vt:lpstr>Playfair Cipher: Example 2 Decryption</vt:lpstr>
      <vt:lpstr>Playfair Cipher: Example 2 Decryption</vt:lpstr>
      <vt:lpstr>Playfair Cipher Drawback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c:creator>
  <cp:lastModifiedBy>dr sara tarik kamal</cp:lastModifiedBy>
  <cp:revision>58</cp:revision>
  <dcterms:created xsi:type="dcterms:W3CDTF">2022-02-06T10:20:30Z</dcterms:created>
  <dcterms:modified xsi:type="dcterms:W3CDTF">2022-02-28T13:28:42Z</dcterms:modified>
</cp:coreProperties>
</file>