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3" autoAdjust="0"/>
    <p:restoredTop sz="92819" autoAdjust="0"/>
  </p:normalViewPr>
  <p:slideViewPr>
    <p:cSldViewPr>
      <p:cViewPr varScale="1">
        <p:scale>
          <a:sx n="69" d="100"/>
          <a:sy n="69" d="100"/>
        </p:scale>
        <p:origin x="15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E788E-B736-48C4-BB6F-62553C9F62E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3E25B-4383-499F-90EC-AF11A5AB7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3E25B-4383-499F-90EC-AF11A5AB72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2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i="0">
                    <a:latin typeface="Cambria Math"/>
                  </a:rPr>
                  <a:t>𝑎</a:t>
                </a:r>
                <a:r>
                  <a:rPr lang="en-AU" i="0">
                    <a:latin typeface="Cambria Math" panose="02040503050406030204" pitchFamily="18" charset="0"/>
                  </a:rPr>
                  <a:t>^(</a:t>
                </a:r>
                <a:r>
                  <a:rPr lang="en-AU" i="0">
                    <a:latin typeface="Cambria Math"/>
                  </a:rPr>
                  <a:t>−1</a:t>
                </a:r>
                <a:r>
                  <a:rPr lang="en-AU" i="0"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=</a:t>
                </a:r>
                <a:r>
                  <a:rPr lang="en-US" baseline="0" dirty="0"/>
                  <a:t> 9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3E25B-4383-499F-90EC-AF11A5AB72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19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97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6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17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42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43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69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92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0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07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D77B-2BD9-4810-9278-05D1DC5827F4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4462-54BA-4A89-A7AF-3850DBFC66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15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noalphabetic_substitution_ciph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ar_arithmetic" TargetMode="External"/><Relationship Id="rId2" Type="http://schemas.openxmlformats.org/officeDocument/2006/relationships/hyperlink" Target="https://en.wikipedia.org/wiki/Modular_multiplicative_inve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ular_arithmeti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Classic</a:t>
            </a:r>
            <a:r>
              <a:rPr lang="en-AU" b="1" dirty="0"/>
              <a:t> </a:t>
            </a:r>
            <a:r>
              <a:rPr lang="en-AU" dirty="0"/>
              <a:t>cryptosystems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05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Vigenère</a:t>
            </a:r>
            <a:r>
              <a:rPr lang="en-US" b="1" dirty="0"/>
              <a:t> Tableau</a:t>
            </a:r>
            <a:r>
              <a:rPr lang="en-US" dirty="0"/>
              <a:t> </a:t>
            </a:r>
            <a:r>
              <a:rPr lang="en-US" b="1" dirty="0"/>
              <a:t>Cipher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64920"/>
            <a:ext cx="8951496" cy="5669280"/>
          </a:xfrm>
        </p:spPr>
      </p:pic>
    </p:spTree>
    <p:extLst>
      <p:ext uri="{BB962C8B-B14F-4D97-AF65-F5344CB8AC3E}">
        <p14:creationId xmlns:p14="http://schemas.microsoft.com/office/powerpoint/2010/main" val="401810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Vigenère</a:t>
            </a:r>
            <a:r>
              <a:rPr lang="en-US" b="1" dirty="0"/>
              <a:t> Tableau</a:t>
            </a:r>
            <a:r>
              <a:rPr lang="en-US" dirty="0"/>
              <a:t> </a:t>
            </a:r>
            <a:r>
              <a:rPr lang="en-US" b="1" dirty="0"/>
              <a:t>Cipher: Example</a:t>
            </a:r>
            <a:br>
              <a:rPr lang="en-US" b="1" dirty="0"/>
            </a:br>
            <a:r>
              <a:rPr lang="en-US" b="1" dirty="0"/>
              <a:t>Encryption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AU" dirty="0"/>
              <a:t>To encrypt a message, a key is needed that is as long as the message. Usually, the key is a repeating keyword.</a:t>
            </a:r>
          </a:p>
          <a:p>
            <a:pPr algn="just"/>
            <a:r>
              <a:rPr lang="en-AU" dirty="0"/>
              <a:t> For example, if the keyword is </a:t>
            </a:r>
            <a:r>
              <a:rPr lang="en-AU" i="1" dirty="0"/>
              <a:t>deceptive</a:t>
            </a:r>
            <a:r>
              <a:rPr lang="en-AU" dirty="0"/>
              <a:t>, the message "we are discovered save yourself" is encrypted as follows:</a:t>
            </a:r>
          </a:p>
          <a:p>
            <a:pPr algn="just"/>
            <a:r>
              <a:rPr lang="en-AU" dirty="0"/>
              <a:t>key: </a:t>
            </a:r>
            <a:r>
              <a:rPr lang="en-AU" i="1" dirty="0" err="1"/>
              <a:t>deceptivedeceptivedeceptive</a:t>
            </a:r>
            <a:endParaRPr lang="en-AU" i="1" dirty="0"/>
          </a:p>
          <a:p>
            <a:pPr algn="just"/>
            <a:r>
              <a:rPr lang="en-AU" dirty="0"/>
              <a:t>plaintext: </a:t>
            </a:r>
            <a:r>
              <a:rPr lang="en-AU" dirty="0" err="1"/>
              <a:t>wearediscoveredsaveyourself</a:t>
            </a:r>
            <a:endParaRPr lang="en-AU" dirty="0"/>
          </a:p>
          <a:p>
            <a:pPr algn="just"/>
            <a:r>
              <a:rPr lang="en-AU" dirty="0" err="1"/>
              <a:t>ciphertext</a:t>
            </a:r>
            <a:r>
              <a:rPr lang="en-AU" dirty="0"/>
              <a:t>: ZICVTWQNGRZGVTWAVZHCQYGLMGJ</a:t>
            </a:r>
          </a:p>
        </p:txBody>
      </p:sp>
    </p:spTree>
    <p:extLst>
      <p:ext uri="{BB962C8B-B14F-4D97-AF65-F5344CB8AC3E}">
        <p14:creationId xmlns:p14="http://schemas.microsoft.com/office/powerpoint/2010/main" val="12958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Vigenère</a:t>
            </a:r>
            <a:r>
              <a:rPr lang="en-US" b="1" dirty="0"/>
              <a:t> Tableau</a:t>
            </a:r>
            <a:r>
              <a:rPr lang="en-US" dirty="0"/>
              <a:t> </a:t>
            </a:r>
            <a:r>
              <a:rPr lang="en-US" b="1" dirty="0"/>
              <a:t>Cipher: Example</a:t>
            </a:r>
            <a:br>
              <a:rPr lang="en-US" b="1" dirty="0"/>
            </a:br>
            <a:r>
              <a:rPr lang="en-US" b="1" dirty="0"/>
              <a:t>Decryption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dirty="0"/>
              <a:t>Decryption is equally simple.</a:t>
            </a:r>
          </a:p>
          <a:p>
            <a:pPr algn="just"/>
            <a:r>
              <a:rPr lang="en-AU" dirty="0"/>
              <a:t>The key letter again identifies the row.</a:t>
            </a:r>
          </a:p>
          <a:p>
            <a:pPr algn="just"/>
            <a:r>
              <a:rPr lang="en-AU" dirty="0"/>
              <a:t>The position of the ciphertext letter in that row determines the column, and the plaintext letter is at the top of that column.</a:t>
            </a:r>
          </a:p>
        </p:txBody>
      </p:sp>
    </p:spTree>
    <p:extLst>
      <p:ext uri="{BB962C8B-B14F-4D97-AF65-F5344CB8AC3E}">
        <p14:creationId xmlns:p14="http://schemas.microsoft.com/office/powerpoint/2010/main" val="24851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/>
              <a:t>Affine</a:t>
            </a:r>
            <a:r>
              <a:rPr lang="en-AU" dirty="0"/>
              <a:t> </a:t>
            </a:r>
            <a:r>
              <a:rPr lang="en-AU" sz="4000" b="1" dirty="0"/>
              <a:t>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AU" dirty="0"/>
              <a:t>The affine cipher is a type of </a:t>
            </a:r>
            <a:r>
              <a:rPr lang="en-AU" u="sng" dirty="0">
                <a:hlinkClick r:id="rId2" tooltip="Monoalphabetic substitution cipher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substitution cipher</a:t>
            </a:r>
            <a:r>
              <a:rPr lang="en-AU" dirty="0"/>
              <a:t>, where each letter in an alphabet is mapped to its numeric equivalent, encrypted using a simple mathematical function, and converted back to a letter.</a:t>
            </a:r>
          </a:p>
          <a:p>
            <a:pPr algn="just"/>
            <a:r>
              <a:rPr lang="en-AU" dirty="0"/>
              <a:t>Each letter is enciphered with the function </a:t>
            </a:r>
          </a:p>
          <a:p>
            <a:pPr algn="just"/>
            <a:r>
              <a:rPr lang="en-AU" dirty="0"/>
              <a:t>C= (</a:t>
            </a:r>
            <a:r>
              <a:rPr lang="en-AU" i="1" dirty="0" err="1"/>
              <a:t>ax</a:t>
            </a:r>
            <a:r>
              <a:rPr lang="en-AU" dirty="0"/>
              <a:t> + </a:t>
            </a:r>
            <a:r>
              <a:rPr lang="en-AU" i="1" dirty="0"/>
              <a:t>b</a:t>
            </a:r>
            <a:r>
              <a:rPr lang="en-AU" dirty="0"/>
              <a:t>) mod </a:t>
            </a:r>
            <a:r>
              <a:rPr lang="en-AU" i="1" dirty="0"/>
              <a:t>m</a:t>
            </a:r>
          </a:p>
          <a:p>
            <a:pPr algn="just"/>
            <a:r>
              <a:rPr lang="en-AU" dirty="0"/>
              <a:t>where modulus </a:t>
            </a:r>
            <a:r>
              <a:rPr lang="en-AU" i="1" dirty="0"/>
              <a:t>m</a:t>
            </a:r>
            <a:r>
              <a:rPr lang="en-AU" dirty="0"/>
              <a:t> is the size of the alphabet and </a:t>
            </a:r>
            <a:r>
              <a:rPr lang="en-AU" i="1" dirty="0"/>
              <a:t>a</a:t>
            </a:r>
            <a:r>
              <a:rPr lang="en-AU" dirty="0"/>
              <a:t> and </a:t>
            </a:r>
            <a:r>
              <a:rPr lang="en-AU" i="1" dirty="0"/>
              <a:t>b</a:t>
            </a:r>
            <a:r>
              <a:rPr lang="en-AU" dirty="0"/>
              <a:t> are the keys of the cipher. </a:t>
            </a:r>
          </a:p>
        </p:txBody>
      </p:sp>
    </p:spTree>
    <p:extLst>
      <p:ext uri="{BB962C8B-B14F-4D97-AF65-F5344CB8AC3E}">
        <p14:creationId xmlns:p14="http://schemas.microsoft.com/office/powerpoint/2010/main" val="25517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Affine</a:t>
            </a:r>
            <a:r>
              <a:rPr lang="en-AU" dirty="0"/>
              <a:t> </a:t>
            </a:r>
            <a:r>
              <a:rPr lang="en-AU" b="1" dirty="0"/>
              <a:t>cipher Decryption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AU" dirty="0"/>
                  <a:t>The decryption function is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/>
                      </a:rPr>
                      <m:t>𝑥</m:t>
                    </m:r>
                    <m:r>
                      <a:rPr lang="en-AU" sz="3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AU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/>
                          </a:rPr>
                          <m:t>𝑐</m:t>
                        </m:r>
                        <m:r>
                          <a:rPr lang="en-AU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AU" sz="3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AU" sz="3200" b="0" i="1" smtClean="0">
                        <a:latin typeface="Cambria Math"/>
                      </a:rPr>
                      <m:t>𝑚𝑜𝑑</m:t>
                    </m:r>
                    <m:r>
                      <a:rPr lang="en-AU" sz="3200" b="0" i="1" smtClean="0">
                        <a:latin typeface="Cambria Math"/>
                      </a:rPr>
                      <m:t> </m:t>
                    </m:r>
                    <m:r>
                      <a:rPr lang="en-AU" sz="3200" b="0" i="1" smtClean="0">
                        <a:latin typeface="Cambria Math"/>
                      </a:rPr>
                      <m:t>𝑚</m:t>
                    </m:r>
                  </m:oMath>
                </a14:m>
                <a:endParaRPr lang="en-AU" sz="3200" b="0" dirty="0"/>
              </a:p>
              <a:p>
                <a:pPr algn="just"/>
                <a:r>
                  <a:rPr lang="en-AU" dirty="0"/>
                  <a:t>where </a:t>
                </a:r>
                <a:r>
                  <a:rPr lang="en-AU" i="1" dirty="0"/>
                  <a:t>a</a:t>
                </a:r>
                <a:r>
                  <a:rPr lang="en-AU" baseline="30000" dirty="0"/>
                  <a:t>−1</a:t>
                </a:r>
                <a:r>
                  <a:rPr lang="en-AU" dirty="0"/>
                  <a:t> is the </a:t>
                </a:r>
                <a:r>
                  <a:rPr lang="en-AU" dirty="0">
                    <a:hlinkClick r:id="rId2" tooltip="Modular multiplicative inverse">
                      <a:extLst>
                        <a:ext uri="{A12FA001-AC4F-418D-AE19-62706E023703}">
                          <ahyp:hlinkClr xmlns="" xmlns:ahyp="http://schemas.microsoft.com/office/drawing/2018/hyperlinkcolor" val="tx"/>
                        </a:ext>
                      </a:extLst>
                    </a:hlinkClick>
                  </a:rPr>
                  <a:t>modular multiplicative inverse</a:t>
                </a:r>
                <a:r>
                  <a:rPr lang="en-AU" dirty="0"/>
                  <a:t> of </a:t>
                </a:r>
                <a:r>
                  <a:rPr lang="en-AU" i="1" dirty="0"/>
                  <a:t>a</a:t>
                </a:r>
                <a:r>
                  <a:rPr lang="en-AU" dirty="0"/>
                  <a:t> </a:t>
                </a:r>
                <a:r>
                  <a:rPr lang="en-AU" dirty="0">
                    <a:hlinkClick r:id="rId3" tooltip="Modular arithmetic">
                      <a:extLst>
                        <a:ext uri="{A12FA001-AC4F-418D-AE19-62706E023703}">
                          <ahyp:hlinkClr xmlns="" xmlns:ahyp="http://schemas.microsoft.com/office/drawing/2018/hyperlinkcolor" val="tx"/>
                        </a:ext>
                      </a:extLst>
                    </a:hlinkClick>
                  </a:rPr>
                  <a:t>modulo</a:t>
                </a:r>
                <a:r>
                  <a:rPr lang="en-AU" dirty="0"/>
                  <a:t> </a:t>
                </a:r>
                <a:r>
                  <a:rPr lang="en-AU" i="1" dirty="0"/>
                  <a:t>m</a:t>
                </a:r>
                <a:r>
                  <a:rPr lang="en-AU" dirty="0"/>
                  <a:t>. I.e., it satisfies the equation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AU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AU" sz="3200" b="0" i="1" smtClean="0">
                        <a:latin typeface="Cambria Math"/>
                      </a:rPr>
                      <m:t>𝑚𝑜𝑑</m:t>
                    </m:r>
                    <m:r>
                      <a:rPr lang="en-AU" sz="3200" b="0" i="1" smtClean="0">
                        <a:latin typeface="Cambria Math"/>
                      </a:rPr>
                      <m:t> </m:t>
                    </m:r>
                    <m:r>
                      <a:rPr lang="en-AU" sz="3200" b="0" i="1" smtClean="0">
                        <a:latin typeface="Cambria Math"/>
                      </a:rPr>
                      <m:t>𝑚</m:t>
                    </m:r>
                    <m:r>
                      <a:rPr lang="en-AU" sz="3200" b="0" i="1" smtClean="0">
                        <a:latin typeface="Cambria Math"/>
                      </a:rPr>
                      <m:t>=1</m:t>
                    </m:r>
                  </m:oMath>
                </a14:m>
                <a:endParaRPr lang="en-AU" sz="3200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04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Affine</a:t>
            </a:r>
            <a:r>
              <a:rPr lang="en-AU" dirty="0"/>
              <a:t> </a:t>
            </a:r>
            <a:r>
              <a:rPr lang="en-AU" b="1" dirty="0"/>
              <a:t>cipher: Example</a:t>
            </a:r>
            <a:br>
              <a:rPr lang="en-AU" b="1" dirty="0"/>
            </a:br>
            <a:r>
              <a:rPr lang="en-AU" b="1" dirty="0"/>
              <a:t>Encryption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AU" dirty="0"/>
              <a:t>The plaintext to be encrypted is "</a:t>
            </a:r>
            <a:r>
              <a:rPr lang="en-AU" dirty="0">
                <a:solidFill>
                  <a:srgbClr val="FF0000"/>
                </a:solidFill>
              </a:rPr>
              <a:t>AFFINE CIPHER</a:t>
            </a:r>
            <a:r>
              <a:rPr lang="en-AU" dirty="0"/>
              <a:t>“, taking</a:t>
            </a:r>
            <a:r>
              <a:rPr lang="en-AU" dirty="0">
                <a:solidFill>
                  <a:srgbClr val="FF0000"/>
                </a:solidFill>
              </a:rPr>
              <a:t> </a:t>
            </a:r>
            <a:r>
              <a:rPr lang="en-AU" i="1" dirty="0">
                <a:solidFill>
                  <a:srgbClr val="FF0000"/>
                </a:solidFill>
              </a:rPr>
              <a:t>a</a:t>
            </a:r>
            <a:r>
              <a:rPr lang="en-AU" dirty="0"/>
              <a:t> to be </a:t>
            </a:r>
            <a:r>
              <a:rPr lang="en-AU" dirty="0">
                <a:solidFill>
                  <a:srgbClr val="FF0000"/>
                </a:solidFill>
              </a:rPr>
              <a:t>5</a:t>
            </a:r>
            <a:r>
              <a:rPr lang="en-AU" dirty="0"/>
              <a:t>, </a:t>
            </a:r>
            <a:r>
              <a:rPr lang="en-AU" i="1" dirty="0">
                <a:solidFill>
                  <a:srgbClr val="FF0000"/>
                </a:solidFill>
              </a:rPr>
              <a:t>b</a:t>
            </a:r>
            <a:r>
              <a:rPr lang="en-AU" dirty="0"/>
              <a:t> to be </a:t>
            </a:r>
            <a:r>
              <a:rPr lang="en-AU" dirty="0">
                <a:solidFill>
                  <a:srgbClr val="FF0000"/>
                </a:solidFill>
              </a:rPr>
              <a:t>8</a:t>
            </a:r>
            <a:r>
              <a:rPr lang="en-AU" dirty="0"/>
              <a:t>, and </a:t>
            </a:r>
            <a:r>
              <a:rPr lang="en-AU" i="1" dirty="0">
                <a:solidFill>
                  <a:srgbClr val="FF0000"/>
                </a:solidFill>
              </a:rPr>
              <a:t>m</a:t>
            </a:r>
            <a:r>
              <a:rPr lang="en-AU" dirty="0"/>
              <a:t> to be </a:t>
            </a:r>
            <a:r>
              <a:rPr lang="en-AU" dirty="0">
                <a:solidFill>
                  <a:srgbClr val="FF0000"/>
                </a:solidFill>
              </a:rPr>
              <a:t>26</a:t>
            </a:r>
            <a:r>
              <a:rPr lang="en-AU" dirty="0"/>
              <a:t> since there are 26 characters in the alphabet being used.</a:t>
            </a:r>
          </a:p>
          <a:p>
            <a:pPr algn="just"/>
            <a:r>
              <a:rPr lang="en-AU" dirty="0"/>
              <a:t>Only the value of </a:t>
            </a:r>
            <a:r>
              <a:rPr lang="en-AU" i="1" dirty="0"/>
              <a:t>a</a:t>
            </a:r>
            <a:r>
              <a:rPr lang="en-AU" dirty="0"/>
              <a:t> has a restriction. The possible values that </a:t>
            </a:r>
            <a:r>
              <a:rPr lang="en-AU" i="1" dirty="0"/>
              <a:t>a</a:t>
            </a:r>
            <a:r>
              <a:rPr lang="en-AU" dirty="0"/>
              <a:t> could be are 1, 3, 5, 7, 9, 11, 15, 17, 19, 21, 23, and 25. </a:t>
            </a:r>
          </a:p>
          <a:p>
            <a:pPr algn="just"/>
            <a:r>
              <a:rPr lang="en-AU" dirty="0"/>
              <a:t>The value for </a:t>
            </a:r>
            <a:r>
              <a:rPr lang="en-AU" i="1" dirty="0"/>
              <a:t>b</a:t>
            </a:r>
            <a:r>
              <a:rPr lang="en-AU" dirty="0"/>
              <a:t> can be arbitrary as long as </a:t>
            </a:r>
            <a:r>
              <a:rPr lang="en-AU" i="1" dirty="0"/>
              <a:t>a</a:t>
            </a:r>
            <a:r>
              <a:rPr lang="en-AU" dirty="0"/>
              <a:t> does not equal 1 since this is the shift of the cipher.</a:t>
            </a:r>
          </a:p>
          <a:p>
            <a:pPr algn="just"/>
            <a:r>
              <a:rPr lang="en-AU" dirty="0"/>
              <a:t>Thus, the encryption function for this example will be</a:t>
            </a:r>
          </a:p>
          <a:p>
            <a:pPr lvl="1" algn="just"/>
            <a:r>
              <a:rPr lang="en-AU" sz="4200" dirty="0"/>
              <a:t> </a:t>
            </a:r>
            <a:r>
              <a:rPr lang="en-AU" sz="4200" i="1" dirty="0"/>
              <a:t>C</a:t>
            </a:r>
            <a:r>
              <a:rPr lang="en-AU" sz="4200" dirty="0"/>
              <a:t>= (5</a:t>
            </a:r>
            <a:r>
              <a:rPr lang="en-AU" sz="4200" i="1" dirty="0"/>
              <a:t>x</a:t>
            </a:r>
            <a:r>
              <a:rPr lang="en-AU" sz="4200" dirty="0"/>
              <a:t> + 8) mod 26. </a:t>
            </a:r>
          </a:p>
        </p:txBody>
      </p:sp>
    </p:spTree>
    <p:extLst>
      <p:ext uri="{BB962C8B-B14F-4D97-AF65-F5344CB8AC3E}">
        <p14:creationId xmlns:p14="http://schemas.microsoft.com/office/powerpoint/2010/main" val="12865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Affine</a:t>
            </a:r>
            <a:r>
              <a:rPr lang="en-AU" dirty="0"/>
              <a:t> </a:t>
            </a:r>
            <a:r>
              <a:rPr lang="en-AU" b="1" dirty="0"/>
              <a:t>cipher: Example</a:t>
            </a:r>
            <a:br>
              <a:rPr lang="en-AU" b="1" dirty="0"/>
            </a:br>
            <a:r>
              <a:rPr lang="en-AU" b="1" dirty="0"/>
              <a:t>Encryption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834504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Affine</a:t>
            </a:r>
            <a:r>
              <a:rPr lang="en-AU" dirty="0"/>
              <a:t> </a:t>
            </a:r>
            <a:r>
              <a:rPr lang="en-AU" b="1" dirty="0"/>
              <a:t>cipher: Example</a:t>
            </a:r>
            <a:br>
              <a:rPr lang="en-AU" b="1" dirty="0"/>
            </a:br>
            <a:r>
              <a:rPr lang="en-AU" b="1" dirty="0"/>
              <a:t>Decryption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The decryption function is </a:t>
                </a:r>
              </a:p>
              <a:p>
                <a:pPr lvl="1"/>
                <a:r>
                  <a:rPr lang="en-AU" sz="3200" i="1" dirty="0"/>
                  <a:t>x</a:t>
                </a:r>
                <a:r>
                  <a:rPr lang="en-AU" sz="3200" dirty="0"/>
                  <a:t>= 21(</a:t>
                </a:r>
                <a:r>
                  <a:rPr lang="en-AU" sz="3200" i="1" dirty="0"/>
                  <a:t>y</a:t>
                </a:r>
                <a:r>
                  <a:rPr lang="en-AU" sz="3200" dirty="0"/>
                  <a:t> − 8) mod 26 </a:t>
                </a:r>
              </a:p>
              <a:p>
                <a:r>
                  <a:rPr lang="en-AU" dirty="0"/>
                  <a:t>where </a:t>
                </a:r>
                <a:r>
                  <a:rPr lang="en-AU" i="1" dirty="0"/>
                  <a:t>a</a:t>
                </a:r>
                <a:r>
                  <a:rPr lang="en-AU" baseline="30000" dirty="0"/>
                  <a:t>−1</a:t>
                </a:r>
                <a:r>
                  <a:rPr lang="en-AU" dirty="0"/>
                  <a:t> is calculated to be 21, and </a:t>
                </a:r>
                <a:r>
                  <a:rPr lang="en-AU" i="1" dirty="0"/>
                  <a:t>b</a:t>
                </a:r>
                <a:r>
                  <a:rPr lang="en-AU" dirty="0"/>
                  <a:t> is 8.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AU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i="1">
                        <a:latin typeface="Cambria Math"/>
                      </a:rPr>
                      <m:t>𝑚𝑜𝑑</m:t>
                    </m:r>
                    <m:r>
                      <a:rPr lang="en-AU" i="1">
                        <a:latin typeface="Cambria Math"/>
                      </a:rPr>
                      <m:t> 26=1</m:t>
                    </m:r>
                  </m:oMath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" y="4158735"/>
            <a:ext cx="9132079" cy="247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3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Affine</a:t>
            </a:r>
            <a:r>
              <a:rPr lang="en-AU" dirty="0"/>
              <a:t> </a:t>
            </a:r>
            <a:r>
              <a:rPr lang="en-AU" b="1" dirty="0"/>
              <a:t>cipher: Example 2</a:t>
            </a:r>
            <a:br>
              <a:rPr lang="en-AU" b="1" dirty="0"/>
            </a:br>
            <a:r>
              <a:rPr lang="en-AU" b="1" dirty="0"/>
              <a:t>Encryption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Encrypt the plaintext “sail” using an affine cipher with encryption key (3,7)</a:t>
            </a:r>
          </a:p>
          <a:p>
            <a:r>
              <a:rPr lang="en-AU" dirty="0"/>
              <a:t>s → 18 → 3 · 18 + 7 ≡ 9 (mod 26) → J </a:t>
            </a:r>
          </a:p>
          <a:p>
            <a:r>
              <a:rPr lang="en-AU" dirty="0"/>
              <a:t>a → 0 → 3 · 0 + 7 ≡ 7 (mod 26) → H</a:t>
            </a:r>
          </a:p>
          <a:p>
            <a:r>
              <a:rPr lang="en-AU" dirty="0" err="1"/>
              <a:t>i</a:t>
            </a:r>
            <a:r>
              <a:rPr lang="en-AU" dirty="0"/>
              <a:t> → 8 → 3 · 8 + 7 ≡ 5 (mod 26) → F</a:t>
            </a:r>
          </a:p>
          <a:p>
            <a:r>
              <a:rPr lang="en-AU" dirty="0"/>
              <a:t>l → 11 → 3 · 11 + 7 ≡ 14 (mod 26) → O</a:t>
            </a:r>
          </a:p>
        </p:txBody>
      </p:sp>
    </p:spTree>
    <p:extLst>
      <p:ext uri="{BB962C8B-B14F-4D97-AF65-F5344CB8AC3E}">
        <p14:creationId xmlns:p14="http://schemas.microsoft.com/office/powerpoint/2010/main" val="29583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AU" sz="4000" dirty="0"/>
              <a:t>One 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dirty="0"/>
              <a:t>The </a:t>
            </a:r>
            <a:r>
              <a:rPr lang="en-AU" dirty="0" err="1">
                <a:solidFill>
                  <a:srgbClr val="FF0000"/>
                </a:solidFill>
              </a:rPr>
              <a:t>Vernam</a:t>
            </a:r>
            <a:r>
              <a:rPr lang="en-AU" dirty="0">
                <a:solidFill>
                  <a:srgbClr val="FF0000"/>
                </a:solidFill>
              </a:rPr>
              <a:t> cipher</a:t>
            </a:r>
            <a:r>
              <a:rPr lang="en-AU" dirty="0"/>
              <a:t>, or one-time pad, is a provably secure cryptosystem</a:t>
            </a:r>
          </a:p>
          <a:p>
            <a:pPr algn="just"/>
            <a:r>
              <a:rPr lang="en-AU" dirty="0"/>
              <a:t>Using a one-time pad to convert the letters to the bit string.</a:t>
            </a:r>
          </a:p>
          <a:p>
            <a:pPr algn="just"/>
            <a:r>
              <a:rPr lang="en-AU" dirty="0"/>
              <a:t>The mapping between letters and bits is not secret. </a:t>
            </a:r>
          </a:p>
        </p:txBody>
      </p:sp>
    </p:spTree>
    <p:extLst>
      <p:ext uri="{BB962C8B-B14F-4D97-AF65-F5344CB8AC3E}">
        <p14:creationId xmlns:p14="http://schemas.microsoft.com/office/powerpoint/2010/main" val="29981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One-Time Pad: Encryption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403747" y="1828800"/>
            <a:ext cx="6525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>
                <a:latin typeface="Andale Mono" charset="0"/>
              </a:rPr>
              <a:t>e=000  h=001  i=010  k=011  l=100  r=101  s=110  t=111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1428750" y="1752600"/>
            <a:ext cx="634365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4820" name="Group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65693"/>
              </p:ext>
            </p:extLst>
          </p:nvPr>
        </p:nvGraphicFramePr>
        <p:xfrm>
          <a:off x="2041402" y="3206750"/>
          <a:ext cx="6188198" cy="1203066"/>
        </p:xfrm>
        <a:graphic>
          <a:graphicData uri="http://schemas.openxmlformats.org/drawingml/2006/table">
            <a:tbl>
              <a:tblPr/>
              <a:tblGrid>
                <a:gridCol w="619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91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76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91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911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11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762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1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1911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0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marL="68580" marR="6858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charset="0"/>
                      </a:endParaRP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charset="0"/>
                      </a:endParaRP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4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marL="68580" marR="6858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4937" name="Group 3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41211"/>
              </p:ext>
            </p:extLst>
          </p:nvPr>
        </p:nvGraphicFramePr>
        <p:xfrm>
          <a:off x="2130751" y="4582557"/>
          <a:ext cx="6153152" cy="1894442"/>
        </p:xfrm>
        <a:graphic>
          <a:graphicData uri="http://schemas.openxmlformats.org/drawingml/2006/table">
            <a:tbl>
              <a:tblPr/>
              <a:tblGrid>
                <a:gridCol w="615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56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41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56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56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56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56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41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561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1561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67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marL="68580" marR="6858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marL="68580" marR="6858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78" name="Rectangle 314"/>
          <p:cNvSpPr>
            <a:spLocks noChangeArrowheads="1"/>
          </p:cNvSpPr>
          <p:nvPr/>
        </p:nvSpPr>
        <p:spPr bwMode="auto">
          <a:xfrm>
            <a:off x="2709862" y="2530475"/>
            <a:ext cx="4605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Encryption:</a:t>
            </a:r>
            <a:r>
              <a:rPr lang="en-US">
                <a:solidFill>
                  <a:srgbClr val="FF0000"/>
                </a:solidFill>
              </a:rPr>
              <a:t> Plaintext </a:t>
            </a:r>
            <a:r>
              <a:rPr lang="en-US">
                <a:solidFill>
                  <a:srgbClr val="FF0000"/>
                </a:solidFill>
                <a:sym typeface="Symbol" charset="2"/>
              </a:rPr>
              <a:t> Key = Ciphertext</a:t>
            </a:r>
            <a:endParaRPr lang="en-US">
              <a:sym typeface="Symbol" charset="2"/>
            </a:endParaRPr>
          </a:p>
        </p:txBody>
      </p:sp>
      <p:sp>
        <p:nvSpPr>
          <p:cNvPr id="30779" name="Line 317"/>
          <p:cNvSpPr>
            <a:spLocks noChangeShapeType="1"/>
          </p:cNvSpPr>
          <p:nvPr/>
        </p:nvSpPr>
        <p:spPr bwMode="auto">
          <a:xfrm>
            <a:off x="2686050" y="4714875"/>
            <a:ext cx="497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0" name="Rectangle 319"/>
          <p:cNvSpPr>
            <a:spLocks noChangeArrowheads="1"/>
          </p:cNvSpPr>
          <p:nvPr/>
        </p:nvSpPr>
        <p:spPr bwMode="auto">
          <a:xfrm>
            <a:off x="976047" y="3370818"/>
            <a:ext cx="1065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Plaintext:</a:t>
            </a:r>
          </a:p>
        </p:txBody>
      </p:sp>
      <p:sp>
        <p:nvSpPr>
          <p:cNvPr id="30781" name="Rectangle 320"/>
          <p:cNvSpPr>
            <a:spLocks noChangeArrowheads="1"/>
          </p:cNvSpPr>
          <p:nvPr/>
        </p:nvSpPr>
        <p:spPr bwMode="auto">
          <a:xfrm>
            <a:off x="1218036" y="4714875"/>
            <a:ext cx="58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30782" name="Rectangle 321"/>
          <p:cNvSpPr>
            <a:spLocks noChangeArrowheads="1"/>
          </p:cNvSpPr>
          <p:nvPr/>
        </p:nvSpPr>
        <p:spPr bwMode="auto">
          <a:xfrm>
            <a:off x="815233" y="5410200"/>
            <a:ext cx="1226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Ciphertext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542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A399C9-3B49-4C7B-99DC-66FCDEB0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418C59B-CEE9-462E-AD7B-CEF41DD05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50" t="47866" r="34301" b="35240"/>
          <a:stretch/>
        </p:blipFill>
        <p:spPr>
          <a:xfrm>
            <a:off x="990600" y="2514600"/>
            <a:ext cx="6400800" cy="2194560"/>
          </a:xfrm>
        </p:spPr>
      </p:pic>
    </p:spTree>
    <p:extLst>
      <p:ext uri="{BB962C8B-B14F-4D97-AF65-F5344CB8AC3E}">
        <p14:creationId xmlns:p14="http://schemas.microsoft.com/office/powerpoint/2010/main" val="152913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One-Time Pad: Decryption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403747" y="1828800"/>
            <a:ext cx="6525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>
                <a:latin typeface="Andale Mono" charset="0"/>
              </a:rPr>
              <a:t>e=000  h=001  i=010  k=011  l=100  r=101  s=110  t=111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428750" y="1752600"/>
            <a:ext cx="634365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65630"/>
              </p:ext>
            </p:extLst>
          </p:nvPr>
        </p:nvGraphicFramePr>
        <p:xfrm>
          <a:off x="2686050" y="3200400"/>
          <a:ext cx="6000748" cy="1094828"/>
        </p:xfrm>
        <a:graphic>
          <a:graphicData uri="http://schemas.openxmlformats.org/drawingml/2006/table">
            <a:tbl>
              <a:tblPr/>
              <a:tblGrid>
                <a:gridCol w="6003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89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03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0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036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03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89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036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036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36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marL="68580" marR="6858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716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26043"/>
              </p:ext>
            </p:extLst>
          </p:nvPr>
        </p:nvGraphicFramePr>
        <p:xfrm>
          <a:off x="2686050" y="4181477"/>
          <a:ext cx="6153150" cy="1990723"/>
        </p:xfrm>
        <a:graphic>
          <a:graphicData uri="http://schemas.openxmlformats.org/drawingml/2006/table">
            <a:tbl>
              <a:tblPr/>
              <a:tblGrid>
                <a:gridCol w="615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5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41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56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56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56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561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41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561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1561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701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marL="68580" marR="6858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1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marL="68580" marR="6858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7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marL="68580" marR="6858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marL="68580" marR="6858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802" name="Rectangle 101"/>
          <p:cNvSpPr>
            <a:spLocks noChangeArrowheads="1"/>
          </p:cNvSpPr>
          <p:nvPr/>
        </p:nvSpPr>
        <p:spPr bwMode="auto">
          <a:xfrm>
            <a:off x="2709863" y="2530475"/>
            <a:ext cx="3992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Decryption:</a:t>
            </a:r>
            <a:r>
              <a:rPr lang="en-US">
                <a:solidFill>
                  <a:srgbClr val="FF0000"/>
                </a:solidFill>
              </a:rPr>
              <a:t> Ciphertext </a:t>
            </a:r>
            <a:r>
              <a:rPr lang="en-US">
                <a:solidFill>
                  <a:srgbClr val="FF0000"/>
                </a:solidFill>
                <a:sym typeface="Symbol" charset="2"/>
              </a:rPr>
              <a:t> Key = Plaintext</a:t>
            </a:r>
            <a:endParaRPr lang="en-US">
              <a:sym typeface="Symbol" charset="2"/>
            </a:endParaRPr>
          </a:p>
        </p:txBody>
      </p:sp>
      <p:sp>
        <p:nvSpPr>
          <p:cNvPr id="31803" name="Line 102"/>
          <p:cNvSpPr>
            <a:spLocks noChangeShapeType="1"/>
          </p:cNvSpPr>
          <p:nvPr/>
        </p:nvSpPr>
        <p:spPr bwMode="auto">
          <a:xfrm>
            <a:off x="2686050" y="4714875"/>
            <a:ext cx="497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4" name="Rectangle 103"/>
          <p:cNvSpPr>
            <a:spLocks noChangeArrowheads="1"/>
          </p:cNvSpPr>
          <p:nvPr/>
        </p:nvSpPr>
        <p:spPr bwMode="auto">
          <a:xfrm>
            <a:off x="1257301" y="3897868"/>
            <a:ext cx="1226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Ciphertext</a:t>
            </a:r>
            <a:r>
              <a:rPr lang="en-US" dirty="0"/>
              <a:t>:</a:t>
            </a:r>
          </a:p>
        </p:txBody>
      </p:sp>
      <p:sp>
        <p:nvSpPr>
          <p:cNvPr id="31805" name="Rectangle 104"/>
          <p:cNvSpPr>
            <a:spLocks noChangeArrowheads="1"/>
          </p:cNvSpPr>
          <p:nvPr/>
        </p:nvSpPr>
        <p:spPr bwMode="auto">
          <a:xfrm>
            <a:off x="2057400" y="4355068"/>
            <a:ext cx="58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31806" name="Rectangle 105"/>
          <p:cNvSpPr>
            <a:spLocks noChangeArrowheads="1"/>
          </p:cNvSpPr>
          <p:nvPr/>
        </p:nvSpPr>
        <p:spPr bwMode="auto">
          <a:xfrm>
            <a:off x="1464470" y="5040868"/>
            <a:ext cx="1065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Plaintext:</a:t>
            </a:r>
          </a:p>
        </p:txBody>
      </p:sp>
    </p:spTree>
    <p:extLst>
      <p:ext uri="{BB962C8B-B14F-4D97-AF65-F5344CB8AC3E}">
        <p14:creationId xmlns:p14="http://schemas.microsoft.com/office/powerpoint/2010/main" val="286525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dirty="0"/>
              <a:t>This technique is to combine the key and the message using </a:t>
            </a:r>
            <a:r>
              <a:rPr lang="en-AU" dirty="0">
                <a:hlinkClick r:id="rId2" tooltip="Modular arithmetic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modular addition</a:t>
            </a:r>
            <a:r>
              <a:rPr lang="en-AU" dirty="0"/>
              <a:t> </a:t>
            </a:r>
          </a:p>
          <a:p>
            <a:pPr algn="just"/>
            <a:r>
              <a:rPr lang="en-AU" dirty="0"/>
              <a:t> The numerical values of corresponding message and key letters are added together, modulo 26.</a:t>
            </a:r>
          </a:p>
          <a:p>
            <a:pPr algn="just"/>
            <a:r>
              <a:rPr lang="en-AU" dirty="0"/>
              <a:t> So, if key is </a:t>
            </a:r>
            <a:r>
              <a:rPr lang="en-AU" b="1" dirty="0">
                <a:solidFill>
                  <a:srgbClr val="FF0000"/>
                </a:solidFill>
              </a:rPr>
              <a:t>XMCKL</a:t>
            </a:r>
            <a:r>
              <a:rPr lang="en-AU" dirty="0"/>
              <a:t> and the message is </a:t>
            </a:r>
            <a:r>
              <a:rPr lang="en-AU" b="1" dirty="0">
                <a:solidFill>
                  <a:srgbClr val="FF0000"/>
                </a:solidFill>
              </a:rPr>
              <a:t>hello</a:t>
            </a:r>
            <a:r>
              <a:rPr lang="en-AU" dirty="0"/>
              <a:t>, then the coding would be done as follows:</a:t>
            </a:r>
          </a:p>
        </p:txBody>
      </p:sp>
    </p:spTree>
    <p:extLst>
      <p:ext uri="{BB962C8B-B14F-4D97-AF65-F5344CB8AC3E}">
        <p14:creationId xmlns:p14="http://schemas.microsoft.com/office/powerpoint/2010/main" val="312598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2 (Encryption)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1"/>
            <a:ext cx="9372600" cy="94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1"/>
            <a:ext cx="930105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47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2 (Decryption)</a:t>
            </a:r>
            <a:endParaRPr lang="en-A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" y="1600200"/>
            <a:ext cx="9081324" cy="276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1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Vigenère</a:t>
            </a:r>
            <a:r>
              <a:rPr lang="en-US" b="1" dirty="0"/>
              <a:t> Tableau</a:t>
            </a:r>
            <a:r>
              <a:rPr lang="en-US" dirty="0"/>
              <a:t> </a:t>
            </a:r>
            <a:r>
              <a:rPr lang="en-US" b="1" dirty="0"/>
              <a:t>Cipher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dirty="0"/>
              <a:t>A set of substitution rules </a:t>
            </a:r>
            <a:r>
              <a:rPr lang="en-AU" dirty="0">
                <a:solidFill>
                  <a:srgbClr val="FF0000"/>
                </a:solidFill>
              </a:rPr>
              <a:t>consists of the 26 Caesar ciphers, with shifts of 0 through 25.</a:t>
            </a:r>
          </a:p>
          <a:p>
            <a:pPr algn="just"/>
            <a:r>
              <a:rPr lang="en-AU" dirty="0"/>
              <a:t>Given a key letter </a:t>
            </a:r>
            <a:r>
              <a:rPr lang="en-AU" i="1" dirty="0"/>
              <a:t>x </a:t>
            </a:r>
            <a:r>
              <a:rPr lang="en-AU" dirty="0"/>
              <a:t>and a plaintext letter y, the </a:t>
            </a:r>
            <a:r>
              <a:rPr lang="en-AU" dirty="0" err="1"/>
              <a:t>ciphertext</a:t>
            </a:r>
            <a:r>
              <a:rPr lang="en-AU" dirty="0"/>
              <a:t> letter is at the intersection of the row </a:t>
            </a:r>
            <a:r>
              <a:rPr lang="en-AU" dirty="0" err="1"/>
              <a:t>labeled</a:t>
            </a:r>
            <a:r>
              <a:rPr lang="en-AU" dirty="0"/>
              <a:t> </a:t>
            </a:r>
            <a:r>
              <a:rPr lang="en-AU" i="1" dirty="0"/>
              <a:t>x </a:t>
            </a:r>
            <a:r>
              <a:rPr lang="en-AU" dirty="0"/>
              <a:t>and the column </a:t>
            </a:r>
            <a:r>
              <a:rPr lang="en-AU" dirty="0" err="1"/>
              <a:t>labeled</a:t>
            </a:r>
            <a:r>
              <a:rPr lang="en-AU" dirty="0"/>
              <a:t> y; in this case the </a:t>
            </a:r>
            <a:r>
              <a:rPr lang="en-AU" dirty="0" err="1"/>
              <a:t>ciphertext</a:t>
            </a:r>
            <a:r>
              <a:rPr lang="en-AU" dirty="0"/>
              <a:t> is V.</a:t>
            </a:r>
          </a:p>
        </p:txBody>
      </p:sp>
    </p:spTree>
    <p:extLst>
      <p:ext uri="{BB962C8B-B14F-4D97-AF65-F5344CB8AC3E}">
        <p14:creationId xmlns:p14="http://schemas.microsoft.com/office/powerpoint/2010/main" val="151304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524</Words>
  <Application>Microsoft Office PowerPoint</Application>
  <PresentationFormat>On-screen Show (4:3)</PresentationFormat>
  <Paragraphs>167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Andale Mono</vt:lpstr>
      <vt:lpstr>Arial</vt:lpstr>
      <vt:lpstr>Calibri</vt:lpstr>
      <vt:lpstr>Cambria Math</vt:lpstr>
      <vt:lpstr>Symbol</vt:lpstr>
      <vt:lpstr>Wingdings</vt:lpstr>
      <vt:lpstr>Office Theme</vt:lpstr>
      <vt:lpstr>Classic cryptosystems</vt:lpstr>
      <vt:lpstr>One time pad</vt:lpstr>
      <vt:lpstr>One-Time Pad: Encryption</vt:lpstr>
      <vt:lpstr>PowerPoint Presentation</vt:lpstr>
      <vt:lpstr>One-Time Pad: Decryption</vt:lpstr>
      <vt:lpstr>One-Time Pad 2</vt:lpstr>
      <vt:lpstr>One-Time Pad 2 (Encryption)</vt:lpstr>
      <vt:lpstr>One-Time Pad 2 (Decryption)</vt:lpstr>
      <vt:lpstr>Vigenère Tableau Cipher</vt:lpstr>
      <vt:lpstr>Vigenère Tableau Cipher</vt:lpstr>
      <vt:lpstr>Vigenère Tableau Cipher: Example Encryption</vt:lpstr>
      <vt:lpstr>Vigenère Tableau Cipher: Example Decryption</vt:lpstr>
      <vt:lpstr>Affine cipher</vt:lpstr>
      <vt:lpstr>Affine cipher Decryption</vt:lpstr>
      <vt:lpstr>Affine cipher: Example Encryption</vt:lpstr>
      <vt:lpstr>Affine cipher: Example Encryption</vt:lpstr>
      <vt:lpstr>Affine cipher: Example Decryption</vt:lpstr>
      <vt:lpstr>Affine cipher: Example 2 Encryption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ALL IN ONE</cp:lastModifiedBy>
  <cp:revision>18</cp:revision>
  <dcterms:created xsi:type="dcterms:W3CDTF">2022-02-23T11:43:42Z</dcterms:created>
  <dcterms:modified xsi:type="dcterms:W3CDTF">2022-06-07T18:40:57Z</dcterms:modified>
</cp:coreProperties>
</file>