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3" r:id="rId3"/>
    <p:sldId id="264" r:id="rId4"/>
    <p:sldId id="268" r:id="rId5"/>
    <p:sldId id="269" r:id="rId6"/>
    <p:sldId id="270" r:id="rId7"/>
    <p:sldId id="271" r:id="rId8"/>
    <p:sldId id="288" r:id="rId9"/>
    <p:sldId id="289" r:id="rId10"/>
    <p:sldId id="290" r:id="rId11"/>
    <p:sldId id="291" r:id="rId12"/>
    <p:sldId id="272" r:id="rId13"/>
    <p:sldId id="274" r:id="rId14"/>
    <p:sldId id="275" r:id="rId15"/>
    <p:sldId id="276" r:id="rId16"/>
    <p:sldId id="294" r:id="rId17"/>
    <p:sldId id="277" r:id="rId18"/>
    <p:sldId id="281" r:id="rId19"/>
    <p:sldId id="282" r:id="rId20"/>
    <p:sldId id="283" r:id="rId21"/>
    <p:sldId id="284" r:id="rId22"/>
    <p:sldId id="285" r:id="rId23"/>
    <p:sldId id="286" r:id="rId24"/>
    <p:sldId id="295" r:id="rId25"/>
    <p:sldId id="296" r:id="rId26"/>
    <p:sldId id="297" r:id="rId27"/>
    <p:sldId id="299" r:id="rId28"/>
    <p:sldId id="298" r:id="rId29"/>
    <p:sldId id="300" r:id="rId30"/>
    <p:sldId id="301" r:id="rId31"/>
    <p:sldId id="302" r:id="rId32"/>
    <p:sldId id="303" r:id="rId33"/>
    <p:sldId id="304" r:id="rId34"/>
    <p:sldId id="305" r:id="rId35"/>
    <p:sldId id="306"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78C20-E7A6-4F07-88B0-D5BCC7F6B04E}" type="datetimeFigureOut">
              <a:rPr lang="en-AU" smtClean="0"/>
              <a:t>14/03/2022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1CBC8-56B0-480D-B53A-C1140E394C9F}" type="slidenum">
              <a:rPr lang="en-AU" smtClean="0"/>
              <a:t>‹#›</a:t>
            </a:fld>
            <a:endParaRPr lang="en-AU"/>
          </a:p>
        </p:txBody>
      </p:sp>
    </p:spTree>
    <p:extLst>
      <p:ext uri="{BB962C8B-B14F-4D97-AF65-F5344CB8AC3E}">
        <p14:creationId xmlns:p14="http://schemas.microsoft.com/office/powerpoint/2010/main" val="266511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d=9</a:t>
            </a:r>
          </a:p>
          <a:p>
            <a:r>
              <a:rPr lang="en-AU"/>
              <a:t>d</a:t>
            </a:r>
            <a:r>
              <a:rPr lang="en-AU" sz="900"/>
              <a:t>-1=3</a:t>
            </a:r>
            <a:endParaRPr lang="en-AU" dirty="0"/>
          </a:p>
        </p:txBody>
      </p:sp>
      <p:sp>
        <p:nvSpPr>
          <p:cNvPr id="4" name="Slide Number Placeholder 3"/>
          <p:cNvSpPr>
            <a:spLocks noGrp="1"/>
          </p:cNvSpPr>
          <p:nvPr>
            <p:ph type="sldNum" sz="quarter" idx="10"/>
          </p:nvPr>
        </p:nvSpPr>
        <p:spPr/>
        <p:txBody>
          <a:bodyPr/>
          <a:lstStyle/>
          <a:p>
            <a:fld id="{76B1CBC8-56B0-480D-B53A-C1140E394C9F}" type="slidenum">
              <a:rPr lang="en-AU" smtClean="0"/>
              <a:t>35</a:t>
            </a:fld>
            <a:endParaRPr lang="en-AU"/>
          </a:p>
        </p:txBody>
      </p:sp>
    </p:spTree>
    <p:extLst>
      <p:ext uri="{BB962C8B-B14F-4D97-AF65-F5344CB8AC3E}">
        <p14:creationId xmlns:p14="http://schemas.microsoft.com/office/powerpoint/2010/main" val="87873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CB33E3DE-6F13-49EC-BB98-C10BE7A7C39E}" type="datetimeFigureOut">
              <a:rPr lang="en-AU" smtClean="0"/>
              <a:t>14/03/2022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119783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B33E3DE-6F13-49EC-BB98-C10BE7A7C39E}" type="datetimeFigureOut">
              <a:rPr lang="en-AU" smtClean="0"/>
              <a:t>14/03/2022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385701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B33E3DE-6F13-49EC-BB98-C10BE7A7C39E}" type="datetimeFigureOut">
              <a:rPr lang="en-AU" smtClean="0"/>
              <a:t>14/03/2022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205790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B33E3DE-6F13-49EC-BB98-C10BE7A7C39E}" type="datetimeFigureOut">
              <a:rPr lang="en-AU" smtClean="0"/>
              <a:t>14/03/2022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37708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3E3DE-6F13-49EC-BB98-C10BE7A7C39E}" type="datetimeFigureOut">
              <a:rPr lang="en-AU" smtClean="0"/>
              <a:t>14/03/2022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301085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B33E3DE-6F13-49EC-BB98-C10BE7A7C39E}" type="datetimeFigureOut">
              <a:rPr lang="en-AU" smtClean="0"/>
              <a:t>14/03/2022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312608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B33E3DE-6F13-49EC-BB98-C10BE7A7C39E}" type="datetimeFigureOut">
              <a:rPr lang="en-AU" smtClean="0"/>
              <a:t>14/03/2022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128211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B33E3DE-6F13-49EC-BB98-C10BE7A7C39E}" type="datetimeFigureOut">
              <a:rPr lang="en-AU" smtClean="0"/>
              <a:t>14/03/2022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401472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3E3DE-6F13-49EC-BB98-C10BE7A7C39E}" type="datetimeFigureOut">
              <a:rPr lang="en-AU" smtClean="0"/>
              <a:t>14/03/2022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105458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3E3DE-6F13-49EC-BB98-C10BE7A7C39E}" type="datetimeFigureOut">
              <a:rPr lang="en-AU" smtClean="0"/>
              <a:t>14/03/2022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247941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3E3DE-6F13-49EC-BB98-C10BE7A7C39E}" type="datetimeFigureOut">
              <a:rPr lang="en-AU" smtClean="0"/>
              <a:t>14/03/2022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2FE007A-B537-41D5-8185-F7BA2A1B68F3}" type="slidenum">
              <a:rPr lang="en-AU" smtClean="0"/>
              <a:t>‹#›</a:t>
            </a:fld>
            <a:endParaRPr lang="en-AU"/>
          </a:p>
        </p:txBody>
      </p:sp>
    </p:spTree>
    <p:extLst>
      <p:ext uri="{BB962C8B-B14F-4D97-AF65-F5344CB8AC3E}">
        <p14:creationId xmlns:p14="http://schemas.microsoft.com/office/powerpoint/2010/main" val="104895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3E3DE-6F13-49EC-BB98-C10BE7A7C39E}" type="datetimeFigureOut">
              <a:rPr lang="en-AU" smtClean="0"/>
              <a:t>14/03/2022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E007A-B537-41D5-8185-F7BA2A1B68F3}" type="slidenum">
              <a:rPr lang="en-AU" smtClean="0"/>
              <a:t>‹#›</a:t>
            </a:fld>
            <a:endParaRPr lang="en-AU"/>
          </a:p>
        </p:txBody>
      </p:sp>
    </p:spTree>
    <p:extLst>
      <p:ext uri="{BB962C8B-B14F-4D97-AF65-F5344CB8AC3E}">
        <p14:creationId xmlns:p14="http://schemas.microsoft.com/office/powerpoint/2010/main" val="378647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wikipedia.org/wiki/Modular_multiplicative_inverse"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en.wikipedia.org/wiki/Determina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n.wikipedia.org/wiki/Modular_multiplicative_inverse"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a:t>Hill Cipher</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63460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pic>
        <p:nvPicPr>
          <p:cNvPr id="2048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662" y="1967706"/>
            <a:ext cx="692467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70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087" y="1929606"/>
            <a:ext cx="698182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F7373B29-5603-40E2-9FE6-8E55BAB4A845}"/>
              </a:ext>
            </a:extLst>
          </p:cNvPr>
          <p:cNvSpPr/>
          <p:nvPr/>
        </p:nvSpPr>
        <p:spPr>
          <a:xfrm>
            <a:off x="533400" y="6172200"/>
            <a:ext cx="7696200" cy="584775"/>
          </a:xfrm>
          <a:prstGeom prst="rect">
            <a:avLst/>
          </a:prstGeom>
        </p:spPr>
        <p:txBody>
          <a:bodyPr wrap="square">
            <a:spAutoFit/>
          </a:bodyPr>
          <a:lstStyle/>
          <a:p>
            <a:pPr algn="just"/>
            <a:r>
              <a:rPr lang="en-AU" sz="3200" dirty="0"/>
              <a:t>The final </a:t>
            </a:r>
            <a:r>
              <a:rPr lang="en-AU" sz="3200" dirty="0" err="1"/>
              <a:t>ciphertext</a:t>
            </a:r>
            <a:r>
              <a:rPr lang="en-AU" sz="3200" dirty="0"/>
              <a:t> is "APADJ TFTWLFJ".</a:t>
            </a:r>
          </a:p>
        </p:txBody>
      </p:sp>
    </p:spTree>
    <p:extLst>
      <p:ext uri="{BB962C8B-B14F-4D97-AF65-F5344CB8AC3E}">
        <p14:creationId xmlns:p14="http://schemas.microsoft.com/office/powerpoint/2010/main" val="35876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p:txBody>
          <a:bodyPr>
            <a:normAutofit/>
          </a:bodyPr>
          <a:lstStyle/>
          <a:p>
            <a:r>
              <a:rPr lang="en-AU" dirty="0"/>
              <a:t>To decrypt a </a:t>
            </a:r>
            <a:r>
              <a:rPr lang="en-AU" dirty="0" err="1"/>
              <a:t>ciphertext</a:t>
            </a:r>
            <a:r>
              <a:rPr lang="en-AU" dirty="0"/>
              <a:t> encoded using the Hill Cipher, we must find the inverse matrix.</a:t>
            </a:r>
          </a:p>
          <a:p>
            <a:endParaRPr lang="en-AU" dirty="0"/>
          </a:p>
          <a:p>
            <a:pPr algn="just"/>
            <a:r>
              <a:rPr lang="en-AU" dirty="0"/>
              <a:t>Where </a:t>
            </a:r>
            <a:r>
              <a:rPr lang="en-AU" i="1" dirty="0"/>
              <a:t>K</a:t>
            </a:r>
            <a:r>
              <a:rPr lang="en-AU" dirty="0"/>
              <a:t> is the key matrix, </a:t>
            </a:r>
            <a:r>
              <a:rPr lang="en-AU" i="1" dirty="0"/>
              <a:t>d</a:t>
            </a:r>
            <a:r>
              <a:rPr lang="en-AU" dirty="0"/>
              <a:t> is the determinant of the key matrix and </a:t>
            </a:r>
            <a:r>
              <a:rPr lang="en-AU" i="1" dirty="0" err="1"/>
              <a:t>adj</a:t>
            </a:r>
            <a:r>
              <a:rPr lang="en-AU" dirty="0"/>
              <a:t>(</a:t>
            </a:r>
            <a:r>
              <a:rPr lang="en-AU" i="1" dirty="0"/>
              <a:t>K</a:t>
            </a:r>
            <a:r>
              <a:rPr lang="en-AU" dirty="0"/>
              <a:t>) is the </a:t>
            </a:r>
            <a:r>
              <a:rPr lang="en-AU" dirty="0" err="1"/>
              <a:t>adjugate</a:t>
            </a:r>
            <a:r>
              <a:rPr lang="en-AU" dirty="0"/>
              <a:t> matrix of K.</a:t>
            </a:r>
          </a:p>
          <a:p>
            <a:pPr algn="just"/>
            <a:r>
              <a:rPr lang="en-AU" u="sng" dirty="0"/>
              <a:t>Step 1</a:t>
            </a:r>
            <a:r>
              <a:rPr lang="en-AU" dirty="0"/>
              <a:t>: Find the Multiplicative Inverse of the Determinant</a:t>
            </a:r>
          </a:p>
          <a:p>
            <a:pPr algn="just"/>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00325"/>
            <a:ext cx="468982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791200"/>
            <a:ext cx="719931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47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a:xfrm>
            <a:off x="471854" y="1600200"/>
            <a:ext cx="8229600" cy="4525963"/>
          </a:xfrm>
        </p:spPr>
        <p:txBody>
          <a:bodyPr>
            <a:normAutofit fontScale="92500" lnSpcReduction="10000"/>
          </a:bodyPr>
          <a:lstStyle/>
          <a:p>
            <a:pPr algn="just"/>
            <a:r>
              <a:rPr lang="en-AU" sz="2800" dirty="0"/>
              <a:t>We now have to find the </a:t>
            </a:r>
            <a:r>
              <a:rPr lang="en-AU" sz="2800" u="sng" dirty="0">
                <a:hlinkClick r:id="rId2">
                  <a:extLst>
                    <a:ext uri="{A12FA001-AC4F-418D-AE19-62706E023703}">
                      <ahyp:hlinkClr xmlns:ahyp="http://schemas.microsoft.com/office/drawing/2018/hyperlinkcolor" val="tx"/>
                    </a:ext>
                  </a:extLst>
                </a:hlinkClick>
              </a:rPr>
              <a:t>multiplicative inverse of the determinant working modulo</a:t>
            </a:r>
            <a:r>
              <a:rPr lang="en-AU" sz="2800" dirty="0"/>
              <a:t> 26. That is, the number between 1 and 25 that gives an answer of 1 when we multiply it by the determinant.</a:t>
            </a:r>
          </a:p>
          <a:p>
            <a:pPr algn="just"/>
            <a:endParaRPr lang="en-AU" sz="2800" dirty="0"/>
          </a:p>
          <a:p>
            <a:pPr algn="just"/>
            <a:endParaRPr lang="en-AU" sz="2800" dirty="0"/>
          </a:p>
          <a:p>
            <a:pPr algn="just"/>
            <a:endParaRPr lang="en-AU" sz="2800" dirty="0"/>
          </a:p>
          <a:p>
            <a:pPr algn="just"/>
            <a:endParaRPr lang="en-AU" sz="2800" dirty="0"/>
          </a:p>
          <a:p>
            <a:pPr algn="just"/>
            <a:endParaRPr lang="en-AU" sz="2800" dirty="0"/>
          </a:p>
          <a:p>
            <a:pPr algn="just"/>
            <a:r>
              <a:rPr lang="en-AU" sz="2800" dirty="0"/>
              <a:t>So the multiplicative inverse of the determinant modulo 26 is </a:t>
            </a:r>
            <a:r>
              <a:rPr lang="en-AU" sz="2800" dirty="0">
                <a:solidFill>
                  <a:srgbClr val="FF0000"/>
                </a:solidFill>
              </a:rPr>
              <a:t>7</a:t>
            </a:r>
            <a:r>
              <a:rPr lang="en-AU" sz="2800" dirty="0"/>
              <a:t>.</a:t>
            </a:r>
          </a:p>
          <a:p>
            <a:pPr algn="just"/>
            <a:endParaRPr lang="en-AU" sz="28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84016"/>
            <a:ext cx="5029200" cy="77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62400"/>
            <a:ext cx="521090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098" y="4648200"/>
            <a:ext cx="7017218" cy="68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58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p:txBody>
          <a:bodyPr/>
          <a:lstStyle/>
          <a:p>
            <a:r>
              <a:rPr lang="en-AU" u="sng" dirty="0"/>
              <a:t>Step 2: </a:t>
            </a:r>
            <a:r>
              <a:rPr lang="en-AU" dirty="0"/>
              <a:t>Find the </a:t>
            </a:r>
            <a:r>
              <a:rPr lang="en-AU" dirty="0" err="1"/>
              <a:t>Adjugate</a:t>
            </a:r>
            <a:r>
              <a:rPr lang="en-AU" dirty="0"/>
              <a:t> Matrix</a:t>
            </a:r>
          </a:p>
          <a:p>
            <a:endParaRPr lang="en-AU" dirty="0"/>
          </a:p>
          <a:p>
            <a:endParaRPr lang="en-AU" dirty="0"/>
          </a:p>
          <a:p>
            <a:pPr algn="just"/>
            <a:r>
              <a:rPr lang="en-AU" dirty="0"/>
              <a:t>Again, once we have these values we will need to take each of them modulo 26 (in particular, we need to add 26 to the negative values to get a number between 0 and 25.</a:t>
            </a:r>
          </a:p>
          <a:p>
            <a:endParaRPr lang="en-AU" dirty="0"/>
          </a:p>
          <a:p>
            <a:endParaRPr lang="en-A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4594694" cy="10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03" y="5562600"/>
            <a:ext cx="7412567"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453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p:txBody>
          <a:bodyPr/>
          <a:lstStyle/>
          <a:p>
            <a:r>
              <a:rPr lang="en-AU" u="sng" dirty="0"/>
              <a:t>Step 3: </a:t>
            </a:r>
            <a:r>
              <a:rPr lang="en-AU" dirty="0"/>
              <a:t>Multiply the Multiplicative Inverse of the Determinant by the </a:t>
            </a:r>
            <a:r>
              <a:rPr lang="en-AU" dirty="0" err="1"/>
              <a:t>Adjugate</a:t>
            </a:r>
            <a:r>
              <a:rPr lang="en-AU" dirty="0"/>
              <a:t> Matrix</a:t>
            </a:r>
          </a:p>
          <a:p>
            <a:endParaRPr lang="en-AU" dirty="0"/>
          </a:p>
          <a:p>
            <a:endParaRPr lang="en-AU" dirty="0"/>
          </a:p>
          <a:p>
            <a:r>
              <a:rPr lang="en-AU" dirty="0"/>
              <a:t>That is:</a:t>
            </a:r>
          </a:p>
          <a:p>
            <a:endParaRPr lang="en-AU"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1"/>
            <a:ext cx="915959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66" y="4419600"/>
            <a:ext cx="8610600" cy="1057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883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p:txBody>
          <a:bodyPr/>
          <a:lstStyle/>
          <a:p>
            <a:pPr algn="just"/>
            <a:r>
              <a:rPr lang="en-AU" sz="2200" dirty="0"/>
              <a:t>Now we have the inverse key matrix, we have to convert the </a:t>
            </a:r>
            <a:r>
              <a:rPr lang="en-AU" sz="2200" dirty="0" err="1"/>
              <a:t>ciphertext</a:t>
            </a:r>
            <a:r>
              <a:rPr lang="en-AU" sz="2200" dirty="0"/>
              <a:t> into column vectors and multiply the inverse matrix by each column vector in turn, take the results modulo 26 and convert these back into letters to get the plaintext.</a:t>
            </a:r>
          </a:p>
          <a:p>
            <a:endParaRPr lang="en-AU" sz="2200" dirty="0"/>
          </a:p>
          <a:p>
            <a:endParaRPr lang="en-AU"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515" y="2959650"/>
            <a:ext cx="5486400" cy="397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80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Decryption</a:t>
            </a:r>
            <a:endParaRPr lang="en-AU" dirty="0"/>
          </a:p>
        </p:txBody>
      </p:sp>
      <p:sp>
        <p:nvSpPr>
          <p:cNvPr id="3" name="Content Placeholder 2"/>
          <p:cNvSpPr>
            <a:spLocks noGrp="1"/>
          </p:cNvSpPr>
          <p:nvPr>
            <p:ph idx="1"/>
          </p:nvPr>
        </p:nvSpPr>
        <p:spPr>
          <a:xfrm>
            <a:off x="457200" y="1524000"/>
            <a:ext cx="8229600" cy="4602163"/>
          </a:xfrm>
        </p:spPr>
        <p:txBody>
          <a:bodyPr>
            <a:normAutofit/>
          </a:bodyPr>
          <a:lstStyle/>
          <a:p>
            <a:pPr algn="just"/>
            <a:endParaRPr lang="en-AU" sz="2400" dirty="0"/>
          </a:p>
          <a:p>
            <a:pPr algn="just"/>
            <a:endParaRPr lang="en-AU"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00665"/>
            <a:ext cx="6551354"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54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3" name="Content Placeholder 2"/>
          <p:cNvSpPr>
            <a:spLocks noGrp="1"/>
          </p:cNvSpPr>
          <p:nvPr>
            <p:ph idx="1"/>
          </p:nvPr>
        </p:nvSpPr>
        <p:spPr/>
        <p:txBody>
          <a:bodyPr/>
          <a:lstStyle/>
          <a:p>
            <a:pPr algn="just"/>
            <a:r>
              <a:rPr lang="en-AU" dirty="0"/>
              <a:t>We shall encrypt the plaintext message "</a:t>
            </a:r>
            <a:r>
              <a:rPr lang="en-AU" dirty="0">
                <a:solidFill>
                  <a:srgbClr val="FF0000"/>
                </a:solidFill>
              </a:rPr>
              <a:t>retreat now</a:t>
            </a:r>
            <a:r>
              <a:rPr lang="en-AU" dirty="0"/>
              <a:t>" using the key </a:t>
            </a:r>
            <a:r>
              <a:rPr lang="en-AU" i="1" dirty="0">
                <a:solidFill>
                  <a:srgbClr val="FF0000"/>
                </a:solidFill>
              </a:rPr>
              <a:t>back up</a:t>
            </a:r>
            <a:r>
              <a:rPr lang="en-AU" dirty="0"/>
              <a:t> and a 3 x 3 matrix. </a:t>
            </a:r>
          </a:p>
          <a:p>
            <a:pPr algn="just"/>
            <a:r>
              <a:rPr lang="en-AU" dirty="0"/>
              <a:t>The first step is to turn the key into a matrix. Notice that the key is a few letters short, so we fill in the final elements with the start of the alphabet.</a:t>
            </a:r>
          </a:p>
          <a:p>
            <a:endParaRPr lang="en-AU"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5222777"/>
            <a:ext cx="1856685" cy="119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191125"/>
            <a:ext cx="23336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2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3" name="Content Placeholder 2"/>
          <p:cNvSpPr>
            <a:spLocks noGrp="1"/>
          </p:cNvSpPr>
          <p:nvPr>
            <p:ph idx="1"/>
          </p:nvPr>
        </p:nvSpPr>
        <p:spPr/>
        <p:txBody>
          <a:bodyPr>
            <a:normAutofit/>
          </a:bodyPr>
          <a:lstStyle/>
          <a:p>
            <a:pPr algn="just"/>
            <a:r>
              <a:rPr lang="en-AU" sz="3000" dirty="0"/>
              <a:t>Now we split the plaintext into </a:t>
            </a:r>
            <a:r>
              <a:rPr lang="en-AU" sz="3000" dirty="0" err="1"/>
              <a:t>trigraphs</a:t>
            </a:r>
            <a:r>
              <a:rPr lang="en-AU" sz="3000" dirty="0"/>
              <a:t> (we are using a 3 x 3 matrix so we need groups of 3 letters), and convert these into column vectors.</a:t>
            </a:r>
          </a:p>
          <a:p>
            <a:pPr algn="just"/>
            <a:r>
              <a:rPr lang="en-AU" sz="3000" dirty="0"/>
              <a:t> However, since the plaintext does not go perfectly into the column vectors, we need to use some </a:t>
            </a:r>
            <a:r>
              <a:rPr lang="en-AU" sz="3000" b="1" dirty="0"/>
              <a:t>nulls</a:t>
            </a:r>
            <a:r>
              <a:rPr lang="en-AU" sz="3000" dirty="0"/>
              <a:t> to make the plaintext the right length. We then convert these into numeric column vectors.</a:t>
            </a:r>
          </a:p>
          <a:p>
            <a:pPr algn="just"/>
            <a:endParaRPr lang="en-AU"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91150"/>
            <a:ext cx="28479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410200"/>
            <a:ext cx="35433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29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Hill Cipher</a:t>
            </a:r>
          </a:p>
        </p:txBody>
      </p:sp>
      <p:sp>
        <p:nvSpPr>
          <p:cNvPr id="3" name="Content Placeholder 2"/>
          <p:cNvSpPr>
            <a:spLocks noGrp="1"/>
          </p:cNvSpPr>
          <p:nvPr>
            <p:ph idx="1"/>
          </p:nvPr>
        </p:nvSpPr>
        <p:spPr/>
        <p:txBody>
          <a:bodyPr>
            <a:normAutofit/>
          </a:bodyPr>
          <a:lstStyle/>
          <a:p>
            <a:pPr algn="just"/>
            <a:r>
              <a:rPr lang="en-AU" dirty="0"/>
              <a:t>Another interesting </a:t>
            </a:r>
            <a:r>
              <a:rPr lang="en-AU" dirty="0" err="1"/>
              <a:t>multiletter</a:t>
            </a:r>
            <a:r>
              <a:rPr lang="en-AU" dirty="0"/>
              <a:t> cipher is the Hill cipher.</a:t>
            </a:r>
          </a:p>
          <a:p>
            <a:pPr algn="just"/>
            <a:r>
              <a:rPr lang="en-AU" dirty="0"/>
              <a:t>The encryption algorithm takes </a:t>
            </a:r>
            <a:r>
              <a:rPr lang="en-AU" i="1" dirty="0"/>
              <a:t>m </a:t>
            </a:r>
            <a:r>
              <a:rPr lang="en-AU" dirty="0"/>
              <a:t>successive plaintext letters and substitutes for them </a:t>
            </a:r>
            <a:r>
              <a:rPr lang="en-AU" i="1" dirty="0"/>
              <a:t>m </a:t>
            </a:r>
            <a:r>
              <a:rPr lang="en-AU" dirty="0" err="1"/>
              <a:t>ciphertext</a:t>
            </a:r>
            <a:r>
              <a:rPr lang="en-AU" dirty="0"/>
              <a:t> letters.</a:t>
            </a:r>
          </a:p>
          <a:p>
            <a:pPr algn="just"/>
            <a:r>
              <a:rPr lang="en-AU" dirty="0"/>
              <a:t>The substitution is determined by </a:t>
            </a:r>
            <a:r>
              <a:rPr lang="en-AU" i="1" dirty="0"/>
              <a:t>m </a:t>
            </a:r>
            <a:r>
              <a:rPr lang="en-AU" dirty="0"/>
              <a:t>linear equations in which each character is assigned a numerical value (a = 0, b = 1 ... z = 25).</a:t>
            </a:r>
          </a:p>
        </p:txBody>
      </p:sp>
      <p:pic>
        <p:nvPicPr>
          <p:cNvPr id="4" name="Picture 3">
            <a:extLst>
              <a:ext uri="{FF2B5EF4-FFF2-40B4-BE49-F238E27FC236}">
                <a16:creationId xmlns:a16="http://schemas.microsoft.com/office/drawing/2014/main" id="{A58CB145-D23D-4C85-AEBE-866A56139C3A}"/>
              </a:ext>
            </a:extLst>
          </p:cNvPr>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67107" y="5867400"/>
            <a:ext cx="891857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350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3" name="Content Placeholder 2"/>
          <p:cNvSpPr>
            <a:spLocks noGrp="1"/>
          </p:cNvSpPr>
          <p:nvPr>
            <p:ph idx="1"/>
          </p:nvPr>
        </p:nvSpPr>
        <p:spPr>
          <a:xfrm>
            <a:off x="457200" y="1524000"/>
            <a:ext cx="8229600" cy="4525963"/>
          </a:xfrm>
        </p:spPr>
        <p:txBody>
          <a:bodyPr>
            <a:normAutofit/>
          </a:bodyPr>
          <a:lstStyle/>
          <a:p>
            <a:pPr algn="just"/>
            <a:r>
              <a:rPr lang="en-AU" sz="2000" dirty="0"/>
              <a:t>Now we perform matrix multiplication, multiplying the key matrix by each column vector in turn.</a:t>
            </a:r>
          </a:p>
          <a:p>
            <a:pPr algn="just"/>
            <a:endParaRPr lang="en-AU" sz="3000" dirty="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981" y="2133600"/>
            <a:ext cx="6248619" cy="470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13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3" name="Content Placeholder 2"/>
          <p:cNvSpPr>
            <a:spLocks noGrp="1"/>
          </p:cNvSpPr>
          <p:nvPr>
            <p:ph idx="1"/>
          </p:nvPr>
        </p:nvSpPr>
        <p:spPr/>
        <p:txBody>
          <a:bodyPr/>
          <a:lstStyle/>
          <a:p>
            <a:endParaRPr lang="en-AU"/>
          </a:p>
        </p:txBody>
      </p:sp>
      <p:sp>
        <p:nvSpPr>
          <p:cNvPr id="4" name="AutoShape 2" descr="https://crypto.interactive-maths.com/uploads/1/1/3/4/11345755/8346649_orig.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705600"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43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4" name="Content Placeholder 3"/>
          <p:cNvSpPr>
            <a:spLocks noGrp="1"/>
          </p:cNvSpPr>
          <p:nvPr>
            <p:ph idx="1"/>
          </p:nvPr>
        </p:nvSpPr>
        <p:spPr/>
        <p:txBody>
          <a:bodyPr/>
          <a:lstStyle/>
          <a:p>
            <a:endParaRPr lang="en-AU"/>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7" y="1676400"/>
            <a:ext cx="66770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33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2</a:t>
            </a:r>
            <a:br>
              <a:rPr lang="en-AU" b="1" dirty="0"/>
            </a:br>
            <a:r>
              <a:rPr lang="en-AU" b="1" dirty="0"/>
              <a:t>Encryption</a:t>
            </a:r>
            <a:endParaRPr lang="en-AU" dirty="0"/>
          </a:p>
        </p:txBody>
      </p:sp>
      <p:sp>
        <p:nvSpPr>
          <p:cNvPr id="4" name="Rectangle 3"/>
          <p:cNvSpPr/>
          <p:nvPr/>
        </p:nvSpPr>
        <p:spPr>
          <a:xfrm>
            <a:off x="381000" y="6096001"/>
            <a:ext cx="8229600" cy="523220"/>
          </a:xfrm>
          <a:prstGeom prst="rect">
            <a:avLst/>
          </a:prstGeom>
        </p:spPr>
        <p:txBody>
          <a:bodyPr wrap="square">
            <a:spAutoFit/>
          </a:bodyPr>
          <a:lstStyle/>
          <a:p>
            <a:r>
              <a:rPr lang="en-AU" sz="2800" dirty="0"/>
              <a:t>This gives us a final </a:t>
            </a:r>
            <a:r>
              <a:rPr lang="en-AU" sz="2800" dirty="0" err="1"/>
              <a:t>ciphertext</a:t>
            </a:r>
            <a:r>
              <a:rPr lang="en-AU" sz="2800" dirty="0"/>
              <a:t> of "DPQRQ EVKPQ LR".</a:t>
            </a:r>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458" y="1600200"/>
            <a:ext cx="647108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627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lstStyle/>
          <a:p>
            <a:pPr algn="just"/>
            <a:r>
              <a:rPr lang="en-AU" dirty="0"/>
              <a:t>We shall decrypt the </a:t>
            </a:r>
            <a:r>
              <a:rPr lang="en-AU" dirty="0" err="1"/>
              <a:t>ciphertext</a:t>
            </a:r>
            <a:r>
              <a:rPr lang="en-AU" dirty="0"/>
              <a:t> message "</a:t>
            </a:r>
            <a:r>
              <a:rPr lang="en-AU" dirty="0">
                <a:solidFill>
                  <a:srgbClr val="FF0000"/>
                </a:solidFill>
              </a:rPr>
              <a:t>SYICHOLER</a:t>
            </a:r>
            <a:r>
              <a:rPr lang="en-AU" dirty="0"/>
              <a:t>" using the keyword </a:t>
            </a:r>
            <a:r>
              <a:rPr lang="en-AU" i="1" dirty="0">
                <a:solidFill>
                  <a:srgbClr val="FF0000"/>
                </a:solidFill>
              </a:rPr>
              <a:t>alphabet</a:t>
            </a:r>
            <a:r>
              <a:rPr lang="en-AU" dirty="0"/>
              <a:t>. </a:t>
            </a:r>
          </a:p>
          <a:p>
            <a:pPr algn="just"/>
            <a:endParaRPr lang="en-AU"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32004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887" y="3062288"/>
            <a:ext cx="3314885" cy="189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790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normAutofit fontScale="77500" lnSpcReduction="20000"/>
          </a:bodyPr>
          <a:lstStyle/>
          <a:p>
            <a:r>
              <a:rPr lang="en-AU" u="sng" dirty="0"/>
              <a:t>Step 1: </a:t>
            </a:r>
            <a:r>
              <a:rPr lang="en-AU" dirty="0"/>
              <a:t>Find the Multiplicative Inverse of the Determinant</a:t>
            </a:r>
          </a:p>
          <a:p>
            <a:r>
              <a:rPr lang="en-AU" dirty="0"/>
              <a:t>The </a:t>
            </a:r>
            <a:r>
              <a:rPr lang="en-AU" dirty="0">
                <a:hlinkClick r:id="rId2">
                  <a:extLst>
                    <a:ext uri="{A12FA001-AC4F-418D-AE19-62706E023703}">
                      <ahyp:hlinkClr xmlns:ahyp="http://schemas.microsoft.com/office/drawing/2018/hyperlinkcolor" val="tx"/>
                    </a:ext>
                  </a:extLst>
                </a:hlinkClick>
              </a:rPr>
              <a:t>determinant</a:t>
            </a:r>
            <a:r>
              <a:rPr lang="en-AU" dirty="0"/>
              <a:t> is</a:t>
            </a:r>
          </a:p>
          <a:p>
            <a:endParaRPr lang="en-AU" dirty="0"/>
          </a:p>
          <a:p>
            <a:endParaRPr lang="en-AU" dirty="0"/>
          </a:p>
          <a:p>
            <a:endParaRPr lang="en-AU" dirty="0"/>
          </a:p>
          <a:p>
            <a:endParaRPr lang="en-AU" dirty="0"/>
          </a:p>
          <a:p>
            <a:endParaRPr lang="en-AU" dirty="0"/>
          </a:p>
          <a:p>
            <a:endParaRPr lang="en-AU" dirty="0"/>
          </a:p>
          <a:p>
            <a:endParaRPr lang="en-AU" dirty="0"/>
          </a:p>
          <a:p>
            <a:pPr marL="0" indent="0">
              <a:buNone/>
            </a:pPr>
            <a:endParaRPr lang="en-AU" dirty="0"/>
          </a:p>
          <a:p>
            <a:r>
              <a:rPr lang="en-AU" dirty="0"/>
              <a:t>Once we have calculated this value, we take it modulo 26.</a:t>
            </a:r>
          </a:p>
          <a:p>
            <a:endParaRPr lang="en-AU"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778192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103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40" y="1447800"/>
            <a:ext cx="9090160" cy="3756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6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lstStyle/>
          <a:p>
            <a:r>
              <a:rPr lang="en-AU" sz="2400" dirty="0"/>
              <a:t>We now have to find the </a:t>
            </a:r>
            <a:r>
              <a:rPr lang="en-AU" sz="2400" dirty="0">
                <a:hlinkClick r:id="rId2">
                  <a:extLst>
                    <a:ext uri="{A12FA001-AC4F-418D-AE19-62706E023703}">
                      <ahyp:hlinkClr xmlns:ahyp="http://schemas.microsoft.com/office/drawing/2018/hyperlinkcolor" val="tx"/>
                    </a:ext>
                  </a:extLst>
                </a:hlinkClick>
              </a:rPr>
              <a:t>multiplicative inverse of the determinant working modulo</a:t>
            </a:r>
            <a:r>
              <a:rPr lang="en-AU" sz="2400" dirty="0"/>
              <a:t> 26. That is, the number between 1 and 25 that gives an answer of 1 when we multiply it by the determinant. So, in this case, we are looking for the number that we need to multiply 11 by to get an answer of 1 modulo 26.  </a:t>
            </a:r>
          </a:p>
          <a:p>
            <a:endParaRPr lang="en-AU"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665" y="3821236"/>
            <a:ext cx="4600135" cy="71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55" y="4659437"/>
            <a:ext cx="4597345" cy="67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55" y="5321760"/>
            <a:ext cx="5664145" cy="62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0163" y="5903893"/>
            <a:ext cx="8915400" cy="461665"/>
          </a:xfrm>
          <a:prstGeom prst="rect">
            <a:avLst/>
          </a:prstGeom>
        </p:spPr>
        <p:txBody>
          <a:bodyPr wrap="square">
            <a:spAutoFit/>
          </a:bodyPr>
          <a:lstStyle/>
          <a:p>
            <a:r>
              <a:rPr lang="en-AU" sz="2400" dirty="0"/>
              <a:t>So the multiplicative inverse of the determinant modulo 26 is </a:t>
            </a:r>
            <a:r>
              <a:rPr lang="en-AU" sz="2400" b="1" dirty="0">
                <a:solidFill>
                  <a:srgbClr val="FF0000"/>
                </a:solidFill>
              </a:rPr>
              <a:t>19</a:t>
            </a:r>
            <a:r>
              <a:rPr lang="en-AU" sz="2400" dirty="0"/>
              <a:t>.</a:t>
            </a:r>
          </a:p>
        </p:txBody>
      </p:sp>
    </p:spTree>
    <p:extLst>
      <p:ext uri="{BB962C8B-B14F-4D97-AF65-F5344CB8AC3E}">
        <p14:creationId xmlns:p14="http://schemas.microsoft.com/office/powerpoint/2010/main" val="2425800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4" name="Content Placeholder 3"/>
          <p:cNvSpPr>
            <a:spLocks noGrp="1"/>
          </p:cNvSpPr>
          <p:nvPr>
            <p:ph idx="1"/>
          </p:nvPr>
        </p:nvSpPr>
        <p:spPr/>
        <p:txBody>
          <a:bodyPr/>
          <a:lstStyle/>
          <a:p>
            <a:r>
              <a:rPr lang="en-AU" u="sng" dirty="0"/>
              <a:t>Step 2: </a:t>
            </a:r>
            <a:r>
              <a:rPr lang="en-AU" dirty="0"/>
              <a:t>Find the </a:t>
            </a:r>
            <a:r>
              <a:rPr lang="en-AU" dirty="0" err="1"/>
              <a:t>Adjugate</a:t>
            </a:r>
            <a:r>
              <a:rPr lang="en-AU" dirty="0"/>
              <a:t> Matrix</a:t>
            </a:r>
          </a:p>
          <a:p>
            <a:endParaRPr lang="en-AU"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176463"/>
            <a:ext cx="773430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F6CED553-A390-493B-A800-5F1A07B6F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796474"/>
            <a:ext cx="3314885" cy="189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71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42529" cy="386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00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Hill Cipher</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AU" dirty="0"/>
                  <a:t>For </a:t>
                </a:r>
                <a:r>
                  <a:rPr lang="en-AU" i="1" dirty="0"/>
                  <a:t>m </a:t>
                </a:r>
                <a:r>
                  <a:rPr lang="en-AU" dirty="0"/>
                  <a:t>= 3, the system can be described as follows:</a:t>
                </a:r>
              </a:p>
              <a:p>
                <a:r>
                  <a:rPr lang="da-DK" dirty="0"/>
                  <a:t>c</a:t>
                </a:r>
                <a:r>
                  <a:rPr lang="da-DK" sz="2400" dirty="0"/>
                  <a:t>1</a:t>
                </a:r>
                <a:r>
                  <a:rPr lang="da-DK" dirty="0"/>
                  <a:t> = (</a:t>
                </a:r>
                <a:r>
                  <a:rPr lang="da-DK" i="1" dirty="0"/>
                  <a:t>k</a:t>
                </a:r>
                <a:r>
                  <a:rPr lang="da-DK" sz="2400" dirty="0"/>
                  <a:t>11</a:t>
                </a:r>
                <a:r>
                  <a:rPr lang="da-DK" i="1" dirty="0"/>
                  <a:t>P</a:t>
                </a:r>
                <a:r>
                  <a:rPr lang="da-DK" sz="2400" dirty="0"/>
                  <a:t>1</a:t>
                </a:r>
                <a:r>
                  <a:rPr lang="da-DK" dirty="0"/>
                  <a:t> + </a:t>
                </a:r>
                <a:r>
                  <a:rPr lang="da-DK" i="1" dirty="0"/>
                  <a:t>k</a:t>
                </a:r>
                <a:r>
                  <a:rPr lang="da-DK" sz="2400" dirty="0"/>
                  <a:t>12</a:t>
                </a:r>
                <a:r>
                  <a:rPr lang="da-DK" i="1" dirty="0"/>
                  <a:t>P</a:t>
                </a:r>
                <a:r>
                  <a:rPr lang="da-DK" sz="2400" dirty="0"/>
                  <a:t>2</a:t>
                </a:r>
                <a:r>
                  <a:rPr lang="da-DK" dirty="0"/>
                  <a:t> + </a:t>
                </a:r>
                <a:r>
                  <a:rPr lang="da-DK" i="1" dirty="0"/>
                  <a:t>k</a:t>
                </a:r>
                <a:r>
                  <a:rPr lang="da-DK" sz="2400" dirty="0"/>
                  <a:t>13</a:t>
                </a:r>
                <a:r>
                  <a:rPr lang="da-DK" i="1" dirty="0"/>
                  <a:t>P</a:t>
                </a:r>
                <a:r>
                  <a:rPr lang="da-DK" sz="2400" dirty="0"/>
                  <a:t>3</a:t>
                </a:r>
                <a:r>
                  <a:rPr lang="da-DK" dirty="0"/>
                  <a:t>) mod 26</a:t>
                </a:r>
              </a:p>
              <a:p>
                <a:r>
                  <a:rPr lang="da-DK" dirty="0"/>
                  <a:t>c</a:t>
                </a:r>
                <a:r>
                  <a:rPr lang="da-DK" sz="2400" dirty="0"/>
                  <a:t>2</a:t>
                </a:r>
                <a:r>
                  <a:rPr lang="da-DK" dirty="0"/>
                  <a:t> = (</a:t>
                </a:r>
                <a:r>
                  <a:rPr lang="da-DK" i="1" dirty="0"/>
                  <a:t>k</a:t>
                </a:r>
                <a:r>
                  <a:rPr lang="da-DK" sz="2400" dirty="0"/>
                  <a:t>21</a:t>
                </a:r>
                <a:r>
                  <a:rPr lang="da-DK" i="1" dirty="0"/>
                  <a:t>P</a:t>
                </a:r>
                <a:r>
                  <a:rPr lang="da-DK" sz="2400" dirty="0"/>
                  <a:t>1</a:t>
                </a:r>
                <a:r>
                  <a:rPr lang="da-DK" dirty="0"/>
                  <a:t> + </a:t>
                </a:r>
                <a:r>
                  <a:rPr lang="da-DK" i="1" dirty="0"/>
                  <a:t>k</a:t>
                </a:r>
                <a:r>
                  <a:rPr lang="da-DK" sz="2400" dirty="0"/>
                  <a:t>22</a:t>
                </a:r>
                <a:r>
                  <a:rPr lang="da-DK" i="1" dirty="0"/>
                  <a:t>P</a:t>
                </a:r>
                <a:r>
                  <a:rPr lang="da-DK" sz="2400" dirty="0"/>
                  <a:t>2</a:t>
                </a:r>
                <a:r>
                  <a:rPr lang="da-DK" dirty="0"/>
                  <a:t> + </a:t>
                </a:r>
                <a:r>
                  <a:rPr lang="da-DK" i="1" dirty="0"/>
                  <a:t>k</a:t>
                </a:r>
                <a:r>
                  <a:rPr lang="da-DK" sz="2400" dirty="0"/>
                  <a:t>23</a:t>
                </a:r>
                <a:r>
                  <a:rPr lang="da-DK" i="1" dirty="0"/>
                  <a:t>P</a:t>
                </a:r>
                <a:r>
                  <a:rPr lang="da-DK" sz="2400" dirty="0"/>
                  <a:t>3</a:t>
                </a:r>
                <a:r>
                  <a:rPr lang="da-DK" dirty="0"/>
                  <a:t>) mod 26</a:t>
                </a:r>
              </a:p>
              <a:p>
                <a:r>
                  <a:rPr lang="da-DK" dirty="0"/>
                  <a:t>c</a:t>
                </a:r>
                <a:r>
                  <a:rPr lang="da-DK" sz="2400" dirty="0"/>
                  <a:t>3</a:t>
                </a:r>
                <a:r>
                  <a:rPr lang="da-DK" dirty="0"/>
                  <a:t> = (</a:t>
                </a:r>
                <a:r>
                  <a:rPr lang="da-DK" i="1" dirty="0"/>
                  <a:t>k</a:t>
                </a:r>
                <a:r>
                  <a:rPr lang="da-DK" sz="2400" dirty="0"/>
                  <a:t>31</a:t>
                </a:r>
                <a:r>
                  <a:rPr lang="da-DK" i="1" dirty="0"/>
                  <a:t>P</a:t>
                </a:r>
                <a:r>
                  <a:rPr lang="da-DK" sz="2400" dirty="0"/>
                  <a:t>1</a:t>
                </a:r>
                <a:r>
                  <a:rPr lang="da-DK" dirty="0"/>
                  <a:t> + </a:t>
                </a:r>
                <a:r>
                  <a:rPr lang="da-DK" i="1" dirty="0"/>
                  <a:t>k</a:t>
                </a:r>
                <a:r>
                  <a:rPr lang="da-DK" sz="2400" dirty="0"/>
                  <a:t>32</a:t>
                </a:r>
                <a:r>
                  <a:rPr lang="da-DK" i="1" dirty="0"/>
                  <a:t>P</a:t>
                </a:r>
                <a:r>
                  <a:rPr lang="da-DK" sz="2400" dirty="0"/>
                  <a:t>2</a:t>
                </a:r>
                <a:r>
                  <a:rPr lang="da-DK" dirty="0"/>
                  <a:t> + </a:t>
                </a:r>
                <a:r>
                  <a:rPr lang="da-DK" i="1" dirty="0"/>
                  <a:t>k</a:t>
                </a:r>
                <a:r>
                  <a:rPr lang="da-DK" sz="2400" dirty="0"/>
                  <a:t>33</a:t>
                </a:r>
                <a:r>
                  <a:rPr lang="da-DK" i="1" dirty="0"/>
                  <a:t>P</a:t>
                </a:r>
                <a:r>
                  <a:rPr lang="da-DK" sz="2400" dirty="0"/>
                  <a:t>3</a:t>
                </a:r>
                <a:r>
                  <a:rPr lang="da-DK" dirty="0"/>
                  <a:t>) mod 26</a:t>
                </a:r>
              </a:p>
              <a:p>
                <a:endParaRPr lang="da-DK" dirty="0"/>
              </a:p>
              <a:p>
                <a:endParaRPr lang="da-DK" dirty="0"/>
              </a:p>
              <a:p>
                <a:endParaRPr lang="da-DK" dirty="0"/>
              </a:p>
              <a:p>
                <a:pPr algn="just"/>
                <a:endParaRPr lang="en-AU" b="1" dirty="0"/>
              </a:p>
              <a:p>
                <a:pPr algn="just"/>
                <a:r>
                  <a:rPr lang="en-AU" dirty="0"/>
                  <a:t>For</a:t>
                </a:r>
                <a:r>
                  <a:rPr lang="en-AU" b="1" dirty="0"/>
                  <a:t> </a:t>
                </a:r>
                <a:r>
                  <a:rPr lang="en-AU" dirty="0">
                    <a:solidFill>
                      <a:srgbClr val="FF0000"/>
                    </a:solidFill>
                  </a:rPr>
                  <a:t>encryption</a:t>
                </a:r>
                <a:r>
                  <a:rPr lang="en-AU" b="1" dirty="0">
                    <a:solidFill>
                      <a:srgbClr val="FF0000"/>
                    </a:solidFill>
                  </a:rPr>
                  <a:t> </a:t>
                </a:r>
                <a14:m>
                  <m:oMath xmlns:m="http://schemas.openxmlformats.org/officeDocument/2006/math">
                    <m:r>
                      <a:rPr lang="en-AU" b="1" i="1" dirty="0" smtClean="0">
                        <a:latin typeface="Cambria Math"/>
                      </a:rPr>
                      <m:t>𝑪</m:t>
                    </m:r>
                    <m:r>
                      <a:rPr lang="en-AU" b="1" i="1" dirty="0" smtClean="0">
                        <a:latin typeface="Cambria Math"/>
                      </a:rPr>
                      <m:t> </m:t>
                    </m:r>
                    <m:r>
                      <a:rPr lang="en-AU" i="1" dirty="0">
                        <a:latin typeface="Cambria Math"/>
                      </a:rPr>
                      <m:t>= </m:t>
                    </m:r>
                    <m:r>
                      <a:rPr lang="en-AU" b="1" i="1" dirty="0">
                        <a:latin typeface="Cambria Math"/>
                      </a:rPr>
                      <m:t>𝑲𝑷</m:t>
                    </m:r>
                    <m:r>
                      <a:rPr lang="en-AU" b="1" i="1" dirty="0">
                        <a:latin typeface="Cambria Math"/>
                      </a:rPr>
                      <m:t> </m:t>
                    </m:r>
                    <m:r>
                      <a:rPr lang="en-AU" i="1" dirty="0">
                        <a:latin typeface="Cambria Math"/>
                      </a:rPr>
                      <m:t>𝑚𝑜𝑑</m:t>
                    </m:r>
                    <m:r>
                      <a:rPr lang="en-AU" i="1" dirty="0">
                        <a:latin typeface="Cambria Math"/>
                      </a:rPr>
                      <m:t> 26</m:t>
                    </m:r>
                  </m:oMath>
                </a14:m>
                <a:endParaRPr lang="en-AU" i="1" dirty="0"/>
              </a:p>
              <a:p>
                <a:pPr algn="just"/>
                <a:r>
                  <a:rPr lang="en-AU" dirty="0"/>
                  <a:t>where </a:t>
                </a:r>
                <a:r>
                  <a:rPr lang="en-AU" b="1" dirty="0"/>
                  <a:t>C </a:t>
                </a:r>
                <a:r>
                  <a:rPr lang="en-AU" dirty="0"/>
                  <a:t>and </a:t>
                </a:r>
                <a:r>
                  <a:rPr lang="en-AU" b="1" dirty="0"/>
                  <a:t>P </a:t>
                </a:r>
                <a:r>
                  <a:rPr lang="en-AU" dirty="0"/>
                  <a:t>are column vectors of length 3, representing the plaintext and </a:t>
                </a:r>
                <a:r>
                  <a:rPr lang="en-AU" dirty="0" err="1"/>
                  <a:t>ciphertext</a:t>
                </a:r>
                <a:r>
                  <a:rPr lang="en-AU" dirty="0"/>
                  <a:t>, and </a:t>
                </a:r>
                <a:r>
                  <a:rPr lang="en-AU" b="1" dirty="0"/>
                  <a:t>K </a:t>
                </a:r>
                <a:r>
                  <a:rPr lang="en-AU" dirty="0"/>
                  <a:t>is a 3 x 3 matrix, representing the encryption key. Operations are performed mod 26.</a:t>
                </a:r>
              </a:p>
              <a:p>
                <a:pPr algn="just"/>
                <a:r>
                  <a:rPr lang="en-AU" dirty="0"/>
                  <a:t>For </a:t>
                </a:r>
                <a:r>
                  <a:rPr lang="en-AU" dirty="0">
                    <a:solidFill>
                      <a:srgbClr val="FF0000"/>
                    </a:solidFill>
                  </a:rPr>
                  <a:t>Decryption</a:t>
                </a:r>
                <a:r>
                  <a:rPr lang="en-AU" dirty="0"/>
                  <a:t> </a:t>
                </a:r>
                <a14:m>
                  <m:oMath xmlns:m="http://schemas.openxmlformats.org/officeDocument/2006/math">
                    <m:r>
                      <a:rPr lang="en-AU" i="1" dirty="0" smtClean="0">
                        <a:latin typeface="Cambria Math"/>
                      </a:rPr>
                      <m:t>𝑃</m:t>
                    </m:r>
                  </m:oMath>
                </a14:m>
                <a:r>
                  <a:rPr lang="en-AU" dirty="0"/>
                  <a:t>=</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a:rPr>
                          <m:t>𝐾</m:t>
                        </m:r>
                      </m:e>
                      <m:sup>
                        <m:r>
                          <a:rPr lang="en-AU" b="0" i="1" smtClean="0">
                            <a:latin typeface="Cambria Math"/>
                          </a:rPr>
                          <m:t>−1</m:t>
                        </m:r>
                      </m:sup>
                    </m:sSup>
                    <m:r>
                      <a:rPr lang="en-AU" b="0" i="1" smtClean="0">
                        <a:latin typeface="Cambria Math"/>
                      </a:rPr>
                      <m:t>𝐶</m:t>
                    </m:r>
                    <m:r>
                      <a:rPr lang="en-AU" b="0" i="1" smtClean="0">
                        <a:latin typeface="Cambria Math"/>
                      </a:rPr>
                      <m:t> </m:t>
                    </m:r>
                    <m:r>
                      <a:rPr lang="en-AU" b="0" i="1" smtClean="0">
                        <a:latin typeface="Cambria Math"/>
                      </a:rPr>
                      <m:t>𝑚𝑜𝑑</m:t>
                    </m:r>
                    <m:r>
                      <a:rPr lang="en-AU" b="0" i="1" smtClean="0">
                        <a:latin typeface="Cambria Math"/>
                      </a:rPr>
                      <m:t> 26</m:t>
                    </m:r>
                  </m:oMath>
                </a14:m>
                <a:endParaRPr lang="da-DK" dirty="0"/>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2"/>
                <a:stretch>
                  <a:fillRect l="-1037" t="-2088" r="-1185" b="-348"/>
                </a:stretch>
              </a:blipFill>
            </p:spPr>
            <p:txBody>
              <a:bodyPr/>
              <a:lstStyle/>
              <a:p>
                <a:r>
                  <a:rPr lang="en-AU">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634" y="3124200"/>
            <a:ext cx="6165166" cy="157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31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lstStyle/>
          <a:p>
            <a:r>
              <a:rPr lang="en-AU" u="sng" dirty="0"/>
              <a:t>Step 3: </a:t>
            </a:r>
            <a:r>
              <a:rPr lang="en-AU" dirty="0"/>
              <a:t>Multiply the Multiplicative Inverse of the Determinant by the </a:t>
            </a:r>
            <a:r>
              <a:rPr lang="en-AU" dirty="0" err="1"/>
              <a:t>Adjugate</a:t>
            </a:r>
            <a:r>
              <a:rPr lang="en-AU" dirty="0"/>
              <a:t> Matrix</a:t>
            </a:r>
          </a:p>
          <a:p>
            <a:endParaRPr lang="en-AU"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971801"/>
            <a:ext cx="8915401" cy="1185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4" y="4648200"/>
            <a:ext cx="71437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404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normAutofit/>
          </a:bodyPr>
          <a:lstStyle/>
          <a:p>
            <a:pPr algn="just"/>
            <a:r>
              <a:rPr lang="en-AU" sz="2800" dirty="0"/>
              <a:t>Finally, now we have the inverse key matrix, we multiply this by each</a:t>
            </a:r>
          </a:p>
          <a:p>
            <a:pPr algn="just"/>
            <a:endParaRPr lang="en-AU" sz="28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92922"/>
            <a:ext cx="5472112" cy="4365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134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sp>
        <p:nvSpPr>
          <p:cNvPr id="3" name="Content Placeholder 2"/>
          <p:cNvSpPr>
            <a:spLocks noGrp="1"/>
          </p:cNvSpPr>
          <p:nvPr>
            <p:ph idx="1"/>
          </p:nvPr>
        </p:nvSpPr>
        <p:spPr/>
        <p:txBody>
          <a:bodyPr/>
          <a:lstStyle/>
          <a:p>
            <a:endParaRPr lang="en-AU"/>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447800"/>
            <a:ext cx="67939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384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3</a:t>
            </a:r>
            <a:br>
              <a:rPr lang="en-AU" b="1" dirty="0"/>
            </a:br>
            <a:r>
              <a:rPr lang="en-AU" b="1" dirty="0"/>
              <a:t>Decryption</a:t>
            </a:r>
            <a:endParaRPr lang="en-AU" dirty="0"/>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172200" cy="4939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4800" y="6324600"/>
            <a:ext cx="7543800" cy="523220"/>
          </a:xfrm>
          <a:prstGeom prst="rect">
            <a:avLst/>
          </a:prstGeom>
        </p:spPr>
        <p:txBody>
          <a:bodyPr wrap="square">
            <a:spAutoFit/>
          </a:bodyPr>
          <a:lstStyle/>
          <a:p>
            <a:r>
              <a:rPr lang="en-AU" sz="2800" dirty="0"/>
              <a:t>we retrieve our plaintext of "</a:t>
            </a:r>
            <a:r>
              <a:rPr lang="en-AU" sz="2800" dirty="0">
                <a:solidFill>
                  <a:srgbClr val="FF0000"/>
                </a:solidFill>
              </a:rPr>
              <a:t>we are safe</a:t>
            </a:r>
            <a:r>
              <a:rPr lang="en-AU" sz="2800" dirty="0"/>
              <a:t>".</a:t>
            </a:r>
          </a:p>
        </p:txBody>
      </p:sp>
    </p:spTree>
    <p:extLst>
      <p:ext uri="{BB962C8B-B14F-4D97-AF65-F5344CB8AC3E}">
        <p14:creationId xmlns:p14="http://schemas.microsoft.com/office/powerpoint/2010/main" val="134500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Hill Cipher: Example 4</a:t>
            </a:r>
            <a:endParaRPr lang="en-AU" dirty="0"/>
          </a:p>
        </p:txBody>
      </p:sp>
      <p:sp>
        <p:nvSpPr>
          <p:cNvPr id="3" name="Content Placeholder 2"/>
          <p:cNvSpPr>
            <a:spLocks noGrp="1"/>
          </p:cNvSpPr>
          <p:nvPr>
            <p:ph idx="1"/>
          </p:nvPr>
        </p:nvSpPr>
        <p:spPr/>
        <p:txBody>
          <a:bodyPr/>
          <a:lstStyle/>
          <a:p>
            <a:pPr algn="just"/>
            <a:r>
              <a:rPr lang="en-AU" dirty="0"/>
              <a:t>Suppose that the plaintext "</a:t>
            </a:r>
            <a:r>
              <a:rPr lang="en-AU" dirty="0" err="1"/>
              <a:t>friday</a:t>
            </a:r>
            <a:r>
              <a:rPr lang="en-AU" dirty="0"/>
              <a:t>" is encrypted using a 2 x 2 Hill cipher to yield the </a:t>
            </a:r>
            <a:r>
              <a:rPr lang="en-AU" dirty="0" err="1"/>
              <a:t>ciphertext</a:t>
            </a:r>
            <a:r>
              <a:rPr lang="en-AU" dirty="0"/>
              <a:t> PQCFKU. Find the key?</a:t>
            </a:r>
          </a:p>
          <a:p>
            <a:pPr algn="just"/>
            <a:endParaRPr lang="en-AU" dirty="0"/>
          </a:p>
          <a:p>
            <a:pPr algn="just"/>
            <a:endParaRPr lang="en-AU" dirty="0"/>
          </a:p>
          <a:p>
            <a:pPr algn="just"/>
            <a:r>
              <a:rPr lang="en-AU" dirty="0"/>
              <a:t>Using the first two plaintext-</a:t>
            </a:r>
            <a:r>
              <a:rPr lang="en-AU" dirty="0" err="1"/>
              <a:t>ciphertext</a:t>
            </a:r>
            <a:r>
              <a:rPr lang="en-AU" dirty="0"/>
              <a:t> pairs, we have</a:t>
            </a:r>
          </a:p>
          <a:p>
            <a:pPr algn="just"/>
            <a:endParaRPr lang="en-AU" dirty="0"/>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 y="3276600"/>
            <a:ext cx="918209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653454"/>
            <a:ext cx="526819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055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Hill Cipher: Example 4</a:t>
            </a:r>
            <a:endParaRPr lang="en-AU" dirty="0"/>
          </a:p>
        </p:txBody>
      </p:sp>
      <p:sp>
        <p:nvSpPr>
          <p:cNvPr id="3" name="Content Placeholder 2"/>
          <p:cNvSpPr>
            <a:spLocks noGrp="1"/>
          </p:cNvSpPr>
          <p:nvPr>
            <p:ph idx="1"/>
          </p:nvPr>
        </p:nvSpPr>
        <p:spPr/>
        <p:txBody>
          <a:bodyPr/>
          <a:lstStyle/>
          <a:p>
            <a:pPr marL="0" indent="0">
              <a:buNone/>
            </a:pPr>
            <a:r>
              <a:rPr lang="en-AU" dirty="0"/>
              <a:t>   </a:t>
            </a:r>
          </a:p>
          <a:p>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752600"/>
            <a:ext cx="4773324"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14799"/>
            <a:ext cx="8773353"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85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PROBLEM</a:t>
            </a:r>
            <a:endParaRPr lang="en-AU" b="1" dirty="0"/>
          </a:p>
        </p:txBody>
      </p:sp>
      <p:sp>
        <p:nvSpPr>
          <p:cNvPr id="3" name="Content Placeholder 2"/>
          <p:cNvSpPr>
            <a:spLocks noGrp="1"/>
          </p:cNvSpPr>
          <p:nvPr>
            <p:ph idx="1"/>
          </p:nvPr>
        </p:nvSpPr>
        <p:spPr/>
        <p:txBody>
          <a:bodyPr/>
          <a:lstStyle/>
          <a:p>
            <a:r>
              <a:rPr lang="en-AU" dirty="0"/>
              <a:t>The plaintext "</a:t>
            </a:r>
            <a:r>
              <a:rPr lang="en-AU" dirty="0" err="1"/>
              <a:t>paymoremoney</a:t>
            </a:r>
            <a:r>
              <a:rPr lang="en-AU" dirty="0"/>
              <a:t>" </a:t>
            </a:r>
          </a:p>
          <a:p>
            <a:r>
              <a:rPr lang="en-AU" dirty="0"/>
              <a:t>Encryption key</a:t>
            </a:r>
          </a:p>
          <a:p>
            <a:endParaRPr lang="en-AU" dirty="0"/>
          </a:p>
          <a:p>
            <a:endParaRPr lang="en-AU" dirty="0"/>
          </a:p>
          <a:p>
            <a:endParaRPr lang="en-AU" dirty="0"/>
          </a:p>
          <a:p>
            <a:r>
              <a:rPr lang="en-AU" dirty="0"/>
              <a:t>Find the ciphertext for the entire plaintext.</a:t>
            </a:r>
          </a:p>
          <a:p>
            <a:r>
              <a:rPr lang="en-AU" dirty="0"/>
              <a:t>Decrypt the ciphertext.</a:t>
            </a:r>
          </a:p>
          <a:p>
            <a:endParaRPr lang="en-AU" dirty="0"/>
          </a:p>
          <a:p>
            <a:endParaRPr lang="en-AU" dirty="0"/>
          </a:p>
          <a:p>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3377886" cy="155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08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sp>
        <p:nvSpPr>
          <p:cNvPr id="3" name="Content Placeholder 2"/>
          <p:cNvSpPr>
            <a:spLocks noGrp="1"/>
          </p:cNvSpPr>
          <p:nvPr>
            <p:ph idx="1"/>
          </p:nvPr>
        </p:nvSpPr>
        <p:spPr/>
        <p:txBody>
          <a:bodyPr>
            <a:normAutofit lnSpcReduction="10000"/>
          </a:bodyPr>
          <a:lstStyle/>
          <a:p>
            <a:pPr marL="0" indent="0" algn="just">
              <a:buNone/>
            </a:pPr>
            <a:r>
              <a:rPr lang="en-AU" dirty="0"/>
              <a:t>The plaintext message "</a:t>
            </a:r>
            <a:r>
              <a:rPr lang="en-AU" b="1" dirty="0">
                <a:solidFill>
                  <a:srgbClr val="FF0000"/>
                </a:solidFill>
              </a:rPr>
              <a:t>short example</a:t>
            </a:r>
            <a:r>
              <a:rPr lang="en-AU" dirty="0"/>
              <a:t>" </a:t>
            </a:r>
          </a:p>
          <a:p>
            <a:pPr marL="0" indent="0" algn="just">
              <a:buNone/>
            </a:pPr>
            <a:r>
              <a:rPr lang="en-AU" dirty="0"/>
              <a:t>The keyword </a:t>
            </a:r>
            <a:r>
              <a:rPr lang="en-AU" b="1" i="1" dirty="0">
                <a:solidFill>
                  <a:srgbClr val="FF0000"/>
                </a:solidFill>
              </a:rPr>
              <a:t>hill</a:t>
            </a:r>
            <a:r>
              <a:rPr lang="en-AU" dirty="0"/>
              <a:t> and a 2 x 2 matrix. </a:t>
            </a:r>
          </a:p>
          <a:p>
            <a:pPr algn="just"/>
            <a:r>
              <a:rPr lang="en-AU" dirty="0"/>
              <a:t>The first step is to turn the keyword into a matrix.</a:t>
            </a:r>
          </a:p>
          <a:p>
            <a:pPr algn="just"/>
            <a:endParaRPr lang="en-AU" dirty="0"/>
          </a:p>
          <a:p>
            <a:pPr algn="just"/>
            <a:r>
              <a:rPr lang="en-AU" dirty="0"/>
              <a:t>If the keyword was longer than the 4 letters needed, we would only take the first 4 letters, and if it was shorter, we would fill it up with the alphabet in order</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71" y="3124200"/>
            <a:ext cx="1643062" cy="1163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56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sp>
        <p:nvSpPr>
          <p:cNvPr id="3" name="Content Placeholder 2"/>
          <p:cNvSpPr>
            <a:spLocks noGrp="1"/>
          </p:cNvSpPr>
          <p:nvPr>
            <p:ph idx="1"/>
          </p:nvPr>
        </p:nvSpPr>
        <p:spPr/>
        <p:txBody>
          <a:bodyPr/>
          <a:lstStyle/>
          <a:p>
            <a:pPr algn="just"/>
            <a:r>
              <a:rPr lang="en-AU" dirty="0"/>
              <a:t>With the keyword in a matrix, we need to convert this into a key matrix. We do this by converting each letter into a number by its position in the alphabet (starting at 0). So, A = 0, B = 1, C= 2, D = 3, etc.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495800"/>
            <a:ext cx="2819400" cy="1654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462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sp>
        <p:nvSpPr>
          <p:cNvPr id="3" name="Content Placeholder 2"/>
          <p:cNvSpPr>
            <a:spLocks noGrp="1"/>
          </p:cNvSpPr>
          <p:nvPr>
            <p:ph idx="1"/>
          </p:nvPr>
        </p:nvSpPr>
        <p:spPr/>
        <p:txBody>
          <a:bodyPr>
            <a:normAutofit/>
          </a:bodyPr>
          <a:lstStyle/>
          <a:p>
            <a:pPr algn="just"/>
            <a:r>
              <a:rPr lang="en-AU" sz="2400" dirty="0"/>
              <a:t>We now split the plaintext and write these as column vectors. That is, in the first column vector we write the first plaintext letter at the top, and the second letter at the bottom. Then we move to the next column vector, where the third plaintext letter goes at the top, and the fourth at the bottom. This continues for the whole plaintext.</a:t>
            </a:r>
          </a:p>
          <a:p>
            <a:pPr algn="just"/>
            <a:endParaRPr lang="en-AU" sz="2400" dirty="0"/>
          </a:p>
          <a:p>
            <a:pPr algn="just"/>
            <a:endParaRPr lang="en-AU" sz="2400" dirty="0"/>
          </a:p>
          <a:p>
            <a:pPr algn="just"/>
            <a:r>
              <a:rPr lang="en-AU" sz="2400" dirty="0"/>
              <a:t>Now we must convert the plaintext column vectors in the same way that we converted the keyword into the key matrix. Each letter is replaced by its appropriate number.</a:t>
            </a:r>
          </a:p>
          <a:p>
            <a:pPr algn="just"/>
            <a:endParaRPr lang="en-AU"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925" b="10369"/>
          <a:stretch/>
        </p:blipFill>
        <p:spPr bwMode="auto">
          <a:xfrm>
            <a:off x="1524000" y="3794760"/>
            <a:ext cx="5771189" cy="1005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5030"/>
          <a:stretch/>
        </p:blipFill>
        <p:spPr bwMode="auto">
          <a:xfrm>
            <a:off x="1600200" y="5896708"/>
            <a:ext cx="5915213" cy="961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16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sp>
        <p:nvSpPr>
          <p:cNvPr id="3" name="Content Placeholder 2"/>
          <p:cNvSpPr>
            <a:spLocks noGrp="1"/>
          </p:cNvSpPr>
          <p:nvPr>
            <p:ph idx="1"/>
          </p:nvPr>
        </p:nvSpPr>
        <p:spPr/>
        <p:txBody>
          <a:bodyPr>
            <a:normAutofit/>
          </a:bodyPr>
          <a:lstStyle/>
          <a:p>
            <a:pPr algn="just"/>
            <a:r>
              <a:rPr lang="en-AU" sz="3300" dirty="0"/>
              <a:t>Now we must perform some matrix multiplication. We multiply the key matrix by each column vector in turn.</a:t>
            </a:r>
          </a:p>
          <a:p>
            <a:pPr algn="just"/>
            <a:endParaRPr lang="en-AU" dirty="0"/>
          </a:p>
          <a:p>
            <a:pPr marL="0" indent="0" algn="just">
              <a:buNone/>
            </a:pPr>
            <a:endParaRPr lang="en-AU" dirty="0"/>
          </a:p>
          <a:p>
            <a:pPr algn="just"/>
            <a:endParaRPr lang="en-AU" dirty="0"/>
          </a:p>
          <a:p>
            <a:pPr algn="just"/>
            <a:endParaRPr lang="en-AU" dirty="0"/>
          </a:p>
          <a:p>
            <a:pPr algn="just"/>
            <a:endParaRPr lang="en-AU" dirty="0"/>
          </a:p>
          <a:p>
            <a:pPr algn="just"/>
            <a:endParaRPr lang="en-AU" dirty="0"/>
          </a:p>
          <a:p>
            <a:pPr algn="just"/>
            <a:endParaRPr lang="en-AU" dirty="0"/>
          </a:p>
          <a:p>
            <a:pPr algn="just"/>
            <a:endParaRPr lang="en-AU" dirty="0"/>
          </a:p>
          <a:p>
            <a:pPr algn="just"/>
            <a:endParaRPr lang="en-AU" dirty="0"/>
          </a:p>
          <a:p>
            <a:pPr algn="just"/>
            <a:endParaRPr lang="en-AU" dirty="0"/>
          </a:p>
          <a:p>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68" y="3461341"/>
            <a:ext cx="3505200" cy="1283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05200"/>
            <a:ext cx="4773408" cy="1283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86411"/>
            <a:ext cx="8806126" cy="109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7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837" y="1848644"/>
            <a:ext cx="71723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0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Hill Cipher: Example 1</a:t>
            </a:r>
            <a:br>
              <a:rPr lang="en-AU" b="1" dirty="0"/>
            </a:br>
            <a:r>
              <a:rPr lang="en-AU" b="1" dirty="0"/>
              <a:t>Encryption</a:t>
            </a:r>
            <a:endParaRPr lang="en-AU" dirty="0"/>
          </a:p>
        </p:txBody>
      </p:sp>
      <p:pic>
        <p:nvPicPr>
          <p:cNvPr id="1945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3475" y="1943894"/>
            <a:ext cx="68770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103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1225</Words>
  <Application>Microsoft Office PowerPoint</Application>
  <PresentationFormat>On-screen Show (4:3)</PresentationFormat>
  <Paragraphs>131</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 Math</vt:lpstr>
      <vt:lpstr>Office Theme</vt:lpstr>
      <vt:lpstr>Hill Cipher</vt:lpstr>
      <vt:lpstr>Hill Cipher</vt:lpstr>
      <vt:lpstr>Hill Cipher</vt:lpstr>
      <vt:lpstr>Hill Cipher: Example 1 Encryption</vt:lpstr>
      <vt:lpstr>Hill Cipher: Example 1 Encryption</vt:lpstr>
      <vt:lpstr>Hill Cipher: Example 1 Encryption</vt:lpstr>
      <vt:lpstr>Hill Cipher: Example 1 Encryption</vt:lpstr>
      <vt:lpstr>Hill Cipher: Example 1 Encryption</vt:lpstr>
      <vt:lpstr>Hill Cipher: Example 1 Encryption</vt:lpstr>
      <vt:lpstr>Hill Cipher: Example 1 Encryption</vt:lpstr>
      <vt:lpstr>Hill Cipher: Example 1 Encryption</vt:lpstr>
      <vt:lpstr>Hill Cipher: Example 1 Decryption</vt:lpstr>
      <vt:lpstr>Hill Cipher: Example 1 Decryption</vt:lpstr>
      <vt:lpstr>Hill Cipher: Example 1 Decryption</vt:lpstr>
      <vt:lpstr>Hill Cipher: Example 1 Decryption</vt:lpstr>
      <vt:lpstr>Hill Cipher: Example 1 Decryption</vt:lpstr>
      <vt:lpstr>Hill Cipher: Example 1 Decryption</vt:lpstr>
      <vt:lpstr>Hill Cipher: Example 2 Encryption</vt:lpstr>
      <vt:lpstr>Hill Cipher: Example 2 Encryption</vt:lpstr>
      <vt:lpstr>Hill Cipher: Example 2 Encryption</vt:lpstr>
      <vt:lpstr>Hill Cipher: Example 2 Encryption</vt:lpstr>
      <vt:lpstr>Hill Cipher: Example 2 Encryption</vt:lpstr>
      <vt:lpstr>Hill Cipher: Example 2 Encryption</vt:lpstr>
      <vt:lpstr>Hill Cipher: Example 3 Decryption</vt:lpstr>
      <vt:lpstr>Hill Cipher: Example 3 Decryption</vt:lpstr>
      <vt:lpstr>Hill Cipher: Example 3 Decryption</vt:lpstr>
      <vt:lpstr>Hill Cipher: Example 3 Decryption</vt:lpstr>
      <vt:lpstr>Hill Cipher: Example 3 Decryption</vt:lpstr>
      <vt:lpstr>Hill Cipher: Example 3 Decryption</vt:lpstr>
      <vt:lpstr>Hill Cipher: Example 3 Decryption</vt:lpstr>
      <vt:lpstr>Hill Cipher: Example 3 Decryption</vt:lpstr>
      <vt:lpstr>Hill Cipher: Example 3 Decryption</vt:lpstr>
      <vt:lpstr>Hill Cipher: Example 3 Decryption</vt:lpstr>
      <vt:lpstr>Hill Cipher: Example 4</vt:lpstr>
      <vt:lpstr>Hill Cipher: Example 4</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dr sara tarik kamal</cp:lastModifiedBy>
  <cp:revision>65</cp:revision>
  <dcterms:created xsi:type="dcterms:W3CDTF">2022-02-21T12:24:07Z</dcterms:created>
  <dcterms:modified xsi:type="dcterms:W3CDTF">2022-03-14T14:43:09Z</dcterms:modified>
</cp:coreProperties>
</file>