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9" r:id="rId15"/>
    <p:sldId id="280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7" autoAdjust="0"/>
  </p:normalViewPr>
  <p:slideViewPr>
    <p:cSldViewPr>
      <p:cViewPr varScale="1">
        <p:scale>
          <a:sx n="92" d="100"/>
          <a:sy n="92" d="100"/>
        </p:scale>
        <p:origin x="9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6F58D-0F02-49E6-98D0-51AC7BC6D775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9BAB2-685C-4AB2-A536-5B762345A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50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 ciphers convert one symbol of plaintext directly into a symbol of ciphertext. Block ciphers encrypt a group of plaintext symbols as one block. Simple substitution is an example of a stream cipher. Columnar transposition is a block cipher.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9BAB2-685C-4AB2-A536-5B762345A17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27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Key Scheduling Algorithm </a:t>
            </a:r>
          </a:p>
          <a:p>
            <a:r>
              <a:rPr lang="en-US" b="1" dirty="0">
                <a:effectLst/>
              </a:rPr>
              <a:t>Pseudo Random Generation Algorithm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9BAB2-685C-4AB2-A536-5B762345A17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40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33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56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9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3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5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74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67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11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9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1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1A80-C25C-4FB7-ABD3-D9D346627CB7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706E-44B7-48D6-8E19-3C2448A45A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03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/>
              <a:t>STREAM CIPHERS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61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 = (x0, x1, . . . , x18) = (10 10 10 10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0 10 10 10 10 1)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 = (y0, y1, . . . , y21) = (11 00 11 00 11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0 11 00 11 00 11)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 = (z0, z1, . . . , z22) = (11 10 00 01 11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0 00 01 11 10 00 0)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l-PL" dirty="0"/>
              <a:t>M= maj(x8,y10,z10)</a:t>
            </a:r>
          </a:p>
          <a:p>
            <a:r>
              <a:rPr lang="pl-PL" dirty="0"/>
              <a:t>M=maj(1,0,1)=1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4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/>
              <a:t>For register x</a:t>
            </a:r>
          </a:p>
          <a:p>
            <a:r>
              <a:rPr lang="en-US" dirty="0"/>
              <a:t>Compare x8=1  with m =1  they are equal then do step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⊕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⊕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⊕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x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=0 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⊕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⊕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⊕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1,  T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 =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,,x0, x1, . . . , x17) = 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10 10 10 10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0 10 10 10 10)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register y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 y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=0  with m =1  they are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equal then do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do step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 = (y0, y1, . . . , y21) = (11 00 11 00 11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0 11 00 11 00 11)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register z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 z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=1  with m =1  they are equal then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step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= 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 = (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z0, z1, . . . , z21) = 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11 10 00 01 11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0 00 01 11 10 00)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Keystream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=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</a:rPr>
              <a:t>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23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52400"/>
            <a:ext cx="5829300" cy="914400"/>
          </a:xfrm>
        </p:spPr>
        <p:txBody>
          <a:bodyPr/>
          <a:lstStyle/>
          <a:p>
            <a:pPr eaLnBrk="1" hangingPunct="1"/>
            <a:r>
              <a:rPr lang="en-US" dirty="0"/>
              <a:t>RC4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5344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A self-modifying lookup table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Table always contains a permutation of the byte values </a:t>
            </a:r>
            <a:r>
              <a:rPr lang="en-US" dirty="0">
                <a:latin typeface="Times-Roman" charset="0"/>
              </a:rPr>
              <a:t>0,1,…,255</a:t>
            </a:r>
            <a:endParaRPr lang="en-US" dirty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Initialize the permutation using key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At each step, RC4 does the following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Swaps elements in current lookup table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Selects a </a:t>
            </a:r>
            <a:r>
              <a:rPr lang="en-US" dirty="0" err="1"/>
              <a:t>keystream</a:t>
            </a:r>
            <a:r>
              <a:rPr lang="en-US" dirty="0"/>
              <a:t> byte from table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Each step of RC4 produces a </a:t>
            </a:r>
            <a:r>
              <a:rPr lang="en-US" b="1" dirty="0">
                <a:solidFill>
                  <a:schemeClr val="hlink"/>
                </a:solidFill>
              </a:rPr>
              <a:t>byte</a:t>
            </a:r>
            <a:endParaRPr lang="en-US" dirty="0"/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Efficient in software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Each step of A5/1 produces only a bit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Efficient in hardware</a:t>
            </a:r>
          </a:p>
        </p:txBody>
      </p:sp>
    </p:spTree>
    <p:extLst>
      <p:ext uri="{BB962C8B-B14F-4D97-AF65-F5344CB8AC3E}">
        <p14:creationId xmlns:p14="http://schemas.microsoft.com/office/powerpoint/2010/main" val="275379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RC4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4548188" cy="5212157"/>
          </a:xfrm>
        </p:spPr>
      </p:pic>
    </p:spTree>
    <p:extLst>
      <p:ext uri="{BB962C8B-B14F-4D97-AF65-F5344CB8AC3E}">
        <p14:creationId xmlns:p14="http://schemas.microsoft.com/office/powerpoint/2010/main" val="239676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18F7-EDBD-4E85-B472-C9996BF6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7E6D-50BF-4110-BBF3-5B21F35B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CEC21-6DFE-4312-92DA-DDFF88A8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2" y="0"/>
            <a:ext cx="875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4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1000"/>
            <a:ext cx="5829300" cy="1143000"/>
          </a:xfrm>
        </p:spPr>
        <p:txBody>
          <a:bodyPr/>
          <a:lstStyle/>
          <a:p>
            <a:pPr eaLnBrk="1" hangingPunct="1"/>
            <a:r>
              <a:rPr lang="en-US"/>
              <a:t>RC4 Initialization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077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urier" charset="0"/>
              </a:rPr>
              <a:t>S[] is permutation of 0,1,...,255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urier" charset="0"/>
              </a:rPr>
              <a:t>key[] contains N bytes of key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0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for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0 to 255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</a:t>
            </a:r>
            <a:r>
              <a:rPr lang="en-US" sz="2000" dirty="0" err="1">
                <a:latin typeface="Courier" charset="0"/>
              </a:rPr>
              <a:t>S[i</a:t>
            </a:r>
            <a:r>
              <a:rPr lang="en-US" sz="2000" dirty="0">
                <a:latin typeface="Courier" charset="0"/>
              </a:rPr>
              <a:t>] = </a:t>
            </a:r>
            <a:r>
              <a:rPr lang="en-US" sz="2000" dirty="0" err="1">
                <a:latin typeface="Courier" charset="0"/>
              </a:rPr>
              <a:t>i</a:t>
            </a:r>
            <a:endParaRPr lang="en-US" sz="20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T[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] = key[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(mod N)]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next </a:t>
            </a:r>
            <a:r>
              <a:rPr lang="en-US" sz="2000" dirty="0" err="1">
                <a:latin typeface="Courier" charset="0"/>
              </a:rPr>
              <a:t>i</a:t>
            </a:r>
            <a:endParaRPr lang="en-US" sz="20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= 0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for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0 to 255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j = (j + S[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] + T[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]) mod 256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	</a:t>
            </a:r>
            <a:r>
              <a:rPr lang="en-US" sz="2000" dirty="0" err="1">
                <a:latin typeface="Courier" charset="0"/>
              </a:rPr>
              <a:t>swap(S[i</a:t>
            </a:r>
            <a:r>
              <a:rPr lang="en-US" sz="2000" dirty="0">
                <a:latin typeface="Courier" charset="0"/>
              </a:rPr>
              <a:t>], </a:t>
            </a:r>
            <a:r>
              <a:rPr lang="en-US" sz="2000" dirty="0" err="1">
                <a:latin typeface="Courier" charset="0"/>
              </a:rPr>
              <a:t>S[j</a:t>
            </a:r>
            <a:r>
              <a:rPr lang="en-US" sz="2000" dirty="0">
                <a:latin typeface="Courier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next </a:t>
            </a:r>
            <a:r>
              <a:rPr lang="en-US" sz="2000" dirty="0" err="1">
                <a:latin typeface="Courier" charset="0"/>
              </a:rPr>
              <a:t>i</a:t>
            </a:r>
            <a:endParaRPr lang="en-US" sz="2000" dirty="0">
              <a:latin typeface="Courier" charset="0"/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1784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RC4 Keystream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At each step, swap elements in table and select </a:t>
            </a:r>
            <a:r>
              <a:rPr lang="en-US" dirty="0" err="1"/>
              <a:t>keystream</a:t>
            </a:r>
            <a:r>
              <a:rPr lang="en-US" dirty="0"/>
              <a:t> byte</a:t>
            </a:r>
          </a:p>
          <a:p>
            <a:pPr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(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+ 1) mod 256</a:t>
            </a:r>
          </a:p>
          <a:p>
            <a:pPr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= (</a:t>
            </a:r>
            <a:r>
              <a:rPr lang="en-US" sz="2000" dirty="0" err="1">
                <a:latin typeface="Courier" charset="0"/>
              </a:rPr>
              <a:t>j</a:t>
            </a:r>
            <a:r>
              <a:rPr lang="en-US" sz="2000" dirty="0">
                <a:latin typeface="Courier" charset="0"/>
              </a:rPr>
              <a:t> + </a:t>
            </a:r>
            <a:r>
              <a:rPr lang="en-US" sz="2000" dirty="0" err="1">
                <a:latin typeface="Courier" charset="0"/>
              </a:rPr>
              <a:t>S[i</a:t>
            </a:r>
            <a:r>
              <a:rPr lang="en-US" sz="2000" dirty="0">
                <a:latin typeface="Courier" charset="0"/>
              </a:rPr>
              <a:t>]) mod 256</a:t>
            </a:r>
          </a:p>
          <a:p>
            <a:pPr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swap(S[i</a:t>
            </a:r>
            <a:r>
              <a:rPr lang="en-US" sz="2000" dirty="0">
                <a:latin typeface="Courier" charset="0"/>
              </a:rPr>
              <a:t>], </a:t>
            </a:r>
            <a:r>
              <a:rPr lang="en-US" sz="2000" dirty="0" err="1">
                <a:latin typeface="Courier" charset="0"/>
              </a:rPr>
              <a:t>S[j</a:t>
            </a:r>
            <a:r>
              <a:rPr lang="en-US" sz="2000" dirty="0">
                <a:latin typeface="Courier" charset="0"/>
              </a:rPr>
              <a:t>])</a:t>
            </a:r>
          </a:p>
          <a:p>
            <a:pPr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t</a:t>
            </a:r>
            <a:r>
              <a:rPr lang="en-US" sz="2000" dirty="0">
                <a:latin typeface="Courier" charset="0"/>
              </a:rPr>
              <a:t> = (</a:t>
            </a:r>
            <a:r>
              <a:rPr lang="en-US" sz="2000" dirty="0" err="1">
                <a:latin typeface="Courier" charset="0"/>
              </a:rPr>
              <a:t>S[i</a:t>
            </a:r>
            <a:r>
              <a:rPr lang="en-US" sz="2000" dirty="0">
                <a:latin typeface="Courier" charset="0"/>
              </a:rPr>
              <a:t>] + </a:t>
            </a:r>
            <a:r>
              <a:rPr lang="en-US" sz="2000" dirty="0" err="1">
                <a:latin typeface="Courier" charset="0"/>
              </a:rPr>
              <a:t>S[j</a:t>
            </a:r>
            <a:r>
              <a:rPr lang="en-US" sz="2000" dirty="0">
                <a:latin typeface="Courier" charset="0"/>
              </a:rPr>
              <a:t>]) mod 256</a:t>
            </a:r>
          </a:p>
          <a:p>
            <a:pPr>
              <a:buNone/>
            </a:pPr>
            <a:r>
              <a:rPr lang="en-US" sz="2000" dirty="0">
                <a:latin typeface="Courier" charset="0"/>
              </a:rPr>
              <a:t>		</a:t>
            </a:r>
            <a:r>
              <a:rPr lang="en-US" sz="2000" dirty="0" err="1">
                <a:latin typeface="Courier" charset="0"/>
              </a:rPr>
              <a:t>keystreamByte</a:t>
            </a:r>
            <a:r>
              <a:rPr lang="en-US" sz="2000" dirty="0">
                <a:latin typeface="Courier" charset="0"/>
              </a:rPr>
              <a:t> = </a:t>
            </a:r>
            <a:r>
              <a:rPr lang="en-US" sz="2000" dirty="0" err="1">
                <a:latin typeface="Courier" charset="0"/>
              </a:rPr>
              <a:t>S[t</a:t>
            </a:r>
            <a:r>
              <a:rPr lang="en-US" sz="2000" dirty="0">
                <a:latin typeface="Courier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dirty="0"/>
              <a:t>Use keystream bytes like a one-time pad</a:t>
            </a:r>
          </a:p>
        </p:txBody>
      </p:sp>
    </p:spTree>
    <p:extLst>
      <p:ext uri="{BB962C8B-B14F-4D97-AF65-F5344CB8AC3E}">
        <p14:creationId xmlns:p14="http://schemas.microsoft.com/office/powerpoint/2010/main" val="8755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Symmetric Key Crypto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47800"/>
            <a:ext cx="8763000" cy="4572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3200" dirty="0"/>
              <a:t>Stream Ciphers  and block ciphers are two categories of ciphers used in classical cryptography.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/>
              <a:t>Stream and Block Ciphers differ in how large a piece of the message is processed in each encryption operation.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u="sng" dirty="0"/>
              <a:t>Stream ciphers </a:t>
            </a:r>
            <a:r>
              <a:rPr lang="en-US" sz="3200" dirty="0"/>
              <a:t>encrypt plaintext one byte or one bit at a time. 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u="sng" dirty="0"/>
              <a:t>Block ciphers </a:t>
            </a:r>
            <a:r>
              <a:rPr lang="en-US" sz="3200" dirty="0"/>
              <a:t>encrypt a group of plaintext symbols as one block (</a:t>
            </a:r>
            <a:r>
              <a:rPr lang="en-US" sz="1400" dirty="0"/>
              <a:t> </a:t>
            </a:r>
            <a:r>
              <a:rPr lang="en-US" sz="3200" dirty="0"/>
              <a:t>encrypt plaintext in chunks).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1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STREAM CIPHERS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AU" dirty="0"/>
              <a:t>Takes a key </a:t>
            </a:r>
            <a:r>
              <a:rPr lang="en-AU" i="1" dirty="0"/>
              <a:t>K </a:t>
            </a:r>
            <a:r>
              <a:rPr lang="en-AU" dirty="0"/>
              <a:t>of </a:t>
            </a:r>
            <a:r>
              <a:rPr lang="en-AU" i="1" dirty="0"/>
              <a:t>n </a:t>
            </a:r>
            <a:r>
              <a:rPr lang="en-AU" dirty="0"/>
              <a:t>bits in length and stretches it into a long </a:t>
            </a:r>
            <a:r>
              <a:rPr lang="en-AU" i="1" dirty="0"/>
              <a:t>keystream</a:t>
            </a:r>
            <a:r>
              <a:rPr lang="en-AU" dirty="0"/>
              <a:t>.</a:t>
            </a:r>
          </a:p>
          <a:p>
            <a:pPr algn="just"/>
            <a:r>
              <a:rPr lang="en-AU" dirty="0"/>
              <a:t>This </a:t>
            </a:r>
            <a:r>
              <a:rPr lang="en-AU" dirty="0" err="1"/>
              <a:t>keystream</a:t>
            </a:r>
            <a:r>
              <a:rPr lang="en-AU" dirty="0"/>
              <a:t> is then </a:t>
            </a:r>
            <a:r>
              <a:rPr lang="en-AU" dirty="0" err="1"/>
              <a:t>XORed</a:t>
            </a:r>
            <a:r>
              <a:rPr lang="en-AU" dirty="0"/>
              <a:t> with the plaintext </a:t>
            </a:r>
            <a:r>
              <a:rPr lang="en-AU" i="1" dirty="0"/>
              <a:t>P </a:t>
            </a:r>
            <a:r>
              <a:rPr lang="en-AU" dirty="0"/>
              <a:t>to produce </a:t>
            </a:r>
            <a:r>
              <a:rPr lang="en-AU" dirty="0" err="1"/>
              <a:t>ciphertext</a:t>
            </a:r>
            <a:r>
              <a:rPr lang="en-AU" dirty="0"/>
              <a:t> </a:t>
            </a:r>
            <a:r>
              <a:rPr lang="en-AU" i="1" dirty="0"/>
              <a:t>C</a:t>
            </a:r>
            <a:r>
              <a:rPr lang="en-AU" dirty="0"/>
              <a:t>.</a:t>
            </a:r>
          </a:p>
          <a:p>
            <a:pPr algn="just"/>
            <a:r>
              <a:rPr lang="en-AU" dirty="0"/>
              <a:t>The use of the </a:t>
            </a:r>
            <a:r>
              <a:rPr lang="en-AU" dirty="0" err="1"/>
              <a:t>keystream</a:t>
            </a:r>
            <a:r>
              <a:rPr lang="en-AU" dirty="0"/>
              <a:t> is identical to the use of the key in a one-time pad cipher.</a:t>
            </a:r>
          </a:p>
          <a:p>
            <a:pPr algn="just"/>
            <a:r>
              <a:rPr lang="en-AU" dirty="0"/>
              <a:t>To decrypt with a stream cipher, the same keystream is generated and XORed with the ciphertext.</a:t>
            </a:r>
          </a:p>
          <a:p>
            <a:pPr algn="just"/>
            <a:r>
              <a:rPr lang="en-US" dirty="0"/>
              <a:t>Stream Cipher – encryption of bits</a:t>
            </a:r>
          </a:p>
          <a:p>
            <a:pPr lvl="1" algn="just"/>
            <a:r>
              <a:rPr lang="en-US" sz="3200" dirty="0"/>
              <a:t>     A5/1 , RC4</a:t>
            </a:r>
          </a:p>
          <a:p>
            <a:pPr lvl="1" algn="just"/>
            <a:r>
              <a:rPr lang="en-US" sz="3200" dirty="0"/>
              <a:t>    Inspired by the one time pad (OTP)</a:t>
            </a:r>
          </a:p>
          <a:p>
            <a:pPr algn="just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037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STREAM CIPHERS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The function of a stream cipher can be viewed simply as:</a:t>
            </a:r>
          </a:p>
          <a:p>
            <a:pPr lvl="1"/>
            <a:r>
              <a:rPr lang="en-AU" dirty="0" err="1">
                <a:solidFill>
                  <a:srgbClr val="FF0000"/>
                </a:solidFill>
              </a:rPr>
              <a:t>StreamCipher</a:t>
            </a:r>
            <a:r>
              <a:rPr lang="en-AU" i="1" dirty="0">
                <a:solidFill>
                  <a:srgbClr val="FF0000"/>
                </a:solidFill>
              </a:rPr>
              <a:t>(K) </a:t>
            </a:r>
            <a:r>
              <a:rPr lang="en-AU" dirty="0">
                <a:solidFill>
                  <a:srgbClr val="FF0000"/>
                </a:solidFill>
              </a:rPr>
              <a:t>= </a:t>
            </a:r>
            <a:r>
              <a:rPr lang="en-AU" i="1" dirty="0">
                <a:solidFill>
                  <a:srgbClr val="FF0000"/>
                </a:solidFill>
              </a:rPr>
              <a:t>S</a:t>
            </a:r>
          </a:p>
          <a:p>
            <a:r>
              <a:rPr lang="en-AU" dirty="0"/>
              <a:t>where </a:t>
            </a:r>
            <a:r>
              <a:rPr lang="en-AU" i="1" dirty="0"/>
              <a:t>K </a:t>
            </a:r>
            <a:r>
              <a:rPr lang="en-AU" dirty="0"/>
              <a:t>is the key and </a:t>
            </a:r>
            <a:r>
              <a:rPr lang="en-AU" i="1" dirty="0"/>
              <a:t>S </a:t>
            </a:r>
            <a:r>
              <a:rPr lang="en-AU" dirty="0"/>
              <a:t>is the </a:t>
            </a:r>
            <a:r>
              <a:rPr lang="en-AU" dirty="0" err="1"/>
              <a:t>keystream</a:t>
            </a:r>
            <a:r>
              <a:rPr lang="en-AU" dirty="0"/>
              <a:t> that we’ll use like a one-time pad. </a:t>
            </a:r>
          </a:p>
          <a:p>
            <a:r>
              <a:rPr lang="en-AU" dirty="0"/>
              <a:t>The encryption formula is:</a:t>
            </a:r>
          </a:p>
          <a:p>
            <a:pPr lvl="1"/>
            <a:r>
              <a:rPr lang="en-AU" i="1" dirty="0">
                <a:solidFill>
                  <a:srgbClr val="FF0000"/>
                </a:solidFill>
              </a:rPr>
              <a:t>c</a:t>
            </a:r>
            <a:r>
              <a:rPr lang="en-AU" sz="1900" dirty="0">
                <a:solidFill>
                  <a:srgbClr val="FF0000"/>
                </a:solidFill>
              </a:rPr>
              <a:t>0</a:t>
            </a:r>
            <a:r>
              <a:rPr lang="en-AU" dirty="0">
                <a:solidFill>
                  <a:srgbClr val="FF0000"/>
                </a:solidFill>
              </a:rPr>
              <a:t> = </a:t>
            </a:r>
            <a:r>
              <a:rPr lang="en-AU" i="1" dirty="0">
                <a:solidFill>
                  <a:srgbClr val="FF0000"/>
                </a:solidFill>
              </a:rPr>
              <a:t>p</a:t>
            </a:r>
            <a:r>
              <a:rPr lang="en-AU" sz="1900" dirty="0">
                <a:solidFill>
                  <a:srgbClr val="FF0000"/>
                </a:solidFill>
              </a:rPr>
              <a:t>0</a:t>
            </a:r>
            <a:r>
              <a:rPr lang="en-AU" dirty="0">
                <a:solidFill>
                  <a:srgbClr val="FF0000"/>
                </a:solidFill>
              </a:rPr>
              <a:t> ⊕ </a:t>
            </a:r>
            <a:r>
              <a:rPr lang="en-AU" i="1" dirty="0">
                <a:solidFill>
                  <a:srgbClr val="FF0000"/>
                </a:solidFill>
              </a:rPr>
              <a:t>s</a:t>
            </a:r>
            <a:r>
              <a:rPr lang="en-AU" sz="1900" dirty="0">
                <a:solidFill>
                  <a:srgbClr val="FF0000"/>
                </a:solidFill>
              </a:rPr>
              <a:t>0</a:t>
            </a:r>
            <a:r>
              <a:rPr lang="en-AU" i="1" dirty="0">
                <a:solidFill>
                  <a:srgbClr val="FF0000"/>
                </a:solidFill>
              </a:rPr>
              <a:t>, c</a:t>
            </a:r>
            <a:r>
              <a:rPr lang="en-AU" sz="1900" dirty="0">
                <a:solidFill>
                  <a:srgbClr val="FF0000"/>
                </a:solidFill>
              </a:rPr>
              <a:t>1</a:t>
            </a:r>
            <a:r>
              <a:rPr lang="en-AU" dirty="0">
                <a:solidFill>
                  <a:srgbClr val="FF0000"/>
                </a:solidFill>
              </a:rPr>
              <a:t> = </a:t>
            </a:r>
            <a:r>
              <a:rPr lang="en-AU" i="1" dirty="0">
                <a:solidFill>
                  <a:srgbClr val="FF0000"/>
                </a:solidFill>
              </a:rPr>
              <a:t>p</a:t>
            </a:r>
            <a:r>
              <a:rPr lang="en-AU" sz="1900" dirty="0">
                <a:solidFill>
                  <a:srgbClr val="FF0000"/>
                </a:solidFill>
              </a:rPr>
              <a:t>1</a:t>
            </a:r>
            <a:r>
              <a:rPr lang="en-AU" dirty="0">
                <a:solidFill>
                  <a:srgbClr val="FF0000"/>
                </a:solidFill>
              </a:rPr>
              <a:t> ⊕ </a:t>
            </a:r>
            <a:r>
              <a:rPr lang="en-AU" i="1" dirty="0">
                <a:solidFill>
                  <a:srgbClr val="FF0000"/>
                </a:solidFill>
              </a:rPr>
              <a:t>s</a:t>
            </a:r>
            <a:r>
              <a:rPr lang="en-AU" sz="1900" dirty="0">
                <a:solidFill>
                  <a:srgbClr val="FF0000"/>
                </a:solidFill>
              </a:rPr>
              <a:t>1</a:t>
            </a:r>
            <a:r>
              <a:rPr lang="en-AU" i="1" dirty="0">
                <a:solidFill>
                  <a:srgbClr val="FF0000"/>
                </a:solidFill>
              </a:rPr>
              <a:t>, c</a:t>
            </a:r>
            <a:r>
              <a:rPr lang="en-AU" sz="1900" dirty="0">
                <a:solidFill>
                  <a:srgbClr val="FF0000"/>
                </a:solidFill>
              </a:rPr>
              <a:t>2</a:t>
            </a:r>
            <a:r>
              <a:rPr lang="en-AU" dirty="0">
                <a:solidFill>
                  <a:srgbClr val="FF0000"/>
                </a:solidFill>
              </a:rPr>
              <a:t> = </a:t>
            </a:r>
            <a:r>
              <a:rPr lang="en-AU" i="1" dirty="0">
                <a:solidFill>
                  <a:srgbClr val="FF0000"/>
                </a:solidFill>
              </a:rPr>
              <a:t>p</a:t>
            </a:r>
            <a:r>
              <a:rPr lang="en-AU" sz="1900" dirty="0">
                <a:solidFill>
                  <a:srgbClr val="FF0000"/>
                </a:solidFill>
              </a:rPr>
              <a:t>2</a:t>
            </a:r>
            <a:r>
              <a:rPr lang="en-AU" dirty="0">
                <a:solidFill>
                  <a:srgbClr val="FF0000"/>
                </a:solidFill>
              </a:rPr>
              <a:t> ⊕ </a:t>
            </a:r>
            <a:r>
              <a:rPr lang="en-AU" i="1" dirty="0">
                <a:solidFill>
                  <a:srgbClr val="FF0000"/>
                </a:solidFill>
              </a:rPr>
              <a:t>s</a:t>
            </a:r>
            <a:r>
              <a:rPr lang="en-AU" sz="1900" dirty="0">
                <a:solidFill>
                  <a:srgbClr val="FF0000"/>
                </a:solidFill>
              </a:rPr>
              <a:t>2</a:t>
            </a:r>
            <a:r>
              <a:rPr lang="en-AU" i="1" dirty="0">
                <a:solidFill>
                  <a:srgbClr val="FF0000"/>
                </a:solidFill>
              </a:rPr>
              <a:t>, . . </a:t>
            </a:r>
            <a:r>
              <a:rPr lang="en-AU" i="1" dirty="0"/>
              <a:t>.</a:t>
            </a:r>
          </a:p>
          <a:p>
            <a:r>
              <a:rPr lang="en-AU" dirty="0"/>
              <a:t>where </a:t>
            </a:r>
            <a:r>
              <a:rPr lang="en-AU" i="1" dirty="0"/>
              <a:t>P </a:t>
            </a:r>
            <a:r>
              <a:rPr lang="en-AU" dirty="0"/>
              <a:t>= </a:t>
            </a:r>
            <a:r>
              <a:rPr lang="en-AU" i="1" dirty="0"/>
              <a:t>p</a:t>
            </a:r>
            <a:r>
              <a:rPr lang="en-AU" sz="1900" dirty="0"/>
              <a:t>0</a:t>
            </a:r>
            <a:r>
              <a:rPr lang="en-AU" i="1" dirty="0"/>
              <a:t>p</a:t>
            </a:r>
            <a:r>
              <a:rPr lang="en-AU" sz="1900" dirty="0"/>
              <a:t>1</a:t>
            </a:r>
            <a:r>
              <a:rPr lang="en-AU" i="1" dirty="0"/>
              <a:t>p</a:t>
            </a:r>
            <a:r>
              <a:rPr lang="en-AU" sz="1900" dirty="0"/>
              <a:t>2</a:t>
            </a:r>
            <a:r>
              <a:rPr lang="en-AU" dirty="0"/>
              <a:t> </a:t>
            </a:r>
            <a:r>
              <a:rPr lang="en-AU" i="1" dirty="0"/>
              <a:t>. . . </a:t>
            </a:r>
            <a:r>
              <a:rPr lang="en-AU" dirty="0"/>
              <a:t>is the plaintext, </a:t>
            </a:r>
            <a:r>
              <a:rPr lang="en-AU" i="1" dirty="0"/>
              <a:t>S </a:t>
            </a:r>
            <a:r>
              <a:rPr lang="en-AU" dirty="0"/>
              <a:t>= </a:t>
            </a:r>
            <a:r>
              <a:rPr lang="en-AU" i="1" dirty="0"/>
              <a:t>s</a:t>
            </a:r>
            <a:r>
              <a:rPr lang="en-AU" sz="1900" dirty="0"/>
              <a:t>0</a:t>
            </a:r>
            <a:r>
              <a:rPr lang="en-AU" i="1" dirty="0"/>
              <a:t>s</a:t>
            </a:r>
            <a:r>
              <a:rPr lang="en-AU" sz="1900" dirty="0"/>
              <a:t>1</a:t>
            </a:r>
            <a:r>
              <a:rPr lang="en-AU" i="1" dirty="0"/>
              <a:t>s</a:t>
            </a:r>
            <a:r>
              <a:rPr lang="en-AU" sz="1900" dirty="0"/>
              <a:t>2</a:t>
            </a:r>
            <a:r>
              <a:rPr lang="en-AU" dirty="0"/>
              <a:t> </a:t>
            </a:r>
            <a:r>
              <a:rPr lang="en-AU" i="1" dirty="0"/>
              <a:t>. . . </a:t>
            </a:r>
            <a:r>
              <a:rPr lang="en-AU" dirty="0"/>
              <a:t>is the </a:t>
            </a:r>
            <a:r>
              <a:rPr lang="en-AU" dirty="0" err="1"/>
              <a:t>keystream</a:t>
            </a:r>
            <a:r>
              <a:rPr lang="en-AU" dirty="0"/>
              <a:t> and </a:t>
            </a:r>
            <a:r>
              <a:rPr lang="en-AU" i="1" dirty="0"/>
              <a:t>C </a:t>
            </a:r>
            <a:r>
              <a:rPr lang="en-AU" dirty="0"/>
              <a:t>= </a:t>
            </a:r>
            <a:r>
              <a:rPr lang="en-AU" i="1" dirty="0"/>
              <a:t>c</a:t>
            </a:r>
            <a:r>
              <a:rPr lang="en-AU" sz="1900" dirty="0"/>
              <a:t>0</a:t>
            </a:r>
            <a:r>
              <a:rPr lang="en-AU" i="1" dirty="0"/>
              <a:t>c</a:t>
            </a:r>
            <a:r>
              <a:rPr lang="en-AU" sz="1900" dirty="0"/>
              <a:t>1</a:t>
            </a:r>
            <a:r>
              <a:rPr lang="en-AU" i="1" dirty="0"/>
              <a:t>c</a:t>
            </a:r>
            <a:r>
              <a:rPr lang="en-AU" sz="1900" dirty="0"/>
              <a:t>2</a:t>
            </a:r>
            <a:r>
              <a:rPr lang="en-AU" dirty="0"/>
              <a:t> </a:t>
            </a:r>
            <a:r>
              <a:rPr lang="en-AU" i="1" dirty="0"/>
              <a:t>. . . </a:t>
            </a:r>
            <a:r>
              <a:rPr lang="en-AU" dirty="0"/>
              <a:t>is the </a:t>
            </a:r>
            <a:r>
              <a:rPr lang="en-AU" dirty="0" err="1"/>
              <a:t>ciphertext</a:t>
            </a:r>
            <a:r>
              <a:rPr lang="en-AU" dirty="0"/>
              <a:t>.</a:t>
            </a:r>
          </a:p>
          <a:p>
            <a:r>
              <a:rPr lang="en-AU" dirty="0"/>
              <a:t>To decrypt </a:t>
            </a:r>
            <a:r>
              <a:rPr lang="en-AU" dirty="0" err="1"/>
              <a:t>ciphertext</a:t>
            </a:r>
            <a:r>
              <a:rPr lang="en-AU" dirty="0"/>
              <a:t> </a:t>
            </a:r>
            <a:r>
              <a:rPr lang="en-AU" i="1" dirty="0"/>
              <a:t>C</a:t>
            </a:r>
            <a:r>
              <a:rPr lang="en-AU" dirty="0"/>
              <a:t>, the </a:t>
            </a:r>
            <a:r>
              <a:rPr lang="en-AU" dirty="0" err="1"/>
              <a:t>keystream</a:t>
            </a:r>
            <a:r>
              <a:rPr lang="en-AU" dirty="0"/>
              <a:t> </a:t>
            </a:r>
            <a:r>
              <a:rPr lang="en-AU" i="1" dirty="0"/>
              <a:t>S </a:t>
            </a:r>
            <a:r>
              <a:rPr lang="en-AU" dirty="0"/>
              <a:t>is again used:</a:t>
            </a:r>
          </a:p>
          <a:p>
            <a:pPr lvl="1"/>
            <a:r>
              <a:rPr lang="en-AU" i="1" dirty="0">
                <a:solidFill>
                  <a:srgbClr val="FF0000"/>
                </a:solidFill>
              </a:rPr>
              <a:t>p</a:t>
            </a:r>
            <a:r>
              <a:rPr lang="en-AU" sz="2100" dirty="0">
                <a:solidFill>
                  <a:srgbClr val="FF0000"/>
                </a:solidFill>
              </a:rPr>
              <a:t>0</a:t>
            </a:r>
            <a:r>
              <a:rPr lang="en-AU" dirty="0">
                <a:solidFill>
                  <a:srgbClr val="FF0000"/>
                </a:solidFill>
              </a:rPr>
              <a:t> = </a:t>
            </a:r>
            <a:r>
              <a:rPr lang="en-AU" i="1" dirty="0">
                <a:solidFill>
                  <a:srgbClr val="FF0000"/>
                </a:solidFill>
              </a:rPr>
              <a:t>c</a:t>
            </a:r>
            <a:r>
              <a:rPr lang="en-AU" sz="2100" dirty="0">
                <a:solidFill>
                  <a:srgbClr val="FF0000"/>
                </a:solidFill>
              </a:rPr>
              <a:t>0</a:t>
            </a:r>
            <a:r>
              <a:rPr lang="en-AU" dirty="0">
                <a:solidFill>
                  <a:srgbClr val="FF0000"/>
                </a:solidFill>
              </a:rPr>
              <a:t> ⊕ </a:t>
            </a:r>
            <a:r>
              <a:rPr lang="en-AU" i="1" dirty="0">
                <a:solidFill>
                  <a:srgbClr val="FF0000"/>
                </a:solidFill>
              </a:rPr>
              <a:t>s</a:t>
            </a:r>
            <a:r>
              <a:rPr lang="en-AU" sz="2100" dirty="0">
                <a:solidFill>
                  <a:srgbClr val="FF0000"/>
                </a:solidFill>
              </a:rPr>
              <a:t>0</a:t>
            </a:r>
            <a:r>
              <a:rPr lang="en-AU" i="1" dirty="0">
                <a:solidFill>
                  <a:srgbClr val="FF0000"/>
                </a:solidFill>
              </a:rPr>
              <a:t>, p</a:t>
            </a:r>
            <a:r>
              <a:rPr lang="en-AU" sz="2100" dirty="0">
                <a:solidFill>
                  <a:srgbClr val="FF0000"/>
                </a:solidFill>
              </a:rPr>
              <a:t>1</a:t>
            </a:r>
            <a:r>
              <a:rPr lang="en-AU" dirty="0">
                <a:solidFill>
                  <a:srgbClr val="FF0000"/>
                </a:solidFill>
              </a:rPr>
              <a:t> = </a:t>
            </a:r>
            <a:r>
              <a:rPr lang="en-AU" i="1" dirty="0">
                <a:solidFill>
                  <a:srgbClr val="FF0000"/>
                </a:solidFill>
              </a:rPr>
              <a:t>c</a:t>
            </a:r>
            <a:r>
              <a:rPr lang="en-AU" sz="2100" dirty="0">
                <a:solidFill>
                  <a:srgbClr val="FF0000"/>
                </a:solidFill>
              </a:rPr>
              <a:t>1 </a:t>
            </a:r>
            <a:r>
              <a:rPr lang="en-AU" dirty="0">
                <a:solidFill>
                  <a:srgbClr val="FF0000"/>
                </a:solidFill>
              </a:rPr>
              <a:t>⊕ </a:t>
            </a:r>
            <a:r>
              <a:rPr lang="en-AU" i="1" dirty="0">
                <a:solidFill>
                  <a:srgbClr val="FF0000"/>
                </a:solidFill>
              </a:rPr>
              <a:t>s</a:t>
            </a:r>
            <a:r>
              <a:rPr lang="en-AU" sz="2100" dirty="0">
                <a:solidFill>
                  <a:srgbClr val="FF0000"/>
                </a:solidFill>
              </a:rPr>
              <a:t>1</a:t>
            </a:r>
            <a:r>
              <a:rPr lang="en-AU" i="1" dirty="0">
                <a:solidFill>
                  <a:srgbClr val="FF0000"/>
                </a:solidFill>
              </a:rPr>
              <a:t>, p</a:t>
            </a:r>
            <a:r>
              <a:rPr lang="en-AU" sz="2100" dirty="0">
                <a:solidFill>
                  <a:srgbClr val="FF0000"/>
                </a:solidFill>
              </a:rPr>
              <a:t>2</a:t>
            </a:r>
            <a:r>
              <a:rPr lang="en-AU" dirty="0">
                <a:solidFill>
                  <a:srgbClr val="FF0000"/>
                </a:solidFill>
              </a:rPr>
              <a:t> = </a:t>
            </a:r>
            <a:r>
              <a:rPr lang="en-AU" i="1" dirty="0">
                <a:solidFill>
                  <a:srgbClr val="FF0000"/>
                </a:solidFill>
              </a:rPr>
              <a:t>c</a:t>
            </a:r>
            <a:r>
              <a:rPr lang="en-AU" sz="2100" dirty="0">
                <a:solidFill>
                  <a:srgbClr val="FF0000"/>
                </a:solidFill>
              </a:rPr>
              <a:t>2</a:t>
            </a:r>
            <a:r>
              <a:rPr lang="en-AU" dirty="0">
                <a:solidFill>
                  <a:srgbClr val="FF0000"/>
                </a:solidFill>
              </a:rPr>
              <a:t> ⊕ </a:t>
            </a:r>
            <a:r>
              <a:rPr lang="en-AU" i="1" dirty="0">
                <a:solidFill>
                  <a:srgbClr val="FF0000"/>
                </a:solidFill>
              </a:rPr>
              <a:t>s</a:t>
            </a:r>
            <a:r>
              <a:rPr lang="en-AU" sz="2100" dirty="0">
                <a:solidFill>
                  <a:srgbClr val="FF0000"/>
                </a:solidFill>
              </a:rPr>
              <a:t>2</a:t>
            </a:r>
            <a:r>
              <a:rPr lang="en-AU" i="1" dirty="0">
                <a:solidFill>
                  <a:srgbClr val="FF0000"/>
                </a:solidFill>
              </a:rPr>
              <a:t>, . . . 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7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A5/1: Shift Registers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A5/1 uses 3 </a:t>
            </a:r>
            <a:r>
              <a:rPr lang="en-US" i="1" dirty="0"/>
              <a:t>shift registers</a:t>
            </a:r>
          </a:p>
          <a:p>
            <a:pPr lvl="1" eaLnBrk="1" hangingPunct="1"/>
            <a:r>
              <a:rPr lang="en-US" dirty="0">
                <a:latin typeface="Times-Roman" charset="0"/>
              </a:rPr>
              <a:t>X</a:t>
            </a:r>
            <a:r>
              <a:rPr lang="en-US" dirty="0"/>
              <a:t>: 19 bits 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,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1</a:t>
            </a:r>
            <a:r>
              <a:rPr lang="en-US" dirty="0">
                <a:latin typeface="Times New Roman" charset="0"/>
                <a:sym typeface="Symbol" charset="2"/>
              </a:rPr>
              <a:t>,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2</a:t>
            </a:r>
            <a:r>
              <a:rPr lang="en-US" dirty="0">
                <a:latin typeface="Times New Roman" charset="0"/>
                <a:sym typeface="Symbol" charset="2"/>
              </a:rPr>
              <a:t>,</a:t>
            </a:r>
            <a:r>
              <a:rPr lang="en-US" baseline="30000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…,x</a:t>
            </a:r>
            <a:r>
              <a:rPr lang="en-US" baseline="-25000" dirty="0">
                <a:latin typeface="Times New Roman" charset="0"/>
                <a:sym typeface="Symbol" charset="2"/>
              </a:rPr>
              <a:t>18</a:t>
            </a:r>
            <a:r>
              <a:rPr lang="en-US" dirty="0">
                <a:latin typeface="Times New Roman" charset="0"/>
                <a:sym typeface="Symbol" charset="2"/>
              </a:rPr>
              <a:t>)</a:t>
            </a:r>
            <a:endParaRPr lang="en-US" i="1" dirty="0">
              <a:latin typeface="Times New Roman" charset="0"/>
              <a:sym typeface="Symbol" charset="2"/>
            </a:endParaRPr>
          </a:p>
          <a:p>
            <a:pPr lvl="1" eaLnBrk="1" hangingPunct="1"/>
            <a:r>
              <a:rPr lang="en-US" dirty="0">
                <a:latin typeface="Times-Roman" charset="0"/>
              </a:rPr>
              <a:t>Y</a:t>
            </a:r>
            <a:r>
              <a:rPr lang="en-US" dirty="0"/>
              <a:t>: 22 bits 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,</a:t>
            </a:r>
            <a:r>
              <a:rPr lang="en-US" i="1" dirty="0">
                <a:latin typeface="Times New Roman" charset="0"/>
                <a:sym typeface="Symbol" charset="2"/>
              </a:rPr>
              <a:t>y</a:t>
            </a:r>
            <a:r>
              <a:rPr lang="en-US" baseline="-25000" dirty="0">
                <a:latin typeface="Times New Roman" charset="0"/>
                <a:sym typeface="Symbol" charset="2"/>
              </a:rPr>
              <a:t>1</a:t>
            </a:r>
            <a:r>
              <a:rPr lang="en-US" dirty="0">
                <a:latin typeface="Times New Roman" charset="0"/>
                <a:sym typeface="Symbol" charset="2"/>
              </a:rPr>
              <a:t>,</a:t>
            </a:r>
            <a:r>
              <a:rPr lang="en-US" i="1" dirty="0">
                <a:latin typeface="Times New Roman" charset="0"/>
                <a:sym typeface="Symbol" charset="2"/>
              </a:rPr>
              <a:t>y</a:t>
            </a:r>
            <a:r>
              <a:rPr lang="en-US" baseline="-25000" dirty="0">
                <a:latin typeface="Times New Roman" charset="0"/>
                <a:sym typeface="Symbol" charset="2"/>
              </a:rPr>
              <a:t>2</a:t>
            </a:r>
            <a:r>
              <a:rPr lang="en-US" dirty="0">
                <a:latin typeface="Times New Roman" charset="0"/>
                <a:sym typeface="Symbol" charset="2"/>
              </a:rPr>
              <a:t>,</a:t>
            </a:r>
            <a:r>
              <a:rPr lang="en-US" baseline="30000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…,y</a:t>
            </a:r>
            <a:r>
              <a:rPr lang="en-US" baseline="-25000" dirty="0">
                <a:latin typeface="Times New Roman" charset="0"/>
                <a:sym typeface="Symbol" charset="2"/>
              </a:rPr>
              <a:t>21</a:t>
            </a:r>
            <a:r>
              <a:rPr lang="en-US" dirty="0">
                <a:latin typeface="Times New Roman" charset="0"/>
                <a:sym typeface="Symbol" charset="2"/>
              </a:rPr>
              <a:t>)</a:t>
            </a:r>
            <a:endParaRPr lang="en-US" dirty="0"/>
          </a:p>
          <a:p>
            <a:pPr lvl="1" eaLnBrk="1" hangingPunct="1"/>
            <a:r>
              <a:rPr lang="en-US" dirty="0">
                <a:latin typeface="Times-Roman" charset="0"/>
              </a:rPr>
              <a:t>Z</a:t>
            </a:r>
            <a:r>
              <a:rPr lang="en-US" dirty="0"/>
              <a:t>: 23 bits 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z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,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1</a:t>
            </a:r>
            <a:r>
              <a:rPr lang="en-US" dirty="0">
                <a:latin typeface="Times New Roman" charset="0"/>
                <a:sym typeface="Symbol" charset="2"/>
              </a:rPr>
              <a:t>,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2</a:t>
            </a:r>
            <a:r>
              <a:rPr lang="en-US" dirty="0">
                <a:latin typeface="Times New Roman" charset="0"/>
                <a:sym typeface="Symbol" charset="2"/>
              </a:rPr>
              <a:t>,</a:t>
            </a:r>
            <a:r>
              <a:rPr lang="en-US" baseline="30000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…,z</a:t>
            </a:r>
            <a:r>
              <a:rPr lang="en-US" baseline="-25000" dirty="0">
                <a:latin typeface="Times New Roman" charset="0"/>
                <a:sym typeface="Symbol" charset="2"/>
              </a:rPr>
              <a:t>22</a:t>
            </a:r>
            <a:r>
              <a:rPr lang="en-US" dirty="0">
                <a:latin typeface="Times New Roman" charset="0"/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3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228600"/>
            <a:ext cx="5829300" cy="1143000"/>
          </a:xfrm>
        </p:spPr>
        <p:txBody>
          <a:bodyPr/>
          <a:lstStyle/>
          <a:p>
            <a:pPr eaLnBrk="1" hangingPunct="1"/>
            <a:r>
              <a:rPr lang="en-US" dirty="0"/>
              <a:t>A5/1: </a:t>
            </a:r>
            <a:r>
              <a:rPr lang="en-US" dirty="0" err="1"/>
              <a:t>Keystream</a:t>
            </a:r>
            <a:endParaRPr lang="en-US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283" y="1447800"/>
            <a:ext cx="8458200" cy="472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At each iteration: </a:t>
            </a:r>
            <a:r>
              <a:rPr lang="en-US" i="1" dirty="0" err="1">
                <a:latin typeface="Times New Roman" charset="0"/>
              </a:rPr>
              <a:t>m</a:t>
            </a:r>
            <a:r>
              <a:rPr lang="en-US" dirty="0">
                <a:latin typeface="Times New Roman" charset="0"/>
              </a:rPr>
              <a:t> = maj(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8</a:t>
            </a:r>
            <a:r>
              <a:rPr lang="en-US" dirty="0">
                <a:latin typeface="Times New Roman" charset="0"/>
                <a:sym typeface="Symbol" charset="2"/>
              </a:rPr>
              <a:t>, </a:t>
            </a:r>
            <a:r>
              <a:rPr lang="en-US" i="1" dirty="0">
                <a:latin typeface="Times New Roman" charset="0"/>
                <a:sym typeface="Symbol" charset="2"/>
              </a:rPr>
              <a:t>y</a:t>
            </a:r>
            <a:r>
              <a:rPr lang="en-US" baseline="-25000" dirty="0">
                <a:latin typeface="Times New Roman" charset="0"/>
                <a:sym typeface="Symbol" charset="2"/>
              </a:rPr>
              <a:t>10</a:t>
            </a:r>
            <a:r>
              <a:rPr lang="en-US" dirty="0">
                <a:latin typeface="Times New Roman" charset="0"/>
                <a:sym typeface="Symbol" charset="2"/>
              </a:rPr>
              <a:t>, 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10</a:t>
            </a:r>
            <a:r>
              <a:rPr lang="en-US" dirty="0">
                <a:latin typeface="Times New Roman" charset="0"/>
                <a:sym typeface="Symbol" charset="2"/>
              </a:rPr>
              <a:t>)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Examples: </a:t>
            </a:r>
            <a:r>
              <a:rPr lang="en-US" dirty="0">
                <a:latin typeface="Times New Roman" charset="0"/>
              </a:rPr>
              <a:t>maj(0</a:t>
            </a:r>
            <a:r>
              <a:rPr lang="en-US" dirty="0">
                <a:latin typeface="Times New Roman" charset="0"/>
                <a:sym typeface="Symbol" charset="2"/>
              </a:rPr>
              <a:t>,1,0) = 0</a:t>
            </a:r>
            <a:r>
              <a:rPr lang="en-US" dirty="0"/>
              <a:t> and </a:t>
            </a:r>
            <a:r>
              <a:rPr lang="en-US" dirty="0">
                <a:latin typeface="Times New Roman" charset="0"/>
              </a:rPr>
              <a:t>maj(1</a:t>
            </a:r>
            <a:r>
              <a:rPr lang="en-US" dirty="0">
                <a:latin typeface="Times New Roman" charset="0"/>
                <a:sym typeface="Symbol" charset="2"/>
              </a:rPr>
              <a:t>,1,0) = 1</a:t>
            </a:r>
            <a:r>
              <a:rPr lang="en-US" dirty="0"/>
              <a:t> </a:t>
            </a:r>
            <a:endParaRPr lang="en-US" dirty="0">
              <a:sym typeface="Symbol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/>
              <a:t>If 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8</a:t>
            </a:r>
            <a:r>
              <a:rPr lang="en-US" dirty="0">
                <a:latin typeface="Times New Roman" charset="0"/>
                <a:sym typeface="Symbol" charset="2"/>
              </a:rPr>
              <a:t> = </a:t>
            </a:r>
            <a:r>
              <a:rPr lang="en-US" i="1" dirty="0" err="1">
                <a:latin typeface="Times New Roman" charset="0"/>
              </a:rPr>
              <a:t>m</a:t>
            </a:r>
            <a:r>
              <a:rPr lang="en-US" dirty="0"/>
              <a:t> then </a:t>
            </a:r>
            <a:r>
              <a:rPr lang="en-US" dirty="0">
                <a:latin typeface="Times-Roman" charset="0"/>
              </a:rPr>
              <a:t>X</a:t>
            </a:r>
            <a:r>
              <a:rPr lang="en-US" dirty="0"/>
              <a:t> </a:t>
            </a:r>
            <a:r>
              <a:rPr lang="en-US" i="1" dirty="0"/>
              <a:t>steps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13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16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17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18</a:t>
            </a:r>
            <a:endParaRPr lang="en-US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baseline="-25000" dirty="0">
                <a:latin typeface="Times New Roman" charset="0"/>
              </a:rPr>
              <a:t>1 </a:t>
            </a:r>
            <a:r>
              <a:rPr lang="en-US" dirty="0">
                <a:latin typeface="Times New Roman" charset="0"/>
              </a:rPr>
              <a:t>for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= 18,17,…,1 and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 err="1">
                <a:latin typeface="Times New Roman" charset="0"/>
              </a:rPr>
              <a:t>t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If </a:t>
            </a:r>
            <a:r>
              <a:rPr lang="en-US" i="1" dirty="0">
                <a:latin typeface="Times New Roman" charset="0"/>
                <a:sym typeface="Symbol" charset="2"/>
              </a:rPr>
              <a:t>y</a:t>
            </a:r>
            <a:r>
              <a:rPr lang="en-US" baseline="-25000" dirty="0">
                <a:latin typeface="Times New Roman" charset="0"/>
                <a:sym typeface="Symbol" charset="2"/>
              </a:rPr>
              <a:t>10</a:t>
            </a:r>
            <a:r>
              <a:rPr lang="en-US" dirty="0">
                <a:latin typeface="Times New Roman" charset="0"/>
                <a:sym typeface="Symbol" charset="2"/>
              </a:rPr>
              <a:t> = </a:t>
            </a:r>
            <a:r>
              <a:rPr lang="en-US" i="1" dirty="0" err="1">
                <a:latin typeface="Times New Roman" charset="0"/>
              </a:rPr>
              <a:t>m</a:t>
            </a:r>
            <a:r>
              <a:rPr lang="en-US" dirty="0"/>
              <a:t> then </a:t>
            </a:r>
            <a:r>
              <a:rPr lang="en-US" dirty="0">
                <a:latin typeface="Times-Roman" charset="0"/>
              </a:rPr>
              <a:t>Y</a:t>
            </a:r>
            <a:r>
              <a:rPr lang="en-US" dirty="0"/>
              <a:t> </a:t>
            </a:r>
            <a:r>
              <a:rPr lang="en-US" i="1" dirty="0"/>
              <a:t>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20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y</a:t>
            </a:r>
            <a:r>
              <a:rPr lang="en-US" baseline="-25000" dirty="0">
                <a:latin typeface="Times New Roman" charset="0"/>
                <a:sym typeface="Symbol" charset="2"/>
              </a:rPr>
              <a:t>21</a:t>
            </a:r>
            <a:endParaRPr lang="en-US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charset="0"/>
              </a:rPr>
              <a:t>y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baseline="-25000" dirty="0">
                <a:latin typeface="Times New Roman" charset="0"/>
              </a:rPr>
              <a:t>1 </a:t>
            </a:r>
            <a:r>
              <a:rPr lang="en-US" dirty="0">
                <a:latin typeface="Times New Roman" charset="0"/>
              </a:rPr>
              <a:t>for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= 21,20,…,1 and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i="1" baseline="-25000" dirty="0">
                <a:latin typeface="Times New Roman" charset="0"/>
              </a:rPr>
              <a:t>0</a:t>
            </a:r>
            <a:r>
              <a:rPr lang="en-US" i="1" dirty="0">
                <a:latin typeface="Times New Roman" charset="0"/>
              </a:rPr>
              <a:t> =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t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If 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10</a:t>
            </a:r>
            <a:r>
              <a:rPr lang="en-US" dirty="0">
                <a:latin typeface="Times New Roman" charset="0"/>
                <a:sym typeface="Symbol" charset="2"/>
              </a:rPr>
              <a:t> = </a:t>
            </a:r>
            <a:r>
              <a:rPr lang="en-US" i="1" dirty="0" err="1">
                <a:latin typeface="Times New Roman" charset="0"/>
              </a:rPr>
              <a:t>m</a:t>
            </a:r>
            <a:r>
              <a:rPr lang="en-US" dirty="0"/>
              <a:t> then </a:t>
            </a:r>
            <a:r>
              <a:rPr lang="en-US" dirty="0">
                <a:latin typeface="Times-Roman" charset="0"/>
              </a:rPr>
              <a:t>Z</a:t>
            </a:r>
            <a:r>
              <a:rPr lang="en-US" dirty="0"/>
              <a:t> </a:t>
            </a:r>
            <a:r>
              <a:rPr lang="en-US" i="1" dirty="0"/>
              <a:t>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charset="0"/>
              </a:rPr>
              <a:t>t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dirty="0">
                <a:latin typeface="Times New Roman" charset="0"/>
              </a:rPr>
              <a:t>z</a:t>
            </a:r>
            <a:r>
              <a:rPr lang="en-US" baseline="-25000" dirty="0">
                <a:latin typeface="Times New Roman" charset="0"/>
              </a:rPr>
              <a:t>7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20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21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22</a:t>
            </a:r>
            <a:endParaRPr lang="en-US" i="1" dirty="0">
              <a:latin typeface="Times New Roman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charset="0"/>
              </a:rPr>
              <a:t>z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</a:rPr>
              <a:t>z</a:t>
            </a:r>
            <a:r>
              <a:rPr lang="en-US" i="1" baseline="-25000" dirty="0">
                <a:latin typeface="Times New Roman" charset="0"/>
              </a:rPr>
              <a:t>i</a:t>
            </a:r>
            <a:r>
              <a:rPr lang="en-US" i="1" baseline="-25000" dirty="0">
                <a:latin typeface="Times New Roman" charset="0"/>
                <a:sym typeface="Symbol" charset="2"/>
              </a:rPr>
              <a:t></a:t>
            </a:r>
            <a:r>
              <a:rPr lang="en-US" baseline="-25000" dirty="0">
                <a:latin typeface="Times New Roman" charset="0"/>
              </a:rPr>
              <a:t>1 </a:t>
            </a:r>
            <a:r>
              <a:rPr lang="en-US" dirty="0">
                <a:latin typeface="Times New Roman" charset="0"/>
              </a:rPr>
              <a:t>for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= 22,21,…,1 and </a:t>
            </a:r>
            <a:r>
              <a:rPr lang="en-US" i="1" dirty="0">
                <a:latin typeface="Times New Roman" charset="0"/>
              </a:rPr>
              <a:t>z</a:t>
            </a:r>
            <a:r>
              <a:rPr lang="en-US" baseline="-25000" dirty="0">
                <a:latin typeface="Times New Roman" charset="0"/>
              </a:rPr>
              <a:t>0</a:t>
            </a:r>
            <a:r>
              <a:rPr lang="en-US" dirty="0">
                <a:latin typeface="Times New Roman" charset="0"/>
              </a:rPr>
              <a:t> = </a:t>
            </a:r>
            <a:r>
              <a:rPr lang="en-US" i="1" dirty="0" err="1">
                <a:latin typeface="Times New Roman" charset="0"/>
              </a:rPr>
              <a:t>t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Keystream</a:t>
            </a:r>
            <a:r>
              <a:rPr lang="en-US" dirty="0"/>
              <a:t> </a:t>
            </a:r>
            <a:r>
              <a:rPr lang="en-US" b="1" dirty="0">
                <a:solidFill>
                  <a:schemeClr val="hlink"/>
                </a:solidFill>
              </a:rPr>
              <a:t>bit</a:t>
            </a:r>
            <a:r>
              <a:rPr lang="en-US" dirty="0"/>
              <a:t> is </a:t>
            </a:r>
            <a:r>
              <a:rPr lang="en-US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18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y</a:t>
            </a:r>
            <a:r>
              <a:rPr lang="en-US" baseline="-25000" dirty="0">
                <a:latin typeface="Times New Roman" charset="0"/>
                <a:sym typeface="Symbol" charset="2"/>
              </a:rPr>
              <a:t>21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dirty="0" err="1">
                <a:latin typeface="Times New Roman" charset="0"/>
                <a:sym typeface="Symbol" charset="2"/>
              </a:rPr>
              <a:t>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22</a:t>
            </a:r>
            <a:r>
              <a:rPr lang="en-US" dirty="0">
                <a:latin typeface="Times New Roman" charset="0"/>
                <a:sym typeface="Symbol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40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04800"/>
            <a:ext cx="5772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A5/1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4572000"/>
            <a:ext cx="6172200" cy="1600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Each variable here is a single bit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Key is used as initial fill of registers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/>
              <a:t>Each register steps (or not) based on </a:t>
            </a:r>
            <a:r>
              <a:rPr lang="en-US" sz="2400" dirty="0">
                <a:latin typeface="Times New Roman" charset="0"/>
              </a:rPr>
              <a:t>maj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  <a:sym typeface="Symbol" charset="2"/>
              </a:rPr>
              <a:t>x</a:t>
            </a:r>
            <a:r>
              <a:rPr lang="en-US" baseline="-25000" dirty="0">
                <a:latin typeface="Times New Roman" charset="0"/>
                <a:sym typeface="Symbol" charset="2"/>
              </a:rPr>
              <a:t>8</a:t>
            </a:r>
            <a:r>
              <a:rPr lang="en-US" dirty="0">
                <a:latin typeface="Times New Roman" charset="0"/>
                <a:sym typeface="Symbol" charset="2"/>
              </a:rPr>
              <a:t>, </a:t>
            </a:r>
            <a:r>
              <a:rPr lang="en-US" i="1" dirty="0">
                <a:latin typeface="Times New Roman" charset="0"/>
                <a:sym typeface="Symbol" charset="2"/>
              </a:rPr>
              <a:t>y</a:t>
            </a:r>
            <a:r>
              <a:rPr lang="en-US" baseline="-25000" dirty="0">
                <a:latin typeface="Times New Roman" charset="0"/>
                <a:sym typeface="Symbol" charset="2"/>
              </a:rPr>
              <a:t>10</a:t>
            </a:r>
            <a:r>
              <a:rPr lang="en-US" dirty="0">
                <a:latin typeface="Times New Roman" charset="0"/>
                <a:sym typeface="Symbol" charset="2"/>
              </a:rPr>
              <a:t>, </a:t>
            </a:r>
            <a:r>
              <a:rPr lang="en-US" i="1" dirty="0">
                <a:latin typeface="Times New Roman" charset="0"/>
                <a:sym typeface="Symbol" charset="2"/>
              </a:rPr>
              <a:t>z</a:t>
            </a:r>
            <a:r>
              <a:rPr lang="en-US" baseline="-25000" dirty="0">
                <a:latin typeface="Times New Roman" charset="0"/>
                <a:sym typeface="Symbol" charset="2"/>
              </a:rPr>
              <a:t>10</a:t>
            </a:r>
            <a:r>
              <a:rPr lang="en-US" dirty="0">
                <a:latin typeface="Times New Roman" charset="0"/>
                <a:sym typeface="Symbol" charset="2"/>
              </a:rPr>
              <a:t>)</a:t>
            </a:r>
            <a:endParaRPr lang="en-US" sz="2400" dirty="0"/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bit is XOR of rightmost bits of registers</a:t>
            </a:r>
          </a:p>
        </p:txBody>
      </p:sp>
      <p:graphicFrame>
        <p:nvGraphicFramePr>
          <p:cNvPr id="497098" name="Group 458"/>
          <p:cNvGraphicFramePr>
            <a:graphicFrameLocks noGrp="1"/>
          </p:cNvGraphicFramePr>
          <p:nvPr/>
        </p:nvGraphicFramePr>
        <p:xfrm>
          <a:off x="1828800" y="2438400"/>
          <a:ext cx="4857746" cy="304800"/>
        </p:xfrm>
        <a:graphic>
          <a:graphicData uri="http://schemas.openxmlformats.org/drawingml/2006/table">
            <a:tbl>
              <a:tblPr/>
              <a:tblGrid>
                <a:gridCol w="22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endParaRPr kumimoji="0" lang="en-US" sz="12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7100" name="Group 460"/>
          <p:cNvGraphicFramePr>
            <a:graphicFrameLocks noGrp="1"/>
          </p:cNvGraphicFramePr>
          <p:nvPr/>
        </p:nvGraphicFramePr>
        <p:xfrm>
          <a:off x="1828800" y="3581400"/>
          <a:ext cx="5029201" cy="304800"/>
        </p:xfrm>
        <a:graphic>
          <a:graphicData uri="http://schemas.openxmlformats.org/drawingml/2006/table">
            <a:tbl>
              <a:tblPr/>
              <a:tblGrid>
                <a:gridCol w="2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66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7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78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78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</a:t>
                      </a: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71" name="Rectangle 391"/>
          <p:cNvSpPr>
            <a:spLocks noChangeArrowheads="1"/>
          </p:cNvSpPr>
          <p:nvPr/>
        </p:nvSpPr>
        <p:spPr bwMode="auto">
          <a:xfrm>
            <a:off x="1309687" y="12954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58472" name="Rectangle 392"/>
          <p:cNvSpPr>
            <a:spLocks noChangeArrowheads="1"/>
          </p:cNvSpPr>
          <p:nvPr/>
        </p:nvSpPr>
        <p:spPr bwMode="auto">
          <a:xfrm>
            <a:off x="1309687" y="23622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58473" name="Rectangle 393"/>
          <p:cNvSpPr>
            <a:spLocks noChangeArrowheads="1"/>
          </p:cNvSpPr>
          <p:nvPr/>
        </p:nvSpPr>
        <p:spPr bwMode="auto">
          <a:xfrm>
            <a:off x="1314450" y="350520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Z</a:t>
            </a:r>
          </a:p>
        </p:txBody>
      </p:sp>
      <p:sp>
        <p:nvSpPr>
          <p:cNvPr id="58474" name="Text Box 395"/>
          <p:cNvSpPr txBox="1">
            <a:spLocks noChangeArrowheads="1"/>
          </p:cNvSpPr>
          <p:nvPr/>
        </p:nvSpPr>
        <p:spPr bwMode="auto">
          <a:xfrm>
            <a:off x="5657851" y="1828802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5" name="Text Box 396"/>
          <p:cNvSpPr txBox="1">
            <a:spLocks noChangeArrowheads="1"/>
          </p:cNvSpPr>
          <p:nvPr/>
        </p:nvSpPr>
        <p:spPr bwMode="auto">
          <a:xfrm>
            <a:off x="6230541" y="2895602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6" name="Text Box 397"/>
          <p:cNvSpPr txBox="1">
            <a:spLocks noChangeArrowheads="1"/>
          </p:cNvSpPr>
          <p:nvPr/>
        </p:nvSpPr>
        <p:spPr bwMode="auto">
          <a:xfrm>
            <a:off x="6172201" y="4038602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7" name="Text Box 398"/>
          <p:cNvSpPr txBox="1">
            <a:spLocks noChangeArrowheads="1"/>
          </p:cNvSpPr>
          <p:nvPr/>
        </p:nvSpPr>
        <p:spPr bwMode="auto">
          <a:xfrm>
            <a:off x="7200901" y="2422527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8478" name="Rectangle 399"/>
          <p:cNvSpPr>
            <a:spLocks noChangeArrowheads="1"/>
          </p:cNvSpPr>
          <p:nvPr/>
        </p:nvSpPr>
        <p:spPr bwMode="auto">
          <a:xfrm>
            <a:off x="6081714" y="27447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97207" name="Group 567"/>
          <p:cNvGraphicFramePr>
            <a:graphicFrameLocks noGrp="1"/>
          </p:cNvGraphicFramePr>
          <p:nvPr/>
        </p:nvGraphicFramePr>
        <p:xfrm>
          <a:off x="1828800" y="1397000"/>
          <a:ext cx="4571996" cy="279400"/>
        </p:xfrm>
        <a:graphic>
          <a:graphicData uri="http://schemas.openxmlformats.org/drawingml/2006/table">
            <a:tbl>
              <a:tblPr/>
              <a:tblGrid>
                <a:gridCol w="24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6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21" name="Line 568"/>
          <p:cNvSpPr>
            <a:spLocks noChangeShapeType="1"/>
          </p:cNvSpPr>
          <p:nvPr/>
        </p:nvSpPr>
        <p:spPr bwMode="auto">
          <a:xfrm>
            <a:off x="577215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2" name="Line 569"/>
          <p:cNvSpPr>
            <a:spLocks noChangeShapeType="1"/>
          </p:cNvSpPr>
          <p:nvPr/>
        </p:nvSpPr>
        <p:spPr bwMode="auto">
          <a:xfrm flipH="1">
            <a:off x="5829300" y="1676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3" name="Line 570"/>
          <p:cNvSpPr>
            <a:spLocks noChangeShapeType="1"/>
          </p:cNvSpPr>
          <p:nvPr/>
        </p:nvSpPr>
        <p:spPr bwMode="auto">
          <a:xfrm flipH="1">
            <a:off x="5886450" y="1676400"/>
            <a:ext cx="4000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4" name="Line 571"/>
          <p:cNvSpPr>
            <a:spLocks noChangeShapeType="1"/>
          </p:cNvSpPr>
          <p:nvPr/>
        </p:nvSpPr>
        <p:spPr bwMode="auto">
          <a:xfrm>
            <a:off x="5029200" y="1676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5" name="Line 574"/>
          <p:cNvSpPr>
            <a:spLocks noChangeShapeType="1"/>
          </p:cNvSpPr>
          <p:nvPr/>
        </p:nvSpPr>
        <p:spPr bwMode="auto">
          <a:xfrm flipH="1">
            <a:off x="1943100" y="1981200"/>
            <a:ext cx="3771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6" name="Line 575"/>
          <p:cNvSpPr>
            <a:spLocks noChangeShapeType="1"/>
          </p:cNvSpPr>
          <p:nvPr/>
        </p:nvSpPr>
        <p:spPr bwMode="auto">
          <a:xfrm flipV="1">
            <a:off x="19431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7" name="Line 576"/>
          <p:cNvSpPr>
            <a:spLocks noChangeShapeType="1"/>
          </p:cNvSpPr>
          <p:nvPr/>
        </p:nvSpPr>
        <p:spPr bwMode="auto">
          <a:xfrm>
            <a:off x="634365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8" name="Line 577"/>
          <p:cNvSpPr>
            <a:spLocks noChangeShapeType="1"/>
          </p:cNvSpPr>
          <p:nvPr/>
        </p:nvSpPr>
        <p:spPr bwMode="auto">
          <a:xfrm flipH="1">
            <a:off x="6400800" y="27432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29" name="Line 578"/>
          <p:cNvSpPr>
            <a:spLocks noChangeShapeType="1"/>
          </p:cNvSpPr>
          <p:nvPr/>
        </p:nvSpPr>
        <p:spPr bwMode="auto">
          <a:xfrm flipH="1">
            <a:off x="1943100" y="3048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0" name="Line 579"/>
          <p:cNvSpPr>
            <a:spLocks noChangeShapeType="1"/>
          </p:cNvSpPr>
          <p:nvPr/>
        </p:nvSpPr>
        <p:spPr bwMode="auto">
          <a:xfrm flipV="1">
            <a:off x="19431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1" name="Line 580"/>
          <p:cNvSpPr>
            <a:spLocks noChangeShapeType="1"/>
          </p:cNvSpPr>
          <p:nvPr/>
        </p:nvSpPr>
        <p:spPr bwMode="auto">
          <a:xfrm>
            <a:off x="62865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2" name="Line 581"/>
          <p:cNvSpPr>
            <a:spLocks noChangeShapeType="1"/>
          </p:cNvSpPr>
          <p:nvPr/>
        </p:nvSpPr>
        <p:spPr bwMode="auto">
          <a:xfrm flipH="1">
            <a:off x="6343650" y="38862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3" name="Line 582"/>
          <p:cNvSpPr>
            <a:spLocks noChangeShapeType="1"/>
          </p:cNvSpPr>
          <p:nvPr/>
        </p:nvSpPr>
        <p:spPr bwMode="auto">
          <a:xfrm flipH="1">
            <a:off x="6400800" y="388620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4" name="Line 583"/>
          <p:cNvSpPr>
            <a:spLocks noChangeShapeType="1"/>
          </p:cNvSpPr>
          <p:nvPr/>
        </p:nvSpPr>
        <p:spPr bwMode="auto">
          <a:xfrm flipH="1">
            <a:off x="1943100" y="4191000"/>
            <a:ext cx="428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5" name="Line 584"/>
          <p:cNvSpPr>
            <a:spLocks noChangeShapeType="1"/>
          </p:cNvSpPr>
          <p:nvPr/>
        </p:nvSpPr>
        <p:spPr bwMode="auto">
          <a:xfrm flipV="1">
            <a:off x="19431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6" name="Line 585"/>
          <p:cNvSpPr>
            <a:spLocks noChangeShapeType="1"/>
          </p:cNvSpPr>
          <p:nvPr/>
        </p:nvSpPr>
        <p:spPr bwMode="auto">
          <a:xfrm>
            <a:off x="6686550" y="2590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7" name="Line 586"/>
          <p:cNvSpPr>
            <a:spLocks noChangeShapeType="1"/>
          </p:cNvSpPr>
          <p:nvPr/>
        </p:nvSpPr>
        <p:spPr bwMode="auto">
          <a:xfrm>
            <a:off x="3486150" y="4038600"/>
            <a:ext cx="2743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8" name="Line 587"/>
          <p:cNvSpPr>
            <a:spLocks noChangeShapeType="1"/>
          </p:cNvSpPr>
          <p:nvPr/>
        </p:nvSpPr>
        <p:spPr bwMode="auto">
          <a:xfrm flipV="1">
            <a:off x="6858000" y="2667000"/>
            <a:ext cx="40005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39" name="Line 588"/>
          <p:cNvSpPr>
            <a:spLocks noChangeShapeType="1"/>
          </p:cNvSpPr>
          <p:nvPr/>
        </p:nvSpPr>
        <p:spPr bwMode="auto">
          <a:xfrm>
            <a:off x="6400800" y="1524000"/>
            <a:ext cx="8572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40" name="Line 589"/>
          <p:cNvSpPr>
            <a:spLocks noChangeShapeType="1"/>
          </p:cNvSpPr>
          <p:nvPr/>
        </p:nvSpPr>
        <p:spPr bwMode="auto">
          <a:xfrm>
            <a:off x="7429500" y="25908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41" name="Line 590"/>
          <p:cNvSpPr>
            <a:spLocks noChangeShapeType="1"/>
          </p:cNvSpPr>
          <p:nvPr/>
        </p:nvSpPr>
        <p:spPr bwMode="auto">
          <a:xfrm>
            <a:off x="348615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04800"/>
            <a:ext cx="5772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A5/1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4419600"/>
            <a:ext cx="5829300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In this example, </a:t>
            </a:r>
            <a:r>
              <a:rPr lang="en-US" sz="2400" i="1" dirty="0" err="1">
                <a:latin typeface="Times New Roman" charset="0"/>
              </a:rPr>
              <a:t>m</a:t>
            </a:r>
            <a:r>
              <a:rPr lang="en-US" sz="2400" dirty="0">
                <a:latin typeface="Times New Roman" charset="0"/>
              </a:rPr>
              <a:t> = maj(</a:t>
            </a:r>
            <a:r>
              <a:rPr lang="en-US" sz="2400" i="1" dirty="0">
                <a:latin typeface="Times New Roman" charset="0"/>
                <a:sym typeface="Symbol" charset="2"/>
              </a:rPr>
              <a:t>x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8</a:t>
            </a:r>
            <a:r>
              <a:rPr lang="en-US" sz="2400" dirty="0">
                <a:latin typeface="Times New Roman" charset="0"/>
                <a:sym typeface="Symbol" charset="2"/>
              </a:rPr>
              <a:t>, </a:t>
            </a:r>
            <a:r>
              <a:rPr lang="en-US" sz="2400" i="1" dirty="0">
                <a:latin typeface="Times New Roman" charset="0"/>
                <a:sym typeface="Symbol" charset="2"/>
              </a:rPr>
              <a:t>y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400" dirty="0">
                <a:latin typeface="Times New Roman" charset="0"/>
                <a:sym typeface="Symbol" charset="2"/>
              </a:rPr>
              <a:t>, </a:t>
            </a:r>
            <a:r>
              <a:rPr lang="en-US" sz="2400" i="1" dirty="0">
                <a:latin typeface="Times New Roman" charset="0"/>
                <a:sym typeface="Symbol" charset="2"/>
              </a:rPr>
              <a:t>z</a:t>
            </a:r>
            <a:r>
              <a:rPr lang="en-US" sz="2400" baseline="-25000" dirty="0">
                <a:latin typeface="Times New Roman" charset="0"/>
                <a:sym typeface="Symbol" charset="2"/>
              </a:rPr>
              <a:t>10</a:t>
            </a:r>
            <a:r>
              <a:rPr lang="en-US" sz="2400" dirty="0">
                <a:latin typeface="Times New Roman" charset="0"/>
                <a:sym typeface="Symbol" charset="2"/>
              </a:rPr>
              <a:t>)</a:t>
            </a:r>
            <a:r>
              <a:rPr lang="en-US" sz="2400" dirty="0"/>
              <a:t> </a:t>
            </a:r>
            <a:r>
              <a:rPr lang="en-US" sz="2400" dirty="0">
                <a:latin typeface="Times New Roman" charset="0"/>
              </a:rPr>
              <a:t>= maj(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>
                <a:latin typeface="Times New Roman" charset="0"/>
                <a:sym typeface="Symbol" charset="2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0</a:t>
            </a:r>
            <a:r>
              <a:rPr lang="en-US" sz="2400" dirty="0">
                <a:latin typeface="Times New Roman" charset="0"/>
                <a:sym typeface="Symbol" charset="2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>
                <a:latin typeface="Times New Roman" charset="0"/>
                <a:sym typeface="Symbol" charset="2"/>
              </a:rPr>
              <a:t>) = </a:t>
            </a:r>
            <a:r>
              <a:rPr lang="en-US" sz="2400" b="1" dirty="0">
                <a:solidFill>
                  <a:schemeClr val="hlink"/>
                </a:solidFill>
                <a:latin typeface="Times New Roman" charset="0"/>
                <a:sym typeface="Symbol" charset="2"/>
              </a:rPr>
              <a:t>1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Register 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dirty="0"/>
              <a:t> steps, </a:t>
            </a:r>
            <a:r>
              <a:rPr lang="en-US" sz="2400" dirty="0">
                <a:latin typeface="Times-Roman" charset="0"/>
              </a:rPr>
              <a:t>Y</a:t>
            </a:r>
            <a:r>
              <a:rPr lang="en-US" sz="2400" dirty="0"/>
              <a:t> does not step, and </a:t>
            </a:r>
            <a:r>
              <a:rPr lang="en-US" sz="2400" dirty="0">
                <a:latin typeface="Times-Roman" charset="0"/>
              </a:rPr>
              <a:t>Z</a:t>
            </a:r>
            <a:r>
              <a:rPr lang="en-US" sz="2400" dirty="0"/>
              <a:t> steps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Keystream</a:t>
            </a:r>
            <a:r>
              <a:rPr lang="en-US" sz="2400" dirty="0"/>
              <a:t> bit is XOR of right bits of registers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Here, </a:t>
            </a:r>
            <a:r>
              <a:rPr lang="en-US" sz="2400" dirty="0" err="1"/>
              <a:t>keystream</a:t>
            </a:r>
            <a:r>
              <a:rPr lang="en-US" sz="2400" dirty="0"/>
              <a:t> bit will be </a:t>
            </a:r>
            <a:r>
              <a:rPr lang="en-US" sz="2400" dirty="0">
                <a:latin typeface="Times-Roman" charset="0"/>
              </a:rPr>
              <a:t>0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1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0 = 1</a:t>
            </a:r>
            <a:endParaRPr lang="en-US" sz="2400" dirty="0">
              <a:sym typeface="Symbol" charset="2"/>
            </a:endParaRPr>
          </a:p>
        </p:txBody>
      </p:sp>
      <p:graphicFrame>
        <p:nvGraphicFramePr>
          <p:cNvPr id="508079" name="Group 175"/>
          <p:cNvGraphicFramePr>
            <a:graphicFrameLocks noGrp="1"/>
          </p:cNvGraphicFramePr>
          <p:nvPr/>
        </p:nvGraphicFramePr>
        <p:xfrm>
          <a:off x="1828800" y="2438400"/>
          <a:ext cx="4857746" cy="304800"/>
        </p:xfrm>
        <a:graphic>
          <a:graphicData uri="http://schemas.openxmlformats.org/drawingml/2006/table">
            <a:tbl>
              <a:tblPr/>
              <a:tblGrid>
                <a:gridCol w="22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26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026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145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8080" name="Group 176"/>
          <p:cNvGraphicFramePr>
            <a:graphicFrameLocks noGrp="1"/>
          </p:cNvGraphicFramePr>
          <p:nvPr/>
        </p:nvGraphicFramePr>
        <p:xfrm>
          <a:off x="1828800" y="3581400"/>
          <a:ext cx="5029201" cy="304800"/>
        </p:xfrm>
        <a:graphic>
          <a:graphicData uri="http://schemas.openxmlformats.org/drawingml/2006/table">
            <a:tbl>
              <a:tblPr/>
              <a:tblGrid>
                <a:gridCol w="2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66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7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78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78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95" name="Rectangle 102"/>
          <p:cNvSpPr>
            <a:spLocks noChangeArrowheads="1"/>
          </p:cNvSpPr>
          <p:nvPr/>
        </p:nvSpPr>
        <p:spPr bwMode="auto">
          <a:xfrm>
            <a:off x="1309687" y="12954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59496" name="Rectangle 103"/>
          <p:cNvSpPr>
            <a:spLocks noChangeArrowheads="1"/>
          </p:cNvSpPr>
          <p:nvPr/>
        </p:nvSpPr>
        <p:spPr bwMode="auto">
          <a:xfrm>
            <a:off x="1309687" y="23622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59497" name="Rectangle 104"/>
          <p:cNvSpPr>
            <a:spLocks noChangeArrowheads="1"/>
          </p:cNvSpPr>
          <p:nvPr/>
        </p:nvSpPr>
        <p:spPr bwMode="auto">
          <a:xfrm>
            <a:off x="1314450" y="350520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Z</a:t>
            </a:r>
          </a:p>
        </p:txBody>
      </p:sp>
      <p:sp>
        <p:nvSpPr>
          <p:cNvPr id="59498" name="Text Box 105"/>
          <p:cNvSpPr txBox="1">
            <a:spLocks noChangeArrowheads="1"/>
          </p:cNvSpPr>
          <p:nvPr/>
        </p:nvSpPr>
        <p:spPr bwMode="auto">
          <a:xfrm>
            <a:off x="5657851" y="1828802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499" name="Text Box 106"/>
          <p:cNvSpPr txBox="1">
            <a:spLocks noChangeArrowheads="1"/>
          </p:cNvSpPr>
          <p:nvPr/>
        </p:nvSpPr>
        <p:spPr bwMode="auto">
          <a:xfrm>
            <a:off x="6230541" y="2895602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0" name="Text Box 107"/>
          <p:cNvSpPr txBox="1">
            <a:spLocks noChangeArrowheads="1"/>
          </p:cNvSpPr>
          <p:nvPr/>
        </p:nvSpPr>
        <p:spPr bwMode="auto">
          <a:xfrm>
            <a:off x="6172201" y="4038602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1" name="Text Box 108"/>
          <p:cNvSpPr txBox="1">
            <a:spLocks noChangeArrowheads="1"/>
          </p:cNvSpPr>
          <p:nvPr/>
        </p:nvSpPr>
        <p:spPr bwMode="auto">
          <a:xfrm>
            <a:off x="7173516" y="2378075"/>
            <a:ext cx="36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ym typeface="Symbol" charset="2"/>
              </a:rPr>
              <a:t></a:t>
            </a:r>
            <a:endParaRPr lang="en-US" sz="2000"/>
          </a:p>
        </p:txBody>
      </p:sp>
      <p:sp>
        <p:nvSpPr>
          <p:cNvPr id="59502" name="Rectangle 109"/>
          <p:cNvSpPr>
            <a:spLocks noChangeArrowheads="1"/>
          </p:cNvSpPr>
          <p:nvPr/>
        </p:nvSpPr>
        <p:spPr bwMode="auto">
          <a:xfrm>
            <a:off x="6081714" y="27447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8014" name="Group 110"/>
          <p:cNvGraphicFramePr>
            <a:graphicFrameLocks noGrp="1"/>
          </p:cNvGraphicFramePr>
          <p:nvPr/>
        </p:nvGraphicFramePr>
        <p:xfrm>
          <a:off x="1828800" y="1397000"/>
          <a:ext cx="4571996" cy="279400"/>
        </p:xfrm>
        <a:graphic>
          <a:graphicData uri="http://schemas.openxmlformats.org/drawingml/2006/table">
            <a:tbl>
              <a:tblPr/>
              <a:tblGrid>
                <a:gridCol w="24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6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050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545" name="Line 152"/>
          <p:cNvSpPr>
            <a:spLocks noChangeShapeType="1"/>
          </p:cNvSpPr>
          <p:nvPr/>
        </p:nvSpPr>
        <p:spPr bwMode="auto">
          <a:xfrm>
            <a:off x="577215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6" name="Line 153"/>
          <p:cNvSpPr>
            <a:spLocks noChangeShapeType="1"/>
          </p:cNvSpPr>
          <p:nvPr/>
        </p:nvSpPr>
        <p:spPr bwMode="auto">
          <a:xfrm flipH="1">
            <a:off x="5829300" y="1676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7" name="Line 154"/>
          <p:cNvSpPr>
            <a:spLocks noChangeShapeType="1"/>
          </p:cNvSpPr>
          <p:nvPr/>
        </p:nvSpPr>
        <p:spPr bwMode="auto">
          <a:xfrm flipH="1">
            <a:off x="5886450" y="1676400"/>
            <a:ext cx="4000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8" name="Line 155"/>
          <p:cNvSpPr>
            <a:spLocks noChangeShapeType="1"/>
          </p:cNvSpPr>
          <p:nvPr/>
        </p:nvSpPr>
        <p:spPr bwMode="auto">
          <a:xfrm>
            <a:off x="5029200" y="1676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49" name="Line 156"/>
          <p:cNvSpPr>
            <a:spLocks noChangeShapeType="1"/>
          </p:cNvSpPr>
          <p:nvPr/>
        </p:nvSpPr>
        <p:spPr bwMode="auto">
          <a:xfrm flipH="1">
            <a:off x="1943100" y="1981200"/>
            <a:ext cx="3771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0" name="Line 157"/>
          <p:cNvSpPr>
            <a:spLocks noChangeShapeType="1"/>
          </p:cNvSpPr>
          <p:nvPr/>
        </p:nvSpPr>
        <p:spPr bwMode="auto">
          <a:xfrm flipV="1">
            <a:off x="19431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1" name="Line 158"/>
          <p:cNvSpPr>
            <a:spLocks noChangeShapeType="1"/>
          </p:cNvSpPr>
          <p:nvPr/>
        </p:nvSpPr>
        <p:spPr bwMode="auto">
          <a:xfrm>
            <a:off x="634365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2" name="Line 159"/>
          <p:cNvSpPr>
            <a:spLocks noChangeShapeType="1"/>
          </p:cNvSpPr>
          <p:nvPr/>
        </p:nvSpPr>
        <p:spPr bwMode="auto">
          <a:xfrm flipH="1">
            <a:off x="6400800" y="27432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3" name="Line 160"/>
          <p:cNvSpPr>
            <a:spLocks noChangeShapeType="1"/>
          </p:cNvSpPr>
          <p:nvPr/>
        </p:nvSpPr>
        <p:spPr bwMode="auto">
          <a:xfrm flipH="1">
            <a:off x="1943100" y="3048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4" name="Line 161"/>
          <p:cNvSpPr>
            <a:spLocks noChangeShapeType="1"/>
          </p:cNvSpPr>
          <p:nvPr/>
        </p:nvSpPr>
        <p:spPr bwMode="auto">
          <a:xfrm flipV="1">
            <a:off x="19431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5" name="Line 162"/>
          <p:cNvSpPr>
            <a:spLocks noChangeShapeType="1"/>
          </p:cNvSpPr>
          <p:nvPr/>
        </p:nvSpPr>
        <p:spPr bwMode="auto">
          <a:xfrm>
            <a:off x="62865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6" name="Line 163"/>
          <p:cNvSpPr>
            <a:spLocks noChangeShapeType="1"/>
          </p:cNvSpPr>
          <p:nvPr/>
        </p:nvSpPr>
        <p:spPr bwMode="auto">
          <a:xfrm flipH="1">
            <a:off x="6343650" y="38862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7" name="Line 164"/>
          <p:cNvSpPr>
            <a:spLocks noChangeShapeType="1"/>
          </p:cNvSpPr>
          <p:nvPr/>
        </p:nvSpPr>
        <p:spPr bwMode="auto">
          <a:xfrm flipH="1">
            <a:off x="6400800" y="3886200"/>
            <a:ext cx="3429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8" name="Line 165"/>
          <p:cNvSpPr>
            <a:spLocks noChangeShapeType="1"/>
          </p:cNvSpPr>
          <p:nvPr/>
        </p:nvSpPr>
        <p:spPr bwMode="auto">
          <a:xfrm flipH="1">
            <a:off x="1943100" y="4191000"/>
            <a:ext cx="428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59" name="Line 166"/>
          <p:cNvSpPr>
            <a:spLocks noChangeShapeType="1"/>
          </p:cNvSpPr>
          <p:nvPr/>
        </p:nvSpPr>
        <p:spPr bwMode="auto">
          <a:xfrm flipV="1">
            <a:off x="19431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0" name="Line 167"/>
          <p:cNvSpPr>
            <a:spLocks noChangeShapeType="1"/>
          </p:cNvSpPr>
          <p:nvPr/>
        </p:nvSpPr>
        <p:spPr bwMode="auto">
          <a:xfrm>
            <a:off x="6686550" y="2590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1" name="Line 168"/>
          <p:cNvSpPr>
            <a:spLocks noChangeShapeType="1"/>
          </p:cNvSpPr>
          <p:nvPr/>
        </p:nvSpPr>
        <p:spPr bwMode="auto">
          <a:xfrm>
            <a:off x="3486150" y="4038600"/>
            <a:ext cx="2743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2" name="Line 169"/>
          <p:cNvSpPr>
            <a:spLocks noChangeShapeType="1"/>
          </p:cNvSpPr>
          <p:nvPr/>
        </p:nvSpPr>
        <p:spPr bwMode="auto">
          <a:xfrm flipV="1">
            <a:off x="6858000" y="2667000"/>
            <a:ext cx="40005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3" name="Line 170"/>
          <p:cNvSpPr>
            <a:spLocks noChangeShapeType="1"/>
          </p:cNvSpPr>
          <p:nvPr/>
        </p:nvSpPr>
        <p:spPr bwMode="auto">
          <a:xfrm>
            <a:off x="6400800" y="1524000"/>
            <a:ext cx="8572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4" name="Line 171"/>
          <p:cNvSpPr>
            <a:spLocks noChangeShapeType="1"/>
          </p:cNvSpPr>
          <p:nvPr/>
        </p:nvSpPr>
        <p:spPr bwMode="auto">
          <a:xfrm>
            <a:off x="7372350" y="25908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65" name="Line 177"/>
          <p:cNvSpPr>
            <a:spLocks noChangeShapeType="1"/>
          </p:cNvSpPr>
          <p:nvPr/>
        </p:nvSpPr>
        <p:spPr bwMode="auto">
          <a:xfrm>
            <a:off x="348615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Implement the A5</a:t>
            </a:r>
            <a:r>
              <a:rPr lang="en-US" i="1" dirty="0"/>
              <a:t>/1 algorithm. Suppose the values in </a:t>
            </a:r>
            <a:r>
              <a:rPr lang="en-US" dirty="0"/>
              <a:t>the registers are</a:t>
            </a:r>
          </a:p>
          <a:p>
            <a:pPr lvl="1"/>
            <a:r>
              <a:rPr lang="en-US" sz="2800" i="1" dirty="0"/>
              <a:t>X = (x0, x1, . . . , x18) = (1010101010101010101)</a:t>
            </a:r>
            <a:endParaRPr lang="en-US" sz="2800" dirty="0"/>
          </a:p>
          <a:p>
            <a:pPr lvl="1"/>
            <a:r>
              <a:rPr lang="en-US" sz="2800" i="1" dirty="0"/>
              <a:t>Y = (y0, y1, . . . , y21) = (1100110011001100110011)</a:t>
            </a:r>
            <a:endParaRPr lang="en-US" sz="2800" dirty="0"/>
          </a:p>
          <a:p>
            <a:pPr lvl="1"/>
            <a:r>
              <a:rPr lang="en-US" sz="2800" i="1" dirty="0"/>
              <a:t>Z = (z0, z1, . . . , z22) = (11100001111000011110000)</a:t>
            </a:r>
            <a:endParaRPr lang="en-US" sz="2800" dirty="0"/>
          </a:p>
          <a:p>
            <a:r>
              <a:rPr lang="en-US" dirty="0"/>
              <a:t>Generate and print the next 32 </a:t>
            </a:r>
            <a:r>
              <a:rPr lang="en-US" dirty="0" err="1"/>
              <a:t>keystream</a:t>
            </a:r>
            <a:r>
              <a:rPr lang="en-US" dirty="0"/>
              <a:t> bits. Print the contents of </a:t>
            </a:r>
            <a:r>
              <a:rPr lang="en-US" i="1" dirty="0"/>
              <a:t>X, Y and Z after </a:t>
            </a:r>
            <a:r>
              <a:rPr lang="en-US" dirty="0"/>
              <a:t>the 32 </a:t>
            </a:r>
            <a:r>
              <a:rPr lang="en-US" dirty="0" err="1"/>
              <a:t>keystream</a:t>
            </a:r>
            <a:r>
              <a:rPr lang="en-US" dirty="0"/>
              <a:t> bits have been generated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4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1399</Words>
  <Application>Microsoft Office PowerPoint</Application>
  <PresentationFormat>On-screen Show (4:3)</PresentationFormat>
  <Paragraphs>263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</vt:lpstr>
      <vt:lpstr>Symbol</vt:lpstr>
      <vt:lpstr>Times New Roman</vt:lpstr>
      <vt:lpstr>Times-Roman</vt:lpstr>
      <vt:lpstr>Wingdings</vt:lpstr>
      <vt:lpstr>Office Theme</vt:lpstr>
      <vt:lpstr>Lecture 4</vt:lpstr>
      <vt:lpstr>Symmetric Key Crypto</vt:lpstr>
      <vt:lpstr>STREAM CIPHERS</vt:lpstr>
      <vt:lpstr>STREAM CIPHERS</vt:lpstr>
      <vt:lpstr>A5/1: Shift Registers</vt:lpstr>
      <vt:lpstr>A5/1: Keystream</vt:lpstr>
      <vt:lpstr>A5/1</vt:lpstr>
      <vt:lpstr>A5/1</vt:lpstr>
      <vt:lpstr>Example</vt:lpstr>
      <vt:lpstr>Example</vt:lpstr>
      <vt:lpstr>Example</vt:lpstr>
      <vt:lpstr>Example</vt:lpstr>
      <vt:lpstr>RC4</vt:lpstr>
      <vt:lpstr>RC4</vt:lpstr>
      <vt:lpstr>PowerPoint Presentation</vt:lpstr>
      <vt:lpstr>RC4 Initialization</vt:lpstr>
      <vt:lpstr>RC4 Keystream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sara</dc:creator>
  <cp:lastModifiedBy>dr sara tarik kamal</cp:lastModifiedBy>
  <cp:revision>28</cp:revision>
  <dcterms:created xsi:type="dcterms:W3CDTF">2022-02-07T11:28:23Z</dcterms:created>
  <dcterms:modified xsi:type="dcterms:W3CDTF">2022-03-21T18:24:57Z</dcterms:modified>
</cp:coreProperties>
</file>