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82" r:id="rId3"/>
    <p:sldId id="257" r:id="rId4"/>
    <p:sldId id="263" r:id="rId5"/>
    <p:sldId id="261" r:id="rId6"/>
    <p:sldId id="264" r:id="rId7"/>
    <p:sldId id="265" r:id="rId8"/>
    <p:sldId id="266" r:id="rId9"/>
    <p:sldId id="267" r:id="rId10"/>
    <p:sldId id="268" r:id="rId11"/>
    <p:sldId id="269" r:id="rId12"/>
    <p:sldId id="273" r:id="rId13"/>
    <p:sldId id="274" r:id="rId14"/>
    <p:sldId id="275" r:id="rId15"/>
    <p:sldId id="270" r:id="rId16"/>
    <p:sldId id="272" r:id="rId17"/>
    <p:sldId id="271" r:id="rId18"/>
    <p:sldId id="276" r:id="rId19"/>
    <p:sldId id="277" r:id="rId20"/>
    <p:sldId id="278" r:id="rId21"/>
    <p:sldId id="288" r:id="rId22"/>
    <p:sldId id="289" r:id="rId23"/>
    <p:sldId id="290" r:id="rId24"/>
    <p:sldId id="283" r:id="rId25"/>
    <p:sldId id="284" r:id="rId26"/>
    <p:sldId id="285" r:id="rId27"/>
    <p:sldId id="286" r:id="rId28"/>
    <p:sldId id="28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94732" autoAdjust="0"/>
  </p:normalViewPr>
  <p:slideViewPr>
    <p:cSldViewPr snapToGrid="0">
      <p:cViewPr varScale="1">
        <p:scale>
          <a:sx n="70" d="100"/>
          <a:sy n="70"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7EDDB4-754D-446E-BB80-1E1CAA5756C4}" type="datetimeFigureOut">
              <a:rPr lang="en-US" smtClean="0"/>
              <a:t>6/5/2022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DD435-DF5D-426E-B8F8-5E6B9CE83849}" type="slidenum">
              <a:rPr lang="en-US" smtClean="0"/>
              <a:t>‹#›</a:t>
            </a:fld>
            <a:endParaRPr lang="en-US"/>
          </a:p>
        </p:txBody>
      </p:sp>
    </p:spTree>
    <p:extLst>
      <p:ext uri="{BB962C8B-B14F-4D97-AF65-F5344CB8AC3E}">
        <p14:creationId xmlns:p14="http://schemas.microsoft.com/office/powerpoint/2010/main" val="2289087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defRPr>
            </a:lvl1pPr>
            <a:lvl2pPr marL="742950" indent="-285750">
              <a:defRPr sz="3200" b="1">
                <a:solidFill>
                  <a:schemeClr val="tx1"/>
                </a:solidFill>
                <a:latin typeface="Times New Roman" panose="02020603050405020304" pitchFamily="18" charset="0"/>
              </a:defRPr>
            </a:lvl2pPr>
            <a:lvl3pPr marL="1143000" indent="-228600">
              <a:defRPr sz="3200" b="1">
                <a:solidFill>
                  <a:schemeClr val="tx1"/>
                </a:solidFill>
                <a:latin typeface="Times New Roman" panose="02020603050405020304" pitchFamily="18" charset="0"/>
              </a:defRPr>
            </a:lvl3pPr>
            <a:lvl4pPr marL="1600200" indent="-228600">
              <a:defRPr sz="3200" b="1">
                <a:solidFill>
                  <a:schemeClr val="tx1"/>
                </a:solidFill>
                <a:latin typeface="Times New Roman" panose="02020603050405020304" pitchFamily="18" charset="0"/>
              </a:defRPr>
            </a:lvl4pPr>
            <a:lvl5pPr marL="2057400" indent="-228600">
              <a:defRPr sz="3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77ECF65-380A-4EBA-AA70-B33C33975AF6}"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017439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RSA is named after its putative inventors, Rivest, Shamir, and Adleman.</a:t>
            </a:r>
          </a:p>
        </p:txBody>
      </p:sp>
      <p:sp>
        <p:nvSpPr>
          <p:cNvPr id="4" name="Slide Number Placeholder 3"/>
          <p:cNvSpPr>
            <a:spLocks noGrp="1"/>
          </p:cNvSpPr>
          <p:nvPr>
            <p:ph type="sldNum" sz="quarter" idx="5"/>
          </p:nvPr>
        </p:nvSpPr>
        <p:spPr/>
        <p:txBody>
          <a:bodyPr/>
          <a:lstStyle/>
          <a:p>
            <a:fld id="{B63DD435-DF5D-426E-B8F8-5E6B9CE83849}" type="slidenum">
              <a:rPr lang="en-US" smtClean="0"/>
              <a:t>15</a:t>
            </a:fld>
            <a:endParaRPr lang="en-US"/>
          </a:p>
        </p:txBody>
      </p:sp>
    </p:spTree>
    <p:extLst>
      <p:ext uri="{BB962C8B-B14F-4D97-AF65-F5344CB8AC3E}">
        <p14:creationId xmlns:p14="http://schemas.microsoft.com/office/powerpoint/2010/main" val="2233542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defRPr>
            </a:lvl1pPr>
            <a:lvl2pPr marL="742950" indent="-285750">
              <a:defRPr sz="3200" b="1">
                <a:solidFill>
                  <a:schemeClr val="tx1"/>
                </a:solidFill>
                <a:latin typeface="Times New Roman" panose="02020603050405020304" pitchFamily="18" charset="0"/>
              </a:defRPr>
            </a:lvl2pPr>
            <a:lvl3pPr marL="1143000" indent="-228600">
              <a:defRPr sz="3200" b="1">
                <a:solidFill>
                  <a:schemeClr val="tx1"/>
                </a:solidFill>
                <a:latin typeface="Times New Roman" panose="02020603050405020304" pitchFamily="18" charset="0"/>
              </a:defRPr>
            </a:lvl3pPr>
            <a:lvl4pPr marL="1600200" indent="-228600">
              <a:defRPr sz="3200" b="1">
                <a:solidFill>
                  <a:schemeClr val="tx1"/>
                </a:solidFill>
                <a:latin typeface="Times New Roman" panose="02020603050405020304" pitchFamily="18" charset="0"/>
              </a:defRPr>
            </a:lvl4pPr>
            <a:lvl5pPr marL="2057400" indent="-228600">
              <a:defRPr sz="3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7489CEB-4A20-4883-B3B3-39F86DAE261C}"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459861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6FE69-9F4E-4459-AC00-AB88CAA9D5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FFAB4BE9-B692-4F76-AF8B-15DD566369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1CA4DDB-7218-499E-94A0-68AE4ACCAD4C}"/>
              </a:ext>
            </a:extLst>
          </p:cNvPr>
          <p:cNvSpPr>
            <a:spLocks noGrp="1"/>
          </p:cNvSpPr>
          <p:nvPr>
            <p:ph type="dt" sz="half" idx="10"/>
          </p:nvPr>
        </p:nvSpPr>
        <p:spPr/>
        <p:txBody>
          <a:bodyPr/>
          <a:lstStyle/>
          <a:p>
            <a:fld id="{77A76CB9-C2F9-4864-84A5-B321D27D893F}" type="datetimeFigureOut">
              <a:rPr lang="en-US" smtClean="0"/>
              <a:t>6/5/2022</a:t>
            </a:fld>
            <a:endParaRPr lang="en-US"/>
          </a:p>
        </p:txBody>
      </p:sp>
      <p:sp>
        <p:nvSpPr>
          <p:cNvPr id="5" name="Footer Placeholder 4">
            <a:extLst>
              <a:ext uri="{FF2B5EF4-FFF2-40B4-BE49-F238E27FC236}">
                <a16:creationId xmlns:a16="http://schemas.microsoft.com/office/drawing/2014/main" xmlns="" id="{E792BC47-00B2-44C3-86A9-ABADE2CAC0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E0B1921-5A82-4D4A-910E-7493EB194BC6}"/>
              </a:ext>
            </a:extLst>
          </p:cNvPr>
          <p:cNvSpPr>
            <a:spLocks noGrp="1"/>
          </p:cNvSpPr>
          <p:nvPr>
            <p:ph type="sldNum" sz="quarter" idx="12"/>
          </p:nvPr>
        </p:nvSpPr>
        <p:spPr/>
        <p:txBody>
          <a:bodyPr/>
          <a:lstStyle/>
          <a:p>
            <a:fld id="{29EBBD0A-041F-49C6-9092-8EC270878060}" type="slidenum">
              <a:rPr lang="en-US" smtClean="0"/>
              <a:t>‹#›</a:t>
            </a:fld>
            <a:endParaRPr lang="en-US"/>
          </a:p>
        </p:txBody>
      </p:sp>
    </p:spTree>
    <p:extLst>
      <p:ext uri="{BB962C8B-B14F-4D97-AF65-F5344CB8AC3E}">
        <p14:creationId xmlns:p14="http://schemas.microsoft.com/office/powerpoint/2010/main" val="3811062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8E457C-FA17-45D9-9F73-206BEC73FD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619BAFC-4C4E-4CD8-8AA0-DA4C6C05AA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0E23702-C61A-4408-A480-85F7C7B467B6}"/>
              </a:ext>
            </a:extLst>
          </p:cNvPr>
          <p:cNvSpPr>
            <a:spLocks noGrp="1"/>
          </p:cNvSpPr>
          <p:nvPr>
            <p:ph type="dt" sz="half" idx="10"/>
          </p:nvPr>
        </p:nvSpPr>
        <p:spPr/>
        <p:txBody>
          <a:bodyPr/>
          <a:lstStyle/>
          <a:p>
            <a:fld id="{77A76CB9-C2F9-4864-84A5-B321D27D893F}" type="datetimeFigureOut">
              <a:rPr lang="en-US" smtClean="0"/>
              <a:t>6/5/2022</a:t>
            </a:fld>
            <a:endParaRPr lang="en-US"/>
          </a:p>
        </p:txBody>
      </p:sp>
      <p:sp>
        <p:nvSpPr>
          <p:cNvPr id="5" name="Footer Placeholder 4">
            <a:extLst>
              <a:ext uri="{FF2B5EF4-FFF2-40B4-BE49-F238E27FC236}">
                <a16:creationId xmlns:a16="http://schemas.microsoft.com/office/drawing/2014/main" xmlns="" id="{FC4F3B6F-F0EF-4828-9203-EAD82D89DB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6D20EC5-38D8-4615-96EC-03F88521A434}"/>
              </a:ext>
            </a:extLst>
          </p:cNvPr>
          <p:cNvSpPr>
            <a:spLocks noGrp="1"/>
          </p:cNvSpPr>
          <p:nvPr>
            <p:ph type="sldNum" sz="quarter" idx="12"/>
          </p:nvPr>
        </p:nvSpPr>
        <p:spPr/>
        <p:txBody>
          <a:bodyPr/>
          <a:lstStyle/>
          <a:p>
            <a:fld id="{29EBBD0A-041F-49C6-9092-8EC270878060}" type="slidenum">
              <a:rPr lang="en-US" smtClean="0"/>
              <a:t>‹#›</a:t>
            </a:fld>
            <a:endParaRPr lang="en-US"/>
          </a:p>
        </p:txBody>
      </p:sp>
    </p:spTree>
    <p:extLst>
      <p:ext uri="{BB962C8B-B14F-4D97-AF65-F5344CB8AC3E}">
        <p14:creationId xmlns:p14="http://schemas.microsoft.com/office/powerpoint/2010/main" val="996588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9D4F2AA-E8DA-4DB1-A210-C537B56EA0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60F9780-AE86-44C2-9002-CE3328095B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BAF9A1A-BE74-4DC6-83F2-2FEC8021B113}"/>
              </a:ext>
            </a:extLst>
          </p:cNvPr>
          <p:cNvSpPr>
            <a:spLocks noGrp="1"/>
          </p:cNvSpPr>
          <p:nvPr>
            <p:ph type="dt" sz="half" idx="10"/>
          </p:nvPr>
        </p:nvSpPr>
        <p:spPr/>
        <p:txBody>
          <a:bodyPr/>
          <a:lstStyle/>
          <a:p>
            <a:fld id="{77A76CB9-C2F9-4864-84A5-B321D27D893F}" type="datetimeFigureOut">
              <a:rPr lang="en-US" smtClean="0"/>
              <a:t>6/5/2022</a:t>
            </a:fld>
            <a:endParaRPr lang="en-US"/>
          </a:p>
        </p:txBody>
      </p:sp>
      <p:sp>
        <p:nvSpPr>
          <p:cNvPr id="5" name="Footer Placeholder 4">
            <a:extLst>
              <a:ext uri="{FF2B5EF4-FFF2-40B4-BE49-F238E27FC236}">
                <a16:creationId xmlns:a16="http://schemas.microsoft.com/office/drawing/2014/main" xmlns="" id="{1E167FFB-DC9D-4010-BCDA-47D8515CE2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57BE632-C515-479A-86BF-09C074283862}"/>
              </a:ext>
            </a:extLst>
          </p:cNvPr>
          <p:cNvSpPr>
            <a:spLocks noGrp="1"/>
          </p:cNvSpPr>
          <p:nvPr>
            <p:ph type="sldNum" sz="quarter" idx="12"/>
          </p:nvPr>
        </p:nvSpPr>
        <p:spPr/>
        <p:txBody>
          <a:bodyPr/>
          <a:lstStyle/>
          <a:p>
            <a:fld id="{29EBBD0A-041F-49C6-9092-8EC270878060}" type="slidenum">
              <a:rPr lang="en-US" smtClean="0"/>
              <a:t>‹#›</a:t>
            </a:fld>
            <a:endParaRPr lang="en-US"/>
          </a:p>
        </p:txBody>
      </p:sp>
    </p:spTree>
    <p:extLst>
      <p:ext uri="{BB962C8B-B14F-4D97-AF65-F5344CB8AC3E}">
        <p14:creationId xmlns:p14="http://schemas.microsoft.com/office/powerpoint/2010/main" val="756409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954799-69AB-4700-97E4-E1F4D5905E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9BB5B57-4340-43D7-B049-11A729B762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466DEBD-3508-4582-8294-49EB94DFCFF9}"/>
              </a:ext>
            </a:extLst>
          </p:cNvPr>
          <p:cNvSpPr>
            <a:spLocks noGrp="1"/>
          </p:cNvSpPr>
          <p:nvPr>
            <p:ph type="dt" sz="half" idx="10"/>
          </p:nvPr>
        </p:nvSpPr>
        <p:spPr/>
        <p:txBody>
          <a:bodyPr/>
          <a:lstStyle/>
          <a:p>
            <a:fld id="{77A76CB9-C2F9-4864-84A5-B321D27D893F}" type="datetimeFigureOut">
              <a:rPr lang="en-US" smtClean="0"/>
              <a:t>6/5/2022</a:t>
            </a:fld>
            <a:endParaRPr lang="en-US"/>
          </a:p>
        </p:txBody>
      </p:sp>
      <p:sp>
        <p:nvSpPr>
          <p:cNvPr id="5" name="Footer Placeholder 4">
            <a:extLst>
              <a:ext uri="{FF2B5EF4-FFF2-40B4-BE49-F238E27FC236}">
                <a16:creationId xmlns:a16="http://schemas.microsoft.com/office/drawing/2014/main" xmlns="" id="{A8C3AC56-2881-414D-ADAE-DB0EF6BEA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38771F1-A69B-4FE6-B01A-2FDD4A21BA2C}"/>
              </a:ext>
            </a:extLst>
          </p:cNvPr>
          <p:cNvSpPr>
            <a:spLocks noGrp="1"/>
          </p:cNvSpPr>
          <p:nvPr>
            <p:ph type="sldNum" sz="quarter" idx="12"/>
          </p:nvPr>
        </p:nvSpPr>
        <p:spPr/>
        <p:txBody>
          <a:bodyPr/>
          <a:lstStyle/>
          <a:p>
            <a:fld id="{29EBBD0A-041F-49C6-9092-8EC270878060}" type="slidenum">
              <a:rPr lang="en-US" smtClean="0"/>
              <a:t>‹#›</a:t>
            </a:fld>
            <a:endParaRPr lang="en-US"/>
          </a:p>
        </p:txBody>
      </p:sp>
    </p:spTree>
    <p:extLst>
      <p:ext uri="{BB962C8B-B14F-4D97-AF65-F5344CB8AC3E}">
        <p14:creationId xmlns:p14="http://schemas.microsoft.com/office/powerpoint/2010/main" val="176070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386CB-2EC0-48FE-8A94-8A4680301F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8B12EA06-FA2F-47CA-BC05-21BF3E0CBA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E29B742-6693-4104-82D8-7D5F74D47F47}"/>
              </a:ext>
            </a:extLst>
          </p:cNvPr>
          <p:cNvSpPr>
            <a:spLocks noGrp="1"/>
          </p:cNvSpPr>
          <p:nvPr>
            <p:ph type="dt" sz="half" idx="10"/>
          </p:nvPr>
        </p:nvSpPr>
        <p:spPr/>
        <p:txBody>
          <a:bodyPr/>
          <a:lstStyle/>
          <a:p>
            <a:fld id="{77A76CB9-C2F9-4864-84A5-B321D27D893F}" type="datetimeFigureOut">
              <a:rPr lang="en-US" smtClean="0"/>
              <a:t>6/5/2022</a:t>
            </a:fld>
            <a:endParaRPr lang="en-US"/>
          </a:p>
        </p:txBody>
      </p:sp>
      <p:sp>
        <p:nvSpPr>
          <p:cNvPr id="5" name="Footer Placeholder 4">
            <a:extLst>
              <a:ext uri="{FF2B5EF4-FFF2-40B4-BE49-F238E27FC236}">
                <a16:creationId xmlns:a16="http://schemas.microsoft.com/office/drawing/2014/main" xmlns="" id="{B38187FB-DD23-463B-9853-5CD64E13E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037D9BD-E5D3-4C48-A490-7F749E4C54E0}"/>
              </a:ext>
            </a:extLst>
          </p:cNvPr>
          <p:cNvSpPr>
            <a:spLocks noGrp="1"/>
          </p:cNvSpPr>
          <p:nvPr>
            <p:ph type="sldNum" sz="quarter" idx="12"/>
          </p:nvPr>
        </p:nvSpPr>
        <p:spPr/>
        <p:txBody>
          <a:bodyPr/>
          <a:lstStyle/>
          <a:p>
            <a:fld id="{29EBBD0A-041F-49C6-9092-8EC270878060}" type="slidenum">
              <a:rPr lang="en-US" smtClean="0"/>
              <a:t>‹#›</a:t>
            </a:fld>
            <a:endParaRPr lang="en-US"/>
          </a:p>
        </p:txBody>
      </p:sp>
    </p:spTree>
    <p:extLst>
      <p:ext uri="{BB962C8B-B14F-4D97-AF65-F5344CB8AC3E}">
        <p14:creationId xmlns:p14="http://schemas.microsoft.com/office/powerpoint/2010/main" val="4139222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5AEEE2-22BB-48A5-8932-8588722C33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DCD3472-2C6D-4438-A784-E3E3D6EAD3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79DE774-03A0-4B5A-8700-44D1EFA886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7D72C8F-183E-486F-9334-4A6DA847BD23}"/>
              </a:ext>
            </a:extLst>
          </p:cNvPr>
          <p:cNvSpPr>
            <a:spLocks noGrp="1"/>
          </p:cNvSpPr>
          <p:nvPr>
            <p:ph type="dt" sz="half" idx="10"/>
          </p:nvPr>
        </p:nvSpPr>
        <p:spPr/>
        <p:txBody>
          <a:bodyPr/>
          <a:lstStyle/>
          <a:p>
            <a:fld id="{77A76CB9-C2F9-4864-84A5-B321D27D893F}" type="datetimeFigureOut">
              <a:rPr lang="en-US" smtClean="0"/>
              <a:t>6/5/2022</a:t>
            </a:fld>
            <a:endParaRPr lang="en-US"/>
          </a:p>
        </p:txBody>
      </p:sp>
      <p:sp>
        <p:nvSpPr>
          <p:cNvPr id="6" name="Footer Placeholder 5">
            <a:extLst>
              <a:ext uri="{FF2B5EF4-FFF2-40B4-BE49-F238E27FC236}">
                <a16:creationId xmlns:a16="http://schemas.microsoft.com/office/drawing/2014/main" xmlns="" id="{4C606F42-2167-4151-BDA9-95B6F5ED30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B2CA64E-ECFE-47F8-BC94-BA375D657BCA}"/>
              </a:ext>
            </a:extLst>
          </p:cNvPr>
          <p:cNvSpPr>
            <a:spLocks noGrp="1"/>
          </p:cNvSpPr>
          <p:nvPr>
            <p:ph type="sldNum" sz="quarter" idx="12"/>
          </p:nvPr>
        </p:nvSpPr>
        <p:spPr/>
        <p:txBody>
          <a:bodyPr/>
          <a:lstStyle/>
          <a:p>
            <a:fld id="{29EBBD0A-041F-49C6-9092-8EC270878060}" type="slidenum">
              <a:rPr lang="en-US" smtClean="0"/>
              <a:t>‹#›</a:t>
            </a:fld>
            <a:endParaRPr lang="en-US"/>
          </a:p>
        </p:txBody>
      </p:sp>
    </p:spTree>
    <p:extLst>
      <p:ext uri="{BB962C8B-B14F-4D97-AF65-F5344CB8AC3E}">
        <p14:creationId xmlns:p14="http://schemas.microsoft.com/office/powerpoint/2010/main" val="2366994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41C729-0964-44B2-9199-CC89F7ED49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1B029E8-BB79-4167-AD7D-B19D57250A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89AE065-D4FA-47A7-B088-9325A868C3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4C8DFF9A-7C08-4D07-B5BC-F9A49EABCE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6FEAE32-45D6-476F-AAA7-A68EB15E1E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9A4ACB9-1A9A-49CE-912D-19F48628AAFA}"/>
              </a:ext>
            </a:extLst>
          </p:cNvPr>
          <p:cNvSpPr>
            <a:spLocks noGrp="1"/>
          </p:cNvSpPr>
          <p:nvPr>
            <p:ph type="dt" sz="half" idx="10"/>
          </p:nvPr>
        </p:nvSpPr>
        <p:spPr/>
        <p:txBody>
          <a:bodyPr/>
          <a:lstStyle/>
          <a:p>
            <a:fld id="{77A76CB9-C2F9-4864-84A5-B321D27D893F}" type="datetimeFigureOut">
              <a:rPr lang="en-US" smtClean="0"/>
              <a:t>6/5/2022</a:t>
            </a:fld>
            <a:endParaRPr lang="en-US"/>
          </a:p>
        </p:txBody>
      </p:sp>
      <p:sp>
        <p:nvSpPr>
          <p:cNvPr id="8" name="Footer Placeholder 7">
            <a:extLst>
              <a:ext uri="{FF2B5EF4-FFF2-40B4-BE49-F238E27FC236}">
                <a16:creationId xmlns:a16="http://schemas.microsoft.com/office/drawing/2014/main" xmlns="" id="{2D7DB8A7-38E2-4ABE-9502-FF2A7F748D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A40036C-9F2A-4A44-A33C-4F96C42CF41C}"/>
              </a:ext>
            </a:extLst>
          </p:cNvPr>
          <p:cNvSpPr>
            <a:spLocks noGrp="1"/>
          </p:cNvSpPr>
          <p:nvPr>
            <p:ph type="sldNum" sz="quarter" idx="12"/>
          </p:nvPr>
        </p:nvSpPr>
        <p:spPr/>
        <p:txBody>
          <a:bodyPr/>
          <a:lstStyle/>
          <a:p>
            <a:fld id="{29EBBD0A-041F-49C6-9092-8EC270878060}" type="slidenum">
              <a:rPr lang="en-US" smtClean="0"/>
              <a:t>‹#›</a:t>
            </a:fld>
            <a:endParaRPr lang="en-US"/>
          </a:p>
        </p:txBody>
      </p:sp>
    </p:spTree>
    <p:extLst>
      <p:ext uri="{BB962C8B-B14F-4D97-AF65-F5344CB8AC3E}">
        <p14:creationId xmlns:p14="http://schemas.microsoft.com/office/powerpoint/2010/main" val="2960956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80050C-965A-4B23-8D0F-09C8BE8F08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93AC20F-8453-4742-A7C8-1A80622C507B}"/>
              </a:ext>
            </a:extLst>
          </p:cNvPr>
          <p:cNvSpPr>
            <a:spLocks noGrp="1"/>
          </p:cNvSpPr>
          <p:nvPr>
            <p:ph type="dt" sz="half" idx="10"/>
          </p:nvPr>
        </p:nvSpPr>
        <p:spPr/>
        <p:txBody>
          <a:bodyPr/>
          <a:lstStyle/>
          <a:p>
            <a:fld id="{77A76CB9-C2F9-4864-84A5-B321D27D893F}" type="datetimeFigureOut">
              <a:rPr lang="en-US" smtClean="0"/>
              <a:t>6/5/2022</a:t>
            </a:fld>
            <a:endParaRPr lang="en-US"/>
          </a:p>
        </p:txBody>
      </p:sp>
      <p:sp>
        <p:nvSpPr>
          <p:cNvPr id="4" name="Footer Placeholder 3">
            <a:extLst>
              <a:ext uri="{FF2B5EF4-FFF2-40B4-BE49-F238E27FC236}">
                <a16:creationId xmlns:a16="http://schemas.microsoft.com/office/drawing/2014/main" xmlns="" id="{765506AC-3377-4EB1-BB45-881FDB5DD4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6B7A53A-378C-49C5-BAED-B2ED11B0F0CE}"/>
              </a:ext>
            </a:extLst>
          </p:cNvPr>
          <p:cNvSpPr>
            <a:spLocks noGrp="1"/>
          </p:cNvSpPr>
          <p:nvPr>
            <p:ph type="sldNum" sz="quarter" idx="12"/>
          </p:nvPr>
        </p:nvSpPr>
        <p:spPr/>
        <p:txBody>
          <a:bodyPr/>
          <a:lstStyle/>
          <a:p>
            <a:fld id="{29EBBD0A-041F-49C6-9092-8EC270878060}" type="slidenum">
              <a:rPr lang="en-US" smtClean="0"/>
              <a:t>‹#›</a:t>
            </a:fld>
            <a:endParaRPr lang="en-US"/>
          </a:p>
        </p:txBody>
      </p:sp>
    </p:spTree>
    <p:extLst>
      <p:ext uri="{BB962C8B-B14F-4D97-AF65-F5344CB8AC3E}">
        <p14:creationId xmlns:p14="http://schemas.microsoft.com/office/powerpoint/2010/main" val="2294172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22F05B1-15D1-47F8-8F65-F0C6DF2B04F3}"/>
              </a:ext>
            </a:extLst>
          </p:cNvPr>
          <p:cNvSpPr>
            <a:spLocks noGrp="1"/>
          </p:cNvSpPr>
          <p:nvPr>
            <p:ph type="dt" sz="half" idx="10"/>
          </p:nvPr>
        </p:nvSpPr>
        <p:spPr/>
        <p:txBody>
          <a:bodyPr/>
          <a:lstStyle/>
          <a:p>
            <a:fld id="{77A76CB9-C2F9-4864-84A5-B321D27D893F}" type="datetimeFigureOut">
              <a:rPr lang="en-US" smtClean="0"/>
              <a:t>6/5/2022</a:t>
            </a:fld>
            <a:endParaRPr lang="en-US"/>
          </a:p>
        </p:txBody>
      </p:sp>
      <p:sp>
        <p:nvSpPr>
          <p:cNvPr id="3" name="Footer Placeholder 2">
            <a:extLst>
              <a:ext uri="{FF2B5EF4-FFF2-40B4-BE49-F238E27FC236}">
                <a16:creationId xmlns:a16="http://schemas.microsoft.com/office/drawing/2014/main" xmlns="" id="{729BC756-1E80-40D7-8B4A-F108036F09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B6E85B21-D666-4CF5-8F9E-E9E305B93132}"/>
              </a:ext>
            </a:extLst>
          </p:cNvPr>
          <p:cNvSpPr>
            <a:spLocks noGrp="1"/>
          </p:cNvSpPr>
          <p:nvPr>
            <p:ph type="sldNum" sz="quarter" idx="12"/>
          </p:nvPr>
        </p:nvSpPr>
        <p:spPr/>
        <p:txBody>
          <a:bodyPr/>
          <a:lstStyle/>
          <a:p>
            <a:fld id="{29EBBD0A-041F-49C6-9092-8EC270878060}" type="slidenum">
              <a:rPr lang="en-US" smtClean="0"/>
              <a:t>‹#›</a:t>
            </a:fld>
            <a:endParaRPr lang="en-US"/>
          </a:p>
        </p:txBody>
      </p:sp>
    </p:spTree>
    <p:extLst>
      <p:ext uri="{BB962C8B-B14F-4D97-AF65-F5344CB8AC3E}">
        <p14:creationId xmlns:p14="http://schemas.microsoft.com/office/powerpoint/2010/main" val="154507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E4A4FD-F2C1-438E-8AEF-1EDC84AD7E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81C70B0-7900-4FEE-A185-739F9432E7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69A624D-F6D3-4D99-BB71-61C4406AC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339E48A-361E-4E9D-A914-AC76D8BB1836}"/>
              </a:ext>
            </a:extLst>
          </p:cNvPr>
          <p:cNvSpPr>
            <a:spLocks noGrp="1"/>
          </p:cNvSpPr>
          <p:nvPr>
            <p:ph type="dt" sz="half" idx="10"/>
          </p:nvPr>
        </p:nvSpPr>
        <p:spPr/>
        <p:txBody>
          <a:bodyPr/>
          <a:lstStyle/>
          <a:p>
            <a:fld id="{77A76CB9-C2F9-4864-84A5-B321D27D893F}" type="datetimeFigureOut">
              <a:rPr lang="en-US" smtClean="0"/>
              <a:t>6/5/2022</a:t>
            </a:fld>
            <a:endParaRPr lang="en-US"/>
          </a:p>
        </p:txBody>
      </p:sp>
      <p:sp>
        <p:nvSpPr>
          <p:cNvPr id="6" name="Footer Placeholder 5">
            <a:extLst>
              <a:ext uri="{FF2B5EF4-FFF2-40B4-BE49-F238E27FC236}">
                <a16:creationId xmlns:a16="http://schemas.microsoft.com/office/drawing/2014/main" xmlns="" id="{47387D57-4255-4EB9-87A7-A086850FC4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86B7CC8-040F-4A7B-8688-1FC5EA3E31A7}"/>
              </a:ext>
            </a:extLst>
          </p:cNvPr>
          <p:cNvSpPr>
            <a:spLocks noGrp="1"/>
          </p:cNvSpPr>
          <p:nvPr>
            <p:ph type="sldNum" sz="quarter" idx="12"/>
          </p:nvPr>
        </p:nvSpPr>
        <p:spPr/>
        <p:txBody>
          <a:bodyPr/>
          <a:lstStyle/>
          <a:p>
            <a:fld id="{29EBBD0A-041F-49C6-9092-8EC270878060}" type="slidenum">
              <a:rPr lang="en-US" smtClean="0"/>
              <a:t>‹#›</a:t>
            </a:fld>
            <a:endParaRPr lang="en-US"/>
          </a:p>
        </p:txBody>
      </p:sp>
    </p:spTree>
    <p:extLst>
      <p:ext uri="{BB962C8B-B14F-4D97-AF65-F5344CB8AC3E}">
        <p14:creationId xmlns:p14="http://schemas.microsoft.com/office/powerpoint/2010/main" val="3755953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1EDC01-B605-4B60-B069-1287FA5308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229A16B6-0B18-4DE6-AE3C-48546419DA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C61A6447-D2FC-4FC2-971F-36BC1B6D84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F84A9A0-03A4-45DB-8D3C-522F72FDD968}"/>
              </a:ext>
            </a:extLst>
          </p:cNvPr>
          <p:cNvSpPr>
            <a:spLocks noGrp="1"/>
          </p:cNvSpPr>
          <p:nvPr>
            <p:ph type="dt" sz="half" idx="10"/>
          </p:nvPr>
        </p:nvSpPr>
        <p:spPr/>
        <p:txBody>
          <a:bodyPr/>
          <a:lstStyle/>
          <a:p>
            <a:fld id="{77A76CB9-C2F9-4864-84A5-B321D27D893F}" type="datetimeFigureOut">
              <a:rPr lang="en-US" smtClean="0"/>
              <a:t>6/5/2022</a:t>
            </a:fld>
            <a:endParaRPr lang="en-US"/>
          </a:p>
        </p:txBody>
      </p:sp>
      <p:sp>
        <p:nvSpPr>
          <p:cNvPr id="6" name="Footer Placeholder 5">
            <a:extLst>
              <a:ext uri="{FF2B5EF4-FFF2-40B4-BE49-F238E27FC236}">
                <a16:creationId xmlns:a16="http://schemas.microsoft.com/office/drawing/2014/main" xmlns="" id="{54AF3F4D-B020-4DBD-932F-E2E1C6C1AF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115D832-C593-429C-8420-4BB31B70477F}"/>
              </a:ext>
            </a:extLst>
          </p:cNvPr>
          <p:cNvSpPr>
            <a:spLocks noGrp="1"/>
          </p:cNvSpPr>
          <p:nvPr>
            <p:ph type="sldNum" sz="quarter" idx="12"/>
          </p:nvPr>
        </p:nvSpPr>
        <p:spPr/>
        <p:txBody>
          <a:bodyPr/>
          <a:lstStyle/>
          <a:p>
            <a:fld id="{29EBBD0A-041F-49C6-9092-8EC270878060}" type="slidenum">
              <a:rPr lang="en-US" smtClean="0"/>
              <a:t>‹#›</a:t>
            </a:fld>
            <a:endParaRPr lang="en-US"/>
          </a:p>
        </p:txBody>
      </p:sp>
    </p:spTree>
    <p:extLst>
      <p:ext uri="{BB962C8B-B14F-4D97-AF65-F5344CB8AC3E}">
        <p14:creationId xmlns:p14="http://schemas.microsoft.com/office/powerpoint/2010/main" val="2410277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8DE7804-7EC8-4C44-A103-94E7F6C8CC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342B94F-7D45-4148-870E-8E5E17C087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61EEC11-5C7D-43CE-82D3-8DA8BE1138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A76CB9-C2F9-4864-84A5-B321D27D893F}" type="datetimeFigureOut">
              <a:rPr lang="en-US" smtClean="0"/>
              <a:t>6/5/2022</a:t>
            </a:fld>
            <a:endParaRPr lang="en-US"/>
          </a:p>
        </p:txBody>
      </p:sp>
      <p:sp>
        <p:nvSpPr>
          <p:cNvPr id="5" name="Footer Placeholder 4">
            <a:extLst>
              <a:ext uri="{FF2B5EF4-FFF2-40B4-BE49-F238E27FC236}">
                <a16:creationId xmlns:a16="http://schemas.microsoft.com/office/drawing/2014/main" xmlns="" id="{BEA536E1-5724-4400-8FD8-B692E1F228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71771EF-36B8-4737-B8FE-4C2F4FDB1A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BBD0A-041F-49C6-9092-8EC270878060}" type="slidenum">
              <a:rPr lang="en-US" smtClean="0"/>
              <a:t>‹#›</a:t>
            </a:fld>
            <a:endParaRPr lang="en-US"/>
          </a:p>
        </p:txBody>
      </p:sp>
    </p:spTree>
    <p:extLst>
      <p:ext uri="{BB962C8B-B14F-4D97-AF65-F5344CB8AC3E}">
        <p14:creationId xmlns:p14="http://schemas.microsoft.com/office/powerpoint/2010/main" val="2262953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slideLayout" Target="../slideLayouts/slideLayout7.xml"/><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tags" Target="../tags/tag16.xml"/><Relationship Id="rId2" Type="http://schemas.openxmlformats.org/officeDocument/2006/relationships/tags" Target="../tags/tag6.xml"/><Relationship Id="rId16" Type="http://schemas.openxmlformats.org/officeDocument/2006/relationships/image" Target="../media/image9.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5" Type="http://schemas.openxmlformats.org/officeDocument/2006/relationships/tags" Target="../tags/tag9.xml"/><Relationship Id="rId15" Type="http://schemas.openxmlformats.org/officeDocument/2006/relationships/image" Target="../media/image7.wmf"/><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notesSlide" Target="../notesSlides/notesSlid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6E332E-1BDB-43AA-8EC1-86C4A6C025B5}"/>
              </a:ext>
            </a:extLst>
          </p:cNvPr>
          <p:cNvSpPr>
            <a:spLocks noGrp="1"/>
          </p:cNvSpPr>
          <p:nvPr>
            <p:ph type="ctrTitle"/>
          </p:nvPr>
        </p:nvSpPr>
        <p:spPr/>
        <p:txBody>
          <a:bodyPr/>
          <a:lstStyle/>
          <a:p>
            <a:r>
              <a:rPr lang="en-US" dirty="0"/>
              <a:t>Lecture 6</a:t>
            </a:r>
          </a:p>
        </p:txBody>
      </p:sp>
      <p:sp>
        <p:nvSpPr>
          <p:cNvPr id="3" name="Subtitle 2">
            <a:extLst>
              <a:ext uri="{FF2B5EF4-FFF2-40B4-BE49-F238E27FC236}">
                <a16:creationId xmlns:a16="http://schemas.microsoft.com/office/drawing/2014/main" xmlns="" id="{A9C68A00-469F-445C-9C69-0E8B67994331}"/>
              </a:ext>
            </a:extLst>
          </p:cNvPr>
          <p:cNvSpPr>
            <a:spLocks noGrp="1"/>
          </p:cNvSpPr>
          <p:nvPr>
            <p:ph type="subTitle" idx="1"/>
          </p:nvPr>
        </p:nvSpPr>
        <p:spPr/>
        <p:txBody>
          <a:bodyPr/>
          <a:lstStyle/>
          <a:p>
            <a:r>
              <a:rPr lang="en-US" dirty="0"/>
              <a:t>Public Key Cryptography</a:t>
            </a:r>
          </a:p>
        </p:txBody>
      </p:sp>
    </p:spTree>
    <p:extLst>
      <p:ext uri="{BB962C8B-B14F-4D97-AF65-F5344CB8AC3E}">
        <p14:creationId xmlns:p14="http://schemas.microsoft.com/office/powerpoint/2010/main" val="1282658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368DE2-6619-4919-8F2D-F51E067384F7}"/>
              </a:ext>
            </a:extLst>
          </p:cNvPr>
          <p:cNvSpPr>
            <a:spLocks noGrp="1"/>
          </p:cNvSpPr>
          <p:nvPr>
            <p:ph type="title"/>
          </p:nvPr>
        </p:nvSpPr>
        <p:spPr/>
        <p:txBody>
          <a:bodyPr/>
          <a:lstStyle/>
          <a:p>
            <a:r>
              <a:rPr lang="en-US" dirty="0"/>
              <a:t>Example 1</a:t>
            </a:r>
          </a:p>
        </p:txBody>
      </p:sp>
      <p:sp>
        <p:nvSpPr>
          <p:cNvPr id="3" name="Content Placeholder 2">
            <a:extLst>
              <a:ext uri="{FF2B5EF4-FFF2-40B4-BE49-F238E27FC236}">
                <a16:creationId xmlns:a16="http://schemas.microsoft.com/office/drawing/2014/main" xmlns="" id="{D3F4E00B-701D-4F87-95AE-6E2FE45FEE63}"/>
              </a:ext>
            </a:extLst>
          </p:cNvPr>
          <p:cNvSpPr>
            <a:spLocks noGrp="1"/>
          </p:cNvSpPr>
          <p:nvPr>
            <p:ph idx="1"/>
          </p:nvPr>
        </p:nvSpPr>
        <p:spPr/>
        <p:txBody>
          <a:bodyPr>
            <a:normAutofit fontScale="92500" lnSpcReduction="10000"/>
          </a:bodyPr>
          <a:lstStyle/>
          <a:p>
            <a:pPr algn="l"/>
            <a:r>
              <a:rPr lang="en-US" b="0" i="0" dirty="0">
                <a:solidFill>
                  <a:srgbClr val="000000"/>
                </a:solidFill>
                <a:effectLst/>
                <a:latin typeface="Times New Roman" panose="02020603050405020304" pitchFamily="18" charset="0"/>
              </a:rPr>
              <a:t>Let the private key be the </a:t>
            </a:r>
            <a:r>
              <a:rPr lang="en-US" b="0" i="0" dirty="0" err="1">
                <a:solidFill>
                  <a:srgbClr val="000000"/>
                </a:solidFill>
                <a:effectLst/>
                <a:latin typeface="Times New Roman" panose="02020603050405020304" pitchFamily="18" charset="0"/>
              </a:rPr>
              <a:t>superincreasing</a:t>
            </a:r>
            <a:r>
              <a:rPr lang="en-US" b="0" i="0" dirty="0">
                <a:solidFill>
                  <a:srgbClr val="000000"/>
                </a:solidFill>
                <a:effectLst/>
                <a:latin typeface="Times New Roman" panose="02020603050405020304" pitchFamily="18" charset="0"/>
              </a:rPr>
              <a:t> knapsack</a:t>
            </a:r>
            <a:r>
              <a:rPr lang="en-US" dirty="0">
                <a:solidFill>
                  <a:srgbClr val="000000"/>
                </a:solidFill>
                <a:latin typeface="Times New Roman" panose="02020603050405020304" pitchFamily="18" charset="0"/>
              </a:rPr>
              <a:t>        </a:t>
            </a:r>
            <a:r>
              <a:rPr lang="en-US" b="0" i="0" dirty="0">
                <a:solidFill>
                  <a:srgbClr val="000000"/>
                </a:solidFill>
                <a:effectLst/>
                <a:latin typeface="Times New Roman" panose="02020603050405020304" pitchFamily="18" charset="0"/>
              </a:rPr>
              <a:t>   {2,3,6,13,27,52}</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and choose                           m= 31 and n = 105</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Then the general knapsack is computed as</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     2⋅31 mod 105 = 62</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     3⋅31 mod 105 = 93</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     6⋅31 mod 105 = 81</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     13⋅31 mod 105 = 88</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     27⋅31 mod 105 = 102</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     51⋅31 mod 105 = 37</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and the public key is             {62,93,81,88,102,37}.</a:t>
            </a:r>
          </a:p>
        </p:txBody>
      </p:sp>
    </p:spTree>
    <p:extLst>
      <p:ext uri="{BB962C8B-B14F-4D97-AF65-F5344CB8AC3E}">
        <p14:creationId xmlns:p14="http://schemas.microsoft.com/office/powerpoint/2010/main" val="2656561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FC0326-8252-46DC-B071-3D1685182701}"/>
              </a:ext>
            </a:extLst>
          </p:cNvPr>
          <p:cNvSpPr>
            <a:spLocks noGrp="1"/>
          </p:cNvSpPr>
          <p:nvPr>
            <p:ph type="title"/>
          </p:nvPr>
        </p:nvSpPr>
        <p:spPr/>
        <p:txBody>
          <a:bodyPr/>
          <a:lstStyle/>
          <a:p>
            <a:r>
              <a:rPr lang="en-US" dirty="0"/>
              <a:t>Example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34C453A7-EBB6-42BE-A28F-3ACAD5F76C17}"/>
                  </a:ext>
                </a:extLst>
              </p:cNvPr>
              <p:cNvSpPr>
                <a:spLocks noGrp="1"/>
              </p:cNvSpPr>
              <p:nvPr>
                <p:ph idx="1"/>
              </p:nvPr>
            </p:nvSpPr>
            <p:spPr/>
            <p:txBody>
              <a:bodyPr>
                <a:normAutofit fontScale="92500" lnSpcReduction="10000"/>
              </a:bodyPr>
              <a:lstStyle/>
              <a:p>
                <a:pPr algn="l"/>
                <a:r>
                  <a:rPr lang="en-US" b="0" i="0" dirty="0">
                    <a:solidFill>
                      <a:srgbClr val="000000"/>
                    </a:solidFill>
                    <a:effectLst/>
                    <a:latin typeface="Times New Roman" panose="02020603050405020304" pitchFamily="18" charset="0"/>
                  </a:rPr>
                  <a:t>To encrypt, say, 110101, we compute</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      1⋅62 + 1⋅93 + 0⋅81 + 1⋅88 + 0⋅102 + 1⋅37 = 280.</a:t>
                </a:r>
              </a:p>
              <a:p>
                <a:r>
                  <a:rPr lang="en-US" b="0" i="0" dirty="0">
                    <a:solidFill>
                      <a:srgbClr val="000000"/>
                    </a:solidFill>
                    <a:effectLst/>
                    <a:latin typeface="Times New Roman" panose="02020603050405020304" pitchFamily="18" charset="0"/>
                  </a:rPr>
                  <a:t>To decrypt 280: we need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𝑛</m:t>
                    </m:r>
                  </m:oMath>
                </a14:m>
                <a:r>
                  <a:rPr lang="en-US" b="0" i="0" dirty="0">
                    <a:solidFill>
                      <a:srgbClr val="000000"/>
                    </a:solidFill>
                    <a:effectLst/>
                    <a:latin typeface="Times New Roman" panose="02020603050405020304" pitchFamily="18" charset="0"/>
                  </a:rPr>
                  <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we need the inverse of 31 mod 105, i.e., we need to find the number x such that 31x mod 105 = 1. Solving this, we find that x = 61. </a:t>
                </a:r>
              </a:p>
              <a:p>
                <a:r>
                  <a:rPr lang="en-US" b="0" i="0" dirty="0">
                    <a:solidFill>
                      <a:srgbClr val="000000"/>
                    </a:solidFill>
                    <a:effectLst/>
                    <a:latin typeface="Times New Roman" panose="02020603050405020304" pitchFamily="18" charset="0"/>
                  </a:rPr>
                  <a:t>Then   </a:t>
                </a:r>
                <a14:m>
                  <m:oMath xmlns:m="http://schemas.openxmlformats.org/officeDocument/2006/math">
                    <m:r>
                      <a:rPr lang="en-US" b="1" i="1" smtClean="0">
                        <a:solidFill>
                          <a:srgbClr val="FF0000"/>
                        </a:solidFill>
                        <a:latin typeface="Cambria Math" panose="02040503050406030204" pitchFamily="18" charset="0"/>
                      </a:rPr>
                      <m:t>𝑪</m:t>
                    </m:r>
                    <m:sSup>
                      <m:sSupPr>
                        <m:ctrlPr>
                          <a:rPr lang="en-US" b="1" i="1" smtClean="0">
                            <a:solidFill>
                              <a:srgbClr val="FF0000"/>
                            </a:solidFill>
                            <a:latin typeface="Cambria Math" panose="02040503050406030204" pitchFamily="18" charset="0"/>
                          </a:rPr>
                        </m:ctrlPr>
                      </m:sSupPr>
                      <m:e>
                        <m:r>
                          <a:rPr lang="en-US" b="1" i="1" smtClean="0">
                            <a:solidFill>
                              <a:srgbClr val="FF0000"/>
                            </a:solidFill>
                            <a:latin typeface="Cambria Math" panose="02040503050406030204" pitchFamily="18" charset="0"/>
                          </a:rPr>
                          <m:t>𝒎</m:t>
                        </m:r>
                      </m:e>
                      <m:sup>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𝟏</m:t>
                        </m:r>
                      </m:sup>
                    </m:sSup>
                    <m:r>
                      <a:rPr lang="en-US" b="1" i="1" smtClean="0">
                        <a:solidFill>
                          <a:srgbClr val="FF0000"/>
                        </a:solidFill>
                        <a:latin typeface="Cambria Math" panose="02040503050406030204" pitchFamily="18" charset="0"/>
                      </a:rPr>
                      <m:t> </m:t>
                    </m:r>
                    <m:r>
                      <a:rPr lang="en-US" b="1" i="1" smtClean="0">
                        <a:solidFill>
                          <a:srgbClr val="FF0000"/>
                        </a:solidFill>
                        <a:latin typeface="Cambria Math" panose="02040503050406030204" pitchFamily="18" charset="0"/>
                      </a:rPr>
                      <m:t>𝒎𝒐𝒅</m:t>
                    </m:r>
                    <m:r>
                      <a:rPr lang="en-US" b="1" i="1" smtClean="0">
                        <a:solidFill>
                          <a:srgbClr val="FF0000"/>
                        </a:solidFill>
                        <a:latin typeface="Cambria Math" panose="02040503050406030204" pitchFamily="18" charset="0"/>
                      </a:rPr>
                      <m:t> </m:t>
                    </m:r>
                    <m:r>
                      <a:rPr lang="en-US" b="1" i="1" smtClean="0">
                        <a:solidFill>
                          <a:srgbClr val="FF0000"/>
                        </a:solidFill>
                        <a:latin typeface="Cambria Math" panose="02040503050406030204" pitchFamily="18" charset="0"/>
                      </a:rPr>
                      <m:t>𝒏</m:t>
                    </m:r>
                  </m:oMath>
                </a14:m>
                <a:r>
                  <a:rPr lang="en-US" b="1" i="0" dirty="0">
                    <a:solidFill>
                      <a:srgbClr val="FF0000"/>
                    </a:solidFill>
                    <a:effectLst/>
                    <a:latin typeface="Times New Roman" panose="02020603050405020304" pitchFamily="18" charset="0"/>
                  </a:rPr>
                  <a:t/>
                </a:r>
                <a:br>
                  <a:rPr lang="en-US" b="1" i="0" dirty="0">
                    <a:solidFill>
                      <a:srgbClr val="FF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          280⋅61 mod 105 = 70,</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which we easily solve using the </a:t>
                </a:r>
                <a:r>
                  <a:rPr lang="en-US" b="0" i="0" dirty="0" err="1">
                    <a:solidFill>
                      <a:srgbClr val="000000"/>
                    </a:solidFill>
                    <a:effectLst/>
                    <a:latin typeface="Times New Roman" panose="02020603050405020304" pitchFamily="18" charset="0"/>
                  </a:rPr>
                  <a:t>superincreasing</a:t>
                </a:r>
                <a:r>
                  <a:rPr lang="en-US" b="0" i="0" dirty="0">
                    <a:solidFill>
                      <a:srgbClr val="000000"/>
                    </a:solidFill>
                    <a:effectLst/>
                    <a:latin typeface="Times New Roman" panose="02020603050405020304" pitchFamily="18" charset="0"/>
                  </a:rPr>
                  <a:t> knapsack to find the plaintext 110101.</a:t>
                </a:r>
              </a:p>
            </p:txBody>
          </p:sp>
        </mc:Choice>
        <mc:Fallback xmlns="">
          <p:sp>
            <p:nvSpPr>
              <p:cNvPr id="3" name="Content Placeholder 2">
                <a:extLst>
                  <a:ext uri="{FF2B5EF4-FFF2-40B4-BE49-F238E27FC236}">
                    <a16:creationId xmlns:a16="http://schemas.microsoft.com/office/drawing/2014/main" id="{34C453A7-EBB6-42BE-A28F-3ACAD5F76C17}"/>
                  </a:ext>
                </a:extLst>
              </p:cNvPr>
              <p:cNvSpPr>
                <a:spLocks noGrp="1" noRot="1" noChangeAspect="1" noMove="1" noResize="1" noEditPoints="1" noAdjustHandles="1" noChangeArrowheads="1" noChangeShapeType="1" noTextEdit="1"/>
              </p:cNvSpPr>
              <p:nvPr>
                <p:ph idx="1"/>
              </p:nvPr>
            </p:nvSpPr>
            <p:spPr>
              <a:blipFill>
                <a:blip r:embed="rId2"/>
                <a:stretch>
                  <a:fillRect l="-928" t="-3081"/>
                </a:stretch>
              </a:blipFill>
            </p:spPr>
            <p:txBody>
              <a:bodyPr/>
              <a:lstStyle/>
              <a:p>
                <a:r>
                  <a:rPr lang="en-US">
                    <a:noFill/>
                  </a:rPr>
                  <a:t> </a:t>
                </a:r>
              </a:p>
            </p:txBody>
          </p:sp>
        </mc:Fallback>
      </mc:AlternateContent>
    </p:spTree>
    <p:extLst>
      <p:ext uri="{BB962C8B-B14F-4D97-AF65-F5344CB8AC3E}">
        <p14:creationId xmlns:p14="http://schemas.microsoft.com/office/powerpoint/2010/main" val="3289583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2DB646-578E-4DE3-86F0-EA5562FCDD40}"/>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xmlns="" id="{D75DB9E2-C8B5-4645-888E-95CD7DF04930}"/>
              </a:ext>
            </a:extLst>
          </p:cNvPr>
          <p:cNvSpPr>
            <a:spLocks noGrp="1"/>
          </p:cNvSpPr>
          <p:nvPr>
            <p:ph idx="1"/>
          </p:nvPr>
        </p:nvSpPr>
        <p:spPr/>
        <p:txBody>
          <a:bodyPr>
            <a:normAutofit fontScale="85000" lnSpcReduction="20000"/>
          </a:bodyPr>
          <a:lstStyle/>
          <a:p>
            <a:r>
              <a:rPr lang="en-US" dirty="0"/>
              <a:t>The </a:t>
            </a:r>
            <a:r>
              <a:rPr lang="en-US" dirty="0" err="1"/>
              <a:t>superincreasing</a:t>
            </a:r>
            <a:r>
              <a:rPr lang="en-US" dirty="0"/>
              <a:t> knapsack</a:t>
            </a:r>
          </a:p>
          <a:p>
            <a:pPr marL="457200" lvl="1" indent="0">
              <a:buNone/>
            </a:pPr>
            <a:r>
              <a:rPr lang="en-US" sz="2800" dirty="0"/>
              <a:t> (2, 3, 7, 14, 30, 57, 120, 251) </a:t>
            </a:r>
          </a:p>
          <a:p>
            <a:pPr marL="914400" lvl="2" indent="0">
              <a:buNone/>
            </a:pPr>
            <a:r>
              <a:rPr lang="en-US" sz="2800" dirty="0"/>
              <a:t>m = 41 and n = 491</a:t>
            </a:r>
          </a:p>
          <a:p>
            <a:pPr marL="914400" lvl="2" indent="0">
              <a:buNone/>
            </a:pPr>
            <a:endParaRPr lang="en-US" sz="2800" dirty="0"/>
          </a:p>
          <a:p>
            <a:r>
              <a:rPr lang="en-US" sz="2400" dirty="0"/>
              <a:t>Then the general knapsack is computed from the </a:t>
            </a:r>
            <a:r>
              <a:rPr lang="en-US" sz="2400" dirty="0" err="1"/>
              <a:t>superincreasing</a:t>
            </a:r>
            <a:r>
              <a:rPr lang="en-US" sz="2400" dirty="0"/>
              <a:t> knapsack by modular multiplication</a:t>
            </a:r>
          </a:p>
          <a:p>
            <a:pPr marL="457200" lvl="1" indent="0">
              <a:buNone/>
            </a:pPr>
            <a:r>
              <a:rPr lang="da-DK" sz="2000" dirty="0"/>
              <a:t>2m = 2 · 41 = 82 mod 491 </a:t>
            </a:r>
          </a:p>
          <a:p>
            <a:pPr marL="457200" lvl="1" indent="0">
              <a:buNone/>
            </a:pPr>
            <a:r>
              <a:rPr lang="da-DK" sz="2000" dirty="0"/>
              <a:t>3m = 3 · 41 = 123 mod 491 </a:t>
            </a:r>
          </a:p>
          <a:p>
            <a:pPr marL="457200" lvl="1" indent="0">
              <a:buNone/>
            </a:pPr>
            <a:r>
              <a:rPr lang="da-DK" sz="2000" dirty="0"/>
              <a:t>7m = 7 · 41 = 287 mod 491 </a:t>
            </a:r>
          </a:p>
          <a:p>
            <a:pPr marL="457200" lvl="1" indent="0">
              <a:buNone/>
            </a:pPr>
            <a:r>
              <a:rPr lang="da-DK" sz="2000" dirty="0"/>
              <a:t>14m = 14 · 41 = 83 mod 491 </a:t>
            </a:r>
          </a:p>
          <a:p>
            <a:pPr marL="457200" lvl="1" indent="0">
              <a:buNone/>
            </a:pPr>
            <a:r>
              <a:rPr lang="da-DK" sz="2000" dirty="0"/>
              <a:t>30m = 30 · 41 = 248 mod 491 </a:t>
            </a:r>
          </a:p>
          <a:p>
            <a:pPr marL="457200" lvl="1" indent="0">
              <a:buNone/>
            </a:pPr>
            <a:r>
              <a:rPr lang="da-DK" sz="2000" dirty="0"/>
              <a:t>57m = 57 · 41 = 373 mod 491 </a:t>
            </a:r>
          </a:p>
          <a:p>
            <a:pPr marL="457200" lvl="1" indent="0">
              <a:buNone/>
            </a:pPr>
            <a:r>
              <a:rPr lang="da-DK" sz="2000" dirty="0"/>
              <a:t>120m = 120 · 41 = 10 mod 491 </a:t>
            </a:r>
          </a:p>
          <a:p>
            <a:pPr marL="457200" lvl="1" indent="0">
              <a:buNone/>
            </a:pPr>
            <a:r>
              <a:rPr lang="da-DK" sz="2000" dirty="0"/>
              <a:t>251m = 251 · 41 = 471 mod 491.</a:t>
            </a:r>
          </a:p>
          <a:p>
            <a:r>
              <a:rPr lang="en-US" dirty="0"/>
              <a:t>The resulting general knapsack is (82, 123, 287, 83, 248, 373, 10, 471)</a:t>
            </a:r>
            <a:endParaRPr lang="en-US" sz="3600" dirty="0"/>
          </a:p>
        </p:txBody>
      </p:sp>
    </p:spTree>
    <p:extLst>
      <p:ext uri="{BB962C8B-B14F-4D97-AF65-F5344CB8AC3E}">
        <p14:creationId xmlns:p14="http://schemas.microsoft.com/office/powerpoint/2010/main" val="3477620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02D91-1AA0-422D-A972-95A1BAF03636}"/>
              </a:ext>
            </a:extLst>
          </p:cNvPr>
          <p:cNvSpPr>
            <a:spLocks noGrp="1"/>
          </p:cNvSpPr>
          <p:nvPr>
            <p:ph type="title"/>
          </p:nvPr>
        </p:nvSpPr>
        <p:spPr/>
        <p:txBody>
          <a:bodyPr/>
          <a:lstStyle/>
          <a:p>
            <a:r>
              <a:rPr lang="en-US" dirty="0"/>
              <a:t>Example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41E30902-559E-4C8E-A661-2B09A57F4EF0}"/>
                  </a:ext>
                </a:extLst>
              </p:cNvPr>
              <p:cNvSpPr>
                <a:spLocks noGrp="1"/>
              </p:cNvSpPr>
              <p:nvPr>
                <p:ph idx="1"/>
              </p:nvPr>
            </p:nvSpPr>
            <p:spPr/>
            <p:txBody>
              <a:bodyPr/>
              <a:lstStyle/>
              <a:p>
                <a:r>
                  <a:rPr lang="en-US" dirty="0"/>
                  <a:t>The public key is the general knapsack Public key: (82, 123, 287, 83, 248, 373, 10, 471). </a:t>
                </a:r>
              </a:p>
              <a:p>
                <a:r>
                  <a:rPr lang="en-US" dirty="0"/>
                  <a:t>The private key is the </a:t>
                </a:r>
                <a:r>
                  <a:rPr lang="en-US" dirty="0" err="1"/>
                  <a:t>superincreasing</a:t>
                </a:r>
                <a:r>
                  <a:rPr lang="en-US" dirty="0"/>
                  <a:t> knapsack together with the modular inverse of the conversion factor m, that is:</a:t>
                </a:r>
              </a:p>
              <a:p>
                <a:pPr lvl="1"/>
                <a:r>
                  <a:rPr lang="en-US" dirty="0"/>
                  <a:t> Private key: (2, 3, 7, 14, 30, 57, 120, 251) and</a:t>
                </a:r>
              </a:p>
              <a:p>
                <a:pPr lvl="1"/>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𝑚</m:t>
                        </m:r>
                      </m:e>
                      <m:sup>
                        <m:r>
                          <a:rPr lang="en-US" b="0" i="1" dirty="0" smtClean="0">
                            <a:latin typeface="Cambria Math" panose="02040503050406030204" pitchFamily="18" charset="0"/>
                          </a:rPr>
                          <m:t>−</m:t>
                        </m:r>
                        <m:r>
                          <a:rPr lang="en-US" b="0" i="1" dirty="0" smtClean="0">
                            <a:latin typeface="Cambria Math" panose="02040503050406030204" pitchFamily="18" charset="0"/>
                          </a:rPr>
                          <m:t>1</m:t>
                        </m:r>
                      </m:sup>
                    </m:sSup>
                    <m:r>
                      <a:rPr lang="en-US" i="1" dirty="0" smtClean="0">
                        <a:latin typeface="Cambria Math" panose="02040503050406030204" pitchFamily="18" charset="0"/>
                      </a:rPr>
                      <m:t>𝑚𝑜𝑑</m:t>
                    </m:r>
                    <m:r>
                      <a:rPr lang="en-US" i="1" dirty="0" smtClean="0">
                        <a:latin typeface="Cambria Math" panose="02040503050406030204" pitchFamily="18" charset="0"/>
                      </a:rPr>
                      <m:t> </m:t>
                    </m:r>
                    <m:r>
                      <a:rPr lang="en-US" i="1" dirty="0" smtClean="0">
                        <a:latin typeface="Cambria Math" panose="02040503050406030204" pitchFamily="18" charset="0"/>
                      </a:rPr>
                      <m:t>𝑛</m:t>
                    </m:r>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41</m:t>
                        </m:r>
                      </m:e>
                      <m:sup>
                        <m:r>
                          <a:rPr lang="en-US" b="0" i="1" dirty="0" smtClean="0">
                            <a:latin typeface="Cambria Math" panose="02040503050406030204" pitchFamily="18" charset="0"/>
                          </a:rPr>
                          <m:t>−</m:t>
                        </m:r>
                        <m:r>
                          <a:rPr lang="en-US" b="0" i="1" dirty="0" smtClean="0">
                            <a:latin typeface="Cambria Math" panose="02040503050406030204" pitchFamily="18" charset="0"/>
                          </a:rPr>
                          <m:t>1</m:t>
                        </m:r>
                      </m:sup>
                    </m:sSup>
                    <m:r>
                      <a:rPr lang="en-US" i="1" dirty="0" smtClean="0">
                        <a:latin typeface="Cambria Math" panose="02040503050406030204" pitchFamily="18" charset="0"/>
                      </a:rPr>
                      <m:t>𝑚𝑜𝑑</m:t>
                    </m:r>
                    <m:r>
                      <a:rPr lang="en-US" i="1" dirty="0" smtClean="0">
                        <a:latin typeface="Cambria Math" panose="02040503050406030204" pitchFamily="18" charset="0"/>
                      </a:rPr>
                      <m:t> </m:t>
                    </m:r>
                    <m:r>
                      <a:rPr lang="en-US" i="1" dirty="0" smtClean="0">
                        <a:latin typeface="Cambria Math" panose="02040503050406030204" pitchFamily="18" charset="0"/>
                      </a:rPr>
                      <m:t>491</m:t>
                    </m:r>
                    <m:r>
                      <a:rPr lang="en-US" i="1" dirty="0" smtClean="0">
                        <a:latin typeface="Cambria Math" panose="02040503050406030204" pitchFamily="18" charset="0"/>
                      </a:rPr>
                      <m:t> = </m:t>
                    </m:r>
                    <m:r>
                      <a:rPr lang="en-US" i="1" dirty="0" smtClean="0">
                        <a:latin typeface="Cambria Math" panose="02040503050406030204" pitchFamily="18" charset="0"/>
                      </a:rPr>
                      <m:t>12</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41E30902-559E-4C8E-A661-2B09A57F4EF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598327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AAB83A-514B-4B54-ADF3-579FB39AC1AC}"/>
              </a:ext>
            </a:extLst>
          </p:cNvPr>
          <p:cNvSpPr>
            <a:spLocks noGrp="1"/>
          </p:cNvSpPr>
          <p:nvPr>
            <p:ph type="title"/>
          </p:nvPr>
        </p:nvSpPr>
        <p:spPr/>
        <p:txBody>
          <a:bodyPr/>
          <a:lstStyle/>
          <a:p>
            <a:r>
              <a:rPr lang="en-US" dirty="0"/>
              <a:t>Example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8D795353-B96B-42EF-B481-999D997AC6FB}"/>
                  </a:ext>
                </a:extLst>
              </p:cNvPr>
              <p:cNvSpPr>
                <a:spLocks noGrp="1"/>
              </p:cNvSpPr>
              <p:nvPr>
                <p:ph idx="1"/>
              </p:nvPr>
            </p:nvSpPr>
            <p:spPr/>
            <p:txBody>
              <a:bodyPr>
                <a:normAutofit lnSpcReduction="10000"/>
              </a:bodyPr>
              <a:lstStyle/>
              <a:p>
                <a:r>
                  <a:rPr lang="en-US" dirty="0"/>
                  <a:t>message M = 150 </a:t>
                </a:r>
              </a:p>
              <a:p>
                <a:pPr lvl="1"/>
                <a:r>
                  <a:rPr lang="en-US" dirty="0"/>
                  <a:t> first converts 150 to binary, that is, 10010110. </a:t>
                </a:r>
              </a:p>
              <a:p>
                <a:pPr lvl="1"/>
                <a:r>
                  <a:rPr lang="en-US" dirty="0"/>
                  <a:t>Then we use the 1 bits to select the elements of the general knapsack that are summed to give the ciphertext. </a:t>
                </a:r>
              </a:p>
              <a:p>
                <a:pPr lvl="1"/>
                <a:r>
                  <a:rPr lang="en-US" dirty="0"/>
                  <a:t>C = 82 + 83 + 373 + 10 = 548. </a:t>
                </a:r>
              </a:p>
              <a:p>
                <a:r>
                  <a:rPr lang="en-US" dirty="0"/>
                  <a:t>To decrypt this ciphertext </a:t>
                </a:r>
                <a14:m>
                  <m:oMath xmlns:m="http://schemas.openxmlformats.org/officeDocument/2006/math">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𝑚</m:t>
                        </m:r>
                      </m:e>
                      <m:sup>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1</m:t>
                        </m:r>
                      </m:sup>
                    </m:sSup>
                  </m:oMath>
                </a14:m>
                <a:r>
                  <a:rPr lang="en-US" dirty="0">
                    <a:solidFill>
                      <a:srgbClr val="FF0000"/>
                    </a:solidFill>
                  </a:rPr>
                  <a:t>=12</a:t>
                </a:r>
                <a:endParaRPr lang="en-US" dirty="0"/>
              </a:p>
              <a:p>
                <a14:m>
                  <m:oMath xmlns:m="http://schemas.openxmlformats.org/officeDocument/2006/math">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𝑛</m:t>
                    </m:r>
                  </m:oMath>
                </a14:m>
                <a:r>
                  <a:rPr lang="en-US" b="0" i="0" dirty="0">
                    <a:solidFill>
                      <a:srgbClr val="000000"/>
                    </a:solidFill>
                    <a:effectLst/>
                    <a:latin typeface="Times New Roman" panose="02020603050405020304" pitchFamily="18" charset="0"/>
                  </a:rPr>
                  <a:t>  =</a:t>
                </a:r>
                <a14:m>
                  <m:oMath xmlns:m="http://schemas.openxmlformats.org/officeDocument/2006/math">
                    <m:r>
                      <a:rPr lang="en-US" b="0" i="0" dirty="0" smtClean="0">
                        <a:latin typeface="Cambria Math" panose="02040503050406030204" pitchFamily="18" charset="0"/>
                      </a:rPr>
                      <m:t>      </m:t>
                    </m:r>
                    <m:r>
                      <a:rPr lang="en-US" i="1" dirty="0" smtClean="0">
                        <a:latin typeface="Cambria Math" panose="02040503050406030204" pitchFamily="18" charset="0"/>
                      </a:rPr>
                      <m:t>548</m:t>
                    </m:r>
                    <m:r>
                      <a:rPr lang="en-US" i="1" dirty="0">
                        <a:latin typeface="Cambria Math" panose="02040503050406030204" pitchFamily="18" charset="0"/>
                      </a:rPr>
                      <m:t>·</m:t>
                    </m:r>
                    <m:r>
                      <a:rPr lang="en-US" i="1" dirty="0">
                        <a:latin typeface="Cambria Math" panose="02040503050406030204" pitchFamily="18" charset="0"/>
                      </a:rPr>
                      <m:t>12</m:t>
                    </m:r>
                    <m:r>
                      <a:rPr lang="en-US" i="1" dirty="0">
                        <a:latin typeface="Cambria Math" panose="02040503050406030204" pitchFamily="18" charset="0"/>
                      </a:rPr>
                      <m:t> </m:t>
                    </m:r>
                    <m:r>
                      <a:rPr lang="en-US" i="1" dirty="0">
                        <a:latin typeface="Cambria Math" panose="02040503050406030204" pitchFamily="18" charset="0"/>
                      </a:rPr>
                      <m:t>𝑚𝑜𝑑</m:t>
                    </m:r>
                    <m:r>
                      <a:rPr lang="en-US" i="1" dirty="0">
                        <a:latin typeface="Cambria Math" panose="02040503050406030204" pitchFamily="18" charset="0"/>
                      </a:rPr>
                      <m:t> </m:t>
                    </m:r>
                    <m:r>
                      <a:rPr lang="en-US" i="1" dirty="0">
                        <a:latin typeface="Cambria Math" panose="02040503050406030204" pitchFamily="18" charset="0"/>
                      </a:rPr>
                      <m:t>491</m:t>
                    </m:r>
                    <m:r>
                      <a:rPr lang="en-US" i="1" dirty="0">
                        <a:latin typeface="Cambria Math" panose="02040503050406030204" pitchFamily="18" charset="0"/>
                      </a:rPr>
                      <m:t> = </m:t>
                    </m:r>
                    <m:r>
                      <a:rPr lang="en-US" i="1" dirty="0">
                        <a:latin typeface="Cambria Math" panose="02040503050406030204" pitchFamily="18" charset="0"/>
                      </a:rPr>
                      <m:t>193</m:t>
                    </m:r>
                    <m:r>
                      <a:rPr lang="en-US" i="1" dirty="0">
                        <a:latin typeface="Cambria Math" panose="02040503050406030204" pitchFamily="18" charset="0"/>
                      </a:rPr>
                      <m:t> </m:t>
                    </m:r>
                  </m:oMath>
                </a14:m>
                <a:endParaRPr lang="en-US" dirty="0"/>
              </a:p>
              <a:p>
                <a:r>
                  <a:rPr lang="en-US" dirty="0"/>
                  <a:t>Then we solve the </a:t>
                </a:r>
                <a:r>
                  <a:rPr lang="en-US" dirty="0" err="1"/>
                  <a:t>superincreasing</a:t>
                </a:r>
                <a:r>
                  <a:rPr lang="en-US" dirty="0"/>
                  <a:t> knapsack for 193. </a:t>
                </a:r>
              </a:p>
              <a:p>
                <a:r>
                  <a:rPr lang="en-US" dirty="0"/>
                  <a:t>This is an easy (linear time) problem from which Bob recovers the message in binary 10010110 or, in decimal, M = 150.</a:t>
                </a:r>
              </a:p>
            </p:txBody>
          </p:sp>
        </mc:Choice>
        <mc:Fallback xmlns="">
          <p:sp>
            <p:nvSpPr>
              <p:cNvPr id="3" name="Content Placeholder 2">
                <a:extLst>
                  <a:ext uri="{FF2B5EF4-FFF2-40B4-BE49-F238E27FC236}">
                    <a16:creationId xmlns:a16="http://schemas.microsoft.com/office/drawing/2014/main" id="{8D795353-B96B-42EF-B481-999D997AC6FB}"/>
                  </a:ext>
                </a:extLst>
              </p:cNvPr>
              <p:cNvSpPr>
                <a:spLocks noGrp="1" noRot="1" noChangeAspect="1" noMove="1" noResize="1" noEditPoints="1" noAdjustHandles="1" noChangeArrowheads="1" noChangeShapeType="1" noTextEdit="1"/>
              </p:cNvSpPr>
              <p:nvPr>
                <p:ph idx="1"/>
              </p:nvPr>
            </p:nvSpPr>
            <p:spPr>
              <a:blipFill>
                <a:blip r:embed="rId2"/>
                <a:stretch>
                  <a:fillRect l="-1043" t="-3081" r="-1507"/>
                </a:stretch>
              </a:blipFill>
            </p:spPr>
            <p:txBody>
              <a:bodyPr/>
              <a:lstStyle/>
              <a:p>
                <a:r>
                  <a:rPr lang="en-US">
                    <a:noFill/>
                  </a:rPr>
                  <a:t> </a:t>
                </a:r>
              </a:p>
            </p:txBody>
          </p:sp>
        </mc:Fallback>
      </mc:AlternateContent>
    </p:spTree>
    <p:extLst>
      <p:ext uri="{BB962C8B-B14F-4D97-AF65-F5344CB8AC3E}">
        <p14:creationId xmlns:p14="http://schemas.microsoft.com/office/powerpoint/2010/main" val="3384167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FE80CF-E5AD-47A9-AC75-37615A6FDBF0}"/>
              </a:ext>
            </a:extLst>
          </p:cNvPr>
          <p:cNvSpPr>
            <a:spLocks noGrp="1"/>
          </p:cNvSpPr>
          <p:nvPr>
            <p:ph type="title"/>
          </p:nvPr>
        </p:nvSpPr>
        <p:spPr/>
        <p:txBody>
          <a:bodyPr/>
          <a:lstStyle/>
          <a:p>
            <a:r>
              <a:rPr lang="en-US" dirty="0"/>
              <a:t>RSA</a:t>
            </a:r>
          </a:p>
        </p:txBody>
      </p:sp>
      <p:sp>
        <p:nvSpPr>
          <p:cNvPr id="3" name="Content Placeholder 2">
            <a:extLst>
              <a:ext uri="{FF2B5EF4-FFF2-40B4-BE49-F238E27FC236}">
                <a16:creationId xmlns:a16="http://schemas.microsoft.com/office/drawing/2014/main" xmlns="" id="{34092994-D9F6-4EA7-A902-3B78D11BD2B3}"/>
              </a:ext>
            </a:extLst>
          </p:cNvPr>
          <p:cNvSpPr>
            <a:spLocks noGrp="1"/>
          </p:cNvSpPr>
          <p:nvPr>
            <p:ph idx="1"/>
          </p:nvPr>
        </p:nvSpPr>
        <p:spPr/>
        <p:txBody>
          <a:bodyPr>
            <a:normAutofit fontScale="92500" lnSpcReduction="20000"/>
          </a:bodyPr>
          <a:lstStyle/>
          <a:p>
            <a:r>
              <a:rPr lang="en-US" dirty="0"/>
              <a:t>To generate an RSA public and private key pair, choose two large prime numbers p and q and form their product </a:t>
            </a:r>
            <a:r>
              <a:rPr lang="en-US" dirty="0">
                <a:solidFill>
                  <a:srgbClr val="FF0000"/>
                </a:solidFill>
              </a:rPr>
              <a:t>N</a:t>
            </a:r>
            <a:r>
              <a:rPr lang="en-US" dirty="0"/>
              <a:t> = </a:t>
            </a:r>
            <a:r>
              <a:rPr lang="en-US" dirty="0" err="1"/>
              <a:t>pq</a:t>
            </a:r>
            <a:r>
              <a:rPr lang="en-US" dirty="0"/>
              <a:t>. </a:t>
            </a:r>
          </a:p>
          <a:p>
            <a:r>
              <a:rPr lang="en-US" dirty="0"/>
              <a:t>Next, choose </a:t>
            </a:r>
            <a:r>
              <a:rPr lang="en-US" dirty="0">
                <a:solidFill>
                  <a:srgbClr val="FF0000"/>
                </a:solidFill>
              </a:rPr>
              <a:t>e</a:t>
            </a:r>
            <a:r>
              <a:rPr lang="en-US" dirty="0"/>
              <a:t> relatively prime to (p − 1)(q − 1).</a:t>
            </a:r>
          </a:p>
          <a:p>
            <a:r>
              <a:rPr lang="en-US" dirty="0"/>
              <a:t>Find the multiplicative inverse of e modulo (p − 1)(q − 1), denote this inverse of e by </a:t>
            </a:r>
            <a:r>
              <a:rPr lang="en-US" dirty="0">
                <a:solidFill>
                  <a:srgbClr val="FF0000"/>
                </a:solidFill>
              </a:rPr>
              <a:t>d</a:t>
            </a:r>
            <a:r>
              <a:rPr lang="en-US" dirty="0"/>
              <a:t>. </a:t>
            </a:r>
          </a:p>
          <a:p>
            <a:r>
              <a:rPr lang="en-US" dirty="0"/>
              <a:t>At this point, we have N = </a:t>
            </a:r>
            <a:r>
              <a:rPr lang="en-US" dirty="0" err="1"/>
              <a:t>pq</a:t>
            </a:r>
            <a:r>
              <a:rPr lang="en-US" dirty="0"/>
              <a:t>, as well as e and d, which satisfy ed = 1 mod (p − 1)(q − 1). </a:t>
            </a:r>
          </a:p>
          <a:p>
            <a:r>
              <a:rPr lang="en-US" dirty="0"/>
              <a:t>The number N is the modulus, whereas e is the encryption exponent and d is the decryption exponent.</a:t>
            </a:r>
          </a:p>
          <a:p>
            <a:r>
              <a:rPr lang="en-US" dirty="0"/>
              <a:t> The RSA key pair consists of </a:t>
            </a:r>
          </a:p>
          <a:p>
            <a:pPr lvl="1"/>
            <a:r>
              <a:rPr lang="en-US" dirty="0"/>
              <a:t>Public key: (N , e) </a:t>
            </a:r>
          </a:p>
          <a:p>
            <a:pPr lvl="1"/>
            <a:r>
              <a:rPr lang="en-US" dirty="0"/>
              <a:t>Private key: d.</a:t>
            </a:r>
          </a:p>
        </p:txBody>
      </p:sp>
    </p:spTree>
    <p:extLst>
      <p:ext uri="{BB962C8B-B14F-4D97-AF65-F5344CB8AC3E}">
        <p14:creationId xmlns:p14="http://schemas.microsoft.com/office/powerpoint/2010/main" val="1181748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C34684-FE6E-4406-A8A1-9816897E27A8}"/>
              </a:ext>
            </a:extLst>
          </p:cNvPr>
          <p:cNvSpPr>
            <a:spLocks noGrp="1"/>
          </p:cNvSpPr>
          <p:nvPr>
            <p:ph type="title"/>
          </p:nvPr>
        </p:nvSpPr>
        <p:spPr/>
        <p:txBody>
          <a:bodyPr/>
          <a:lstStyle/>
          <a:p>
            <a:r>
              <a:rPr lang="en-US" dirty="0"/>
              <a:t>RSA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4A2784BC-40EC-4C22-8EDC-6005F264EA1F}"/>
                  </a:ext>
                </a:extLst>
              </p:cNvPr>
              <p:cNvSpPr>
                <a:spLocks noGrp="1"/>
              </p:cNvSpPr>
              <p:nvPr>
                <p:ph idx="1"/>
              </p:nvPr>
            </p:nvSpPr>
            <p:spPr/>
            <p:txBody>
              <a:bodyPr/>
              <a:lstStyle/>
              <a:p>
                <a:r>
                  <a:rPr lang="en-US" dirty="0"/>
                  <a:t>To encrypt with RSA, we raise the message M to the encryption exponent e, modulo N, that is, </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𝐶</m:t>
                      </m:r>
                      <m:r>
                        <a:rPr lang="en-US" sz="2800" i="1" dirty="0" smtClean="0">
                          <a:latin typeface="Cambria Math" panose="02040503050406030204" pitchFamily="18" charset="0"/>
                        </a:rPr>
                        <m:t> = </m:t>
                      </m:r>
                      <m:sSup>
                        <m:sSupPr>
                          <m:ctrlPr>
                            <a:rPr lang="en-US" sz="2800" i="1" dirty="0" smtClean="0">
                              <a:latin typeface="Cambria Math" panose="02040503050406030204" pitchFamily="18" charset="0"/>
                            </a:rPr>
                          </m:ctrlPr>
                        </m:sSupPr>
                        <m:e>
                          <m:r>
                            <a:rPr lang="en-US" sz="2800" i="1" dirty="0">
                              <a:latin typeface="Cambria Math" panose="02040503050406030204" pitchFamily="18" charset="0"/>
                            </a:rPr>
                            <m:t>𝑀</m:t>
                          </m:r>
                        </m:e>
                        <m:sup>
                          <m:r>
                            <a:rPr lang="en-US" sz="2800" i="1" dirty="0">
                              <a:latin typeface="Cambria Math" panose="02040503050406030204" pitchFamily="18" charset="0"/>
                            </a:rPr>
                            <m:t>𝑒</m:t>
                          </m:r>
                        </m:sup>
                      </m:sSup>
                      <m:r>
                        <a:rPr lang="en-US" sz="2800" i="1" dirty="0" smtClean="0">
                          <a:latin typeface="Cambria Math" panose="02040503050406030204" pitchFamily="18" charset="0"/>
                        </a:rPr>
                        <m:t> </m:t>
                      </m:r>
                      <m:r>
                        <a:rPr lang="en-US" sz="2800" i="1" dirty="0" smtClean="0">
                          <a:latin typeface="Cambria Math" panose="02040503050406030204" pitchFamily="18" charset="0"/>
                        </a:rPr>
                        <m:t>𝑚𝑜𝑑</m:t>
                      </m:r>
                      <m:r>
                        <a:rPr lang="en-US" sz="2800" i="1" dirty="0" smtClean="0">
                          <a:latin typeface="Cambria Math" panose="02040503050406030204" pitchFamily="18" charset="0"/>
                        </a:rPr>
                        <m:t> </m:t>
                      </m:r>
                      <m:r>
                        <a:rPr lang="en-US" sz="2800" i="1" dirty="0" smtClean="0">
                          <a:latin typeface="Cambria Math" panose="02040503050406030204" pitchFamily="18" charset="0"/>
                        </a:rPr>
                        <m:t>𝑁</m:t>
                      </m:r>
                    </m:oMath>
                  </m:oMathPara>
                </a14:m>
                <a:endParaRPr lang="en-US" sz="2800" dirty="0"/>
              </a:p>
              <a:p>
                <a:r>
                  <a:rPr lang="en-US" dirty="0"/>
                  <a:t>To decrypt C, modular exponentiation with the decryption exponent d is used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𝑀</m:t>
                      </m:r>
                      <m:r>
                        <a:rPr lang="en-US" i="1" dirty="0" smtClean="0">
                          <a:latin typeface="Cambria Math" panose="02040503050406030204" pitchFamily="18" charset="0"/>
                        </a:rPr>
                        <m:t> =</m:t>
                      </m:r>
                      <m:sSup>
                        <m:sSupPr>
                          <m:ctrlPr>
                            <a:rPr lang="en-US" i="1" dirty="0" smtClean="0">
                              <a:latin typeface="Cambria Math" panose="02040503050406030204" pitchFamily="18" charset="0"/>
                            </a:rPr>
                          </m:ctrlPr>
                        </m:sSupPr>
                        <m:e>
                          <m:r>
                            <a:rPr lang="en-US" i="1" dirty="0">
                              <a:latin typeface="Cambria Math" panose="02040503050406030204" pitchFamily="18" charset="0"/>
                            </a:rPr>
                            <m:t>𝐶</m:t>
                          </m:r>
                        </m:e>
                        <m:sup>
                          <m:r>
                            <a:rPr lang="en-US" i="1" dirty="0">
                              <a:latin typeface="Cambria Math" panose="02040503050406030204" pitchFamily="18" charset="0"/>
                            </a:rPr>
                            <m:t>𝑑</m:t>
                          </m:r>
                        </m:sup>
                      </m:sSup>
                      <m:r>
                        <a:rPr lang="en-US" i="1" dirty="0" smtClean="0">
                          <a:latin typeface="Cambria Math" panose="02040503050406030204" pitchFamily="18" charset="0"/>
                        </a:rPr>
                        <m:t> </m:t>
                      </m:r>
                      <m:r>
                        <a:rPr lang="en-US" i="1" dirty="0" smtClean="0">
                          <a:latin typeface="Cambria Math" panose="02040503050406030204" pitchFamily="18" charset="0"/>
                        </a:rPr>
                        <m:t>𝑚𝑜𝑑</m:t>
                      </m:r>
                      <m:r>
                        <a:rPr lang="en-US" i="1" dirty="0" smtClean="0">
                          <a:latin typeface="Cambria Math" panose="02040503050406030204" pitchFamily="18" charset="0"/>
                        </a:rPr>
                        <m:t> </m:t>
                      </m:r>
                      <m:r>
                        <a:rPr lang="en-US" i="1" dirty="0" smtClean="0">
                          <a:latin typeface="Cambria Math" panose="02040503050406030204" pitchFamily="18" charset="0"/>
                        </a:rPr>
                        <m:t>𝑁</m:t>
                      </m:r>
                    </m:oMath>
                  </m:oMathPara>
                </a14:m>
                <a:endParaRPr lang="en-US" dirty="0"/>
              </a:p>
            </p:txBody>
          </p:sp>
        </mc:Choice>
        <mc:Fallback xmlns="">
          <p:sp>
            <p:nvSpPr>
              <p:cNvPr id="3" name="Content Placeholder 2">
                <a:extLst>
                  <a:ext uri="{FF2B5EF4-FFF2-40B4-BE49-F238E27FC236}">
                    <a16:creationId xmlns:a16="http://schemas.microsoft.com/office/drawing/2014/main" id="{4A2784BC-40EC-4C22-8EDC-6005F264EA1F}"/>
                  </a:ext>
                </a:extLst>
              </p:cNvPr>
              <p:cNvSpPr>
                <a:spLocks noGrp="1" noRot="1" noChangeAspect="1" noMove="1" noResize="1" noEditPoints="1" noAdjustHandles="1" noChangeArrowheads="1" noChangeShapeType="1" noTextEdit="1"/>
              </p:cNvSpPr>
              <p:nvPr>
                <p:ph idx="1"/>
              </p:nvPr>
            </p:nvSpPr>
            <p:spPr>
              <a:blipFill>
                <a:blip r:embed="rId2"/>
                <a:stretch>
                  <a:fillRect l="-1043" t="-2241" r="-1797"/>
                </a:stretch>
              </a:blipFill>
            </p:spPr>
            <p:txBody>
              <a:bodyPr/>
              <a:lstStyle/>
              <a:p>
                <a:r>
                  <a:rPr lang="en-US">
                    <a:noFill/>
                  </a:rPr>
                  <a:t> </a:t>
                </a:r>
              </a:p>
            </p:txBody>
          </p:sp>
        </mc:Fallback>
      </mc:AlternateContent>
    </p:spTree>
    <p:extLst>
      <p:ext uri="{BB962C8B-B14F-4D97-AF65-F5344CB8AC3E}">
        <p14:creationId xmlns:p14="http://schemas.microsoft.com/office/powerpoint/2010/main" val="3798091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A80E4D-7FDC-4CA0-9C5F-66E4F5B2C093}"/>
              </a:ext>
            </a:extLst>
          </p:cNvPr>
          <p:cNvSpPr>
            <a:spLocks noGrp="1"/>
          </p:cNvSpPr>
          <p:nvPr>
            <p:ph type="title"/>
          </p:nvPr>
        </p:nvSpPr>
        <p:spPr/>
        <p:txBody>
          <a:bodyPr/>
          <a:lstStyle/>
          <a:p>
            <a:r>
              <a:rPr lang="en-US" dirty="0"/>
              <a:t>RSA</a:t>
            </a:r>
          </a:p>
        </p:txBody>
      </p:sp>
      <p:pic>
        <p:nvPicPr>
          <p:cNvPr id="5" name="Content Placeholder 4">
            <a:extLst>
              <a:ext uri="{FF2B5EF4-FFF2-40B4-BE49-F238E27FC236}">
                <a16:creationId xmlns:a16="http://schemas.microsoft.com/office/drawing/2014/main" xmlns="" id="{BA9A4C7B-BBF4-4596-A79F-F5314AAA2538}"/>
              </a:ext>
            </a:extLst>
          </p:cNvPr>
          <p:cNvPicPr>
            <a:picLocks noGrp="1" noChangeAspect="1"/>
          </p:cNvPicPr>
          <p:nvPr>
            <p:ph idx="1"/>
          </p:nvPr>
        </p:nvPicPr>
        <p:blipFill rotWithShape="1">
          <a:blip r:embed="rId2"/>
          <a:srcRect t="12807"/>
          <a:stretch/>
        </p:blipFill>
        <p:spPr>
          <a:xfrm>
            <a:off x="201234" y="1664490"/>
            <a:ext cx="8206740" cy="4464844"/>
          </a:xfrm>
        </p:spPr>
      </p:pic>
    </p:spTree>
    <p:extLst>
      <p:ext uri="{BB962C8B-B14F-4D97-AF65-F5344CB8AC3E}">
        <p14:creationId xmlns:p14="http://schemas.microsoft.com/office/powerpoint/2010/main" val="2856887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ECD9FF-7554-46E6-83F5-5AB1EA4C654F}"/>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E4E5975E-EC6D-45F8-B424-40EFC02C1361}"/>
                  </a:ext>
                </a:extLst>
              </p:cNvPr>
              <p:cNvSpPr>
                <a:spLocks noGrp="1"/>
              </p:cNvSpPr>
              <p:nvPr>
                <p:ph idx="1"/>
              </p:nvPr>
            </p:nvSpPr>
            <p:spPr/>
            <p:txBody>
              <a:bodyPr>
                <a:normAutofit lnSpcReduction="10000"/>
              </a:bodyPr>
              <a:lstStyle/>
              <a:p>
                <a:r>
                  <a:rPr lang="en-US" dirty="0"/>
                  <a:t>Let p = 11 and q = 3.</a:t>
                </a:r>
              </a:p>
              <a:p>
                <a:r>
                  <a:rPr lang="en-US" dirty="0"/>
                  <a:t>Compute N = </a:t>
                </a:r>
                <a:r>
                  <a:rPr lang="en-US" dirty="0" err="1"/>
                  <a:t>pq</a:t>
                </a:r>
                <a:r>
                  <a:rPr lang="en-US" dirty="0"/>
                  <a:t> = 33</a:t>
                </a:r>
              </a:p>
              <a:p>
                <a:r>
                  <a:rPr lang="en-US" dirty="0">
                    <a:ea typeface="Cambria Math" panose="02040503050406030204" pitchFamily="18" charset="0"/>
                  </a:rPr>
                  <a:t>Compute </a:t>
                </a:r>
                <a:r>
                  <a:rPr lang="en-US" dirty="0" err="1">
                    <a:ea typeface="Cambria Math" panose="02040503050406030204" pitchFamily="18" charset="0"/>
                  </a:rPr>
                  <a:t>euler</a:t>
                </a:r>
                <a:r>
                  <a:rPr lang="en-US" dirty="0">
                    <a:ea typeface="Cambria Math" panose="02040503050406030204" pitchFamily="18" charset="0"/>
                  </a:rPr>
                  <a:t> </a:t>
                </a:r>
                <a14:m>
                  <m:oMath xmlns:m="http://schemas.openxmlformats.org/officeDocument/2006/math">
                    <m:r>
                      <a:rPr lang="en-US" i="1" dirty="0" smtClean="0">
                        <a:latin typeface="Cambria Math" panose="02040503050406030204" pitchFamily="18" charset="0"/>
                        <a:ea typeface="Cambria Math" panose="02040503050406030204" pitchFamily="18" charset="0"/>
                      </a:rPr>
                      <m:t>𝜑</m:t>
                    </m:r>
                    <m:r>
                      <a:rPr lang="en-US" b="0" i="1" dirty="0" smtClean="0">
                        <a:latin typeface="Cambria Math" panose="02040503050406030204" pitchFamily="18" charset="0"/>
                        <a:ea typeface="Cambria Math" panose="02040503050406030204" pitchFamily="18" charset="0"/>
                      </a:rPr>
                      <m:t>=</m:t>
                    </m:r>
                    <m:d>
                      <m:dPr>
                        <m:ctrlPr>
                          <a:rPr lang="fr-FR" i="1" dirty="0">
                            <a:latin typeface="Cambria Math" panose="02040503050406030204" pitchFamily="18" charset="0"/>
                          </a:rPr>
                        </m:ctrlPr>
                      </m:dPr>
                      <m:e>
                        <m:r>
                          <a:rPr lang="fr-FR" i="1" dirty="0">
                            <a:latin typeface="Cambria Math" panose="02040503050406030204" pitchFamily="18" charset="0"/>
                          </a:rPr>
                          <m:t>𝑝</m:t>
                        </m:r>
                        <m:r>
                          <a:rPr lang="fr-FR" i="1" dirty="0">
                            <a:latin typeface="Cambria Math" panose="02040503050406030204" pitchFamily="18" charset="0"/>
                          </a:rPr>
                          <m:t> − </m:t>
                        </m:r>
                        <m:r>
                          <a:rPr lang="fr-FR" i="1" dirty="0">
                            <a:latin typeface="Cambria Math" panose="02040503050406030204" pitchFamily="18" charset="0"/>
                          </a:rPr>
                          <m:t>1</m:t>
                        </m:r>
                      </m:e>
                    </m:d>
                    <m:d>
                      <m:dPr>
                        <m:ctrlPr>
                          <a:rPr lang="fr-FR" i="1" dirty="0">
                            <a:latin typeface="Cambria Math" panose="02040503050406030204" pitchFamily="18" charset="0"/>
                          </a:rPr>
                        </m:ctrlPr>
                      </m:dPr>
                      <m:e>
                        <m:r>
                          <a:rPr lang="fr-FR" i="1" dirty="0">
                            <a:latin typeface="Cambria Math" panose="02040503050406030204" pitchFamily="18" charset="0"/>
                          </a:rPr>
                          <m:t>𝑞</m:t>
                        </m:r>
                        <m:r>
                          <a:rPr lang="fr-FR" i="1" dirty="0">
                            <a:latin typeface="Cambria Math" panose="02040503050406030204" pitchFamily="18" charset="0"/>
                          </a:rPr>
                          <m:t> − </m:t>
                        </m:r>
                        <m:r>
                          <a:rPr lang="fr-FR" i="1" dirty="0">
                            <a:latin typeface="Cambria Math" panose="02040503050406030204" pitchFamily="18" charset="0"/>
                          </a:rPr>
                          <m:t>1</m:t>
                        </m:r>
                      </m:e>
                    </m:d>
                    <m:r>
                      <a:rPr lang="fr-FR" i="1" dirty="0">
                        <a:latin typeface="Cambria Math" panose="02040503050406030204" pitchFamily="18" charset="0"/>
                      </a:rPr>
                      <m:t>= </m:t>
                    </m:r>
                    <m:r>
                      <a:rPr lang="fr-FR" i="1" dirty="0">
                        <a:latin typeface="Cambria Math" panose="02040503050406030204" pitchFamily="18" charset="0"/>
                      </a:rPr>
                      <m:t>20</m:t>
                    </m:r>
                  </m:oMath>
                </a14:m>
                <a:endParaRPr lang="en-US" dirty="0"/>
              </a:p>
              <a:p>
                <a:r>
                  <a:rPr lang="en-US" dirty="0"/>
                  <a:t>Choose e: 1&lt;e&lt;</a:t>
                </a:r>
                <a:r>
                  <a:rPr lang="en-US" dirty="0">
                    <a:ea typeface="Cambria Math" panose="02040503050406030204" pitchFamily="18" charset="0"/>
                  </a:rPr>
                  <a:t> </a:t>
                </a:r>
                <a14:m>
                  <m:oMath xmlns:m="http://schemas.openxmlformats.org/officeDocument/2006/math">
                    <m:r>
                      <a:rPr lang="en-US" i="1" dirty="0" smtClean="0">
                        <a:latin typeface="Cambria Math" panose="02040503050406030204" pitchFamily="18" charset="0"/>
                        <a:ea typeface="Cambria Math" panose="02040503050406030204" pitchFamily="18" charset="0"/>
                      </a:rPr>
                      <m:t>𝜑</m:t>
                    </m:r>
                  </m:oMath>
                </a14:m>
                <a:endParaRPr lang="en-US" dirty="0">
                  <a:ea typeface="Cambria Math" panose="02040503050406030204" pitchFamily="18" charset="0"/>
                </a:endParaRPr>
              </a:p>
              <a:p>
                <a:pPr marL="457200" lvl="1" indent="0">
                  <a:buNone/>
                </a:pPr>
                <a:r>
                  <a:rPr lang="en-US" dirty="0"/>
                  <a:t>we choose the encryption exponent e = 3, which, as required, is relatively prime to </a:t>
                </a:r>
                <a14:m>
                  <m:oMath xmlns:m="http://schemas.openxmlformats.org/officeDocument/2006/math">
                    <m:r>
                      <a:rPr lang="en-US" i="1" dirty="0" smtClean="0">
                        <a:latin typeface="Cambria Math" panose="02040503050406030204" pitchFamily="18" charset="0"/>
                        <a:ea typeface="Cambria Math" panose="02040503050406030204" pitchFamily="18" charset="0"/>
                      </a:rPr>
                      <m:t>𝜑</m:t>
                    </m:r>
                  </m:oMath>
                </a14:m>
                <a:endParaRPr lang="en-US" dirty="0">
                  <a:ea typeface="Cambria Math" panose="02040503050406030204" pitchFamily="18" charset="0"/>
                </a:endParaRPr>
              </a:p>
              <a:p>
                <a:r>
                  <a:rPr lang="en-US" dirty="0"/>
                  <a:t>We then compute the corresponding decryption exponent, which is </a:t>
                </a:r>
              </a:p>
              <a:p>
                <a:pPr marL="457200" lvl="1" indent="0">
                  <a:buNone/>
                </a:pPr>
                <a:r>
                  <a:rPr lang="en-US" dirty="0"/>
                  <a:t>ed = 3 · d mod 20 = 1                          d = 7</a:t>
                </a:r>
              </a:p>
              <a:p>
                <a:r>
                  <a:rPr lang="pt-BR" dirty="0"/>
                  <a:t>Public key: (N , e) = (33, 3)</a:t>
                </a:r>
                <a:endParaRPr lang="en-US" dirty="0"/>
              </a:p>
              <a:p>
                <a:r>
                  <a:rPr lang="en-US" dirty="0"/>
                  <a:t>Private key: d = 7</a:t>
                </a:r>
              </a:p>
              <a:p>
                <a:endParaRPr lang="en-US" dirty="0"/>
              </a:p>
            </p:txBody>
          </p:sp>
        </mc:Choice>
        <mc:Fallback xmlns="">
          <p:sp>
            <p:nvSpPr>
              <p:cNvPr id="3" name="Content Placeholder 2">
                <a:extLst>
                  <a:ext uri="{FF2B5EF4-FFF2-40B4-BE49-F238E27FC236}">
                    <a16:creationId xmlns:a16="http://schemas.microsoft.com/office/drawing/2014/main" id="{E4E5975E-EC6D-45F8-B424-40EFC02C1361}"/>
                  </a:ext>
                </a:extLst>
              </p:cNvPr>
              <p:cNvSpPr>
                <a:spLocks noGrp="1" noRot="1" noChangeAspect="1" noMove="1" noResize="1" noEditPoints="1" noAdjustHandles="1" noChangeArrowheads="1" noChangeShapeType="1" noTextEdit="1"/>
              </p:cNvSpPr>
              <p:nvPr>
                <p:ph idx="1"/>
              </p:nvPr>
            </p:nvSpPr>
            <p:spPr>
              <a:blipFill>
                <a:blip r:embed="rId2"/>
                <a:stretch>
                  <a:fillRect l="-1043" t="-3081" r="-1449" b="-1821"/>
                </a:stretch>
              </a:blipFill>
            </p:spPr>
            <p:txBody>
              <a:bodyPr/>
              <a:lstStyle/>
              <a:p>
                <a:r>
                  <a:rPr lang="en-US">
                    <a:noFill/>
                  </a:rPr>
                  <a:t> </a:t>
                </a:r>
              </a:p>
            </p:txBody>
          </p:sp>
        </mc:Fallback>
      </mc:AlternateContent>
    </p:spTree>
    <p:extLst>
      <p:ext uri="{BB962C8B-B14F-4D97-AF65-F5344CB8AC3E}">
        <p14:creationId xmlns:p14="http://schemas.microsoft.com/office/powerpoint/2010/main" val="1857447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D560B8-12EE-46A6-9C79-07A8762299D1}"/>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91195675-70F4-4CEE-B2F9-CC2EEFE299AC}"/>
                  </a:ext>
                </a:extLst>
              </p:cNvPr>
              <p:cNvSpPr>
                <a:spLocks noGrp="1"/>
              </p:cNvSpPr>
              <p:nvPr>
                <p:ph idx="1"/>
              </p:nvPr>
            </p:nvSpPr>
            <p:spPr/>
            <p:txBody>
              <a:bodyPr/>
              <a:lstStyle/>
              <a:p>
                <a:r>
                  <a:rPr lang="en-US" dirty="0"/>
                  <a:t>Suppose the message is M = 15.</a:t>
                </a:r>
              </a:p>
              <a:p>
                <a:r>
                  <a:rPr lang="en-US" dirty="0"/>
                  <a:t>The ciphertext C is</a:t>
                </a:r>
              </a:p>
              <a:p>
                <a:pPr marL="0" indent="0">
                  <a:buNone/>
                </a:pPr>
                <a:endParaRPr lang="en-US" dirty="0"/>
              </a:p>
              <a:p>
                <a:pPr marL="457200" lvl="1" indent="0">
                  <a:buNone/>
                </a:pPr>
                <a:r>
                  <a:rPr lang="en-US" dirty="0"/>
                  <a:t> </a:t>
                </a:r>
                <a14:m>
                  <m:oMath xmlns:m="http://schemas.openxmlformats.org/officeDocument/2006/math">
                    <m:r>
                      <a:rPr lang="en-US" i="1" dirty="0" smtClean="0">
                        <a:latin typeface="Cambria Math" panose="02040503050406030204" pitchFamily="18" charset="0"/>
                      </a:rPr>
                      <m:t>𝐶</m:t>
                    </m:r>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a:latin typeface="Cambria Math" panose="02040503050406030204" pitchFamily="18" charset="0"/>
                          </a:rPr>
                          <m:t>𝑀</m:t>
                        </m:r>
                      </m:e>
                      <m:sup>
                        <m:r>
                          <a:rPr lang="en-US" b="0" i="1" dirty="0" smtClean="0">
                            <a:latin typeface="Cambria Math" panose="02040503050406030204" pitchFamily="18" charset="0"/>
                          </a:rPr>
                          <m:t>𝑒</m:t>
                        </m:r>
                      </m:sup>
                    </m:sSup>
                    <m:r>
                      <a:rPr lang="en-US" i="1" dirty="0" smtClean="0">
                        <a:latin typeface="Cambria Math" panose="02040503050406030204" pitchFamily="18" charset="0"/>
                      </a:rPr>
                      <m:t> </m:t>
                    </m:r>
                    <m:r>
                      <a:rPr lang="en-US" i="1" dirty="0" smtClean="0">
                        <a:latin typeface="Cambria Math" panose="02040503050406030204" pitchFamily="18" charset="0"/>
                      </a:rPr>
                      <m:t>𝑚𝑜𝑑</m:t>
                    </m:r>
                    <m:r>
                      <a:rPr lang="en-US" i="1" dirty="0" smtClean="0">
                        <a:latin typeface="Cambria Math" panose="02040503050406030204" pitchFamily="18" charset="0"/>
                      </a:rPr>
                      <m:t> </m:t>
                    </m:r>
                    <m:r>
                      <a:rPr lang="en-US" i="1" dirty="0" smtClean="0">
                        <a:latin typeface="Cambria Math" panose="02040503050406030204" pitchFamily="18" charset="0"/>
                      </a:rPr>
                      <m:t>𝑁</m:t>
                    </m:r>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15</m:t>
                        </m:r>
                      </m:e>
                      <m:sup>
                        <m:r>
                          <a:rPr lang="en-US" b="0" i="1" dirty="0" smtClean="0">
                            <a:latin typeface="Cambria Math" panose="02040503050406030204" pitchFamily="18" charset="0"/>
                          </a:rPr>
                          <m:t>3</m:t>
                        </m:r>
                      </m:sup>
                    </m:sSup>
                    <m:r>
                      <a:rPr lang="en-US" b="0" i="1" dirty="0" smtClean="0">
                        <a:latin typeface="Cambria Math" panose="02040503050406030204" pitchFamily="18" charset="0"/>
                      </a:rPr>
                      <m:t>𝑚𝑜𝑑</m:t>
                    </m:r>
                    <m:r>
                      <a:rPr lang="en-US" b="0" i="1" dirty="0" smtClean="0">
                        <a:latin typeface="Cambria Math" panose="02040503050406030204" pitchFamily="18" charset="0"/>
                      </a:rPr>
                      <m:t> </m:t>
                    </m:r>
                    <m:r>
                      <a:rPr lang="en-US" b="0" i="1" dirty="0" smtClean="0">
                        <a:latin typeface="Cambria Math" panose="02040503050406030204" pitchFamily="18" charset="0"/>
                      </a:rPr>
                      <m:t>33</m:t>
                    </m:r>
                    <m:r>
                      <a:rPr lang="en-US" b="0" i="1" dirty="0" smtClean="0">
                        <a:latin typeface="Cambria Math" panose="02040503050406030204" pitchFamily="18" charset="0"/>
                      </a:rPr>
                      <m:t>= </m:t>
                    </m:r>
                    <m:r>
                      <a:rPr lang="en-US" b="0" i="1" dirty="0" smtClean="0">
                        <a:latin typeface="Cambria Math" panose="02040503050406030204" pitchFamily="18" charset="0"/>
                      </a:rPr>
                      <m:t>3375</m:t>
                    </m:r>
                    <m:r>
                      <a:rPr lang="en-US" b="0" i="1" dirty="0" smtClean="0">
                        <a:latin typeface="Cambria Math" panose="02040503050406030204" pitchFamily="18" charset="0"/>
                      </a:rPr>
                      <m:t> </m:t>
                    </m:r>
                    <m:r>
                      <a:rPr lang="en-US" i="1" dirty="0">
                        <a:latin typeface="Cambria Math" panose="02040503050406030204" pitchFamily="18" charset="0"/>
                      </a:rPr>
                      <m:t>𝑚𝑜𝑑</m:t>
                    </m:r>
                    <m:r>
                      <a:rPr lang="en-US" i="1" dirty="0">
                        <a:latin typeface="Cambria Math" panose="02040503050406030204" pitchFamily="18" charset="0"/>
                      </a:rPr>
                      <m:t> </m:t>
                    </m:r>
                    <m:r>
                      <a:rPr lang="en-US" i="1" dirty="0">
                        <a:latin typeface="Cambria Math" panose="02040503050406030204" pitchFamily="18" charset="0"/>
                      </a:rPr>
                      <m:t>33</m:t>
                    </m:r>
                    <m:r>
                      <a:rPr lang="en-US" i="1" dirty="0">
                        <a:latin typeface="Cambria Math" panose="02040503050406030204" pitchFamily="18" charset="0"/>
                      </a:rPr>
                      <m:t>= </m:t>
                    </m:r>
                    <m:r>
                      <a:rPr lang="en-US" i="1" dirty="0">
                        <a:latin typeface="Cambria Math" panose="02040503050406030204" pitchFamily="18" charset="0"/>
                      </a:rPr>
                      <m:t>9</m:t>
                    </m:r>
                  </m:oMath>
                </a14:m>
                <a:endParaRPr lang="en-US" dirty="0"/>
              </a:p>
              <a:p>
                <a:r>
                  <a:rPr lang="en-US" dirty="0"/>
                  <a:t>To decrypt the ciphertext C = 9</a:t>
                </a:r>
              </a:p>
              <a:p>
                <a:pPr marL="0" indent="0">
                  <a:buNone/>
                </a:pPr>
                <a:endParaRPr lang="en-US" dirty="0"/>
              </a:p>
              <a:p>
                <a:pPr marL="457200" lvl="1" indent="0">
                  <a:buNone/>
                </a:pPr>
                <a14:m>
                  <m:oMathPara xmlns:m="http://schemas.openxmlformats.org/officeDocument/2006/math">
                    <m:oMathParaPr>
                      <m:jc m:val="centerGroup"/>
                    </m:oMathParaPr>
                    <m:oMath xmlns:m="http://schemas.openxmlformats.org/officeDocument/2006/math">
                      <m:r>
                        <a:rPr lang="da-DK" i="1" dirty="0" smtClean="0">
                          <a:latin typeface="Cambria Math" panose="02040503050406030204" pitchFamily="18" charset="0"/>
                        </a:rPr>
                        <m:t>𝑀</m:t>
                      </m:r>
                      <m:r>
                        <a:rPr lang="da-DK" i="1" dirty="0" smtClean="0">
                          <a:latin typeface="Cambria Math" panose="02040503050406030204" pitchFamily="18" charset="0"/>
                        </a:rPr>
                        <m:t> = </m:t>
                      </m:r>
                      <m:sSup>
                        <m:sSupPr>
                          <m:ctrlPr>
                            <a:rPr lang="da-DK" i="1" dirty="0" smtClean="0">
                              <a:latin typeface="Cambria Math" panose="02040503050406030204" pitchFamily="18" charset="0"/>
                            </a:rPr>
                          </m:ctrlPr>
                        </m:sSupPr>
                        <m:e>
                          <m:r>
                            <a:rPr lang="en-US" b="0" i="1" dirty="0" smtClean="0">
                              <a:latin typeface="Cambria Math" panose="02040503050406030204" pitchFamily="18" charset="0"/>
                            </a:rPr>
                            <m:t>𝐶</m:t>
                          </m:r>
                        </m:e>
                        <m:sup>
                          <m:r>
                            <a:rPr lang="en-US" b="0" i="1" dirty="0" smtClean="0">
                              <a:latin typeface="Cambria Math" panose="02040503050406030204" pitchFamily="18" charset="0"/>
                            </a:rPr>
                            <m:t>𝑑</m:t>
                          </m:r>
                        </m:sup>
                      </m:sSup>
                      <m:r>
                        <a:rPr lang="da-DK" i="1" dirty="0" smtClean="0">
                          <a:latin typeface="Cambria Math" panose="02040503050406030204" pitchFamily="18" charset="0"/>
                        </a:rPr>
                        <m:t> </m:t>
                      </m:r>
                      <m:r>
                        <a:rPr lang="da-DK" i="1" dirty="0" smtClean="0">
                          <a:latin typeface="Cambria Math" panose="02040503050406030204" pitchFamily="18" charset="0"/>
                        </a:rPr>
                        <m:t>𝑚𝑜𝑑</m:t>
                      </m:r>
                      <m:r>
                        <a:rPr lang="da-DK" i="1" dirty="0" smtClean="0">
                          <a:latin typeface="Cambria Math" panose="02040503050406030204" pitchFamily="18" charset="0"/>
                        </a:rPr>
                        <m:t> </m:t>
                      </m:r>
                      <m:r>
                        <a:rPr lang="da-DK" i="1" dirty="0" smtClean="0">
                          <a:latin typeface="Cambria Math" panose="02040503050406030204" pitchFamily="18" charset="0"/>
                        </a:rPr>
                        <m:t>𝑁</m:t>
                      </m:r>
                      <m:r>
                        <a:rPr lang="da-DK" i="1" dirty="0" smtClean="0">
                          <a:latin typeface="Cambria Math" panose="02040503050406030204" pitchFamily="18" charset="0"/>
                        </a:rPr>
                        <m:t> =</m:t>
                      </m:r>
                      <m:sSup>
                        <m:sSupPr>
                          <m:ctrlPr>
                            <a:rPr lang="da-DK" i="1" dirty="0" smtClean="0">
                              <a:latin typeface="Cambria Math" panose="02040503050406030204" pitchFamily="18" charset="0"/>
                            </a:rPr>
                          </m:ctrlPr>
                        </m:sSupPr>
                        <m:e>
                          <m:r>
                            <a:rPr lang="en-US" b="0" i="1" dirty="0" smtClean="0">
                              <a:latin typeface="Cambria Math" panose="02040503050406030204" pitchFamily="18" charset="0"/>
                            </a:rPr>
                            <m:t>9</m:t>
                          </m:r>
                        </m:e>
                        <m:sup>
                          <m:r>
                            <a:rPr lang="en-US" b="0" i="1" dirty="0" smtClean="0">
                              <a:latin typeface="Cambria Math" panose="02040503050406030204" pitchFamily="18" charset="0"/>
                            </a:rPr>
                            <m:t>7</m:t>
                          </m:r>
                        </m:sup>
                      </m:sSup>
                      <m:r>
                        <a:rPr lang="en-US" b="0" i="1" dirty="0" smtClean="0">
                          <a:latin typeface="Cambria Math" panose="02040503050406030204" pitchFamily="18" charset="0"/>
                        </a:rPr>
                        <m:t> </m:t>
                      </m:r>
                      <m:r>
                        <a:rPr lang="da-DK" i="1" dirty="0">
                          <a:latin typeface="Cambria Math" panose="02040503050406030204" pitchFamily="18" charset="0"/>
                        </a:rPr>
                        <m:t>𝑚𝑜𝑑</m:t>
                      </m:r>
                      <m:r>
                        <a:rPr lang="da-DK" i="1" dirty="0">
                          <a:latin typeface="Cambria Math" panose="02040503050406030204" pitchFamily="18" charset="0"/>
                        </a:rPr>
                        <m:t> </m:t>
                      </m:r>
                      <m:r>
                        <a:rPr lang="da-DK" i="1" dirty="0">
                          <a:latin typeface="Cambria Math" panose="02040503050406030204" pitchFamily="18" charset="0"/>
                        </a:rPr>
                        <m:t>33</m:t>
                      </m:r>
                      <m:r>
                        <a:rPr lang="da-DK" i="1" dirty="0">
                          <a:latin typeface="Cambria Math" panose="02040503050406030204" pitchFamily="18" charset="0"/>
                        </a:rPr>
                        <m:t>= </m:t>
                      </m:r>
                      <m:r>
                        <a:rPr lang="da-DK" i="1" dirty="0">
                          <a:latin typeface="Cambria Math" panose="02040503050406030204" pitchFamily="18" charset="0"/>
                        </a:rPr>
                        <m:t>4</m:t>
                      </m:r>
                      <m:r>
                        <a:rPr lang="da-DK" i="1" dirty="0">
                          <a:latin typeface="Cambria Math" panose="02040503050406030204" pitchFamily="18" charset="0"/>
                        </a:rPr>
                        <m:t>,</m:t>
                      </m:r>
                      <m:r>
                        <a:rPr lang="da-DK" i="1" dirty="0">
                          <a:latin typeface="Cambria Math" panose="02040503050406030204" pitchFamily="18" charset="0"/>
                        </a:rPr>
                        <m:t>782</m:t>
                      </m:r>
                      <m:r>
                        <a:rPr lang="da-DK" i="1" dirty="0">
                          <a:latin typeface="Cambria Math" panose="02040503050406030204" pitchFamily="18" charset="0"/>
                        </a:rPr>
                        <m:t>,</m:t>
                      </m:r>
                      <m:r>
                        <a:rPr lang="da-DK" i="1" dirty="0">
                          <a:latin typeface="Cambria Math" panose="02040503050406030204" pitchFamily="18" charset="0"/>
                        </a:rPr>
                        <m:t>969</m:t>
                      </m:r>
                      <m:r>
                        <a:rPr lang="da-DK" i="1" dirty="0">
                          <a:latin typeface="Cambria Math" panose="02040503050406030204" pitchFamily="18" charset="0"/>
                        </a:rPr>
                        <m:t> </m:t>
                      </m:r>
                      <m:r>
                        <a:rPr lang="da-DK" i="1" dirty="0">
                          <a:latin typeface="Cambria Math" panose="02040503050406030204" pitchFamily="18" charset="0"/>
                        </a:rPr>
                        <m:t>𝑚𝑜𝑑</m:t>
                      </m:r>
                      <m:r>
                        <a:rPr lang="da-DK" i="1" dirty="0">
                          <a:latin typeface="Cambria Math" panose="02040503050406030204" pitchFamily="18" charset="0"/>
                        </a:rPr>
                        <m:t> </m:t>
                      </m:r>
                      <m:r>
                        <a:rPr lang="da-DK" i="1" dirty="0">
                          <a:latin typeface="Cambria Math" panose="02040503050406030204" pitchFamily="18" charset="0"/>
                        </a:rPr>
                        <m:t>33</m:t>
                      </m:r>
                      <m:r>
                        <a:rPr lang="da-DK" i="1" dirty="0">
                          <a:latin typeface="Cambria Math" panose="02040503050406030204" pitchFamily="18" charset="0"/>
                        </a:rPr>
                        <m:t>= </m:t>
                      </m:r>
                      <m:r>
                        <a:rPr lang="da-DK" i="1" dirty="0">
                          <a:latin typeface="Cambria Math" panose="02040503050406030204" pitchFamily="18" charset="0"/>
                        </a:rPr>
                        <m:t>15</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1195675-70F4-4CEE-B2F9-CC2EEFE299AC}"/>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578547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7D4422-B43B-4609-98C8-5882A2DA9A5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5B25B773-43D7-4543-90C2-12CAA1AB4ED3}"/>
              </a:ext>
            </a:extLst>
          </p:cNvPr>
          <p:cNvSpPr>
            <a:spLocks noGrp="1"/>
          </p:cNvSpPr>
          <p:nvPr>
            <p:ph idx="1"/>
          </p:nvPr>
        </p:nvSpPr>
        <p:spPr/>
        <p:txBody>
          <a:bodyPr/>
          <a:lstStyle/>
          <a:p>
            <a:r>
              <a:rPr lang="en-US" dirty="0"/>
              <a:t>Categories of ciphers:</a:t>
            </a:r>
          </a:p>
          <a:p>
            <a:pPr lvl="1"/>
            <a:r>
              <a:rPr lang="en-US" sz="3200" dirty="0">
                <a:solidFill>
                  <a:schemeClr val="tx1">
                    <a:lumMod val="65000"/>
                    <a:lumOff val="35000"/>
                  </a:schemeClr>
                </a:solidFill>
              </a:rPr>
              <a:t> Symmetric ciphers</a:t>
            </a:r>
          </a:p>
          <a:p>
            <a:pPr lvl="2"/>
            <a:r>
              <a:rPr lang="en-US" sz="2400" dirty="0">
                <a:solidFill>
                  <a:schemeClr val="tx1">
                    <a:lumMod val="65000"/>
                    <a:lumOff val="35000"/>
                  </a:schemeClr>
                </a:solidFill>
              </a:rPr>
              <a:t>stream ciphers</a:t>
            </a:r>
          </a:p>
          <a:p>
            <a:pPr lvl="2"/>
            <a:r>
              <a:rPr lang="en-US" sz="2400" dirty="0">
                <a:solidFill>
                  <a:schemeClr val="tx1">
                    <a:lumMod val="65000"/>
                    <a:lumOff val="35000"/>
                  </a:schemeClr>
                </a:solidFill>
              </a:rPr>
              <a:t>block ciphers</a:t>
            </a:r>
            <a:endParaRPr lang="en-US" sz="2800" dirty="0">
              <a:solidFill>
                <a:schemeClr val="tx1">
                  <a:lumMod val="65000"/>
                  <a:lumOff val="35000"/>
                </a:schemeClr>
              </a:solidFill>
            </a:endParaRPr>
          </a:p>
          <a:p>
            <a:pPr lvl="1"/>
            <a:r>
              <a:rPr lang="en-US" sz="3200" b="1" dirty="0">
                <a:solidFill>
                  <a:srgbClr val="FF0000"/>
                </a:solidFill>
              </a:rPr>
              <a:t>Public key cryptosystems</a:t>
            </a:r>
          </a:p>
        </p:txBody>
      </p:sp>
    </p:spTree>
    <p:extLst>
      <p:ext uri="{BB962C8B-B14F-4D97-AF65-F5344CB8AC3E}">
        <p14:creationId xmlns:p14="http://schemas.microsoft.com/office/powerpoint/2010/main" val="2124343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ChangeArrowheads="1"/>
          </p:cNvSpPr>
          <p:nvPr>
            <p:custDataLst>
              <p:tags r:id="rId1"/>
            </p:custDataLst>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Times New Roman" panose="02020603050405020304" pitchFamily="18" charset="0"/>
              </a:defRPr>
            </a:lvl1pPr>
            <a:lvl2pPr marL="742950" indent="-285750">
              <a:defRPr sz="3200" b="1">
                <a:solidFill>
                  <a:schemeClr val="tx1"/>
                </a:solidFill>
                <a:latin typeface="Times New Roman" panose="02020603050405020304" pitchFamily="18" charset="0"/>
              </a:defRPr>
            </a:lvl2pPr>
            <a:lvl3pPr marL="1143000" indent="-228600">
              <a:defRPr sz="3200" b="1">
                <a:solidFill>
                  <a:schemeClr val="tx1"/>
                </a:solidFill>
                <a:latin typeface="Times New Roman" panose="02020603050405020304" pitchFamily="18" charset="0"/>
              </a:defRPr>
            </a:lvl3pPr>
            <a:lvl4pPr marL="1600200" indent="-228600">
              <a:defRPr sz="3200" b="1">
                <a:solidFill>
                  <a:schemeClr val="tx1"/>
                </a:solidFill>
                <a:latin typeface="Times New Roman" panose="02020603050405020304" pitchFamily="18" charset="0"/>
              </a:defRPr>
            </a:lvl4pPr>
            <a:lvl5pPr marL="2057400" indent="-228600">
              <a:defRPr sz="3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defRPr>
            </a:lvl9pPr>
          </a:lstStyle>
          <a:p>
            <a:pPr algn="ctr" fontAlgn="base">
              <a:spcBef>
                <a:spcPct val="0"/>
              </a:spcBef>
              <a:spcAft>
                <a:spcPct val="0"/>
              </a:spcAft>
            </a:pPr>
            <a:endParaRPr kumimoji="1" lang="en-US" altLang="en-US" sz="2400" b="0">
              <a:solidFill>
                <a:srgbClr val="000000"/>
              </a:solidFill>
              <a:latin typeface="Tahoma" panose="020B0604030504040204" pitchFamily="34" charset="0"/>
            </a:endParaRPr>
          </a:p>
        </p:txBody>
      </p:sp>
      <p:sp>
        <p:nvSpPr>
          <p:cNvPr id="24580" name="Rectangle 3"/>
          <p:cNvSpPr>
            <a:spLocks noChangeArrowheads="1"/>
          </p:cNvSpPr>
          <p:nvPr>
            <p:custDataLst>
              <p:tags r:id="rId2"/>
            </p:custDataLst>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Times New Roman" panose="02020603050405020304" pitchFamily="18" charset="0"/>
              </a:defRPr>
            </a:lvl1pPr>
            <a:lvl2pPr marL="742950" indent="-285750">
              <a:defRPr sz="3200" b="1">
                <a:solidFill>
                  <a:schemeClr val="tx1"/>
                </a:solidFill>
                <a:latin typeface="Times New Roman" panose="02020603050405020304" pitchFamily="18" charset="0"/>
              </a:defRPr>
            </a:lvl2pPr>
            <a:lvl3pPr marL="1143000" indent="-228600">
              <a:defRPr sz="3200" b="1">
                <a:solidFill>
                  <a:schemeClr val="tx1"/>
                </a:solidFill>
                <a:latin typeface="Times New Roman" panose="02020603050405020304" pitchFamily="18" charset="0"/>
              </a:defRPr>
            </a:lvl3pPr>
            <a:lvl4pPr marL="1600200" indent="-228600">
              <a:defRPr sz="3200" b="1">
                <a:solidFill>
                  <a:schemeClr val="tx1"/>
                </a:solidFill>
                <a:latin typeface="Times New Roman" panose="02020603050405020304" pitchFamily="18" charset="0"/>
              </a:defRPr>
            </a:lvl4pPr>
            <a:lvl5pPr marL="2057400" indent="-228600">
              <a:defRPr sz="3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defRPr>
            </a:lvl9pPr>
          </a:lstStyle>
          <a:p>
            <a:pPr algn="ctr" fontAlgn="base">
              <a:spcBef>
                <a:spcPct val="0"/>
              </a:spcBef>
              <a:spcAft>
                <a:spcPct val="0"/>
              </a:spcAft>
            </a:pPr>
            <a:endParaRPr kumimoji="1" lang="en-US" altLang="en-US" sz="2400" b="0">
              <a:solidFill>
                <a:srgbClr val="000000"/>
              </a:solidFill>
              <a:latin typeface="Tahoma" panose="020B0604030504040204" pitchFamily="34" charset="0"/>
            </a:endParaRPr>
          </a:p>
        </p:txBody>
      </p:sp>
      <p:sp>
        <p:nvSpPr>
          <p:cNvPr id="24581" name="Rectangle 4"/>
          <p:cNvSpPr>
            <a:spLocks noChangeArrowheads="1"/>
          </p:cNvSpPr>
          <p:nvPr>
            <p:custDataLst>
              <p:tags r:id="rId3"/>
            </p:custDataLst>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Times New Roman" panose="02020603050405020304" pitchFamily="18" charset="0"/>
              </a:defRPr>
            </a:lvl1pPr>
            <a:lvl2pPr marL="742950" indent="-285750">
              <a:defRPr sz="3200" b="1">
                <a:solidFill>
                  <a:schemeClr val="tx1"/>
                </a:solidFill>
                <a:latin typeface="Times New Roman" panose="02020603050405020304" pitchFamily="18" charset="0"/>
              </a:defRPr>
            </a:lvl2pPr>
            <a:lvl3pPr marL="1143000" indent="-228600">
              <a:defRPr sz="3200" b="1">
                <a:solidFill>
                  <a:schemeClr val="tx1"/>
                </a:solidFill>
                <a:latin typeface="Times New Roman" panose="02020603050405020304" pitchFamily="18" charset="0"/>
              </a:defRPr>
            </a:lvl3pPr>
            <a:lvl4pPr marL="1600200" indent="-228600">
              <a:defRPr sz="3200" b="1">
                <a:solidFill>
                  <a:schemeClr val="tx1"/>
                </a:solidFill>
                <a:latin typeface="Times New Roman" panose="02020603050405020304" pitchFamily="18" charset="0"/>
              </a:defRPr>
            </a:lvl4pPr>
            <a:lvl5pPr marL="2057400" indent="-228600">
              <a:defRPr sz="3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defRPr>
            </a:lvl9pPr>
          </a:lstStyle>
          <a:p>
            <a:pPr algn="ctr" fontAlgn="base">
              <a:spcBef>
                <a:spcPct val="0"/>
              </a:spcBef>
              <a:spcAft>
                <a:spcPct val="0"/>
              </a:spcAft>
            </a:pPr>
            <a:endParaRPr kumimoji="1" lang="en-US" altLang="en-US" sz="2400" b="0">
              <a:solidFill>
                <a:srgbClr val="000000"/>
              </a:solidFill>
              <a:latin typeface="Tahoma" panose="020B0604030504040204" pitchFamily="34" charset="0"/>
            </a:endParaRPr>
          </a:p>
        </p:txBody>
      </p:sp>
      <p:sp>
        <p:nvSpPr>
          <p:cNvPr id="24582" name="Rectangle 5"/>
          <p:cNvSpPr>
            <a:spLocks noChangeArrowheads="1"/>
          </p:cNvSpPr>
          <p:nvPr>
            <p:custDataLst>
              <p:tags r:id="rId4"/>
            </p:custDataLst>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Times New Roman" panose="02020603050405020304" pitchFamily="18" charset="0"/>
              </a:defRPr>
            </a:lvl1pPr>
            <a:lvl2pPr marL="742950" indent="-285750">
              <a:defRPr sz="3200" b="1">
                <a:solidFill>
                  <a:schemeClr val="tx1"/>
                </a:solidFill>
                <a:latin typeface="Times New Roman" panose="02020603050405020304" pitchFamily="18" charset="0"/>
              </a:defRPr>
            </a:lvl2pPr>
            <a:lvl3pPr marL="1143000" indent="-228600">
              <a:defRPr sz="3200" b="1">
                <a:solidFill>
                  <a:schemeClr val="tx1"/>
                </a:solidFill>
                <a:latin typeface="Times New Roman" panose="02020603050405020304" pitchFamily="18" charset="0"/>
              </a:defRPr>
            </a:lvl3pPr>
            <a:lvl4pPr marL="1600200" indent="-228600">
              <a:defRPr sz="3200" b="1">
                <a:solidFill>
                  <a:schemeClr val="tx1"/>
                </a:solidFill>
                <a:latin typeface="Times New Roman" panose="02020603050405020304" pitchFamily="18" charset="0"/>
              </a:defRPr>
            </a:lvl4pPr>
            <a:lvl5pPr marL="2057400" indent="-228600">
              <a:defRPr sz="3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defRPr>
            </a:lvl9pPr>
          </a:lstStyle>
          <a:p>
            <a:pPr algn="ctr" fontAlgn="base">
              <a:spcBef>
                <a:spcPct val="0"/>
              </a:spcBef>
              <a:spcAft>
                <a:spcPct val="0"/>
              </a:spcAft>
            </a:pPr>
            <a:endParaRPr kumimoji="1" lang="en-US" altLang="en-US" sz="2400" b="0">
              <a:solidFill>
                <a:srgbClr val="000000"/>
              </a:solidFill>
              <a:latin typeface="Tahoma" panose="020B0604030504040204" pitchFamily="34" charset="0"/>
            </a:endParaRPr>
          </a:p>
        </p:txBody>
      </p:sp>
      <p:sp>
        <p:nvSpPr>
          <p:cNvPr id="24583" name="Rectangle 6"/>
          <p:cNvSpPr>
            <a:spLocks noChangeArrowheads="1"/>
          </p:cNvSpPr>
          <p:nvPr>
            <p:custDataLst>
              <p:tags r:id="rId5"/>
            </p:custDataLst>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Times New Roman" panose="02020603050405020304" pitchFamily="18" charset="0"/>
              </a:defRPr>
            </a:lvl1pPr>
            <a:lvl2pPr marL="742950" indent="-285750">
              <a:defRPr sz="3200" b="1">
                <a:solidFill>
                  <a:schemeClr val="tx1"/>
                </a:solidFill>
                <a:latin typeface="Times New Roman" panose="02020603050405020304" pitchFamily="18" charset="0"/>
              </a:defRPr>
            </a:lvl2pPr>
            <a:lvl3pPr marL="1143000" indent="-228600">
              <a:defRPr sz="3200" b="1">
                <a:solidFill>
                  <a:schemeClr val="tx1"/>
                </a:solidFill>
                <a:latin typeface="Times New Roman" panose="02020603050405020304" pitchFamily="18" charset="0"/>
              </a:defRPr>
            </a:lvl3pPr>
            <a:lvl4pPr marL="1600200" indent="-228600">
              <a:defRPr sz="3200" b="1">
                <a:solidFill>
                  <a:schemeClr val="tx1"/>
                </a:solidFill>
                <a:latin typeface="Times New Roman" panose="02020603050405020304" pitchFamily="18" charset="0"/>
              </a:defRPr>
            </a:lvl4pPr>
            <a:lvl5pPr marL="2057400" indent="-228600">
              <a:defRPr sz="3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defRPr>
            </a:lvl9pPr>
          </a:lstStyle>
          <a:p>
            <a:pPr algn="ctr" fontAlgn="base">
              <a:spcBef>
                <a:spcPct val="0"/>
              </a:spcBef>
              <a:spcAft>
                <a:spcPct val="0"/>
              </a:spcAft>
            </a:pPr>
            <a:endParaRPr kumimoji="1" lang="en-US" altLang="en-US" sz="2400" b="0">
              <a:solidFill>
                <a:srgbClr val="000000"/>
              </a:solidFill>
              <a:latin typeface="Tahoma" panose="020B0604030504040204" pitchFamily="34" charset="0"/>
            </a:endParaRPr>
          </a:p>
        </p:txBody>
      </p:sp>
      <p:sp>
        <p:nvSpPr>
          <p:cNvPr id="24584" name="Rectangle 7"/>
          <p:cNvSpPr>
            <a:spLocks noChangeArrowheads="1"/>
          </p:cNvSpPr>
          <p:nvPr>
            <p:custDataLst>
              <p:tags r:id="rId6"/>
            </p:custDataLst>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Times New Roman" panose="02020603050405020304" pitchFamily="18" charset="0"/>
              </a:defRPr>
            </a:lvl1pPr>
            <a:lvl2pPr marL="742950" indent="-285750">
              <a:defRPr sz="3200" b="1">
                <a:solidFill>
                  <a:schemeClr val="tx1"/>
                </a:solidFill>
                <a:latin typeface="Times New Roman" panose="02020603050405020304" pitchFamily="18" charset="0"/>
              </a:defRPr>
            </a:lvl2pPr>
            <a:lvl3pPr marL="1143000" indent="-228600">
              <a:defRPr sz="3200" b="1">
                <a:solidFill>
                  <a:schemeClr val="tx1"/>
                </a:solidFill>
                <a:latin typeface="Times New Roman" panose="02020603050405020304" pitchFamily="18" charset="0"/>
              </a:defRPr>
            </a:lvl3pPr>
            <a:lvl4pPr marL="1600200" indent="-228600">
              <a:defRPr sz="3200" b="1">
                <a:solidFill>
                  <a:schemeClr val="tx1"/>
                </a:solidFill>
                <a:latin typeface="Times New Roman" panose="02020603050405020304" pitchFamily="18" charset="0"/>
              </a:defRPr>
            </a:lvl4pPr>
            <a:lvl5pPr marL="2057400" indent="-228600">
              <a:defRPr sz="3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defRPr>
            </a:lvl9pPr>
          </a:lstStyle>
          <a:p>
            <a:pPr algn="ctr" fontAlgn="base">
              <a:spcBef>
                <a:spcPct val="0"/>
              </a:spcBef>
              <a:spcAft>
                <a:spcPct val="0"/>
              </a:spcAft>
            </a:pPr>
            <a:endParaRPr kumimoji="1" lang="en-US" altLang="en-US" sz="2400" b="0">
              <a:solidFill>
                <a:srgbClr val="000000"/>
              </a:solidFill>
              <a:latin typeface="Tahoma" panose="020B0604030504040204" pitchFamily="34" charset="0"/>
            </a:endParaRPr>
          </a:p>
        </p:txBody>
      </p:sp>
      <p:sp>
        <p:nvSpPr>
          <p:cNvPr id="24585" name="Rectangle 8"/>
          <p:cNvSpPr>
            <a:spLocks noChangeArrowheads="1"/>
          </p:cNvSpPr>
          <p:nvPr>
            <p:custDataLst>
              <p:tags r:id="rId7"/>
            </p:custDataLst>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Times New Roman" panose="02020603050405020304" pitchFamily="18" charset="0"/>
              </a:defRPr>
            </a:lvl1pPr>
            <a:lvl2pPr marL="742950" indent="-285750">
              <a:defRPr sz="3200" b="1">
                <a:solidFill>
                  <a:schemeClr val="tx1"/>
                </a:solidFill>
                <a:latin typeface="Times New Roman" panose="02020603050405020304" pitchFamily="18" charset="0"/>
              </a:defRPr>
            </a:lvl2pPr>
            <a:lvl3pPr marL="1143000" indent="-228600">
              <a:defRPr sz="3200" b="1">
                <a:solidFill>
                  <a:schemeClr val="tx1"/>
                </a:solidFill>
                <a:latin typeface="Times New Roman" panose="02020603050405020304" pitchFamily="18" charset="0"/>
              </a:defRPr>
            </a:lvl3pPr>
            <a:lvl4pPr marL="1600200" indent="-228600">
              <a:defRPr sz="3200" b="1">
                <a:solidFill>
                  <a:schemeClr val="tx1"/>
                </a:solidFill>
                <a:latin typeface="Times New Roman" panose="02020603050405020304" pitchFamily="18" charset="0"/>
              </a:defRPr>
            </a:lvl4pPr>
            <a:lvl5pPr marL="2057400" indent="-228600">
              <a:defRPr sz="3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defRPr>
            </a:lvl9pPr>
          </a:lstStyle>
          <a:p>
            <a:pPr algn="ctr" fontAlgn="base">
              <a:spcBef>
                <a:spcPct val="0"/>
              </a:spcBef>
              <a:spcAft>
                <a:spcPct val="0"/>
              </a:spcAft>
            </a:pPr>
            <a:endParaRPr kumimoji="1" lang="en-US" altLang="en-US" sz="2400" b="0">
              <a:solidFill>
                <a:srgbClr val="000000"/>
              </a:solidFill>
              <a:latin typeface="Tahoma" panose="020B0604030504040204" pitchFamily="34" charset="0"/>
            </a:endParaRPr>
          </a:p>
        </p:txBody>
      </p:sp>
      <p:sp>
        <p:nvSpPr>
          <p:cNvPr id="24587" name="Text Box 11"/>
          <p:cNvSpPr txBox="1">
            <a:spLocks noChangeArrowheads="1"/>
          </p:cNvSpPr>
          <p:nvPr>
            <p:custDataLst>
              <p:tags r:id="rId8"/>
            </p:custDataLst>
          </p:nvPr>
        </p:nvSpPr>
        <p:spPr bwMode="auto">
          <a:xfrm>
            <a:off x="2657475" y="388292"/>
            <a:ext cx="1577676" cy="46166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Times New Roman" panose="02020603050405020304" pitchFamily="18" charset="0"/>
              </a:defRPr>
            </a:lvl1pPr>
            <a:lvl2pPr marL="742950" indent="-285750">
              <a:defRPr sz="3200" b="1">
                <a:solidFill>
                  <a:schemeClr val="tx1"/>
                </a:solidFill>
                <a:latin typeface="Times New Roman" panose="02020603050405020304" pitchFamily="18" charset="0"/>
              </a:defRPr>
            </a:lvl2pPr>
            <a:lvl3pPr marL="1143000" indent="-228600">
              <a:defRPr sz="3200" b="1">
                <a:solidFill>
                  <a:schemeClr val="tx1"/>
                </a:solidFill>
                <a:latin typeface="Times New Roman" panose="02020603050405020304" pitchFamily="18" charset="0"/>
              </a:defRPr>
            </a:lvl3pPr>
            <a:lvl4pPr marL="1600200" indent="-228600">
              <a:defRPr sz="3200" b="1">
                <a:solidFill>
                  <a:schemeClr val="tx1"/>
                </a:solidFill>
                <a:latin typeface="Times New Roman" panose="02020603050405020304" pitchFamily="18" charset="0"/>
              </a:defRPr>
            </a:lvl4pPr>
            <a:lvl5pPr marL="2057400" indent="-228600">
              <a:defRPr sz="3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en-US" sz="2400" dirty="0">
                <a:solidFill>
                  <a:srgbClr val="FFFFFF"/>
                </a:solidFill>
              </a:rPr>
              <a:t>Example 2</a:t>
            </a:r>
            <a:endParaRPr lang="en-US" altLang="en-US" sz="2000" i="1" dirty="0">
              <a:solidFill>
                <a:srgbClr val="FFFFFF"/>
              </a:solidFill>
            </a:endParaRPr>
          </a:p>
        </p:txBody>
      </p:sp>
      <p:sp>
        <p:nvSpPr>
          <p:cNvPr id="24588" name="Rectangle 12"/>
          <p:cNvSpPr>
            <a:spLocks noChangeArrowheads="1"/>
          </p:cNvSpPr>
          <p:nvPr>
            <p:custDataLst>
              <p:tags r:id="rId9"/>
            </p:custDataLst>
          </p:nvPr>
        </p:nvSpPr>
        <p:spPr bwMode="auto">
          <a:xfrm>
            <a:off x="1752600" y="1143000"/>
            <a:ext cx="8686800" cy="230832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Times New Roman" panose="02020603050405020304" pitchFamily="18" charset="0"/>
              </a:defRPr>
            </a:lvl1pPr>
            <a:lvl2pPr marL="742950" indent="-285750">
              <a:defRPr sz="3200" b="1">
                <a:solidFill>
                  <a:schemeClr val="tx1"/>
                </a:solidFill>
                <a:latin typeface="Times New Roman" panose="02020603050405020304" pitchFamily="18" charset="0"/>
              </a:defRPr>
            </a:lvl2pPr>
            <a:lvl3pPr marL="1143000" indent="-228600">
              <a:defRPr sz="3200" b="1">
                <a:solidFill>
                  <a:schemeClr val="tx1"/>
                </a:solidFill>
                <a:latin typeface="Times New Roman" panose="02020603050405020304" pitchFamily="18" charset="0"/>
              </a:defRPr>
            </a:lvl3pPr>
            <a:lvl4pPr marL="1600200" indent="-228600">
              <a:defRPr sz="3200" b="1">
                <a:solidFill>
                  <a:schemeClr val="tx1"/>
                </a:solidFill>
                <a:latin typeface="Times New Roman" panose="02020603050405020304" pitchFamily="18" charset="0"/>
              </a:defRPr>
            </a:lvl4pPr>
            <a:lvl5pPr marL="2057400" indent="-228600">
              <a:defRPr sz="3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defRPr>
            </a:lvl9pPr>
          </a:lstStyle>
          <a:p>
            <a:pPr algn="just" eaLnBrk="0" fontAlgn="base" hangingPunct="0">
              <a:spcBef>
                <a:spcPct val="0"/>
              </a:spcBef>
              <a:spcAft>
                <a:spcPct val="0"/>
              </a:spcAft>
            </a:pPr>
            <a:r>
              <a:rPr lang="en-US" altLang="en-US" sz="2400" b="0" dirty="0">
                <a:solidFill>
                  <a:srgbClr val="000000"/>
                </a:solidFill>
                <a:latin typeface="Arial" panose="020B0604020202020204" pitchFamily="34" charset="0"/>
              </a:rPr>
              <a:t>Bob chooses 7 and 11 as </a:t>
            </a:r>
            <a:r>
              <a:rPr lang="en-US" altLang="en-US" sz="2400" b="0" i="1" dirty="0">
                <a:solidFill>
                  <a:srgbClr val="000000"/>
                </a:solidFill>
                <a:latin typeface="Arial" panose="020B0604020202020204" pitchFamily="34" charset="0"/>
              </a:rPr>
              <a:t>p</a:t>
            </a:r>
            <a:r>
              <a:rPr lang="en-US" altLang="en-US" sz="2400" b="0" dirty="0">
                <a:solidFill>
                  <a:srgbClr val="000000"/>
                </a:solidFill>
                <a:latin typeface="Arial" panose="020B0604020202020204" pitchFamily="34" charset="0"/>
              </a:rPr>
              <a:t> and </a:t>
            </a:r>
            <a:r>
              <a:rPr lang="en-US" altLang="en-US" sz="2400" b="0" i="1" dirty="0">
                <a:solidFill>
                  <a:srgbClr val="000000"/>
                </a:solidFill>
                <a:latin typeface="Arial" panose="020B0604020202020204" pitchFamily="34" charset="0"/>
              </a:rPr>
              <a:t>q</a:t>
            </a:r>
            <a:r>
              <a:rPr lang="en-US" altLang="en-US" sz="2400" b="0" dirty="0">
                <a:solidFill>
                  <a:srgbClr val="000000"/>
                </a:solidFill>
                <a:latin typeface="Arial" panose="020B0604020202020204" pitchFamily="34" charset="0"/>
              </a:rPr>
              <a:t> and calculates </a:t>
            </a:r>
            <a:r>
              <a:rPr lang="en-US" altLang="en-US" sz="2400" b="0" i="1" dirty="0">
                <a:solidFill>
                  <a:srgbClr val="000000"/>
                </a:solidFill>
                <a:latin typeface="Arial" panose="020B0604020202020204" pitchFamily="34" charset="0"/>
              </a:rPr>
              <a:t>n</a:t>
            </a:r>
            <a:r>
              <a:rPr lang="en-US" altLang="en-US" sz="2400" b="0" dirty="0">
                <a:solidFill>
                  <a:srgbClr val="000000"/>
                </a:solidFill>
                <a:latin typeface="Arial" panose="020B0604020202020204" pitchFamily="34" charset="0"/>
              </a:rPr>
              <a:t> = 77. The value of </a:t>
            </a:r>
            <a:r>
              <a:rPr lang="en-US" altLang="en-US" sz="2400" b="0" dirty="0">
                <a:solidFill>
                  <a:srgbClr val="000000"/>
                </a:solidFill>
                <a:latin typeface="Symbol" panose="05050102010706020507" pitchFamily="18" charset="2"/>
              </a:rPr>
              <a:t>f</a:t>
            </a:r>
            <a:r>
              <a:rPr lang="en-US" altLang="en-US" sz="2400" b="0" dirty="0">
                <a:solidFill>
                  <a:srgbClr val="000000"/>
                </a:solidFill>
                <a:latin typeface="Arial" panose="020B0604020202020204" pitchFamily="34" charset="0"/>
              </a:rPr>
              <a:t>(n) = (7 − 1)(11 − 1) or 60. Now he chooses two exponents, </a:t>
            </a:r>
            <a:r>
              <a:rPr lang="en-US" altLang="en-US" sz="2400" b="0" i="1" dirty="0">
                <a:solidFill>
                  <a:srgbClr val="000000"/>
                </a:solidFill>
                <a:latin typeface="Arial" panose="020B0604020202020204" pitchFamily="34" charset="0"/>
              </a:rPr>
              <a:t>e</a:t>
            </a:r>
            <a:r>
              <a:rPr lang="en-US" altLang="en-US" sz="2400" b="0" dirty="0">
                <a:solidFill>
                  <a:srgbClr val="000000"/>
                </a:solidFill>
                <a:latin typeface="Arial" panose="020B0604020202020204" pitchFamily="34" charset="0"/>
              </a:rPr>
              <a:t> and </a:t>
            </a:r>
            <a:r>
              <a:rPr lang="en-US" altLang="en-US" sz="2400" b="0" i="1" dirty="0">
                <a:solidFill>
                  <a:srgbClr val="000000"/>
                </a:solidFill>
                <a:latin typeface="Arial" panose="020B0604020202020204" pitchFamily="34" charset="0"/>
              </a:rPr>
              <a:t>d</a:t>
            </a:r>
            <a:r>
              <a:rPr lang="en-US" altLang="en-US" sz="2400" b="0" dirty="0">
                <a:solidFill>
                  <a:srgbClr val="000000"/>
                </a:solidFill>
                <a:latin typeface="Arial" panose="020B0604020202020204" pitchFamily="34" charset="0"/>
              </a:rPr>
              <a:t>, from Z</a:t>
            </a:r>
            <a:r>
              <a:rPr lang="en-US" altLang="en-US" sz="2400" b="0" baseline="-25000" dirty="0">
                <a:solidFill>
                  <a:srgbClr val="000000"/>
                </a:solidFill>
                <a:latin typeface="Arial" panose="020B0604020202020204" pitchFamily="34" charset="0"/>
              </a:rPr>
              <a:t>60</a:t>
            </a:r>
            <a:r>
              <a:rPr lang="en-US" altLang="en-US" sz="2400" b="0" dirty="0">
                <a:solidFill>
                  <a:srgbClr val="000000"/>
                </a:solidFill>
                <a:latin typeface="Arial" panose="020B0604020202020204" pitchFamily="34" charset="0"/>
              </a:rPr>
              <a:t>∗. If he chooses </a:t>
            </a:r>
            <a:r>
              <a:rPr lang="en-US" altLang="en-US" sz="2400" b="0" i="1" dirty="0">
                <a:solidFill>
                  <a:srgbClr val="000000"/>
                </a:solidFill>
                <a:latin typeface="Arial" panose="020B0604020202020204" pitchFamily="34" charset="0"/>
              </a:rPr>
              <a:t>e</a:t>
            </a:r>
            <a:r>
              <a:rPr lang="en-US" altLang="en-US" sz="2400" b="0" dirty="0">
                <a:solidFill>
                  <a:srgbClr val="000000"/>
                </a:solidFill>
                <a:latin typeface="Arial" panose="020B0604020202020204" pitchFamily="34" charset="0"/>
              </a:rPr>
              <a:t> to be 13, then d is 37. Note that </a:t>
            </a:r>
            <a:r>
              <a:rPr lang="en-US" altLang="en-US" sz="2400" b="0" i="1" dirty="0">
                <a:solidFill>
                  <a:srgbClr val="000000"/>
                </a:solidFill>
                <a:latin typeface="Arial" panose="020B0604020202020204" pitchFamily="34" charset="0"/>
              </a:rPr>
              <a:t>e</a:t>
            </a:r>
            <a:r>
              <a:rPr lang="en-US" altLang="en-US" sz="2400" b="0" dirty="0">
                <a:solidFill>
                  <a:srgbClr val="000000"/>
                </a:solidFill>
                <a:latin typeface="Arial" panose="020B0604020202020204" pitchFamily="34" charset="0"/>
              </a:rPr>
              <a:t> × </a:t>
            </a:r>
            <a:r>
              <a:rPr lang="en-US" altLang="en-US" sz="2400" b="0" i="1" dirty="0">
                <a:solidFill>
                  <a:srgbClr val="000000"/>
                </a:solidFill>
                <a:latin typeface="Arial" panose="020B0604020202020204" pitchFamily="34" charset="0"/>
              </a:rPr>
              <a:t>d</a:t>
            </a:r>
            <a:r>
              <a:rPr lang="en-US" altLang="en-US" sz="2400" b="0" dirty="0">
                <a:solidFill>
                  <a:srgbClr val="000000"/>
                </a:solidFill>
                <a:latin typeface="Arial" panose="020B0604020202020204" pitchFamily="34" charset="0"/>
              </a:rPr>
              <a:t> mod 60 = 1 (they are inverses of each Now imagine that Alice wants to send the plaintext 5 to Bob. She uses the public exponent 13 to encrypt 5.</a:t>
            </a:r>
          </a:p>
        </p:txBody>
      </p:sp>
      <p:pic>
        <p:nvPicPr>
          <p:cNvPr id="24589" name="Picture 13"/>
          <p:cNvPicPr>
            <a:picLocks noChangeAspect="1" noChangeArrowheads="1"/>
          </p:cNvPicPr>
          <p:nvPr>
            <p:custDataLst>
              <p:tags r:id="rId10"/>
            </p:custDataLst>
          </p:nvPr>
        </p:nvPicPr>
        <p:blipFill>
          <a:blip r:embed="rId15">
            <a:extLst>
              <a:ext uri="{28A0092B-C50C-407E-A947-70E740481C1C}">
                <a14:useLocalDpi xmlns:a14="http://schemas.microsoft.com/office/drawing/2010/main" val="0"/>
              </a:ext>
            </a:extLst>
          </a:blip>
          <a:srcRect/>
          <a:stretch>
            <a:fillRect/>
          </a:stretch>
        </p:blipFill>
        <p:spPr bwMode="auto">
          <a:xfrm>
            <a:off x="1809750" y="3657601"/>
            <a:ext cx="817245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90" name="Rectangle 14"/>
          <p:cNvSpPr>
            <a:spLocks noChangeArrowheads="1"/>
          </p:cNvSpPr>
          <p:nvPr>
            <p:custDataLst>
              <p:tags r:id="rId11"/>
            </p:custDataLst>
          </p:nvPr>
        </p:nvSpPr>
        <p:spPr bwMode="auto">
          <a:xfrm>
            <a:off x="1676400" y="4267201"/>
            <a:ext cx="8686800"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Times New Roman" panose="02020603050405020304" pitchFamily="18" charset="0"/>
              </a:defRPr>
            </a:lvl1pPr>
            <a:lvl2pPr marL="742950" indent="-285750">
              <a:defRPr sz="3200" b="1">
                <a:solidFill>
                  <a:schemeClr val="tx1"/>
                </a:solidFill>
                <a:latin typeface="Times New Roman" panose="02020603050405020304" pitchFamily="18" charset="0"/>
              </a:defRPr>
            </a:lvl2pPr>
            <a:lvl3pPr marL="1143000" indent="-228600">
              <a:defRPr sz="3200" b="1">
                <a:solidFill>
                  <a:schemeClr val="tx1"/>
                </a:solidFill>
                <a:latin typeface="Times New Roman" panose="02020603050405020304" pitchFamily="18" charset="0"/>
              </a:defRPr>
            </a:lvl3pPr>
            <a:lvl4pPr marL="1600200" indent="-228600">
              <a:defRPr sz="3200" b="1">
                <a:solidFill>
                  <a:schemeClr val="tx1"/>
                </a:solidFill>
                <a:latin typeface="Times New Roman" panose="02020603050405020304" pitchFamily="18" charset="0"/>
              </a:defRPr>
            </a:lvl4pPr>
            <a:lvl5pPr marL="2057400" indent="-228600">
              <a:defRPr sz="3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defRPr>
            </a:lvl9pPr>
          </a:lstStyle>
          <a:p>
            <a:pPr algn="just" eaLnBrk="0" fontAlgn="base" hangingPunct="0">
              <a:spcBef>
                <a:spcPct val="0"/>
              </a:spcBef>
              <a:spcAft>
                <a:spcPct val="0"/>
              </a:spcAft>
            </a:pPr>
            <a:r>
              <a:rPr lang="en-US" altLang="en-US" sz="2400" b="0" dirty="0">
                <a:solidFill>
                  <a:srgbClr val="000000"/>
                </a:solidFill>
                <a:latin typeface="Arial" panose="020B0604020202020204" pitchFamily="34" charset="0"/>
              </a:rPr>
              <a:t>Bob receives the ciphertext 26 and uses the private key 37 to decipher the ciphertext:</a:t>
            </a:r>
          </a:p>
        </p:txBody>
      </p:sp>
      <p:pic>
        <p:nvPicPr>
          <p:cNvPr id="24591" name="Picture 15"/>
          <p:cNvPicPr>
            <a:picLocks noChangeAspect="1" noChangeArrowheads="1"/>
          </p:cNvPicPr>
          <p:nvPr>
            <p:custDataLst>
              <p:tags r:id="rId12"/>
            </p:custDataLst>
          </p:nvPr>
        </p:nvPicPr>
        <p:blipFill>
          <a:blip r:embed="rId16">
            <a:extLst>
              <a:ext uri="{28A0092B-C50C-407E-A947-70E740481C1C}">
                <a14:useLocalDpi xmlns:a14="http://schemas.microsoft.com/office/drawing/2010/main" val="0"/>
              </a:ext>
            </a:extLst>
          </a:blip>
          <a:srcRect/>
          <a:stretch>
            <a:fillRect/>
          </a:stretch>
        </p:blipFill>
        <p:spPr bwMode="auto">
          <a:xfrm>
            <a:off x="1724026" y="5541963"/>
            <a:ext cx="8181975" cy="33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6889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49DB14-F270-412A-893D-7F4A72CDA834}"/>
              </a:ext>
            </a:extLst>
          </p:cNvPr>
          <p:cNvSpPr>
            <a:spLocks noGrp="1"/>
          </p:cNvSpPr>
          <p:nvPr>
            <p:ph type="title"/>
          </p:nvPr>
        </p:nvSpPr>
        <p:spPr/>
        <p:txBody>
          <a:bodyPr/>
          <a:lstStyle/>
          <a:p>
            <a:r>
              <a:rPr lang="en-US" dirty="0"/>
              <a:t>DIFFIE-HELLMAN</a:t>
            </a:r>
          </a:p>
        </p:txBody>
      </p:sp>
      <p:sp>
        <p:nvSpPr>
          <p:cNvPr id="3" name="Content Placeholder 2">
            <a:extLst>
              <a:ext uri="{FF2B5EF4-FFF2-40B4-BE49-F238E27FC236}">
                <a16:creationId xmlns:a16="http://schemas.microsoft.com/office/drawing/2014/main" xmlns="" id="{20797935-1B4F-4DCE-99E2-DE080E356811}"/>
              </a:ext>
            </a:extLst>
          </p:cNvPr>
          <p:cNvSpPr>
            <a:spLocks noGrp="1"/>
          </p:cNvSpPr>
          <p:nvPr>
            <p:ph idx="1"/>
          </p:nvPr>
        </p:nvSpPr>
        <p:spPr/>
        <p:txBody>
          <a:bodyPr/>
          <a:lstStyle/>
          <a:p>
            <a:pPr algn="just"/>
            <a:r>
              <a:rPr lang="en-US" dirty="0"/>
              <a:t>DH is a “key exchange” algorithm because it can only be used to establish a shared secret, which is generally then used as a shared symmetric key. </a:t>
            </a:r>
          </a:p>
          <a:p>
            <a:pPr algn="just"/>
            <a:r>
              <a:rPr lang="en-US" dirty="0"/>
              <a:t>DH is not for encrypting, but instead it allows users to establish a shared secret. </a:t>
            </a:r>
          </a:p>
          <a:p>
            <a:pPr algn="just"/>
            <a:r>
              <a:rPr lang="en-US" dirty="0"/>
              <a:t>This is no mean feat, since the key establishment problem is one of the fundamental pitfalls to symmetric key cryptography.</a:t>
            </a:r>
          </a:p>
        </p:txBody>
      </p:sp>
    </p:spTree>
    <p:extLst>
      <p:ext uri="{BB962C8B-B14F-4D97-AF65-F5344CB8AC3E}">
        <p14:creationId xmlns:p14="http://schemas.microsoft.com/office/powerpoint/2010/main" val="337334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10C818-EE40-4595-A58B-E6B7A093B83D}"/>
              </a:ext>
            </a:extLst>
          </p:cNvPr>
          <p:cNvSpPr>
            <a:spLocks noGrp="1"/>
          </p:cNvSpPr>
          <p:nvPr>
            <p:ph type="title"/>
          </p:nvPr>
        </p:nvSpPr>
        <p:spPr/>
        <p:txBody>
          <a:bodyPr/>
          <a:lstStyle/>
          <a:p>
            <a:r>
              <a:rPr lang="en-US" dirty="0"/>
              <a:t>DIFFIE-HELLMAN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89F6309F-6A7C-472C-897D-74E94E5418F2}"/>
                  </a:ext>
                </a:extLst>
              </p:cNvPr>
              <p:cNvSpPr>
                <a:spLocks noGrp="1"/>
              </p:cNvSpPr>
              <p:nvPr>
                <p:ph idx="1"/>
              </p:nvPr>
            </p:nvSpPr>
            <p:spPr/>
            <p:txBody>
              <a:bodyPr>
                <a:normAutofit/>
              </a:bodyPr>
              <a:lstStyle/>
              <a:p>
                <a:r>
                  <a:rPr lang="en-US" dirty="0"/>
                  <a:t>The security of DH relies on the computational difficulty of the discrete log problem. </a:t>
                </a:r>
                <a:endParaRPr lang="ar-EG" dirty="0"/>
              </a:p>
              <a:p>
                <a:r>
                  <a:rPr lang="en-US" dirty="0"/>
                  <a:t>Suppose you are given g and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a:latin typeface="Cambria Math" panose="02040503050406030204" pitchFamily="18" charset="0"/>
                          </a:rPr>
                          <m:t>𝑔</m:t>
                        </m:r>
                      </m:e>
                      <m:sup>
                        <m:r>
                          <a:rPr lang="en-US" i="1" dirty="0">
                            <a:latin typeface="Cambria Math" panose="02040503050406030204" pitchFamily="18" charset="0"/>
                          </a:rPr>
                          <m:t>𝑘</m:t>
                        </m:r>
                      </m:sup>
                    </m:sSup>
                  </m:oMath>
                </a14:m>
                <a:r>
                  <a:rPr lang="en-US" dirty="0" err="1"/>
                  <a:t>.</a:t>
                </a:r>
                <a:r>
                  <a:rPr lang="en-US" dirty="0"/>
                  <a:t> Then to find k you would compute the usual logarithm log</a:t>
                </a:r>
                <a:r>
                  <a:rPr lang="ar-EG" dirty="0"/>
                  <a:t> </a:t>
                </a:r>
                <a:r>
                  <a:rPr lang="en-US" dirty="0"/>
                  <a:t>g(x). </a:t>
                </a:r>
                <a:endParaRPr lang="ar-EG" dirty="0"/>
              </a:p>
              <a:p>
                <a:r>
                  <a:rPr lang="en-US" dirty="0"/>
                  <a:t>Now given g, p, and </a:t>
                </a:r>
                <a14:m>
                  <m:oMath xmlns:m="http://schemas.openxmlformats.org/officeDocument/2006/math">
                    <m:sSup>
                      <m:sSupPr>
                        <m:ctrlPr>
                          <a:rPr lang="en-US" i="1" dirty="0" smtClean="0">
                            <a:latin typeface="Cambria Math" panose="02040503050406030204" pitchFamily="18" charset="0"/>
                          </a:rPr>
                        </m:ctrlPr>
                      </m:sSupPr>
                      <m:e>
                        <m:r>
                          <a:rPr lang="en-US" i="1" dirty="0">
                            <a:latin typeface="Cambria Math" panose="02040503050406030204" pitchFamily="18" charset="0"/>
                          </a:rPr>
                          <m:t>𝑔</m:t>
                        </m:r>
                      </m:e>
                      <m:sup>
                        <m:r>
                          <a:rPr lang="en-US" i="1" dirty="0">
                            <a:latin typeface="Cambria Math" panose="02040503050406030204" pitchFamily="18" charset="0"/>
                          </a:rPr>
                          <m:t>𝑘</m:t>
                        </m:r>
                      </m:sup>
                    </m:sSup>
                  </m:oMath>
                </a14:m>
                <a:r>
                  <a:rPr lang="en-US" dirty="0"/>
                  <a:t> mod p, the problem of finding k is known as the discrete log. </a:t>
                </a:r>
              </a:p>
              <a:p>
                <a:r>
                  <a:rPr lang="en-US" dirty="0"/>
                  <a:t>The discrete log problem is very difficult to solve.</a:t>
                </a:r>
              </a:p>
              <a:p>
                <a:endParaRPr lang="ar-EG" dirty="0"/>
              </a:p>
            </p:txBody>
          </p:sp>
        </mc:Choice>
        <mc:Fallback xmlns="">
          <p:sp>
            <p:nvSpPr>
              <p:cNvPr id="3" name="Content Placeholder 2">
                <a:extLst>
                  <a:ext uri="{FF2B5EF4-FFF2-40B4-BE49-F238E27FC236}">
                    <a16:creationId xmlns:a16="http://schemas.microsoft.com/office/drawing/2014/main" id="{89F6309F-6A7C-472C-897D-74E94E5418F2}"/>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xmlns="" id="{B32C15F6-9F51-47E5-91A4-09C4CC5ECB5D}"/>
              </a:ext>
            </a:extLst>
          </p:cNvPr>
          <p:cNvPicPr>
            <a:picLocks noChangeAspect="1"/>
          </p:cNvPicPr>
          <p:nvPr/>
        </p:nvPicPr>
        <p:blipFill>
          <a:blip r:embed="rId3"/>
          <a:stretch>
            <a:fillRect/>
          </a:stretch>
        </p:blipFill>
        <p:spPr>
          <a:xfrm>
            <a:off x="9091334" y="4222291"/>
            <a:ext cx="2813797" cy="2635709"/>
          </a:xfrm>
          <a:prstGeom prst="rect">
            <a:avLst/>
          </a:prstGeom>
        </p:spPr>
      </p:pic>
    </p:spTree>
    <p:extLst>
      <p:ext uri="{BB962C8B-B14F-4D97-AF65-F5344CB8AC3E}">
        <p14:creationId xmlns:p14="http://schemas.microsoft.com/office/powerpoint/2010/main" val="314074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E15A39-969D-4CDB-9D9C-C0FE67B78D14}"/>
              </a:ext>
            </a:extLst>
          </p:cNvPr>
          <p:cNvSpPr>
            <a:spLocks noGrp="1"/>
          </p:cNvSpPr>
          <p:nvPr>
            <p:ph type="title"/>
          </p:nvPr>
        </p:nvSpPr>
        <p:spPr/>
        <p:txBody>
          <a:bodyPr/>
          <a:lstStyle/>
          <a:p>
            <a:r>
              <a:rPr lang="en-US" dirty="0"/>
              <a:t>DIFFIE-HELLMAN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xmlns="" id="{459C9DF6-352D-4D66-BBC8-D6EDB57F773A}"/>
                  </a:ext>
                </a:extLst>
              </p:cNvPr>
              <p:cNvSpPr>
                <a:spLocks noGrp="1"/>
              </p:cNvSpPr>
              <p:nvPr>
                <p:ph idx="1"/>
              </p:nvPr>
            </p:nvSpPr>
            <p:spPr/>
            <p:txBody>
              <a:bodyPr>
                <a:normAutofit/>
              </a:bodyPr>
              <a:lstStyle/>
              <a:p>
                <a:pPr algn="just"/>
                <a:r>
                  <a:rPr lang="en-US" dirty="0"/>
                  <a:t>The mathematical setup for DH is relatively simple. </a:t>
                </a:r>
                <a:endParaRPr lang="ar-EG" dirty="0"/>
              </a:p>
              <a:p>
                <a:pPr algn="just"/>
                <a:r>
                  <a:rPr lang="en-US" dirty="0"/>
                  <a:t>Let p be prime and let g be a generator, which is to say that for any x ∈ {1, 2,...,p − 1} we can find an exponent n such that x = </a:t>
                </a:r>
                <a14:m>
                  <m:oMath xmlns:m="http://schemas.openxmlformats.org/officeDocument/2006/math">
                    <m:sSup>
                      <m:sSupPr>
                        <m:ctrlPr>
                          <a:rPr lang="en-US" i="1" dirty="0" smtClean="0">
                            <a:latin typeface="Cambria Math" panose="02040503050406030204" pitchFamily="18" charset="0"/>
                          </a:rPr>
                        </m:ctrlPr>
                      </m:sSupPr>
                      <m:e>
                        <m:r>
                          <a:rPr lang="en-US" i="1" dirty="0">
                            <a:latin typeface="Cambria Math" panose="02040503050406030204" pitchFamily="18" charset="0"/>
                          </a:rPr>
                          <m:t>𝑔</m:t>
                        </m:r>
                      </m:e>
                      <m:sup>
                        <m:r>
                          <a:rPr lang="en-US" b="0" i="1" dirty="0" smtClean="0">
                            <a:latin typeface="Cambria Math" panose="02040503050406030204" pitchFamily="18" charset="0"/>
                          </a:rPr>
                          <m:t>𝑛</m:t>
                        </m:r>
                      </m:sup>
                    </m:sSup>
                  </m:oMath>
                </a14:m>
                <a:r>
                  <a:rPr lang="en-US" dirty="0"/>
                  <a:t> mod p. The values p and the generator g are public. </a:t>
                </a:r>
                <a:endParaRPr lang="ar-EG" dirty="0"/>
              </a:p>
              <a:p>
                <a:pPr algn="just"/>
                <a:r>
                  <a:rPr lang="en-US" dirty="0"/>
                  <a:t>Now for the key exchange, Alice generates her secret exponent a and Bob generates his secret exponent b. Alice sends </a:t>
                </a:r>
                <a14:m>
                  <m:oMath xmlns:m="http://schemas.openxmlformats.org/officeDocument/2006/math">
                    <m:sSup>
                      <m:sSupPr>
                        <m:ctrlPr>
                          <a:rPr lang="en-US" i="1" dirty="0" smtClean="0">
                            <a:latin typeface="Cambria Math" panose="02040503050406030204" pitchFamily="18" charset="0"/>
                          </a:rPr>
                        </m:ctrlPr>
                      </m:sSupPr>
                      <m:e>
                        <m:r>
                          <a:rPr lang="en-US" i="1" dirty="0">
                            <a:latin typeface="Cambria Math" panose="02040503050406030204" pitchFamily="18" charset="0"/>
                          </a:rPr>
                          <m:t>𝑔</m:t>
                        </m:r>
                      </m:e>
                      <m:sup>
                        <m:r>
                          <a:rPr lang="en-US" b="0" i="1" dirty="0" smtClean="0">
                            <a:latin typeface="Cambria Math" panose="02040503050406030204" pitchFamily="18" charset="0"/>
                          </a:rPr>
                          <m:t>𝑎</m:t>
                        </m:r>
                      </m:sup>
                    </m:sSup>
                  </m:oMath>
                </a14:m>
                <a:r>
                  <a:rPr lang="en-US" dirty="0"/>
                  <a:t> mod p to Bob and Bob sends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𝑔</m:t>
                        </m:r>
                      </m:e>
                      <m:sup>
                        <m:r>
                          <a:rPr lang="en-US" b="0" i="1" dirty="0" smtClean="0">
                            <a:latin typeface="Cambria Math" panose="02040503050406030204" pitchFamily="18" charset="0"/>
                          </a:rPr>
                          <m:t>𝑏</m:t>
                        </m:r>
                      </m:sup>
                    </m:sSup>
                  </m:oMath>
                </a14:m>
                <a:r>
                  <a:rPr lang="en-US" dirty="0"/>
                  <a:t> mod p to Alice. </a:t>
                </a:r>
              </a:p>
              <a:p>
                <a:pPr algn="just"/>
                <a:r>
                  <a:rPr lang="en-US" dirty="0"/>
                  <a:t>Then Alice computes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m:t>
                        </m:r>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𝑔</m:t>
                            </m:r>
                          </m:e>
                          <m:sup>
                            <m:r>
                              <a:rPr lang="en-US" b="0" i="1" dirty="0" smtClean="0">
                                <a:latin typeface="Cambria Math" panose="02040503050406030204" pitchFamily="18" charset="0"/>
                              </a:rPr>
                              <m:t>𝑏</m:t>
                            </m:r>
                          </m:sup>
                        </m:sSup>
                        <m:r>
                          <a:rPr lang="en-US" i="1" dirty="0">
                            <a:latin typeface="Cambria Math" panose="02040503050406030204" pitchFamily="18" charset="0"/>
                          </a:rPr>
                          <m:t>)</m:t>
                        </m:r>
                      </m:e>
                      <m:sup>
                        <m:r>
                          <a:rPr lang="en-US" i="1" dirty="0">
                            <a:latin typeface="Cambria Math" panose="02040503050406030204" pitchFamily="18" charset="0"/>
                          </a:rPr>
                          <m:t>𝑎</m:t>
                        </m:r>
                      </m:sup>
                    </m:sSup>
                  </m:oMath>
                </a14:m>
                <a:r>
                  <a:rPr lang="en-US" dirty="0"/>
                  <a:t>mod p =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𝑔</m:t>
                        </m:r>
                      </m:e>
                      <m:sup>
                        <m:r>
                          <a:rPr lang="en-US" b="0" i="1" dirty="0" smtClean="0">
                            <a:latin typeface="Cambria Math" panose="02040503050406030204" pitchFamily="18" charset="0"/>
                          </a:rPr>
                          <m:t>𝑎</m:t>
                        </m:r>
                        <m:r>
                          <a:rPr lang="en-US" i="1" dirty="0">
                            <a:latin typeface="Cambria Math" panose="02040503050406030204" pitchFamily="18" charset="0"/>
                          </a:rPr>
                          <m:t>𝑏</m:t>
                        </m:r>
                      </m:sup>
                    </m:sSup>
                  </m:oMath>
                </a14:m>
                <a:r>
                  <a:rPr lang="en-US" dirty="0"/>
                  <a:t> mod p and Bob computes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𝑔</m:t>
                            </m:r>
                          </m:e>
                          <m:sup>
                            <m:r>
                              <a:rPr lang="en-US" b="0" i="1" dirty="0" smtClean="0">
                                <a:latin typeface="Cambria Math" panose="02040503050406030204" pitchFamily="18" charset="0"/>
                              </a:rPr>
                              <m:t>𝑎</m:t>
                            </m:r>
                          </m:sup>
                        </m:sSup>
                        <m:r>
                          <a:rPr lang="en-US" i="1" dirty="0">
                            <a:latin typeface="Cambria Math" panose="02040503050406030204" pitchFamily="18" charset="0"/>
                          </a:rPr>
                          <m:t>)</m:t>
                        </m:r>
                      </m:e>
                      <m:sup>
                        <m:r>
                          <a:rPr lang="en-US" b="0" i="1" dirty="0" smtClean="0">
                            <a:latin typeface="Cambria Math" panose="02040503050406030204" pitchFamily="18" charset="0"/>
                          </a:rPr>
                          <m:t>𝑏</m:t>
                        </m:r>
                      </m:sup>
                    </m:sSup>
                    <m:r>
                      <a:rPr lang="en-US" i="1" dirty="0">
                        <a:latin typeface="Cambria Math" panose="02040503050406030204" pitchFamily="18" charset="0"/>
                      </a:rPr>
                      <m:t> </m:t>
                    </m:r>
                  </m:oMath>
                </a14:m>
                <a:r>
                  <a:rPr lang="en-US" dirty="0"/>
                  <a:t>mod p =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𝑔</m:t>
                        </m:r>
                      </m:e>
                      <m:sup>
                        <m:r>
                          <a:rPr lang="en-US" i="1" dirty="0">
                            <a:latin typeface="Cambria Math" panose="02040503050406030204" pitchFamily="18" charset="0"/>
                          </a:rPr>
                          <m:t>𝑎𝑏</m:t>
                        </m:r>
                      </m:sup>
                    </m:sSup>
                  </m:oMath>
                </a14:m>
                <a:r>
                  <a:rPr lang="en-US" dirty="0"/>
                  <a:t> mod p and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𝑔</m:t>
                        </m:r>
                      </m:e>
                      <m:sup>
                        <m:r>
                          <a:rPr lang="en-US" i="1" dirty="0">
                            <a:latin typeface="Cambria Math" panose="02040503050406030204" pitchFamily="18" charset="0"/>
                          </a:rPr>
                          <m:t>𝑎𝑏</m:t>
                        </m:r>
                      </m:sup>
                    </m:sSup>
                  </m:oMath>
                </a14:m>
                <a:r>
                  <a:rPr lang="en-US" dirty="0"/>
                  <a:t> mod p is the shared secret, which is then typically used as </a:t>
                </a:r>
                <a:r>
                  <a:rPr lang="en-US" dirty="0">
                    <a:solidFill>
                      <a:srgbClr val="FF0000"/>
                    </a:solidFill>
                  </a:rPr>
                  <a:t>a symmetric key.</a:t>
                </a:r>
              </a:p>
            </p:txBody>
          </p:sp>
        </mc:Choice>
        <mc:Fallback>
          <p:sp>
            <p:nvSpPr>
              <p:cNvPr id="3" name="Content Placeholder 2">
                <a:extLst>
                  <a:ext uri="{FF2B5EF4-FFF2-40B4-BE49-F238E27FC236}">
                    <a16:creationId xmlns:a16="http://schemas.microsoft.com/office/drawing/2014/main" xmlns:a14="http://schemas.microsoft.com/office/drawing/2010/main" xmlns="" id="{459C9DF6-352D-4D66-BBC8-D6EDB57F773A}"/>
                  </a:ext>
                </a:extLst>
              </p:cNvPr>
              <p:cNvSpPr>
                <a:spLocks noGrp="1" noRot="1" noChangeAspect="1" noMove="1" noResize="1" noEditPoints="1" noAdjustHandles="1" noChangeArrowheads="1" noChangeShapeType="1" noTextEdit="1"/>
              </p:cNvSpPr>
              <p:nvPr>
                <p:ph idx="1"/>
              </p:nvPr>
            </p:nvSpPr>
            <p:spPr>
              <a:blipFill rotWithShape="0">
                <a:blip r:embed="rId2"/>
                <a:stretch>
                  <a:fillRect l="-1043" t="-2241" r="-1159" b="-3501"/>
                </a:stretch>
              </a:blipFill>
            </p:spPr>
            <p:txBody>
              <a:bodyPr/>
              <a:lstStyle/>
              <a:p>
                <a:r>
                  <a:rPr lang="en-US">
                    <a:noFill/>
                  </a:rPr>
                  <a:t> </a:t>
                </a:r>
              </a:p>
            </p:txBody>
          </p:sp>
        </mc:Fallback>
      </mc:AlternateContent>
    </p:spTree>
    <p:extLst>
      <p:ext uri="{BB962C8B-B14F-4D97-AF65-F5344CB8AC3E}">
        <p14:creationId xmlns:p14="http://schemas.microsoft.com/office/powerpoint/2010/main" val="1587822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94ABA4-8F5E-467B-92B2-888F558BC35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xmlns="" id="{8C0294F5-122F-4E4A-80AD-8E53DB03145D}"/>
              </a:ext>
            </a:extLst>
          </p:cNvPr>
          <p:cNvPicPr>
            <a:picLocks noGrp="1" noChangeAspect="1"/>
          </p:cNvPicPr>
          <p:nvPr>
            <p:ph idx="1"/>
          </p:nvPr>
        </p:nvPicPr>
        <p:blipFill rotWithShape="1">
          <a:blip r:embed="rId2"/>
          <a:srcRect l="9071" t="6253" r="8658" b="6393"/>
          <a:stretch/>
        </p:blipFill>
        <p:spPr>
          <a:xfrm>
            <a:off x="1574674" y="457200"/>
            <a:ext cx="9042651" cy="6400800"/>
          </a:xfrm>
        </p:spPr>
      </p:pic>
    </p:spTree>
    <p:extLst>
      <p:ext uri="{BB962C8B-B14F-4D97-AF65-F5344CB8AC3E}">
        <p14:creationId xmlns:p14="http://schemas.microsoft.com/office/powerpoint/2010/main" val="2932364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4C33E-22EC-49E5-A154-58C813A363F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xmlns="" id="{036CC6B1-57BC-4FA3-A443-77309D86FE3D}"/>
              </a:ext>
            </a:extLst>
          </p:cNvPr>
          <p:cNvPicPr>
            <a:picLocks noGrp="1" noChangeAspect="1"/>
          </p:cNvPicPr>
          <p:nvPr>
            <p:ph idx="1"/>
          </p:nvPr>
        </p:nvPicPr>
        <p:blipFill rotWithShape="1">
          <a:blip r:embed="rId2"/>
          <a:srcRect l="9345" t="5223" r="9345" b="7630"/>
          <a:stretch/>
        </p:blipFill>
        <p:spPr>
          <a:xfrm>
            <a:off x="1616949" y="457200"/>
            <a:ext cx="8958101" cy="6400800"/>
          </a:xfrm>
        </p:spPr>
      </p:pic>
    </p:spTree>
    <p:extLst>
      <p:ext uri="{BB962C8B-B14F-4D97-AF65-F5344CB8AC3E}">
        <p14:creationId xmlns:p14="http://schemas.microsoft.com/office/powerpoint/2010/main" val="3866112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6B00FF-C788-469A-9662-52242A1B19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8B71BFE1-3087-40DF-9004-B34BCFCFB58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xmlns="" id="{083DC277-A7C1-42C2-A26B-31B75D3D02B9}"/>
              </a:ext>
            </a:extLst>
          </p:cNvPr>
          <p:cNvPicPr>
            <a:picLocks noChangeAspect="1"/>
          </p:cNvPicPr>
          <p:nvPr/>
        </p:nvPicPr>
        <p:blipFill rotWithShape="1">
          <a:blip r:embed="rId2"/>
          <a:srcRect l="9216" t="4561" r="9739" b="6401"/>
          <a:stretch/>
        </p:blipFill>
        <p:spPr>
          <a:xfrm>
            <a:off x="1734998" y="457200"/>
            <a:ext cx="8722003" cy="6400800"/>
          </a:xfrm>
          <a:prstGeom prst="rect">
            <a:avLst/>
          </a:prstGeom>
        </p:spPr>
      </p:pic>
    </p:spTree>
    <p:extLst>
      <p:ext uri="{BB962C8B-B14F-4D97-AF65-F5344CB8AC3E}">
        <p14:creationId xmlns:p14="http://schemas.microsoft.com/office/powerpoint/2010/main" val="1068243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2CCF41-58D3-4E21-8D90-12D92F15650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xmlns="" id="{7BF3F36A-7BD3-48E2-A9F9-8550742CFED3}"/>
              </a:ext>
            </a:extLst>
          </p:cNvPr>
          <p:cNvPicPr>
            <a:picLocks noGrp="1" noChangeAspect="1"/>
          </p:cNvPicPr>
          <p:nvPr>
            <p:ph idx="1"/>
          </p:nvPr>
        </p:nvPicPr>
        <p:blipFill rotWithShape="1">
          <a:blip r:embed="rId2"/>
          <a:srcRect l="9070" t="3987" r="8383" b="6188"/>
          <a:stretch/>
        </p:blipFill>
        <p:spPr>
          <a:xfrm>
            <a:off x="1684433" y="457200"/>
            <a:ext cx="8823133" cy="6400800"/>
          </a:xfrm>
        </p:spPr>
      </p:pic>
    </p:spTree>
    <p:extLst>
      <p:ext uri="{BB962C8B-B14F-4D97-AF65-F5344CB8AC3E}">
        <p14:creationId xmlns:p14="http://schemas.microsoft.com/office/powerpoint/2010/main" val="707024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B68104-8846-46FC-A402-BA138EB033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F862C260-91B2-43D4-91CE-5517F56A07F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xmlns="" id="{202C8784-5004-4131-B49F-A97E20DF6088}"/>
              </a:ext>
            </a:extLst>
          </p:cNvPr>
          <p:cNvPicPr>
            <a:picLocks noChangeAspect="1"/>
          </p:cNvPicPr>
          <p:nvPr/>
        </p:nvPicPr>
        <p:blipFill rotWithShape="1">
          <a:blip r:embed="rId2"/>
          <a:srcRect l="8780" t="4314" r="10523" b="6797"/>
          <a:stretch/>
        </p:blipFill>
        <p:spPr>
          <a:xfrm>
            <a:off x="1658470" y="457200"/>
            <a:ext cx="8716383" cy="6400800"/>
          </a:xfrm>
          <a:prstGeom prst="rect">
            <a:avLst/>
          </a:prstGeom>
        </p:spPr>
      </p:pic>
    </p:spTree>
    <p:extLst>
      <p:ext uri="{BB962C8B-B14F-4D97-AF65-F5344CB8AC3E}">
        <p14:creationId xmlns:p14="http://schemas.microsoft.com/office/powerpoint/2010/main" val="2762911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DF5DE6-8CCF-43AC-9691-B4CB357C3E4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2253AA65-9118-4B38-ADF5-E6FC83865C59}"/>
              </a:ext>
            </a:extLst>
          </p:cNvPr>
          <p:cNvSpPr>
            <a:spLocks noGrp="1"/>
          </p:cNvSpPr>
          <p:nvPr>
            <p:ph idx="1"/>
          </p:nvPr>
        </p:nvSpPr>
        <p:spPr>
          <a:xfrm>
            <a:off x="838200" y="1346993"/>
            <a:ext cx="10515600" cy="4351338"/>
          </a:xfrm>
        </p:spPr>
        <p:txBody>
          <a:bodyPr>
            <a:noAutofit/>
          </a:bodyPr>
          <a:lstStyle/>
          <a:p>
            <a:pPr algn="just"/>
            <a:r>
              <a:rPr lang="en-US" sz="2000" dirty="0"/>
              <a:t>In symmetric key cryptography, the same key is used to both encrypt and decrypt. </a:t>
            </a:r>
            <a:endParaRPr lang="ar-EG" sz="2000" dirty="0"/>
          </a:p>
          <a:p>
            <a:pPr algn="just"/>
            <a:r>
              <a:rPr lang="en-US" sz="2000" dirty="0"/>
              <a:t>In public key cryptography, one key is used to encrypt and a different key is used to decrypt.</a:t>
            </a:r>
            <a:endParaRPr lang="ar-EG" sz="2000" dirty="0"/>
          </a:p>
          <a:p>
            <a:pPr algn="just"/>
            <a:r>
              <a:rPr lang="en-US" sz="2000" dirty="0"/>
              <a:t>This solves one of the most vexing problems of symmetric key crypto, namely, how to securely distribute the symmetric key.</a:t>
            </a:r>
          </a:p>
          <a:p>
            <a:pPr algn="just"/>
            <a:r>
              <a:rPr lang="en-US" sz="2000" dirty="0"/>
              <a:t>So why not use public key crypto for everything? </a:t>
            </a:r>
          </a:p>
          <a:p>
            <a:pPr lvl="1" algn="just"/>
            <a:r>
              <a:rPr lang="en-US" sz="2000" dirty="0"/>
              <a:t>The primary reason is speed. Symmetric key crypto is orders of magnitude faster than public key crypto. As a result, symmetric key crypto is used to encrypt the vast majority of data today.</a:t>
            </a:r>
            <a:endParaRPr lang="ar-EG" sz="2000" dirty="0"/>
          </a:p>
          <a:p>
            <a:pPr algn="just"/>
            <a:r>
              <a:rPr lang="en-US" sz="2000" dirty="0"/>
              <a:t>We’ll examine some of the most important public key cryptosystems.</a:t>
            </a:r>
            <a:endParaRPr lang="ar-EG" sz="2000" dirty="0"/>
          </a:p>
          <a:p>
            <a:pPr algn="just"/>
            <a:r>
              <a:rPr lang="en-US" sz="2000" dirty="0"/>
              <a:t>A public key cryptosystem is based on a “trap door one-way function,” that is, a function that is easy to compute in one direction and hard to compute in other direction.</a:t>
            </a:r>
          </a:p>
          <a:p>
            <a:pPr algn="just"/>
            <a:r>
              <a:rPr lang="en-US" sz="2000" dirty="0"/>
              <a:t>The purpose of the trap door is to ensure that an attacker cannot use the public information to recover the secret information.</a:t>
            </a:r>
          </a:p>
          <a:p>
            <a:pPr algn="just"/>
            <a:r>
              <a:rPr lang="en-US" sz="2000" dirty="0"/>
              <a:t>For example, it is relatively easy to generate two prime numbers p and q and compute their product N = </a:t>
            </a:r>
            <a:r>
              <a:rPr lang="en-US" sz="2000" dirty="0" err="1"/>
              <a:t>pq</a:t>
            </a:r>
            <a:r>
              <a:rPr lang="en-US" sz="2000" dirty="0"/>
              <a:t>. But, given N, it is difficult (as far as is known) to find its factors p and q.</a:t>
            </a:r>
          </a:p>
        </p:txBody>
      </p:sp>
    </p:spTree>
    <p:extLst>
      <p:ext uri="{BB962C8B-B14F-4D97-AF65-F5344CB8AC3E}">
        <p14:creationId xmlns:p14="http://schemas.microsoft.com/office/powerpoint/2010/main" val="615429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7CAADA-E4E3-4F78-B472-791DD8E3E7E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F690F0C5-E69F-488E-A8E9-3B8932B29E48}"/>
              </a:ext>
            </a:extLst>
          </p:cNvPr>
          <p:cNvSpPr>
            <a:spLocks noGrp="1"/>
          </p:cNvSpPr>
          <p:nvPr>
            <p:ph idx="1"/>
          </p:nvPr>
        </p:nvSpPr>
        <p:spPr/>
        <p:txBody>
          <a:bodyPr/>
          <a:lstStyle/>
          <a:p>
            <a:pPr algn="just"/>
            <a:r>
              <a:rPr lang="en-US" dirty="0"/>
              <a:t>To do public key crypto, Bob must have a key pair consisting of a public key and a private key. </a:t>
            </a:r>
          </a:p>
          <a:p>
            <a:pPr algn="just"/>
            <a:r>
              <a:rPr lang="en-US" dirty="0"/>
              <a:t>Anyone can use Bob’s public key to encrypt a message for Bob, but only Bob can decrypt the message, since only Bob has the private key.</a:t>
            </a:r>
          </a:p>
        </p:txBody>
      </p:sp>
      <p:sp>
        <p:nvSpPr>
          <p:cNvPr id="5" name="Text Box 11">
            <a:extLst>
              <a:ext uri="{FF2B5EF4-FFF2-40B4-BE49-F238E27FC236}">
                <a16:creationId xmlns:a16="http://schemas.microsoft.com/office/drawing/2014/main" xmlns="" id="{EA4372A5-6160-4733-9B14-BAB87B570223}"/>
              </a:ext>
            </a:extLst>
          </p:cNvPr>
          <p:cNvSpPr txBox="1">
            <a:spLocks noChangeArrowheads="1"/>
          </p:cNvSpPr>
          <p:nvPr>
            <p:custDataLst>
              <p:tags r:id="rId1"/>
            </p:custDataLst>
          </p:nvPr>
        </p:nvSpPr>
        <p:spPr bwMode="auto">
          <a:xfrm>
            <a:off x="2943225" y="3688557"/>
            <a:ext cx="60222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Times New Roman" panose="02020603050405020304" pitchFamily="18" charset="0"/>
              </a:defRPr>
            </a:lvl1pPr>
            <a:lvl2pPr marL="742950" indent="-285750">
              <a:defRPr sz="3200" b="1">
                <a:solidFill>
                  <a:schemeClr val="tx1"/>
                </a:solidFill>
                <a:latin typeface="Times New Roman" panose="02020603050405020304" pitchFamily="18" charset="0"/>
              </a:defRPr>
            </a:lvl2pPr>
            <a:lvl3pPr marL="1143000" indent="-228600">
              <a:defRPr sz="3200" b="1">
                <a:solidFill>
                  <a:schemeClr val="tx1"/>
                </a:solidFill>
                <a:latin typeface="Times New Roman" panose="02020603050405020304" pitchFamily="18" charset="0"/>
              </a:defRPr>
            </a:lvl3pPr>
            <a:lvl4pPr marL="1600200" indent="-228600">
              <a:defRPr sz="3200" b="1">
                <a:solidFill>
                  <a:schemeClr val="tx1"/>
                </a:solidFill>
                <a:latin typeface="Times New Roman" panose="02020603050405020304" pitchFamily="18" charset="0"/>
              </a:defRPr>
            </a:lvl4pPr>
            <a:lvl5pPr marL="2057400" indent="-228600">
              <a:defRPr sz="3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en-US" sz="2000" i="1" dirty="0">
                <a:solidFill>
                  <a:srgbClr val="000000"/>
                </a:solidFill>
              </a:rPr>
              <a:t>Locking and unlocking in asymmetric-key cryptosystem</a:t>
            </a:r>
          </a:p>
        </p:txBody>
      </p:sp>
      <p:pic>
        <p:nvPicPr>
          <p:cNvPr id="6" name="Picture 12">
            <a:extLst>
              <a:ext uri="{FF2B5EF4-FFF2-40B4-BE49-F238E27FC236}">
                <a16:creationId xmlns:a16="http://schemas.microsoft.com/office/drawing/2014/main" xmlns="" id="{3C5F9ECA-AE6D-47F1-A8A0-8BFA445E144C}"/>
              </a:ext>
            </a:extLst>
          </p:cNvPr>
          <p:cNvPicPr>
            <a:picLocks noChangeAspect="1" noChangeArrowheads="1"/>
          </p:cNvPicPr>
          <p:nvPr>
            <p:custDataLst>
              <p:tags r:id="rId2"/>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3495857" y="4156135"/>
            <a:ext cx="5200286" cy="256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0433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37F967-356E-4A1E-9091-8A1F0394121C}"/>
              </a:ext>
            </a:extLst>
          </p:cNvPr>
          <p:cNvSpPr>
            <a:spLocks noGrp="1"/>
          </p:cNvSpPr>
          <p:nvPr>
            <p:ph type="title"/>
          </p:nvPr>
        </p:nvSpPr>
        <p:spPr/>
        <p:txBody>
          <a:bodyPr/>
          <a:lstStyle/>
          <a:p>
            <a:r>
              <a:rPr lang="en-US" altLang="en-US" dirty="0"/>
              <a:t>General Idea</a:t>
            </a:r>
            <a:endParaRPr lang="en-US" dirty="0"/>
          </a:p>
        </p:txBody>
      </p:sp>
      <p:sp>
        <p:nvSpPr>
          <p:cNvPr id="9228" name="Text Box 11"/>
          <p:cNvSpPr txBox="1">
            <a:spLocks noChangeArrowheads="1"/>
          </p:cNvSpPr>
          <p:nvPr>
            <p:custDataLst>
              <p:tags r:id="rId1"/>
            </p:custDataLst>
          </p:nvPr>
        </p:nvSpPr>
        <p:spPr bwMode="auto">
          <a:xfrm>
            <a:off x="2794001" y="1524000"/>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Times New Roman" panose="02020603050405020304" pitchFamily="18" charset="0"/>
              </a:defRPr>
            </a:lvl1pPr>
            <a:lvl2pPr marL="742950" indent="-285750">
              <a:defRPr sz="3200" b="1">
                <a:solidFill>
                  <a:schemeClr val="tx1"/>
                </a:solidFill>
                <a:latin typeface="Times New Roman" panose="02020603050405020304" pitchFamily="18" charset="0"/>
              </a:defRPr>
            </a:lvl2pPr>
            <a:lvl3pPr marL="1143000" indent="-228600">
              <a:defRPr sz="3200" b="1">
                <a:solidFill>
                  <a:schemeClr val="tx1"/>
                </a:solidFill>
                <a:latin typeface="Times New Roman" panose="02020603050405020304" pitchFamily="18" charset="0"/>
              </a:defRPr>
            </a:lvl3pPr>
            <a:lvl4pPr marL="1600200" indent="-228600">
              <a:defRPr sz="3200" b="1">
                <a:solidFill>
                  <a:schemeClr val="tx1"/>
                </a:solidFill>
                <a:latin typeface="Times New Roman" panose="02020603050405020304" pitchFamily="18" charset="0"/>
              </a:defRPr>
            </a:lvl4pPr>
            <a:lvl5pPr marL="2057400" indent="-228600">
              <a:defRPr sz="3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defRPr>
            </a:lvl9pPr>
          </a:lstStyle>
          <a:p>
            <a:pPr eaLnBrk="0" fontAlgn="base" hangingPunct="0">
              <a:spcBef>
                <a:spcPct val="0"/>
              </a:spcBef>
              <a:spcAft>
                <a:spcPct val="0"/>
              </a:spcAft>
            </a:pPr>
            <a:endParaRPr lang="en-US" altLang="en-US" sz="2000" i="1" dirty="0">
              <a:solidFill>
                <a:srgbClr val="000000"/>
              </a:solidFill>
            </a:endParaRPr>
          </a:p>
        </p:txBody>
      </p:sp>
      <p:pic>
        <p:nvPicPr>
          <p:cNvPr id="9229" name="Picture 12"/>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984375" y="2420968"/>
            <a:ext cx="7997825" cy="325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4">
            <a:extLst>
              <a:ext uri="{FF2B5EF4-FFF2-40B4-BE49-F238E27FC236}">
                <a16:creationId xmlns:a16="http://schemas.microsoft.com/office/drawing/2014/main" xmlns="" id="{8AE02583-711E-4322-B520-F5EA1FC589FA}"/>
              </a:ext>
            </a:extLst>
          </p:cNvPr>
          <p:cNvSpPr>
            <a:spLocks noGrp="1"/>
          </p:cNvSpPr>
          <p:nvPr>
            <p:ph idx="1"/>
          </p:nvPr>
        </p:nvSpPr>
        <p:spPr>
          <a:xfrm flipV="1">
            <a:off x="838200" y="1924110"/>
            <a:ext cx="10515600" cy="177646"/>
          </a:xfrm>
        </p:spPr>
        <p:txBody>
          <a:bodyPr>
            <a:normAutofit fontScale="25000" lnSpcReduction="20000"/>
          </a:bodyPr>
          <a:lstStyle/>
          <a:p>
            <a:endParaRPr lang="en-US" dirty="0"/>
          </a:p>
        </p:txBody>
      </p:sp>
    </p:spTree>
    <p:extLst>
      <p:ext uri="{BB962C8B-B14F-4D97-AF65-F5344CB8AC3E}">
        <p14:creationId xmlns:p14="http://schemas.microsoft.com/office/powerpoint/2010/main" val="3973408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DE0ACC-534C-4911-82F3-2083F3F538AF}"/>
              </a:ext>
            </a:extLst>
          </p:cNvPr>
          <p:cNvSpPr>
            <a:spLocks noGrp="1"/>
          </p:cNvSpPr>
          <p:nvPr>
            <p:ph type="title"/>
          </p:nvPr>
        </p:nvSpPr>
        <p:spPr/>
        <p:txBody>
          <a:bodyPr/>
          <a:lstStyle/>
          <a:p>
            <a:r>
              <a:rPr lang="en-US" dirty="0"/>
              <a:t>PUBLIC KEY CRYPTO</a:t>
            </a:r>
          </a:p>
        </p:txBody>
      </p:sp>
      <p:sp>
        <p:nvSpPr>
          <p:cNvPr id="3" name="Content Placeholder 2">
            <a:extLst>
              <a:ext uri="{FF2B5EF4-FFF2-40B4-BE49-F238E27FC236}">
                <a16:creationId xmlns:a16="http://schemas.microsoft.com/office/drawing/2014/main" xmlns="" id="{2C1F4E80-2559-48F5-AC8D-D41BF1A2FAF7}"/>
              </a:ext>
            </a:extLst>
          </p:cNvPr>
          <p:cNvSpPr>
            <a:spLocks noGrp="1"/>
          </p:cNvSpPr>
          <p:nvPr>
            <p:ph idx="1"/>
          </p:nvPr>
        </p:nvSpPr>
        <p:spPr/>
        <p:txBody>
          <a:bodyPr/>
          <a:lstStyle/>
          <a:p>
            <a:pPr algn="just"/>
            <a:r>
              <a:rPr lang="en-US" dirty="0"/>
              <a:t>We’ll discuss several public key cryptosystems. </a:t>
            </a:r>
          </a:p>
          <a:p>
            <a:pPr algn="just"/>
            <a:r>
              <a:rPr lang="en-US" dirty="0"/>
              <a:t>The first one that we’ll consider is the </a:t>
            </a:r>
            <a:r>
              <a:rPr lang="en-US" dirty="0">
                <a:solidFill>
                  <a:srgbClr val="FF0000"/>
                </a:solidFill>
              </a:rPr>
              <a:t>knapsack cryptosystem</a:t>
            </a:r>
            <a:r>
              <a:rPr lang="en-US" dirty="0"/>
              <a:t>. </a:t>
            </a:r>
          </a:p>
          <a:p>
            <a:pPr algn="just"/>
            <a:r>
              <a:rPr lang="en-US" dirty="0"/>
              <a:t>This is appropriate since the knapsack was one of the first proposed public key systems. Although the knapsack that we’ll present is known to be insecure, it’s an easily understood system. </a:t>
            </a:r>
          </a:p>
          <a:p>
            <a:pPr algn="just"/>
            <a:r>
              <a:rPr lang="en-US" dirty="0"/>
              <a:t>After the knapsack, we’ll discuss the gold standard of public key crypto, </a:t>
            </a:r>
            <a:r>
              <a:rPr lang="en-US" dirty="0">
                <a:solidFill>
                  <a:srgbClr val="FF0000"/>
                </a:solidFill>
              </a:rPr>
              <a:t>RSA</a:t>
            </a:r>
            <a:r>
              <a:rPr lang="en-US" dirty="0"/>
              <a:t>. </a:t>
            </a:r>
          </a:p>
        </p:txBody>
      </p:sp>
    </p:spTree>
    <p:extLst>
      <p:ext uri="{BB962C8B-B14F-4D97-AF65-F5344CB8AC3E}">
        <p14:creationId xmlns:p14="http://schemas.microsoft.com/office/powerpoint/2010/main" val="3929656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A00438-0DCD-4150-B54A-C065759E6A73}"/>
              </a:ext>
            </a:extLst>
          </p:cNvPr>
          <p:cNvSpPr>
            <a:spLocks noGrp="1"/>
          </p:cNvSpPr>
          <p:nvPr>
            <p:ph type="title"/>
          </p:nvPr>
        </p:nvSpPr>
        <p:spPr/>
        <p:txBody>
          <a:bodyPr/>
          <a:lstStyle/>
          <a:p>
            <a:r>
              <a:rPr lang="en-US" dirty="0"/>
              <a:t>KNAPSACK</a:t>
            </a:r>
          </a:p>
        </p:txBody>
      </p:sp>
      <p:sp>
        <p:nvSpPr>
          <p:cNvPr id="3" name="Content Placeholder 2">
            <a:extLst>
              <a:ext uri="{FF2B5EF4-FFF2-40B4-BE49-F238E27FC236}">
                <a16:creationId xmlns:a16="http://schemas.microsoft.com/office/drawing/2014/main" xmlns="" id="{06EF0AA8-0E90-4636-926C-CFE311A9FDDB}"/>
              </a:ext>
            </a:extLst>
          </p:cNvPr>
          <p:cNvSpPr>
            <a:spLocks noGrp="1"/>
          </p:cNvSpPr>
          <p:nvPr>
            <p:ph idx="1"/>
          </p:nvPr>
        </p:nvSpPr>
        <p:spPr/>
        <p:txBody>
          <a:bodyPr>
            <a:normAutofit lnSpcReduction="10000"/>
          </a:bodyPr>
          <a:lstStyle/>
          <a:p>
            <a:pPr algn="just"/>
            <a:r>
              <a:rPr lang="en-US" dirty="0"/>
              <a:t>The knapsack problem can be stated as follows. Given a set of n weights </a:t>
            </a:r>
          </a:p>
          <a:p>
            <a:pPr marL="457200" lvl="1" indent="0" algn="just">
              <a:buNone/>
            </a:pPr>
            <a:r>
              <a:rPr lang="en-US" dirty="0"/>
              <a:t>W0, W1,...,Wn−1 </a:t>
            </a:r>
          </a:p>
          <a:p>
            <a:pPr algn="just"/>
            <a:r>
              <a:rPr lang="en-US" dirty="0"/>
              <a:t>and sum S, find a0, a1,...,an−1, where each ai ∈ {0, 1}, so that </a:t>
            </a:r>
          </a:p>
          <a:p>
            <a:pPr marL="457200" lvl="1" indent="0" algn="just">
              <a:buNone/>
            </a:pPr>
            <a:r>
              <a:rPr lang="en-US" dirty="0"/>
              <a:t>S = a0W0 + a1W1 +···+ an−1Wn−1 provided this is possible. </a:t>
            </a:r>
          </a:p>
          <a:p>
            <a:pPr algn="just"/>
            <a:r>
              <a:rPr lang="en-US" dirty="0"/>
              <a:t>For example, suppose the weights are 85, 13, 9, 7, 47, 27, 99, 86 and the desired sum is S = 172.</a:t>
            </a:r>
          </a:p>
          <a:p>
            <a:pPr algn="just"/>
            <a:r>
              <a:rPr lang="en-US" dirty="0"/>
              <a:t> Then a solution to the problem exists and is given by </a:t>
            </a:r>
          </a:p>
          <a:p>
            <a:pPr marL="457200" lvl="1" indent="0" algn="just">
              <a:buNone/>
            </a:pPr>
            <a:r>
              <a:rPr lang="en-US" dirty="0"/>
              <a:t>a = (a0, a1, a2, a3, a4, a5, a6, a7) = (11001100) </a:t>
            </a:r>
          </a:p>
          <a:p>
            <a:pPr marL="0" indent="0" algn="just">
              <a:buNone/>
            </a:pPr>
            <a:r>
              <a:rPr lang="en-US" dirty="0"/>
              <a:t>since 85 + 13 + 47 + 27 = 172.</a:t>
            </a:r>
          </a:p>
        </p:txBody>
      </p:sp>
    </p:spTree>
    <p:extLst>
      <p:ext uri="{BB962C8B-B14F-4D97-AF65-F5344CB8AC3E}">
        <p14:creationId xmlns:p14="http://schemas.microsoft.com/office/powerpoint/2010/main" val="1189002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3BD318-5494-4843-B080-358ADD8BDD6C}"/>
              </a:ext>
            </a:extLst>
          </p:cNvPr>
          <p:cNvSpPr>
            <a:spLocks noGrp="1"/>
          </p:cNvSpPr>
          <p:nvPr>
            <p:ph type="title"/>
          </p:nvPr>
        </p:nvSpPr>
        <p:spPr/>
        <p:txBody>
          <a:bodyPr/>
          <a:lstStyle/>
          <a:p>
            <a:r>
              <a:rPr lang="en-US" dirty="0" err="1"/>
              <a:t>Superincreasing</a:t>
            </a:r>
            <a:r>
              <a:rPr lang="en-US" dirty="0"/>
              <a:t> knapsack</a:t>
            </a:r>
          </a:p>
        </p:txBody>
      </p:sp>
      <p:sp>
        <p:nvSpPr>
          <p:cNvPr id="3" name="Content Placeholder 2">
            <a:extLst>
              <a:ext uri="{FF2B5EF4-FFF2-40B4-BE49-F238E27FC236}">
                <a16:creationId xmlns:a16="http://schemas.microsoft.com/office/drawing/2014/main" xmlns="" id="{EA6F80E0-920A-4E4C-B69F-B28F8C14703D}"/>
              </a:ext>
            </a:extLst>
          </p:cNvPr>
          <p:cNvSpPr>
            <a:spLocks noGrp="1"/>
          </p:cNvSpPr>
          <p:nvPr>
            <p:ph idx="1"/>
          </p:nvPr>
        </p:nvSpPr>
        <p:spPr/>
        <p:txBody>
          <a:bodyPr>
            <a:normAutofit fontScale="70000" lnSpcReduction="20000"/>
          </a:bodyPr>
          <a:lstStyle/>
          <a:p>
            <a:pPr algn="just"/>
            <a:r>
              <a:rPr lang="en-US" dirty="0"/>
              <a:t>A </a:t>
            </a:r>
            <a:r>
              <a:rPr lang="en-US" dirty="0" err="1"/>
              <a:t>superincreasing</a:t>
            </a:r>
            <a:r>
              <a:rPr lang="en-US" dirty="0"/>
              <a:t> knapsack, is similar to the general knapsack except that when the weights are arranged from least to greatest, each weight is greater than sum of all previous weights.</a:t>
            </a:r>
          </a:p>
          <a:p>
            <a:pPr algn="just"/>
            <a:r>
              <a:rPr lang="en-US" dirty="0"/>
              <a:t> For example:</a:t>
            </a:r>
          </a:p>
          <a:p>
            <a:pPr marL="457200" lvl="1" indent="0" algn="just">
              <a:buNone/>
            </a:pPr>
            <a:r>
              <a:rPr lang="en-US" dirty="0"/>
              <a:t> 3, 6, 11, 25, 46, 95, 200, 411     (4.1)</a:t>
            </a:r>
          </a:p>
          <a:p>
            <a:pPr marL="0" indent="0" algn="just">
              <a:buNone/>
            </a:pPr>
            <a:r>
              <a:rPr lang="en-US" dirty="0"/>
              <a:t> is a </a:t>
            </a:r>
            <a:r>
              <a:rPr lang="en-US" dirty="0" err="1"/>
              <a:t>superincreasing</a:t>
            </a:r>
            <a:r>
              <a:rPr lang="en-US" dirty="0"/>
              <a:t> knapsack.</a:t>
            </a:r>
          </a:p>
          <a:p>
            <a:pPr algn="just"/>
            <a:r>
              <a:rPr lang="en-US" dirty="0"/>
              <a:t>Solving a </a:t>
            </a:r>
            <a:r>
              <a:rPr lang="en-US" dirty="0" err="1"/>
              <a:t>superincreasing</a:t>
            </a:r>
            <a:r>
              <a:rPr lang="en-US" dirty="0"/>
              <a:t> knapsack problem is easy.</a:t>
            </a:r>
          </a:p>
          <a:p>
            <a:pPr algn="just"/>
            <a:r>
              <a:rPr lang="en-US" dirty="0"/>
              <a:t> Suppose we are given the set of weights in equation 4.1 and the sum S = 309.</a:t>
            </a:r>
          </a:p>
          <a:p>
            <a:pPr algn="just"/>
            <a:r>
              <a:rPr lang="en-US" dirty="0"/>
              <a:t>To solve this, we simply start with the largest weight and work toward the smallest to recover the ai in linear time. </a:t>
            </a:r>
          </a:p>
          <a:p>
            <a:pPr algn="just"/>
            <a:r>
              <a:rPr lang="en-US" dirty="0"/>
              <a:t>Since S &lt; 411, we have a7 = 0.</a:t>
            </a:r>
          </a:p>
          <a:p>
            <a:pPr algn="just"/>
            <a:r>
              <a:rPr lang="en-US" dirty="0"/>
              <a:t> Then since S &gt; 200, we have a6 = 1 and we let S = S − 200 = 109. </a:t>
            </a:r>
          </a:p>
          <a:p>
            <a:pPr algn="just"/>
            <a:r>
              <a:rPr lang="en-US" dirty="0"/>
              <a:t>Then since S &gt; 95, we have a5 = 1 and we let S = S − 95 = 14.</a:t>
            </a:r>
          </a:p>
          <a:p>
            <a:pPr algn="just"/>
            <a:r>
              <a:rPr lang="en-US" dirty="0"/>
              <a:t> Continuing in this manner, we find a = 10100110, which we can easily verify solves the problem since 3 + 11 + 95 + 200 = 309.</a:t>
            </a:r>
          </a:p>
        </p:txBody>
      </p:sp>
    </p:spTree>
    <p:extLst>
      <p:ext uri="{BB962C8B-B14F-4D97-AF65-F5344CB8AC3E}">
        <p14:creationId xmlns:p14="http://schemas.microsoft.com/office/powerpoint/2010/main" val="3456458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AA0220-CA30-477D-8D7A-20CB55192E45}"/>
              </a:ext>
            </a:extLst>
          </p:cNvPr>
          <p:cNvSpPr>
            <a:spLocks noGrp="1"/>
          </p:cNvSpPr>
          <p:nvPr>
            <p:ph type="title"/>
          </p:nvPr>
        </p:nvSpPr>
        <p:spPr/>
        <p:txBody>
          <a:bodyPr/>
          <a:lstStyle/>
          <a:p>
            <a:r>
              <a:rPr lang="en-US" dirty="0"/>
              <a:t>knapsack cryptosystem</a:t>
            </a:r>
          </a:p>
        </p:txBody>
      </p:sp>
      <p:sp>
        <p:nvSpPr>
          <p:cNvPr id="3" name="Content Placeholder 2">
            <a:extLst>
              <a:ext uri="{FF2B5EF4-FFF2-40B4-BE49-F238E27FC236}">
                <a16:creationId xmlns:a16="http://schemas.microsoft.com/office/drawing/2014/main" xmlns="" id="{E14A029F-00D9-4EB8-B747-BAA93AF89504}"/>
              </a:ext>
            </a:extLst>
          </p:cNvPr>
          <p:cNvSpPr>
            <a:spLocks noGrp="1"/>
          </p:cNvSpPr>
          <p:nvPr>
            <p:ph idx="1"/>
          </p:nvPr>
        </p:nvSpPr>
        <p:spPr/>
        <p:txBody>
          <a:bodyPr>
            <a:normAutofit fontScale="92500" lnSpcReduction="20000"/>
          </a:bodyPr>
          <a:lstStyle/>
          <a:p>
            <a:pPr algn="l"/>
            <a:r>
              <a:rPr lang="en-US" sz="2600" b="1" i="0" dirty="0">
                <a:solidFill>
                  <a:srgbClr val="000000"/>
                </a:solidFill>
                <a:effectLst/>
                <a:latin typeface="Times New Roman" panose="02020603050405020304" pitchFamily="18" charset="0"/>
              </a:rPr>
              <a:t>A public key </a:t>
            </a:r>
            <a:r>
              <a:rPr lang="en-US" sz="2600" b="1" i="0" dirty="0" err="1">
                <a:solidFill>
                  <a:srgbClr val="000000"/>
                </a:solidFill>
                <a:effectLst/>
                <a:latin typeface="Times New Roman" panose="02020603050405020304" pitchFamily="18" charset="0"/>
              </a:rPr>
              <a:t>crpytosystem</a:t>
            </a:r>
            <a:r>
              <a:rPr lang="en-US" sz="2600" b="1" i="0" dirty="0">
                <a:solidFill>
                  <a:srgbClr val="000000"/>
                </a:solidFill>
                <a:effectLst/>
                <a:latin typeface="Times New Roman" panose="02020603050405020304" pitchFamily="18" charset="0"/>
              </a:rPr>
              <a:t> can be constructed based on the knapsack problem by</a:t>
            </a:r>
          </a:p>
          <a:p>
            <a:pPr lvl="1" algn="justLow">
              <a:buFont typeface="+mj-lt"/>
              <a:buAutoNum type="arabicPeriod"/>
            </a:pPr>
            <a:r>
              <a:rPr lang="en-US" sz="2800" b="0" i="0" dirty="0">
                <a:solidFill>
                  <a:srgbClr val="000000"/>
                </a:solidFill>
                <a:effectLst/>
                <a:latin typeface="Times New Roman" panose="02020603050405020304" pitchFamily="18" charset="0"/>
              </a:rPr>
              <a:t>Generate a </a:t>
            </a:r>
            <a:r>
              <a:rPr lang="en-US" sz="2800" b="0" i="0" dirty="0" err="1">
                <a:solidFill>
                  <a:srgbClr val="000000"/>
                </a:solidFill>
                <a:effectLst/>
                <a:latin typeface="Times New Roman" panose="02020603050405020304" pitchFamily="18" charset="0"/>
              </a:rPr>
              <a:t>superincreasing</a:t>
            </a:r>
            <a:r>
              <a:rPr lang="en-US" sz="2800" b="0" i="0" dirty="0">
                <a:solidFill>
                  <a:srgbClr val="000000"/>
                </a:solidFill>
                <a:effectLst/>
                <a:latin typeface="Times New Roman" panose="02020603050405020304" pitchFamily="18" charset="0"/>
              </a:rPr>
              <a:t> knapsack.</a:t>
            </a:r>
          </a:p>
          <a:p>
            <a:pPr lvl="1" algn="justLow">
              <a:buFont typeface="+mj-lt"/>
              <a:buAutoNum type="arabicPeriod"/>
            </a:pPr>
            <a:r>
              <a:rPr lang="en-US" sz="2800" b="0" i="0" dirty="0">
                <a:solidFill>
                  <a:srgbClr val="000000"/>
                </a:solidFill>
                <a:effectLst/>
                <a:latin typeface="Times New Roman" panose="02020603050405020304" pitchFamily="18" charset="0"/>
              </a:rPr>
              <a:t>Convert the </a:t>
            </a:r>
            <a:r>
              <a:rPr lang="en-US" sz="2800" b="0" i="0" dirty="0" err="1">
                <a:solidFill>
                  <a:srgbClr val="000000"/>
                </a:solidFill>
                <a:effectLst/>
                <a:latin typeface="Times New Roman" panose="02020603050405020304" pitchFamily="18" charset="0"/>
              </a:rPr>
              <a:t>superincreasing</a:t>
            </a:r>
            <a:r>
              <a:rPr lang="en-US" sz="2800" b="0" i="0" dirty="0">
                <a:solidFill>
                  <a:srgbClr val="000000"/>
                </a:solidFill>
                <a:effectLst/>
                <a:latin typeface="Times New Roman" panose="02020603050405020304" pitchFamily="18" charset="0"/>
              </a:rPr>
              <a:t> knapsack into a "general" knapsack by multiplying all of the numbers by m mod n, where n is greater than the sum of all numbers in the knapsack and the m has no factor in common with n.</a:t>
            </a:r>
          </a:p>
          <a:p>
            <a:pPr lvl="1" algn="justLow">
              <a:buFont typeface="+mj-lt"/>
              <a:buAutoNum type="arabicPeriod"/>
            </a:pPr>
            <a:r>
              <a:rPr lang="en-US" sz="2800" b="0" i="0" dirty="0">
                <a:solidFill>
                  <a:srgbClr val="000000"/>
                </a:solidFill>
                <a:effectLst/>
                <a:latin typeface="Times New Roman" panose="02020603050405020304" pitchFamily="18" charset="0"/>
              </a:rPr>
              <a:t>The </a:t>
            </a:r>
            <a:r>
              <a:rPr lang="en-US" sz="2800" b="0" i="0" dirty="0" err="1">
                <a:solidFill>
                  <a:srgbClr val="000000"/>
                </a:solidFill>
                <a:effectLst/>
                <a:latin typeface="Times New Roman" panose="02020603050405020304" pitchFamily="18" charset="0"/>
              </a:rPr>
              <a:t>superincreasing</a:t>
            </a:r>
            <a:r>
              <a:rPr lang="en-US" sz="2800" b="0" i="0" dirty="0">
                <a:solidFill>
                  <a:srgbClr val="000000"/>
                </a:solidFill>
                <a:effectLst/>
                <a:latin typeface="Times New Roman" panose="02020603050405020304" pitchFamily="18" charset="0"/>
              </a:rPr>
              <a:t> knapsack, together with m and n, is the private key.</a:t>
            </a:r>
          </a:p>
          <a:p>
            <a:pPr lvl="1" algn="justLow">
              <a:buFont typeface="+mj-lt"/>
              <a:buAutoNum type="arabicPeriod"/>
            </a:pPr>
            <a:r>
              <a:rPr lang="en-US" sz="2800" b="0" i="0" dirty="0">
                <a:solidFill>
                  <a:srgbClr val="000000"/>
                </a:solidFill>
                <a:effectLst/>
                <a:latin typeface="Times New Roman" panose="02020603050405020304" pitchFamily="18" charset="0"/>
              </a:rPr>
              <a:t>The corresponding general knapsack is the public key.</a:t>
            </a:r>
          </a:p>
          <a:p>
            <a:pPr lvl="1" algn="justLow">
              <a:buFont typeface="+mj-lt"/>
              <a:buAutoNum type="arabicPeriod"/>
            </a:pPr>
            <a:r>
              <a:rPr lang="en-US" sz="2800" b="0" i="0" dirty="0">
                <a:solidFill>
                  <a:srgbClr val="000000"/>
                </a:solidFill>
                <a:effectLst/>
                <a:latin typeface="Times New Roman" panose="02020603050405020304" pitchFamily="18" charset="0"/>
              </a:rPr>
              <a:t>It is easy to encrypt using the general knapsack; simply add all elements in the 1's positions.</a:t>
            </a:r>
          </a:p>
          <a:p>
            <a:pPr lvl="1" algn="justLow">
              <a:buFont typeface="+mj-lt"/>
              <a:buAutoNum type="arabicPeriod"/>
            </a:pPr>
            <a:r>
              <a:rPr lang="en-US" sz="2800" b="0" i="0" dirty="0">
                <a:solidFill>
                  <a:srgbClr val="000000"/>
                </a:solidFill>
                <a:effectLst/>
                <a:latin typeface="Times New Roman" panose="02020603050405020304" pitchFamily="18" charset="0"/>
              </a:rPr>
              <a:t>Given the private key, the ciphertext can be converted to a </a:t>
            </a:r>
            <a:r>
              <a:rPr lang="en-US" sz="2800" b="0" i="0" dirty="0" err="1">
                <a:solidFill>
                  <a:srgbClr val="000000"/>
                </a:solidFill>
                <a:effectLst/>
                <a:latin typeface="Times New Roman" panose="02020603050405020304" pitchFamily="18" charset="0"/>
              </a:rPr>
              <a:t>superincreasing</a:t>
            </a:r>
            <a:r>
              <a:rPr lang="en-US" sz="2800" b="0" i="0" dirty="0">
                <a:solidFill>
                  <a:srgbClr val="000000"/>
                </a:solidFill>
                <a:effectLst/>
                <a:latin typeface="Times New Roman" panose="02020603050405020304" pitchFamily="18" charset="0"/>
              </a:rPr>
              <a:t> knapsack, which is then easily solved to decrypt the message.</a:t>
            </a:r>
          </a:p>
        </p:txBody>
      </p:sp>
    </p:spTree>
    <p:extLst>
      <p:ext uri="{BB962C8B-B14F-4D97-AF65-F5344CB8AC3E}">
        <p14:creationId xmlns:p14="http://schemas.microsoft.com/office/powerpoint/2010/main" val="15071586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4139</TotalTime>
  <Words>1600</Words>
  <Application>Microsoft Office PowerPoint</Application>
  <PresentationFormat>Widescreen</PresentationFormat>
  <Paragraphs>146</Paragraphs>
  <Slides>28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Cambria Math</vt:lpstr>
      <vt:lpstr>Symbol</vt:lpstr>
      <vt:lpstr>Tahoma</vt:lpstr>
      <vt:lpstr>Times New Roman</vt:lpstr>
      <vt:lpstr>Office Theme</vt:lpstr>
      <vt:lpstr>Lecture 6</vt:lpstr>
      <vt:lpstr>INTRODUCTION</vt:lpstr>
      <vt:lpstr>INTRODUCTION</vt:lpstr>
      <vt:lpstr>INTRODUCTION</vt:lpstr>
      <vt:lpstr>General Idea</vt:lpstr>
      <vt:lpstr>PUBLIC KEY CRYPTO</vt:lpstr>
      <vt:lpstr>KNAPSACK</vt:lpstr>
      <vt:lpstr>Superincreasing knapsack</vt:lpstr>
      <vt:lpstr>knapsack cryptosystem</vt:lpstr>
      <vt:lpstr>Example 1</vt:lpstr>
      <vt:lpstr>Example 1</vt:lpstr>
      <vt:lpstr>Example 2</vt:lpstr>
      <vt:lpstr>Example 2</vt:lpstr>
      <vt:lpstr>Example 2</vt:lpstr>
      <vt:lpstr>RSA</vt:lpstr>
      <vt:lpstr>RSA</vt:lpstr>
      <vt:lpstr>RSA</vt:lpstr>
      <vt:lpstr>Example</vt:lpstr>
      <vt:lpstr>Example</vt:lpstr>
      <vt:lpstr>PowerPoint Presentation</vt:lpstr>
      <vt:lpstr>DIFFIE-HELLMAN</vt:lpstr>
      <vt:lpstr>DIFFIE-HELLMAN</vt:lpstr>
      <vt:lpstr>DIFFIE-HELLMAN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6</dc:title>
  <dc:creator>dr sara tarik kamal</dc:creator>
  <cp:lastModifiedBy>ALL IN ONE</cp:lastModifiedBy>
  <cp:revision>49</cp:revision>
  <dcterms:created xsi:type="dcterms:W3CDTF">2022-03-07T08:08:43Z</dcterms:created>
  <dcterms:modified xsi:type="dcterms:W3CDTF">2022-06-07T11:49:55Z</dcterms:modified>
</cp:coreProperties>
</file>