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201563" cy="35999738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9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9">
          <p15:clr>
            <a:srgbClr val="A4A3A4"/>
          </p15:clr>
        </p15:guide>
        <p15:guide id="2" orient="horz" pos="22086">
          <p15:clr>
            <a:srgbClr val="A4A3A4"/>
          </p15:clr>
        </p15:guide>
        <p15:guide id="3" orient="horz" pos="2349">
          <p15:clr>
            <a:srgbClr val="A4A3A4"/>
          </p15:clr>
        </p15:guide>
        <p15:guide id="4" pos="79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4"/>
    <a:srgbClr val="996633"/>
    <a:srgbClr val="698ED9"/>
    <a:srgbClr val="C0C0C0"/>
    <a:srgbClr val="0046D2"/>
    <a:srgbClr val="FF0000"/>
    <a:srgbClr val="A7C4FF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44A82-BC5B-4C16-9136-0900DC2AE612}" v="1391" dt="2025-06-26T20:15:58.766"/>
    <p1510:client id="{5D84BA57-93B8-493C-BC8F-3D3D82198E1C}" v="233" dt="2025-06-26T17:14:32.346"/>
    <p1510:client id="{AFDBFED1-618A-10DE-CBDC-4D957CFA8FD9}" v="264" dt="2025-06-26T13:07:35.216"/>
    <p1510:client id="{DA48D393-CA6E-4D6C-A22D-B9DC0D25757B}" v="65" dt="2025-06-26T17:25:23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2635" y="38"/>
      </p:cViewPr>
      <p:guideLst>
        <p:guide orient="horz" pos="5289"/>
        <p:guide orient="horz" pos="22086"/>
        <p:guide orient="horz" pos="2349"/>
        <p:guide pos="79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692150"/>
            <a:ext cx="24272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BF2D407-7488-4806-B042-2CE959A140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4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32FB4B-BF18-4E6F-9FD7-11EF81A610E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713" y="11183938"/>
            <a:ext cx="21420137" cy="7715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838" y="20399375"/>
            <a:ext cx="17641887" cy="92011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1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475" y="8399463"/>
            <a:ext cx="22680613" cy="23758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5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72125" y="1441450"/>
            <a:ext cx="5668963" cy="307165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0475" y="1441450"/>
            <a:ext cx="16859250" cy="307165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62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475" y="8399463"/>
            <a:ext cx="22680613" cy="23758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05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725" y="23133050"/>
            <a:ext cx="21421725" cy="7150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725" y="15257463"/>
            <a:ext cx="21421725" cy="78755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31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0475" y="8399463"/>
            <a:ext cx="11263313" cy="237585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76188" y="8399463"/>
            <a:ext cx="11264900" cy="237585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002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5" y="8058150"/>
            <a:ext cx="11134725" cy="3359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5" y="11417300"/>
            <a:ext cx="11134725" cy="20740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1600" y="8058150"/>
            <a:ext cx="11139488" cy="3359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1600" y="11417300"/>
            <a:ext cx="11139488" cy="207406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392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41450"/>
            <a:ext cx="22680613" cy="60007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44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91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1433513"/>
            <a:ext cx="8291513" cy="60991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3613" y="1433513"/>
            <a:ext cx="14087475" cy="30724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5" y="7532688"/>
            <a:ext cx="8291513" cy="24625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713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300" y="25199975"/>
            <a:ext cx="15120938" cy="2974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40300" y="3216275"/>
            <a:ext cx="15120938" cy="21599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0300" y="28174950"/>
            <a:ext cx="15120938" cy="422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67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megaprint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13"/>
            <a:extLst>
              <a:ext uri="{FF2B5EF4-FFF2-40B4-BE49-F238E27FC236}">
                <a16:creationId xmlns:a16="http://schemas.microsoft.com/office/drawing/2014/main" id="{6BFFBEBF-6F96-4D73-87E7-3525B82575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19379372" y="35425506"/>
            <a:ext cx="3255359" cy="16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C365D95-4213-4FDE-84BF-DFB5A2F65993}"/>
              </a:ext>
            </a:extLst>
          </p:cNvPr>
          <p:cNvSpPr txBox="1"/>
          <p:nvPr userDrawn="1"/>
        </p:nvSpPr>
        <p:spPr>
          <a:xfrm>
            <a:off x="22611872" y="35348670"/>
            <a:ext cx="19756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7E6A034-93E0-421C-ACA5-B28573E1673A}"/>
              </a:ext>
            </a:extLst>
          </p:cNvPr>
          <p:cNvSpPr txBox="1"/>
          <p:nvPr userDrawn="1"/>
        </p:nvSpPr>
        <p:spPr>
          <a:xfrm>
            <a:off x="0" y="35876627"/>
            <a:ext cx="4619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97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2pPr>
      <a:lvl3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3pPr>
      <a:lvl4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4pPr>
      <a:lvl5pPr algn="ctr" defTabSz="349726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5pPr>
      <a:lvl6pPr marL="4572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6pPr>
      <a:lvl7pPr marL="9144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7pPr>
      <a:lvl8pPr marL="13716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8pPr>
      <a:lvl9pPr marL="1828800" algn="ctr" defTabSz="3497263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7263" rtl="0" eaLnBrk="0" fontAlgn="base" hangingPunct="0">
        <a:spcBef>
          <a:spcPct val="20000"/>
        </a:spcBef>
        <a:spcAft>
          <a:spcPct val="0"/>
        </a:spcAft>
        <a:buChar char="•"/>
        <a:defRPr sz="12300">
          <a:solidFill>
            <a:schemeClr val="tx1"/>
          </a:solidFill>
          <a:latin typeface="+mn-lt"/>
          <a:ea typeface="+mn-ea"/>
          <a:cs typeface="+mn-cs"/>
        </a:defRPr>
      </a:lvl1pPr>
      <a:lvl2pPr marL="2840038" indent="-1092200" algn="l" defTabSz="3497263" rtl="0" eaLnBrk="0" fontAlgn="base" hangingPunct="0">
        <a:spcBef>
          <a:spcPct val="20000"/>
        </a:spcBef>
        <a:spcAft>
          <a:spcPct val="0"/>
        </a:spcAft>
        <a:buChar char="–"/>
        <a:defRPr sz="10700">
          <a:solidFill>
            <a:schemeClr val="tx1"/>
          </a:solidFill>
          <a:latin typeface="+mn-lt"/>
        </a:defRPr>
      </a:lvl2pPr>
      <a:lvl3pPr marL="4370388" indent="-873125" algn="l" defTabSz="3497263" rtl="0" eaLnBrk="0" fontAlgn="base" hangingPunct="0">
        <a:spcBef>
          <a:spcPct val="20000"/>
        </a:spcBef>
        <a:spcAft>
          <a:spcPct val="0"/>
        </a:spcAft>
        <a:buChar char="•"/>
        <a:defRPr sz="9200">
          <a:solidFill>
            <a:schemeClr val="tx1"/>
          </a:solidFill>
          <a:latin typeface="+mn-lt"/>
        </a:defRPr>
      </a:lvl3pPr>
      <a:lvl4pPr marL="6118225" indent="-873125" algn="l" defTabSz="3497263" rtl="0" eaLnBrk="0" fontAlgn="base" hangingPunct="0">
        <a:spcBef>
          <a:spcPct val="20000"/>
        </a:spcBef>
        <a:spcAft>
          <a:spcPct val="0"/>
        </a:spcAft>
        <a:buChar char="–"/>
        <a:defRPr sz="7600">
          <a:solidFill>
            <a:schemeClr val="tx1"/>
          </a:solidFill>
          <a:latin typeface="+mn-lt"/>
        </a:defRPr>
      </a:lvl4pPr>
      <a:lvl5pPr marL="7867650" indent="-873125" algn="l" defTabSz="3497263" rtl="0" eaLnBrk="0" fontAlgn="base" hangingPunct="0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5pPr>
      <a:lvl6pPr marL="83248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6pPr>
      <a:lvl7pPr marL="87820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7pPr>
      <a:lvl8pPr marL="92392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8pPr>
      <a:lvl9pPr marL="9696450" indent="-873125" algn="l" defTabSz="3497263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50"/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2849225" y="6697663"/>
            <a:ext cx="11857038" cy="2841625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1400" b="0" i="0" u="none" strike="noStrike" baseline="0">
                <a:solidFill>
                  <a:srgbClr val="000000"/>
                </a:solidFill>
                <a:latin typeface="Times New Roman"/>
              </a:rPr>
              <a:t>(Figure 4: Training and Validation Curves for ID Detection  Model using YOLOv8)</a:t>
            </a:r>
            <a:r>
              <a:rPr lang="en-US" sz="1400" b="0" i="0">
                <a:latin typeface="Times New Roman"/>
              </a:rPr>
              <a:t>​</a:t>
            </a:r>
            <a:endParaRPr lang="en-US" altLang="en-US">
              <a:cs typeface="Arial"/>
            </a:endParaRPr>
          </a:p>
        </p:txBody>
      </p:sp>
      <p:sp>
        <p:nvSpPr>
          <p:cNvPr id="2051" name="AutoShape 4"/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438150" y="6665913"/>
            <a:ext cx="11857038" cy="2841783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649288" y="8302625"/>
            <a:ext cx="11434762" cy="1641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 anchor="t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>
                <a:latin typeface="Times New Roman"/>
                <a:cs typeface="Times New Roman"/>
              </a:rPr>
              <a:t>The blockchain-based e-voting system aims to provide a secure solution for the voting process by integrating blockchain technology to provide instant, auditable, and transparent end-to-end voting records. It also ensures a decentralized infrastructure, AI-powered identity verification using facial recognition for biometric authentication, national identity verification to detect fraud, and eligibility checks (linked to national IDs) ensuring: "One voter, one account" (to eliminate fraud), equal access for all participants, and user-friendly features and an elegant user interface.</a:t>
            </a:r>
          </a:p>
          <a:p>
            <a:pPr algn="l">
              <a:lnSpc>
                <a:spcPct val="95000"/>
              </a:lnSpc>
            </a:pPr>
            <a:r>
              <a:rPr lang="en-US" altLang="en-US" sz="2400">
                <a:latin typeface="Times New Roman"/>
                <a:cs typeface="Times New Roman"/>
              </a:rPr>
              <a:t>The blockchain-based e-voting system enables users to vote with complete confidence that the votes are theirs without any doubt.</a:t>
            </a:r>
          </a:p>
          <a:p>
            <a:pPr algn="l">
              <a:lnSpc>
                <a:spcPct val="95000"/>
              </a:lnSpc>
            </a:pPr>
            <a:endParaRPr lang="en-US" altLang="en-US" sz="240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/>
                <a:cs typeface="Times New Roman"/>
              </a:rPr>
              <a:t>Face Verification Model:</a:t>
            </a:r>
            <a:br>
              <a:rPr lang="en-US" altLang="en-US" sz="2400" b="1">
                <a:latin typeface="Times New Roman"/>
                <a:cs typeface="Times New Roman"/>
              </a:rPr>
            </a:br>
            <a:r>
              <a:rPr lang="en-US" altLang="en-US" sz="2400">
                <a:latin typeface="Times New Roman"/>
                <a:cs typeface="Times New Roman"/>
              </a:rPr>
              <a:t>Utilizes advanced Deep Neural Network to Create a Numerical Embedding representation for any face, Computes Similarity (Cosine or Euclidean) Between two Embeddings, Detects whether the face faces is for the same person or not.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/>
                <a:cs typeface="Times New Roman"/>
              </a:rPr>
              <a:t>Fake ID Detection Model:</a:t>
            </a:r>
          </a:p>
          <a:p>
            <a:pPr algn="l">
              <a:lnSpc>
                <a:spcPct val="95000"/>
              </a:lnSpc>
            </a:pPr>
            <a:r>
              <a:rPr lang="en-US" altLang="en-US" sz="2400">
                <a:latin typeface="Times New Roman"/>
                <a:cs typeface="Times New Roman"/>
              </a:rPr>
              <a:t> find and detect any Pattern that can identify this id as a fake, Using some Technique like ELA and LBP Algorithm.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/>
                <a:cs typeface="Times New Roman"/>
              </a:rPr>
              <a:t>ID Detection Model:</a:t>
            </a:r>
          </a:p>
          <a:p>
            <a:pPr algn="l">
              <a:lnSpc>
                <a:spcPct val="95000"/>
              </a:lnSpc>
            </a:pPr>
            <a:r>
              <a:rPr lang="en-US" sz="2400">
                <a:latin typeface="Times New Roman"/>
                <a:cs typeface="Arial"/>
              </a:rPr>
              <a:t>The goal is to detect the Egyptian national ID card within a larger image and crop the ID card from the original image.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/>
                <a:cs typeface="Times New Roman"/>
              </a:rPr>
              <a:t>Field Detection Model:</a:t>
            </a:r>
          </a:p>
          <a:p>
            <a:pPr algn="l">
              <a:lnSpc>
                <a:spcPct val="95000"/>
              </a:lnSpc>
            </a:pPr>
            <a:r>
              <a:rPr lang="en-US" altLang="en-US" sz="2400">
                <a:latin typeface="Times New Roman"/>
                <a:cs typeface="Times New Roman"/>
              </a:rPr>
              <a:t>Trying to find and detect all fields (name, address, national id number, ….) in National Egyptian ID image, Crop all finding fields from ID Image.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/>
                <a:cs typeface="Times New Roman"/>
              </a:rPr>
              <a:t>OCR Model:</a:t>
            </a:r>
          </a:p>
          <a:p>
            <a:pPr algn="l">
              <a:lnSpc>
                <a:spcPct val="95000"/>
              </a:lnSpc>
            </a:pPr>
            <a:r>
              <a:rPr lang="en-US" altLang="en-US" sz="2400">
                <a:latin typeface="Times New Roman"/>
                <a:cs typeface="Times New Roman"/>
              </a:rPr>
              <a:t>Trying to convert fields images (name, address, national id number, ….) into Text, Handle any Problem with convert Arabic to English Text.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 err="1">
                <a:latin typeface="Times New Roman"/>
                <a:cs typeface="Times New Roman"/>
              </a:rPr>
              <a:t>zkSync</a:t>
            </a:r>
            <a:r>
              <a:rPr lang="en-US" altLang="en-US" sz="2400" b="1">
                <a:latin typeface="Times New Roman"/>
                <a:cs typeface="Times New Roman"/>
              </a:rPr>
              <a:t> Blockchain:</a:t>
            </a:r>
          </a:p>
          <a:p>
            <a:pPr algn="l">
              <a:lnSpc>
                <a:spcPct val="95000"/>
              </a:lnSpc>
            </a:pPr>
            <a:r>
              <a:rPr lang="en-US" altLang="en-US" sz="2400">
                <a:latin typeface="Times New Roman"/>
                <a:cs typeface="Times New Roman"/>
              </a:rPr>
              <a:t>Using new Blockchain as </a:t>
            </a:r>
            <a:r>
              <a:rPr lang="en-US" altLang="en-US" sz="2400" err="1">
                <a:latin typeface="Times New Roman"/>
                <a:cs typeface="Times New Roman"/>
              </a:rPr>
              <a:t>zkSync</a:t>
            </a:r>
            <a:r>
              <a:rPr lang="en-US" altLang="en-US" sz="2400">
                <a:latin typeface="Times New Roman"/>
                <a:cs typeface="Times New Roman"/>
              </a:rPr>
              <a:t> which is A Layer 2 Ethereum scaling solution, </a:t>
            </a:r>
            <a:r>
              <a:rPr lang="en-US" altLang="en-US" sz="2400" err="1">
                <a:latin typeface="Times New Roman"/>
                <a:cs typeface="Times New Roman"/>
              </a:rPr>
              <a:t>zkSync</a:t>
            </a:r>
            <a:r>
              <a:rPr lang="en-US" altLang="en-US" sz="2400">
                <a:latin typeface="Times New Roman"/>
                <a:cs typeface="Times New Roman"/>
              </a:rPr>
              <a:t> has Transaction Throughput (Transactions per second) about ~ </a:t>
            </a:r>
            <a:r>
              <a:rPr lang="en-US" altLang="en-US" sz="2400" b="1">
                <a:latin typeface="Times New Roman"/>
                <a:cs typeface="Times New Roman"/>
              </a:rPr>
              <a:t>2000</a:t>
            </a:r>
            <a:r>
              <a:rPr lang="en-US" altLang="en-US" sz="2400">
                <a:latin typeface="Times New Roman"/>
                <a:cs typeface="Times New Roman"/>
              </a:rPr>
              <a:t> TPS vs </a:t>
            </a:r>
            <a:r>
              <a:rPr lang="en-US" altLang="en-US" sz="2400" b="1">
                <a:latin typeface="Times New Roman"/>
                <a:cs typeface="Times New Roman"/>
              </a:rPr>
              <a:t>15-30</a:t>
            </a:r>
            <a:r>
              <a:rPr lang="en-US" altLang="en-US" sz="2400">
                <a:latin typeface="Times New Roman"/>
                <a:cs typeface="Times New Roman"/>
              </a:rPr>
              <a:t> TPS for Ethereum L1, With Cost-Efficiency can reach up to </a:t>
            </a:r>
            <a:r>
              <a:rPr lang="en-US" altLang="en-US" sz="2400" b="1">
                <a:latin typeface="Times New Roman"/>
                <a:cs typeface="Times New Roman"/>
              </a:rPr>
              <a:t>95 – 98% </a:t>
            </a:r>
            <a:r>
              <a:rPr lang="en-US" altLang="en-US" sz="2400">
                <a:latin typeface="Times New Roman"/>
                <a:cs typeface="Times New Roman"/>
              </a:rPr>
              <a:t>from Ethereum L1, making it suitable for high-volume voting scenarios, This appear also in Scalability With less Confirmation Time and Deployment Time, Using </a:t>
            </a:r>
            <a:r>
              <a:rPr lang="en-US" altLang="en-US" sz="2400" err="1">
                <a:latin typeface="Times New Roman"/>
                <a:cs typeface="Times New Roman"/>
              </a:rPr>
              <a:t>zkSync’s</a:t>
            </a:r>
            <a:r>
              <a:rPr lang="en-US" altLang="en-US" sz="2400">
                <a:latin typeface="Times New Roman"/>
                <a:cs typeface="Times New Roman"/>
              </a:rPr>
              <a:t> Account Abstraction feature to hide the complexity of blockchain public/private key management from users, making the system more user-friendly and accessible, especially for those unfamiliar with blockchain technology.</a:t>
            </a: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ar-EG" altLang="en-US" sz="24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en-US" sz="1400">
                <a:latin typeface="Times New Roman"/>
                <a:cs typeface="Times New Roman"/>
              </a:rPr>
              <a:t>(Figure 1: Transaction Fees </a:t>
            </a:r>
            <a:r>
              <a:rPr lang="en-US" altLang="en-US" sz="1400" err="1">
                <a:latin typeface="Times New Roman"/>
                <a:cs typeface="Times New Roman"/>
              </a:rPr>
              <a:t>zkSync</a:t>
            </a:r>
            <a:r>
              <a:rPr lang="en-US" altLang="en-US" sz="1400">
                <a:latin typeface="Times New Roman"/>
                <a:cs typeface="Times New Roman"/>
              </a:rPr>
              <a:t> VS Ethereum)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3365867" y="25179007"/>
            <a:ext cx="5645150" cy="113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 anchor="t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/>
                <a:cs typeface="Arial"/>
              </a:rPr>
              <a:t>Methods</a:t>
            </a:r>
          </a:p>
        </p:txBody>
      </p:sp>
      <p:sp>
        <p:nvSpPr>
          <p:cNvPr id="2054" name="Text Box 11"/>
          <p:cNvSpPr txBox="1">
            <a:spLocks noChangeArrowheads="1"/>
          </p:cNvSpPr>
          <p:nvPr/>
        </p:nvSpPr>
        <p:spPr bwMode="auto">
          <a:xfrm>
            <a:off x="15876006" y="26935736"/>
            <a:ext cx="5527660" cy="113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 anchor="t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/>
                <a:cs typeface="Arial"/>
              </a:rPr>
              <a:t>Conclusion</a:t>
            </a:r>
          </a:p>
        </p:txBody>
      </p:sp>
      <p:sp>
        <p:nvSpPr>
          <p:cNvPr id="2055" name="AutoShape 13"/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393700" y="830262"/>
            <a:ext cx="24414163" cy="5749925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850" tIns="36425" rIns="72850" bIns="36425" anchor="ctr"/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853281" y="1190603"/>
            <a:ext cx="23495000" cy="487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0" b="1" dirty="0"/>
              <a:t>Blockchain Based E-Voting System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5400" b="1" dirty="0"/>
              <a:t>By:</a:t>
            </a:r>
            <a:r>
              <a:rPr lang="en-US" altLang="en-US" sz="4400" b="1" dirty="0"/>
              <a:t> </a:t>
            </a:r>
            <a:r>
              <a:rPr lang="en-US" altLang="en-US" sz="4400" dirty="0"/>
              <a:t>Abdelrahman Hamdi, Abdelrahman Osama, Rana Ahmed,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4400" dirty="0"/>
              <a:t>Habiba Ahmed, Suhail Mahmoud, Heba Shaaban</a:t>
            </a:r>
          </a:p>
          <a:p>
            <a:pPr eaLnBrk="1" hangingPunct="1"/>
            <a:r>
              <a:rPr lang="en-US" altLang="en-US" sz="5400" b="1" dirty="0"/>
              <a:t>Supervised by: Dr. Dina </a:t>
            </a:r>
            <a:r>
              <a:rPr lang="en-US" altLang="en-US" sz="5400" b="1" dirty="0" err="1"/>
              <a:t>Elsayad</a:t>
            </a:r>
            <a:r>
              <a:rPr lang="en-US" altLang="en-US" sz="5400" b="1" dirty="0"/>
              <a:t>, T</a:t>
            </a:r>
            <a:r>
              <a:rPr lang="ar-EG" altLang="en-US" sz="5400" b="1" dirty="0"/>
              <a:t>.</a:t>
            </a:r>
            <a:r>
              <a:rPr lang="en-US" altLang="en-US" sz="5400" b="1" dirty="0"/>
              <a:t>A. Manar Sultan</a:t>
            </a:r>
          </a:p>
          <a:p>
            <a:pPr eaLnBrk="1" hangingPunct="1"/>
            <a:r>
              <a:rPr lang="en-US" altLang="en-US" sz="4000" b="1" i="1" dirty="0"/>
              <a:t>Faculty of Computer and Information Sciences - Ain Shams University</a:t>
            </a:r>
            <a:endParaRPr lang="en-US" altLang="en-US" sz="7200" dirty="0"/>
          </a:p>
        </p:txBody>
      </p:sp>
      <p:sp>
        <p:nvSpPr>
          <p:cNvPr id="2058" name="Text Box 27"/>
          <p:cNvSpPr txBox="1">
            <a:spLocks noChangeArrowheads="1"/>
          </p:cNvSpPr>
          <p:nvPr/>
        </p:nvSpPr>
        <p:spPr bwMode="auto">
          <a:xfrm>
            <a:off x="15875028" y="30708781"/>
            <a:ext cx="5911532" cy="113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 anchor="t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>
                <a:latin typeface="Arial"/>
                <a:cs typeface="Arial"/>
              </a:rPr>
              <a:t>Bibliography</a:t>
            </a:r>
          </a:p>
        </p:txBody>
      </p:sp>
      <p:sp>
        <p:nvSpPr>
          <p:cNvPr id="2059" name="Text Box 36"/>
          <p:cNvSpPr txBox="1">
            <a:spLocks noChangeArrowheads="1"/>
          </p:cNvSpPr>
          <p:nvPr/>
        </p:nvSpPr>
        <p:spPr bwMode="auto">
          <a:xfrm>
            <a:off x="851268" y="27461514"/>
            <a:ext cx="5337174" cy="21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 pitchFamily="18" charset="0"/>
              </a:rPr>
              <a:t>Face Verification Model:</a:t>
            </a:r>
          </a:p>
          <a:p>
            <a:pPr algn="l">
              <a:lnSpc>
                <a:spcPct val="95000"/>
              </a:lnSpc>
            </a:pPr>
            <a:r>
              <a:rPr lang="en-US" altLang="en-US" sz="2400">
                <a:latin typeface="Times New Roman" pitchFamily="18" charset="0"/>
              </a:rPr>
              <a:t>Using VggFace2 Dataset with Preprocessing (Detect face With MTCNN, Resize (</a:t>
            </a:r>
            <a:r>
              <a:rPr lang="en-US" altLang="en-US" sz="2400" b="1">
                <a:latin typeface="Times New Roman" pitchFamily="18" charset="0"/>
              </a:rPr>
              <a:t>160 x160</a:t>
            </a:r>
            <a:r>
              <a:rPr lang="en-US" altLang="en-US" sz="2400">
                <a:latin typeface="Times New Roman" pitchFamily="18" charset="0"/>
              </a:rPr>
              <a:t>), Augmentation), then for the model we use InceptionResNet-V1 Pretrained.</a:t>
            </a:r>
          </a:p>
        </p:txBody>
      </p:sp>
      <p:sp>
        <p:nvSpPr>
          <p:cNvPr id="2060" name="Text Box 38"/>
          <p:cNvSpPr txBox="1">
            <a:spLocks noChangeArrowheads="1"/>
          </p:cNvSpPr>
          <p:nvPr/>
        </p:nvSpPr>
        <p:spPr bwMode="auto">
          <a:xfrm>
            <a:off x="13162487" y="31958435"/>
            <a:ext cx="11208543" cy="285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>
            <a:spAutoFit/>
          </a:bodyPr>
          <a:lstStyle>
            <a:lvl1pPr marL="27305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517525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7620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003300" indent="-2730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1247775" indent="-274638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17049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1621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26193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076575" indent="-274638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l">
              <a:lnSpc>
                <a:spcPct val="95000"/>
              </a:lnSpc>
            </a:pPr>
            <a:r>
              <a:rPr lang="en-US" altLang="en-US" sz="2400" dirty="0">
                <a:latin typeface="Times New Roman" pitchFamily="18" charset="0"/>
              </a:rPr>
              <a:t>-  Gaddam Harsha Vardhan, Swapnil Shah, Vanshika Gupta, </a:t>
            </a:r>
            <a:r>
              <a:rPr lang="en-US" altLang="en-US" sz="2400" dirty="0" err="1">
                <a:latin typeface="Times New Roman" pitchFamily="18" charset="0"/>
              </a:rPr>
              <a:t>Rohithreddy</a:t>
            </a:r>
            <a:r>
              <a:rPr lang="en-US" altLang="en-US" sz="2400" dirty="0">
                <a:latin typeface="Times New Roman" pitchFamily="18" charset="0"/>
              </a:rPr>
              <a:t> B. C., Tanya Bisht, "</a:t>
            </a:r>
            <a:r>
              <a:rPr lang="en-US" altLang="en-US" sz="2400" b="1" dirty="0">
                <a:latin typeface="Times New Roman" pitchFamily="18" charset="0"/>
              </a:rPr>
              <a:t>Voting System Using Blockchain (Face Recognition)</a:t>
            </a:r>
            <a:r>
              <a:rPr lang="en-US" altLang="en-US" sz="2400" dirty="0">
                <a:latin typeface="Times New Roman" pitchFamily="18" charset="0"/>
              </a:rPr>
              <a:t>", International Journal of Engineering Research &amp; Technology (IJERT), NCET - 2022 Conference Proceedings, June 2022, Volume 11, Issue 06, pp. 1-6.</a:t>
            </a:r>
          </a:p>
          <a:p>
            <a:pPr marL="0" indent="0" algn="l">
              <a:lnSpc>
                <a:spcPct val="95000"/>
              </a:lnSpc>
            </a:pPr>
            <a:r>
              <a:rPr lang="en-US" altLang="en-US" sz="2400" dirty="0">
                <a:latin typeface="Times New Roman" pitchFamily="18" charset="0"/>
              </a:rPr>
              <a:t>- V. Sathya </a:t>
            </a:r>
            <a:r>
              <a:rPr lang="en-US" altLang="en-US" sz="2400" dirty="0" err="1">
                <a:latin typeface="Times New Roman" pitchFamily="18" charset="0"/>
              </a:rPr>
              <a:t>Preiya</a:t>
            </a:r>
            <a:r>
              <a:rPr lang="en-US" altLang="en-US" sz="2400" dirty="0">
                <a:latin typeface="Times New Roman" pitchFamily="18" charset="0"/>
              </a:rPr>
              <a:t>, V. D. </a:t>
            </a:r>
            <a:r>
              <a:rPr lang="en-US" altLang="en-US" sz="2400" dirty="0" err="1">
                <a:latin typeface="Times New Roman" pitchFamily="18" charset="0"/>
              </a:rPr>
              <a:t>Ambeth</a:t>
            </a:r>
            <a:r>
              <a:rPr lang="en-US" altLang="en-US" sz="2400" dirty="0">
                <a:latin typeface="Times New Roman" pitchFamily="18" charset="0"/>
              </a:rPr>
              <a:t> Kumar, R. Vijay, Vijay K., N. Kirubakaran, “</a:t>
            </a:r>
            <a:r>
              <a:rPr lang="en-US" altLang="en-US" sz="2400" b="1" dirty="0">
                <a:latin typeface="Times New Roman" pitchFamily="18" charset="0"/>
              </a:rPr>
              <a:t>Blockchain-Based E-Voting System with Face Recognition</a:t>
            </a:r>
            <a:r>
              <a:rPr lang="en-US" altLang="en-US" sz="2400" dirty="0">
                <a:latin typeface="Times New Roman" pitchFamily="18" charset="0"/>
              </a:rPr>
              <a:t>”, International Journal of Intelligent Systems and Applications in Engineering, ISSN: 2147-6799, April 2024, Vol. 12, No. 15s, pp. 240–250.</a:t>
            </a:r>
          </a:p>
        </p:txBody>
      </p:sp>
      <p:sp>
        <p:nvSpPr>
          <p:cNvPr id="2061" name="Text Box 40"/>
          <p:cNvSpPr txBox="1">
            <a:spLocks/>
          </p:cNvSpPr>
          <p:nvPr/>
        </p:nvSpPr>
        <p:spPr bwMode="auto">
          <a:xfrm>
            <a:off x="13157897" y="28009830"/>
            <a:ext cx="11180015" cy="226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 anchor="t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blockchain-based e-voting system integrates AI-powered identity verification—using facial recognition, OCR, and field detection—with zkSync blockchain to ensure secure, scalable, and transparent voting. By combining all these technologies for the first time, along with a dynamic, user-friendly website, our solution greatly improves efficiency and accessibility. This innovation sets a new benchmark in modernizing elections while enhancing trust, usability, and fraud prevention in democratic participation.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2" name="Text Box 42"/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3368675" y="7165975"/>
            <a:ext cx="5645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Introduction</a:t>
            </a:r>
          </a:p>
        </p:txBody>
      </p:sp>
      <p:sp>
        <p:nvSpPr>
          <p:cNvPr id="2063" name="Text Box 43"/>
          <p:cNvSpPr txBox="1">
            <a:spLocks noChangeArrowheads="1"/>
          </p:cNvSpPr>
          <p:nvPr/>
        </p:nvSpPr>
        <p:spPr bwMode="auto">
          <a:xfrm>
            <a:off x="15794038" y="7178675"/>
            <a:ext cx="56451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850" tIns="36425" rIns="72850" bIns="36425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9137A-6770-D7A7-89AB-77433F2F1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238" y="2956555"/>
            <a:ext cx="3225627" cy="3168537"/>
          </a:xfrm>
          <a:prstGeom prst="rect">
            <a:avLst/>
          </a:prstGeom>
        </p:spPr>
      </p:pic>
      <p:sp>
        <p:nvSpPr>
          <p:cNvPr id="24" name="Text Box 36">
            <a:extLst>
              <a:ext uri="{FF2B5EF4-FFF2-40B4-BE49-F238E27FC236}">
                <a16:creationId xmlns:a16="http://schemas.microsoft.com/office/drawing/2014/main" id="{5193A912-2603-2E5B-8ABA-BB77F5D0F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28" y="26550888"/>
            <a:ext cx="11355022" cy="7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 anchor="t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 dirty="0">
                <a:latin typeface="Times New Roman"/>
                <a:cs typeface="Times New Roman"/>
              </a:rPr>
              <a:t>Our system architecture consists of multiple components, each one with its own distinct </a:t>
            </a:r>
            <a:r>
              <a:rPr lang="en-US" altLang="en-US" sz="2400">
                <a:latin typeface="Times New Roman"/>
                <a:cs typeface="Times New Roman"/>
              </a:rPr>
              <a:t>purpose and contribution to the overall functionality of the system.</a:t>
            </a:r>
          </a:p>
        </p:txBody>
      </p:sp>
      <p:sp>
        <p:nvSpPr>
          <p:cNvPr id="25" name="Text Box 36">
            <a:extLst>
              <a:ext uri="{FF2B5EF4-FFF2-40B4-BE49-F238E27FC236}">
                <a16:creationId xmlns:a16="http://schemas.microsoft.com/office/drawing/2014/main" id="{7400CE08-AB86-326B-FCB1-7E6FDACE6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19" y="29933069"/>
            <a:ext cx="5337123" cy="285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 anchor="t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/>
                <a:cs typeface="Times New Roman"/>
              </a:rPr>
              <a:t>Fake ID Detection Model:</a:t>
            </a:r>
          </a:p>
          <a:p>
            <a:pPr algn="l">
              <a:lnSpc>
                <a:spcPct val="95000"/>
              </a:lnSpc>
            </a:pPr>
            <a:r>
              <a:rPr lang="en-US" sz="2400">
                <a:latin typeface="Times New Roman"/>
                <a:cs typeface="Arial"/>
              </a:rPr>
              <a:t>New dataset collected for Egyptian national IDs with preprocessing (grayscale, resize 128×128, augmentation),Model: Three-branch input (Original/MobileNetV2, ELA, LBP) → Combined → Dense layers for</a:t>
            </a:r>
            <a:r>
              <a:rPr lang="ar-EG" sz="2400">
                <a:latin typeface="Times New Roman"/>
                <a:cs typeface="Arial"/>
              </a:rPr>
              <a:t> </a:t>
            </a:r>
            <a:r>
              <a:rPr lang="en-US" sz="2400">
                <a:latin typeface="Times New Roman"/>
                <a:cs typeface="Arial"/>
              </a:rPr>
              <a:t>classification.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F006F52A-ED87-E69D-412F-8E4B704D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312" y="29933069"/>
            <a:ext cx="5337174" cy="21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 anchor="t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Field Detection Model: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itchFamily="18" charset="0"/>
              </a:rPr>
              <a:t>We used </a:t>
            </a:r>
            <a:r>
              <a:rPr lang="en-US" sz="2400" err="1">
                <a:latin typeface="Times New Roman" pitchFamily="18" charset="0"/>
              </a:rPr>
              <a:t>Roboflow</a:t>
            </a:r>
            <a:r>
              <a:rPr lang="en-US" sz="2400" dirty="0">
                <a:latin typeface="Times New Roman" pitchFamily="18" charset="0"/>
              </a:rPr>
              <a:t> to label and split the cropped ID images. Then we fine-tuned YOLOv8 to detect and localize key fields inside the card such as Name, Address, Birth Date, and National ID number.</a:t>
            </a: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9471137E-15AA-2CBF-9279-314952AB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312" y="27461514"/>
            <a:ext cx="5337174" cy="21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 anchor="t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 b="1">
                <a:latin typeface="Times New Roman"/>
                <a:cs typeface="Times New Roman"/>
              </a:rPr>
              <a:t>ID Detection Model:</a:t>
            </a:r>
          </a:p>
          <a:p>
            <a:pPr algn="l">
              <a:lnSpc>
                <a:spcPct val="95000"/>
              </a:lnSpc>
            </a:pPr>
            <a:r>
              <a:rPr lang="en-US" sz="2400">
                <a:latin typeface="Times New Roman"/>
                <a:cs typeface="Times New Roman"/>
              </a:rPr>
              <a:t>We have been used </a:t>
            </a:r>
            <a:r>
              <a:rPr lang="en-US" sz="2400" err="1">
                <a:latin typeface="Times New Roman"/>
                <a:cs typeface="Times New Roman"/>
              </a:rPr>
              <a:t>Roboflow</a:t>
            </a:r>
            <a:r>
              <a:rPr lang="en-US" sz="2400">
                <a:latin typeface="Times New Roman"/>
                <a:cs typeface="Times New Roman"/>
              </a:rPr>
              <a:t> for labelling and splitting dataset we collected from different resources then we fin-tune YOLOv8 then use the model to  detect the ID card  even if it’s rotated.</a:t>
            </a: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D740784F-5AC8-C75A-20CC-C515F336544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13067111" y="8311740"/>
            <a:ext cx="11483181" cy="1650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850" tIns="36425" rIns="72850" bIns="36425" anchor="t">
            <a:spAutoFit/>
          </a:bodyPr>
          <a:lstStyle>
            <a:lvl1pPr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497263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3497263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The Result for each model shown in Figures: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Face Verification Model:</a:t>
            </a: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(Figure 2: Test InceptionResNet-V1 on LFW Dataset)</a:t>
            </a:r>
            <a:endParaRPr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r>
              <a:rPr lang="en-US" altLang="en-US" sz="2400" dirty="0">
                <a:latin typeface="Times New Roman"/>
                <a:cs typeface="Times New Roman"/>
              </a:rPr>
              <a:t>With Accuracy </a:t>
            </a:r>
            <a:r>
              <a:rPr lang="en-US" altLang="en-US" sz="2400" b="1" dirty="0">
                <a:latin typeface="Times New Roman"/>
                <a:cs typeface="Times New Roman"/>
              </a:rPr>
              <a:t>99.3 – 99.6% </a:t>
            </a:r>
            <a:r>
              <a:rPr lang="en-US" altLang="en-US" sz="2400" dirty="0">
                <a:latin typeface="Times New Roman"/>
                <a:cs typeface="Times New Roman"/>
              </a:rPr>
              <a:t>on LFW Dataset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Fake ID Detection Model:</a:t>
            </a: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itchFamily="18" charset="0"/>
              <a:cs typeface="Times New Roman"/>
            </a:endParaRPr>
          </a:p>
          <a:p>
            <a:pPr marL="342900" indent="-342900" algn="l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>
              <a:lnSpc>
                <a:spcPct val="95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3: Training and validation for Fake id detection model)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ID Detection Model:</a:t>
            </a: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 pitchFamily="18" charset="0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dirty="0">
              <a:latin typeface="Times New Roman"/>
              <a:cs typeface="Times New Roman"/>
            </a:endParaRPr>
          </a:p>
          <a:p>
            <a:pPr>
              <a:lnSpc>
                <a:spcPct val="95000"/>
              </a:lnSpc>
            </a:pPr>
            <a:endParaRPr lang="en-US" sz="1400" b="1" dirty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4: Training and Validation Curves for ID Detection  Model using YOLOv8)</a:t>
            </a:r>
          </a:p>
          <a:p>
            <a:pPr algn="l">
              <a:lnSpc>
                <a:spcPct val="150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Field Detection Model:</a:t>
            </a:r>
            <a:endParaRPr lang="en-US" dirty="0">
              <a:cs typeface="Arial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 algn="l">
              <a:lnSpc>
                <a:spcPct val="95000"/>
              </a:lnSpc>
            </a:pPr>
            <a:endParaRPr lang="en-US" altLang="en-US" sz="2400" b="1" dirty="0">
              <a:latin typeface="Times New Roman"/>
              <a:cs typeface="Times New Roman"/>
            </a:endParaRPr>
          </a:p>
          <a:p>
            <a:pPr>
              <a:lnSpc>
                <a:spcPct val="95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5: Training and Validation Curves for Field Detection Model using YOLOv8)</a:t>
            </a:r>
          </a:p>
          <a:p>
            <a:pPr algn="l">
              <a:lnSpc>
                <a:spcPct val="95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OCR Model:</a:t>
            </a:r>
            <a:endParaRPr lang="en-US" dirty="0">
              <a:cs typeface="Arial"/>
            </a:endParaRPr>
          </a:p>
        </p:txBody>
      </p:sp>
      <p:pic>
        <p:nvPicPr>
          <p:cNvPr id="30" name="Picture 29" descr="A diagram of a triangle">
            <a:extLst>
              <a:ext uri="{FF2B5EF4-FFF2-40B4-BE49-F238E27FC236}">
                <a16:creationId xmlns:a16="http://schemas.microsoft.com/office/drawing/2014/main" id="{2446F847-4557-CE90-5F6D-ED81ADDBD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111" y="9070640"/>
            <a:ext cx="11380154" cy="3002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8B866A-673E-A20D-A9C4-11F2EE03A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97050" y="29834488"/>
            <a:ext cx="2187240" cy="2187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1AB326-2C20-B867-B07B-ADD9080BE7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5769" y="16092792"/>
            <a:ext cx="11202143" cy="31083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0C4F4-F99C-2B09-ED58-3CDF09BD5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8258" y="20307314"/>
            <a:ext cx="11483181" cy="3282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8E642E-1866-DB3F-8B17-65157F7CD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1027" y="13144373"/>
            <a:ext cx="11373754" cy="211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13D879-E931-EAA4-F69E-742FB7687E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52574" y="2975821"/>
            <a:ext cx="3334878" cy="2753656"/>
          </a:xfrm>
          <a:prstGeom prst="rect">
            <a:avLst/>
          </a:prstGeom>
        </p:spPr>
      </p:pic>
      <p:sp>
        <p:nvSpPr>
          <p:cNvPr id="7" name="Text Box 36">
            <a:extLst>
              <a:ext uri="{FF2B5EF4-FFF2-40B4-BE49-F238E27FC236}">
                <a16:creationId xmlns:a16="http://schemas.microsoft.com/office/drawing/2014/main" id="{2A66B13C-2BB4-AFAD-B34E-40F4F83F6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15" y="32874925"/>
            <a:ext cx="11458863" cy="180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8734" tIns="24366" rIns="48734" bIns="24366" anchor="t">
            <a:spAutoFit/>
          </a:bodyPr>
          <a:lstStyle>
            <a:lvl1pPr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88950" eaLnBrk="0" hangingPunct="0">
              <a:defRPr sz="69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488950" eaLnBrk="0" fontAlgn="base" hangingPunct="0">
              <a:spcBef>
                <a:spcPct val="0"/>
              </a:spcBef>
              <a:spcAft>
                <a:spcPct val="0"/>
              </a:spcAft>
              <a:defRPr sz="69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lnSpc>
                <a:spcPct val="95000"/>
              </a:lnSpc>
            </a:pPr>
            <a:r>
              <a:rPr lang="en-US" altLang="en-US" sz="2400" b="1" dirty="0">
                <a:latin typeface="Times New Roman"/>
                <a:cs typeface="Times New Roman"/>
              </a:rPr>
              <a:t>OCR Model:</a:t>
            </a:r>
          </a:p>
          <a:p>
            <a:pPr algn="l">
              <a:lnSpc>
                <a:spcPct val="9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an OCR module to extract the National ID Number (NID) from Egyptian ID cards. The system 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recognize Arabic digits after detecting and cropping the ID field. Preprocessing and postprocessing steps ensure clean and accurate text extraction for secure identity verification.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black and white text&#10;&#10;AI-generated content may be incorrect.">
            <a:extLst>
              <a:ext uri="{FF2B5EF4-FFF2-40B4-BE49-F238E27FC236}">
                <a16:creationId xmlns:a16="http://schemas.microsoft.com/office/drawing/2014/main" id="{695A4DC3-A4F8-8CA3-ABC1-461901733B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38113" y="24618957"/>
            <a:ext cx="11074387" cy="173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C2943-5F9F-7846-C0CC-B979ADF3900F}"/>
              </a:ext>
            </a:extLst>
          </p:cNvPr>
          <p:cNvSpPr txBox="1"/>
          <p:nvPr/>
        </p:nvSpPr>
        <p:spPr>
          <a:xfrm>
            <a:off x="15780762" y="26559926"/>
            <a:ext cx="59147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/>
              </a:rPr>
              <a:t>(Figure 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6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OCR Model Sample results preprocessing and postprocessing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sz="1400" b="0" i="0" dirty="0">
                <a:latin typeface="Times New Roman"/>
              </a:rPr>
              <a:t>​</a:t>
            </a:r>
            <a:endParaRPr lang="en-US" dirty="0">
              <a:cs typeface="Arial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B1DA2-CE7E-BF95-1E0C-4B24842F9B1D}"/>
              </a:ext>
            </a:extLst>
          </p:cNvPr>
          <p:cNvGrpSpPr/>
          <p:nvPr/>
        </p:nvGrpSpPr>
        <p:grpSpPr>
          <a:xfrm>
            <a:off x="6507446" y="20723859"/>
            <a:ext cx="4762534" cy="3416462"/>
            <a:chOff x="6507446" y="20451773"/>
            <a:chExt cx="4359316" cy="35478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D1FFD30-2A51-68E1-81F5-5EE568EF5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07447" y="20451773"/>
              <a:ext cx="4359315" cy="354787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D8B9F99-A8F7-A317-8DF0-D1E65A0DA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07446" y="21435837"/>
              <a:ext cx="4359315" cy="223330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985DF67-15C6-91A7-6370-33EA8582E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07446" y="20787360"/>
              <a:ext cx="4359315" cy="331322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C3E2E44-1550-5094-14A2-73148E5F51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9011" y="20723859"/>
            <a:ext cx="4361688" cy="34257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349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6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06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999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70x100 cm vertical poster template</dc:title>
  <dc:creator>Ethan Shulda;www.postersession.com</dc:creator>
  <cp:keywords>www.postersession.com</cp:keywords>
  <dc:description>©MegaPrint Inc. 2009-2015</dc:description>
  <cp:lastModifiedBy>Abdelrahman Hamdi</cp:lastModifiedBy>
  <cp:revision>2</cp:revision>
  <dcterms:created xsi:type="dcterms:W3CDTF">2008-12-04T00:20:37Z</dcterms:created>
  <dcterms:modified xsi:type="dcterms:W3CDTF">2025-06-28T07:54:52Z</dcterms:modified>
</cp:coreProperties>
</file>