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4"/>
  </p:sldMasterIdLst>
  <p:notesMasterIdLst>
    <p:notesMasterId r:id="rId19"/>
  </p:notesMasterIdLst>
  <p:sldIdLst>
    <p:sldId id="256" r:id="rId5"/>
    <p:sldId id="257" r:id="rId6"/>
    <p:sldId id="266" r:id="rId7"/>
    <p:sldId id="261" r:id="rId8"/>
    <p:sldId id="258" r:id="rId9"/>
    <p:sldId id="259" r:id="rId10"/>
    <p:sldId id="262" r:id="rId11"/>
    <p:sldId id="263" r:id="rId12"/>
    <p:sldId id="264" r:id="rId13"/>
    <p:sldId id="265" r:id="rId14"/>
    <p:sldId id="267"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AAF365-6541-4421-9585-F8DDB0344C4B}" v="259" dt="2022-11-16T07:46:00.26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53" autoAdjust="0"/>
  </p:normalViewPr>
  <p:slideViewPr>
    <p:cSldViewPr snapToGrid="0">
      <p:cViewPr varScale="1">
        <p:scale>
          <a:sx n="42" d="100"/>
          <a:sy n="42" d="100"/>
        </p:scale>
        <p:origin x="942" y="42"/>
      </p:cViewPr>
      <p:guideLst/>
    </p:cSldViewPr>
  </p:slideViewPr>
  <p:outlineViewPr>
    <p:cViewPr>
      <p:scale>
        <a:sx n="33" d="100"/>
        <a:sy n="33" d="100"/>
      </p:scale>
      <p:origin x="0" y="-852"/>
    </p:cViewPr>
  </p:outlin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96EBE3-CFB9-47F8-B707-AF47BC928841}" type="doc">
      <dgm:prSet loTypeId="urn:microsoft.com/office/officeart/2005/8/layout/process5" loCatId="process" qsTypeId="urn:microsoft.com/office/officeart/2005/8/quickstyle/simple2" qsCatId="simple" csTypeId="urn:microsoft.com/office/officeart/2005/8/colors/colorful1" csCatId="colorful" phldr="1"/>
      <dgm:spPr/>
      <dgm:t>
        <a:bodyPr/>
        <a:lstStyle/>
        <a:p>
          <a:endParaRPr lang="en-US"/>
        </a:p>
      </dgm:t>
    </dgm:pt>
    <dgm:pt modelId="{079BE1C2-8B8B-49FB-815A-2DC6D70D25D8}">
      <dgm:prSet/>
      <dgm:spPr/>
      <dgm:t>
        <a:bodyPr/>
        <a:lstStyle/>
        <a:p>
          <a:r>
            <a:rPr lang="fr-FR"/>
            <a:t>• Chercher l’indice du plus petit élément du tableau T[1..n] et permuter l’élément correspondant avec l’élément d’indice 1 </a:t>
          </a:r>
          <a:endParaRPr lang="en-US"/>
        </a:p>
      </dgm:t>
    </dgm:pt>
    <dgm:pt modelId="{0A745F0E-4F15-45A6-9315-11C68B5C3336}" type="parTrans" cxnId="{A254B48D-D88A-4D42-81DC-DD92FD8D1139}">
      <dgm:prSet/>
      <dgm:spPr/>
      <dgm:t>
        <a:bodyPr/>
        <a:lstStyle/>
        <a:p>
          <a:endParaRPr lang="en-US"/>
        </a:p>
      </dgm:t>
    </dgm:pt>
    <dgm:pt modelId="{A8E5E310-5E2A-4637-A594-86591D7DA3F0}" type="sibTrans" cxnId="{A254B48D-D88A-4D42-81DC-DD92FD8D1139}">
      <dgm:prSet/>
      <dgm:spPr/>
      <dgm:t>
        <a:bodyPr/>
        <a:lstStyle/>
        <a:p>
          <a:endParaRPr lang="en-US"/>
        </a:p>
      </dgm:t>
    </dgm:pt>
    <dgm:pt modelId="{9408ABA6-B721-4E45-84F0-A4BC471B14ED}">
      <dgm:prSet/>
      <dgm:spPr/>
      <dgm:t>
        <a:bodyPr/>
        <a:lstStyle/>
        <a:p>
          <a:r>
            <a:rPr lang="fr-FR"/>
            <a:t>• Chercher l’indice du plus petit élément du tableau T[2..n] et permuter l’élément correspondant avec l’élément d’indice 2 </a:t>
          </a:r>
          <a:endParaRPr lang="en-US"/>
        </a:p>
      </dgm:t>
    </dgm:pt>
    <dgm:pt modelId="{E389E193-826A-44BB-83F1-D685DFAB69D8}" type="parTrans" cxnId="{F9E05142-D5EA-4DB1-B39B-DC2525F648E8}">
      <dgm:prSet/>
      <dgm:spPr/>
      <dgm:t>
        <a:bodyPr/>
        <a:lstStyle/>
        <a:p>
          <a:endParaRPr lang="en-US"/>
        </a:p>
      </dgm:t>
    </dgm:pt>
    <dgm:pt modelId="{BF8411C2-2C61-4FDA-BEA7-74F2140A3899}" type="sibTrans" cxnId="{F9E05142-D5EA-4DB1-B39B-DC2525F648E8}">
      <dgm:prSet/>
      <dgm:spPr/>
      <dgm:t>
        <a:bodyPr/>
        <a:lstStyle/>
        <a:p>
          <a:endParaRPr lang="en-US"/>
        </a:p>
      </dgm:t>
    </dgm:pt>
    <dgm:pt modelId="{97DA6FAE-F681-4A40-9F69-C363CE32CCD7}">
      <dgm:prSet/>
      <dgm:spPr/>
      <dgm:t>
        <a:bodyPr/>
        <a:lstStyle/>
        <a:p>
          <a:r>
            <a:rPr lang="fr-FR"/>
            <a:t>• Chercher l’indice du plus petit élément du tableau T[n-1..n] et permuter l’élément correspondant avec l’élément d’indice (n-1)</a:t>
          </a:r>
          <a:endParaRPr lang="en-US"/>
        </a:p>
      </dgm:t>
    </dgm:pt>
    <dgm:pt modelId="{37E88D5D-505D-4C76-9C43-1752AD6020F6}" type="parTrans" cxnId="{3E789CFC-5146-4F5A-B7B9-2D133D8888FA}">
      <dgm:prSet/>
      <dgm:spPr/>
      <dgm:t>
        <a:bodyPr/>
        <a:lstStyle/>
        <a:p>
          <a:endParaRPr lang="en-US"/>
        </a:p>
      </dgm:t>
    </dgm:pt>
    <dgm:pt modelId="{56520EC1-6E14-47ED-8D00-02BAB5171106}" type="sibTrans" cxnId="{3E789CFC-5146-4F5A-B7B9-2D133D8888FA}">
      <dgm:prSet/>
      <dgm:spPr/>
      <dgm:t>
        <a:bodyPr/>
        <a:lstStyle/>
        <a:p>
          <a:endParaRPr lang="en-US"/>
        </a:p>
      </dgm:t>
    </dgm:pt>
    <dgm:pt modelId="{C3B24338-869B-4B37-B0C5-59E9B201A267}" type="pres">
      <dgm:prSet presAssocID="{0396EBE3-CFB9-47F8-B707-AF47BC928841}" presName="diagram" presStyleCnt="0">
        <dgm:presLayoutVars>
          <dgm:dir/>
          <dgm:resizeHandles val="exact"/>
        </dgm:presLayoutVars>
      </dgm:prSet>
      <dgm:spPr/>
    </dgm:pt>
    <dgm:pt modelId="{FBA69FA9-5235-45B7-B8B7-E24A563A1809}" type="pres">
      <dgm:prSet presAssocID="{079BE1C2-8B8B-49FB-815A-2DC6D70D25D8}" presName="node" presStyleLbl="node1" presStyleIdx="0" presStyleCnt="3">
        <dgm:presLayoutVars>
          <dgm:bulletEnabled val="1"/>
        </dgm:presLayoutVars>
      </dgm:prSet>
      <dgm:spPr/>
    </dgm:pt>
    <dgm:pt modelId="{38C6CF15-3DF3-45DE-AD01-CB78FFE0AE1D}" type="pres">
      <dgm:prSet presAssocID="{A8E5E310-5E2A-4637-A594-86591D7DA3F0}" presName="sibTrans" presStyleLbl="sibTrans2D1" presStyleIdx="0" presStyleCnt="2"/>
      <dgm:spPr/>
    </dgm:pt>
    <dgm:pt modelId="{7E8A8661-2511-4547-AEA5-28DBAA1B9F2B}" type="pres">
      <dgm:prSet presAssocID="{A8E5E310-5E2A-4637-A594-86591D7DA3F0}" presName="connectorText" presStyleLbl="sibTrans2D1" presStyleIdx="0" presStyleCnt="2"/>
      <dgm:spPr/>
    </dgm:pt>
    <dgm:pt modelId="{D431958B-D135-4872-9A03-E6396B1C6C90}" type="pres">
      <dgm:prSet presAssocID="{9408ABA6-B721-4E45-84F0-A4BC471B14ED}" presName="node" presStyleLbl="node1" presStyleIdx="1" presStyleCnt="3">
        <dgm:presLayoutVars>
          <dgm:bulletEnabled val="1"/>
        </dgm:presLayoutVars>
      </dgm:prSet>
      <dgm:spPr/>
    </dgm:pt>
    <dgm:pt modelId="{2E7D52B0-F970-4196-AA42-AC0C49D93C44}" type="pres">
      <dgm:prSet presAssocID="{BF8411C2-2C61-4FDA-BEA7-74F2140A3899}" presName="sibTrans" presStyleLbl="sibTrans2D1" presStyleIdx="1" presStyleCnt="2"/>
      <dgm:spPr/>
    </dgm:pt>
    <dgm:pt modelId="{EB741165-E255-45DC-AA0E-13A29425525B}" type="pres">
      <dgm:prSet presAssocID="{BF8411C2-2C61-4FDA-BEA7-74F2140A3899}" presName="connectorText" presStyleLbl="sibTrans2D1" presStyleIdx="1" presStyleCnt="2"/>
      <dgm:spPr/>
    </dgm:pt>
    <dgm:pt modelId="{49A6383A-67B8-4D1F-B2CB-510C97F03055}" type="pres">
      <dgm:prSet presAssocID="{97DA6FAE-F681-4A40-9F69-C363CE32CCD7}" presName="node" presStyleLbl="node1" presStyleIdx="2" presStyleCnt="3">
        <dgm:presLayoutVars>
          <dgm:bulletEnabled val="1"/>
        </dgm:presLayoutVars>
      </dgm:prSet>
      <dgm:spPr/>
    </dgm:pt>
  </dgm:ptLst>
  <dgm:cxnLst>
    <dgm:cxn modelId="{F9E05142-D5EA-4DB1-B39B-DC2525F648E8}" srcId="{0396EBE3-CFB9-47F8-B707-AF47BC928841}" destId="{9408ABA6-B721-4E45-84F0-A4BC471B14ED}" srcOrd="1" destOrd="0" parTransId="{E389E193-826A-44BB-83F1-D685DFAB69D8}" sibTransId="{BF8411C2-2C61-4FDA-BEA7-74F2140A3899}"/>
    <dgm:cxn modelId="{1A15616E-62EA-4979-88E3-8049DA0B91CC}" type="presOf" srcId="{079BE1C2-8B8B-49FB-815A-2DC6D70D25D8}" destId="{FBA69FA9-5235-45B7-B8B7-E24A563A1809}" srcOrd="0" destOrd="0" presId="urn:microsoft.com/office/officeart/2005/8/layout/process5"/>
    <dgm:cxn modelId="{EDA1F974-ACA3-4F9A-88E3-B96D7415A4DF}" type="presOf" srcId="{BF8411C2-2C61-4FDA-BEA7-74F2140A3899}" destId="{2E7D52B0-F970-4196-AA42-AC0C49D93C44}" srcOrd="0" destOrd="0" presId="urn:microsoft.com/office/officeart/2005/8/layout/process5"/>
    <dgm:cxn modelId="{0240A457-A624-4605-A213-0F786B4996F9}" type="presOf" srcId="{0396EBE3-CFB9-47F8-B707-AF47BC928841}" destId="{C3B24338-869B-4B37-B0C5-59E9B201A267}" srcOrd="0" destOrd="0" presId="urn:microsoft.com/office/officeart/2005/8/layout/process5"/>
    <dgm:cxn modelId="{392E5D7C-7FA3-4DA0-8874-2F3E926B1DB5}" type="presOf" srcId="{A8E5E310-5E2A-4637-A594-86591D7DA3F0}" destId="{38C6CF15-3DF3-45DE-AD01-CB78FFE0AE1D}" srcOrd="0" destOrd="0" presId="urn:microsoft.com/office/officeart/2005/8/layout/process5"/>
    <dgm:cxn modelId="{54C3B77C-601C-4550-A3FD-4A70F18386E4}" type="presOf" srcId="{BF8411C2-2C61-4FDA-BEA7-74F2140A3899}" destId="{EB741165-E255-45DC-AA0E-13A29425525B}" srcOrd="1" destOrd="0" presId="urn:microsoft.com/office/officeart/2005/8/layout/process5"/>
    <dgm:cxn modelId="{A254B48D-D88A-4D42-81DC-DD92FD8D1139}" srcId="{0396EBE3-CFB9-47F8-B707-AF47BC928841}" destId="{079BE1C2-8B8B-49FB-815A-2DC6D70D25D8}" srcOrd="0" destOrd="0" parTransId="{0A745F0E-4F15-45A6-9315-11C68B5C3336}" sibTransId="{A8E5E310-5E2A-4637-A594-86591D7DA3F0}"/>
    <dgm:cxn modelId="{8E4F70B6-FC97-4ABB-AAA5-5F67C85C923F}" type="presOf" srcId="{97DA6FAE-F681-4A40-9F69-C363CE32CCD7}" destId="{49A6383A-67B8-4D1F-B2CB-510C97F03055}" srcOrd="0" destOrd="0" presId="urn:microsoft.com/office/officeart/2005/8/layout/process5"/>
    <dgm:cxn modelId="{960345BF-E526-475B-BFC0-8BBA1C0265A8}" type="presOf" srcId="{9408ABA6-B721-4E45-84F0-A4BC471B14ED}" destId="{D431958B-D135-4872-9A03-E6396B1C6C90}" srcOrd="0" destOrd="0" presId="urn:microsoft.com/office/officeart/2005/8/layout/process5"/>
    <dgm:cxn modelId="{D420E4F7-DAC3-46B8-B1A8-EE9B2AF5233D}" type="presOf" srcId="{A8E5E310-5E2A-4637-A594-86591D7DA3F0}" destId="{7E8A8661-2511-4547-AEA5-28DBAA1B9F2B}" srcOrd="1" destOrd="0" presId="urn:microsoft.com/office/officeart/2005/8/layout/process5"/>
    <dgm:cxn modelId="{3E789CFC-5146-4F5A-B7B9-2D133D8888FA}" srcId="{0396EBE3-CFB9-47F8-B707-AF47BC928841}" destId="{97DA6FAE-F681-4A40-9F69-C363CE32CCD7}" srcOrd="2" destOrd="0" parTransId="{37E88D5D-505D-4C76-9C43-1752AD6020F6}" sibTransId="{56520EC1-6E14-47ED-8D00-02BAB5171106}"/>
    <dgm:cxn modelId="{B934599C-C0AD-405B-A84A-D05447185AC7}" type="presParOf" srcId="{C3B24338-869B-4B37-B0C5-59E9B201A267}" destId="{FBA69FA9-5235-45B7-B8B7-E24A563A1809}" srcOrd="0" destOrd="0" presId="urn:microsoft.com/office/officeart/2005/8/layout/process5"/>
    <dgm:cxn modelId="{4AFE7DFF-7AA0-4DDF-872E-5F9F4D7ECEF1}" type="presParOf" srcId="{C3B24338-869B-4B37-B0C5-59E9B201A267}" destId="{38C6CF15-3DF3-45DE-AD01-CB78FFE0AE1D}" srcOrd="1" destOrd="0" presId="urn:microsoft.com/office/officeart/2005/8/layout/process5"/>
    <dgm:cxn modelId="{39CADACD-D193-4C39-BF21-C9CDB744C75C}" type="presParOf" srcId="{38C6CF15-3DF3-45DE-AD01-CB78FFE0AE1D}" destId="{7E8A8661-2511-4547-AEA5-28DBAA1B9F2B}" srcOrd="0" destOrd="0" presId="urn:microsoft.com/office/officeart/2005/8/layout/process5"/>
    <dgm:cxn modelId="{DD5CCBF5-E44F-4601-8A98-8FD8A477D940}" type="presParOf" srcId="{C3B24338-869B-4B37-B0C5-59E9B201A267}" destId="{D431958B-D135-4872-9A03-E6396B1C6C90}" srcOrd="2" destOrd="0" presId="urn:microsoft.com/office/officeart/2005/8/layout/process5"/>
    <dgm:cxn modelId="{1E5AFF08-9E66-4F47-8CD6-B684A4271345}" type="presParOf" srcId="{C3B24338-869B-4B37-B0C5-59E9B201A267}" destId="{2E7D52B0-F970-4196-AA42-AC0C49D93C44}" srcOrd="3" destOrd="0" presId="urn:microsoft.com/office/officeart/2005/8/layout/process5"/>
    <dgm:cxn modelId="{13BB26FA-C256-4E3A-894B-A2FAE5C9C27B}" type="presParOf" srcId="{2E7D52B0-F970-4196-AA42-AC0C49D93C44}" destId="{EB741165-E255-45DC-AA0E-13A29425525B}" srcOrd="0" destOrd="0" presId="urn:microsoft.com/office/officeart/2005/8/layout/process5"/>
    <dgm:cxn modelId="{AD661F0E-1D48-4473-8BAB-B4C3974E1872}" type="presParOf" srcId="{C3B24338-869B-4B37-B0C5-59E9B201A267}" destId="{49A6383A-67B8-4D1F-B2CB-510C97F03055}"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69FA9-5235-45B7-B8B7-E24A563A1809}">
      <dsp:nvSpPr>
        <dsp:cNvPr id="0" name=""/>
        <dsp:cNvSpPr/>
      </dsp:nvSpPr>
      <dsp:spPr>
        <a:xfrm>
          <a:off x="8904" y="1026123"/>
          <a:ext cx="2661477" cy="1596886"/>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 Chercher l’indice du plus petit élément du tableau T[1..n] et permuter l’élément correspondant avec l’élément d’indice 1 </a:t>
          </a:r>
          <a:endParaRPr lang="en-US" sz="1600" kern="1200"/>
        </a:p>
      </dsp:txBody>
      <dsp:txXfrm>
        <a:off x="55675" y="1072894"/>
        <a:ext cx="2567935" cy="1503344"/>
      </dsp:txXfrm>
    </dsp:sp>
    <dsp:sp modelId="{38C6CF15-3DF3-45DE-AD01-CB78FFE0AE1D}">
      <dsp:nvSpPr>
        <dsp:cNvPr id="0" name=""/>
        <dsp:cNvSpPr/>
      </dsp:nvSpPr>
      <dsp:spPr>
        <a:xfrm>
          <a:off x="2904592" y="1494543"/>
          <a:ext cx="564233" cy="66004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904592" y="1626552"/>
        <a:ext cx="394963" cy="396028"/>
      </dsp:txXfrm>
    </dsp:sp>
    <dsp:sp modelId="{D431958B-D135-4872-9A03-E6396B1C6C90}">
      <dsp:nvSpPr>
        <dsp:cNvPr id="0" name=""/>
        <dsp:cNvSpPr/>
      </dsp:nvSpPr>
      <dsp:spPr>
        <a:xfrm>
          <a:off x="3734973" y="1026123"/>
          <a:ext cx="2661477" cy="1596886"/>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 Chercher l’indice du plus petit élément du tableau T[2..n] et permuter l’élément correspondant avec l’élément d’indice 2 </a:t>
          </a:r>
          <a:endParaRPr lang="en-US" sz="1600" kern="1200"/>
        </a:p>
      </dsp:txBody>
      <dsp:txXfrm>
        <a:off x="3781744" y="1072894"/>
        <a:ext cx="2567935" cy="1503344"/>
      </dsp:txXfrm>
    </dsp:sp>
    <dsp:sp modelId="{2E7D52B0-F970-4196-AA42-AC0C49D93C44}">
      <dsp:nvSpPr>
        <dsp:cNvPr id="0" name=""/>
        <dsp:cNvSpPr/>
      </dsp:nvSpPr>
      <dsp:spPr>
        <a:xfrm>
          <a:off x="6630661" y="1494543"/>
          <a:ext cx="564233" cy="66004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630661" y="1626552"/>
        <a:ext cx="394963" cy="396028"/>
      </dsp:txXfrm>
    </dsp:sp>
    <dsp:sp modelId="{49A6383A-67B8-4D1F-B2CB-510C97F03055}">
      <dsp:nvSpPr>
        <dsp:cNvPr id="0" name=""/>
        <dsp:cNvSpPr/>
      </dsp:nvSpPr>
      <dsp:spPr>
        <a:xfrm>
          <a:off x="7461042" y="1026123"/>
          <a:ext cx="2661477" cy="1596886"/>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 Chercher l’indice du plus petit élément du tableau T[n-1..n] et permuter l’élément correspondant avec l’élément d’indice (n-1)</a:t>
          </a:r>
          <a:endParaRPr lang="en-US" sz="1600" kern="1200"/>
        </a:p>
      </dsp:txBody>
      <dsp:txXfrm>
        <a:off x="7507813" y="1072894"/>
        <a:ext cx="2567935" cy="15033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738B1-9D58-45B7-99D7-CA5C267C89F6}" type="datetimeFigureOut">
              <a:rPr lang="fr-FR" smtClean="0"/>
              <a:t>25/11/2022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08432-75E0-4ED1-87E2-D061CC4BEF2F}" type="slidenum">
              <a:rPr lang="fr-FR" smtClean="0"/>
              <a:t>‹N°›</a:t>
            </a:fld>
            <a:endParaRPr lang="fr-FR"/>
          </a:p>
        </p:txBody>
      </p:sp>
    </p:spTree>
    <p:extLst>
      <p:ext uri="{BB962C8B-B14F-4D97-AF65-F5344CB8AC3E}">
        <p14:creationId xmlns:p14="http://schemas.microsoft.com/office/powerpoint/2010/main" val="909889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C5A50BA-69F5-4A9F-A689-E676015664B3}" type="datetimeFigureOut">
              <a:rPr lang="fr-FR" smtClean="0"/>
              <a:t>25/11/2022</a:t>
            </a:fld>
            <a:endParaRPr lang="fr-FR"/>
          </a:p>
        </p:txBody>
      </p:sp>
      <p:sp>
        <p:nvSpPr>
          <p:cNvPr id="5" name="Footer Placeholder 4"/>
          <p:cNvSpPr>
            <a:spLocks noGrp="1"/>
          </p:cNvSpPr>
          <p:nvPr>
            <p:ph type="ftr" sz="quarter" idx="11"/>
          </p:nvPr>
        </p:nvSpPr>
        <p:spPr>
          <a:xfrm>
            <a:off x="3962399" y="5870575"/>
            <a:ext cx="4893958" cy="377825"/>
          </a:xfrm>
        </p:spPr>
        <p:txBody>
          <a:bodyPr/>
          <a:lstStyle/>
          <a:p>
            <a:endParaRPr lang="fr-FR"/>
          </a:p>
        </p:txBody>
      </p:sp>
      <p:sp>
        <p:nvSpPr>
          <p:cNvPr id="6" name="Slide Number Placeholder 5"/>
          <p:cNvSpPr>
            <a:spLocks noGrp="1"/>
          </p:cNvSpPr>
          <p:nvPr>
            <p:ph type="sldNum" sz="quarter" idx="12"/>
          </p:nvPr>
        </p:nvSpPr>
        <p:spPr>
          <a:xfrm>
            <a:off x="10608958" y="5870575"/>
            <a:ext cx="551167" cy="377825"/>
          </a:xfrm>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21404226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C5A50BA-69F5-4A9F-A689-E676015664B3}" type="datetimeFigureOut">
              <a:rPr lang="fr-FR" smtClean="0"/>
              <a:t>25/11/2022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385579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C5A50BA-69F5-4A9F-A689-E676015664B3}" type="datetimeFigureOut">
              <a:rPr lang="fr-FR" smtClean="0"/>
              <a:t>25/11/2022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3199439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C5A50BA-69F5-4A9F-A689-E676015664B3}" type="datetimeFigureOut">
              <a:rPr lang="fr-FR" smtClean="0"/>
              <a:t>25/11/2022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1644257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C5A50BA-69F5-4A9F-A689-E676015664B3}" type="datetimeFigureOut">
              <a:rPr lang="fr-FR" smtClean="0"/>
              <a:t>25/11/2022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2568593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C5A50BA-69F5-4A9F-A689-E676015664B3}" type="datetimeFigureOut">
              <a:rPr lang="fr-FR" smtClean="0"/>
              <a:t>25/11/2022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1319347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C5A50BA-69F5-4A9F-A689-E676015664B3}" type="datetimeFigureOut">
              <a:rPr lang="fr-FR" smtClean="0"/>
              <a:t>25/11/2022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1033618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C5A50BA-69F5-4A9F-A689-E676015664B3}" type="datetimeFigureOut">
              <a:rPr lang="fr-FR" smtClean="0"/>
              <a:t>25/11/2022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1581406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C5A50BA-69F5-4A9F-A689-E676015664B3}" type="datetimeFigureOut">
              <a:rPr lang="fr-FR" smtClean="0"/>
              <a:t>25/11/2022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388726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C5A50BA-69F5-4A9F-A689-E676015664B3}" type="datetimeFigureOut">
              <a:rPr lang="fr-FR" smtClean="0"/>
              <a:t>25/11/2022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9281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C5A50BA-69F5-4A9F-A689-E676015664B3}" type="datetimeFigureOut">
              <a:rPr lang="fr-FR" smtClean="0"/>
              <a:t>25/11/2022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247766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C5A50BA-69F5-4A9F-A689-E676015664B3}" type="datetimeFigureOut">
              <a:rPr lang="fr-FR" smtClean="0"/>
              <a:t>25/11/2022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115183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C5A50BA-69F5-4A9F-A689-E676015664B3}" type="datetimeFigureOut">
              <a:rPr lang="fr-FR" smtClean="0"/>
              <a:t>25/11/2022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415103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C5A50BA-69F5-4A9F-A689-E676015664B3}" type="datetimeFigureOut">
              <a:rPr lang="fr-FR" smtClean="0"/>
              <a:t>25/11/2022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2415637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C5A50BA-69F5-4A9F-A689-E676015664B3}" type="datetimeFigureOut">
              <a:rPr lang="fr-FR" smtClean="0"/>
              <a:t>25/11/2022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346780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C5A50BA-69F5-4A9F-A689-E676015664B3}" type="datetimeFigureOut">
              <a:rPr lang="fr-FR" smtClean="0"/>
              <a:t>25/11/2022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111273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C5A50BA-69F5-4A9F-A689-E676015664B3}" type="datetimeFigureOut">
              <a:rPr lang="fr-FR" smtClean="0"/>
              <a:t>25/11/2022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0F7AB05-69FB-4E9B-825E-F6C307A36928}" type="slidenum">
              <a:rPr lang="fr-FR" smtClean="0"/>
              <a:t>‹N°›</a:t>
            </a:fld>
            <a:endParaRPr lang="fr-FR"/>
          </a:p>
        </p:txBody>
      </p:sp>
    </p:spTree>
    <p:extLst>
      <p:ext uri="{BB962C8B-B14F-4D97-AF65-F5344CB8AC3E}">
        <p14:creationId xmlns:p14="http://schemas.microsoft.com/office/powerpoint/2010/main" val="23775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5A50BA-69F5-4A9F-A689-E676015664B3}" type="datetimeFigureOut">
              <a:rPr lang="fr-FR" smtClean="0"/>
              <a:t>25/11/2022</a:t>
            </a:fld>
            <a:endParaRPr lang="fr-F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F7AB05-69FB-4E9B-825E-F6C307A36928}" type="slidenum">
              <a:rPr lang="fr-FR" smtClean="0"/>
              <a:t>‹N°›</a:t>
            </a:fld>
            <a:endParaRPr lang="fr-FR"/>
          </a:p>
        </p:txBody>
      </p:sp>
    </p:spTree>
    <p:extLst>
      <p:ext uri="{BB962C8B-B14F-4D97-AF65-F5344CB8AC3E}">
        <p14:creationId xmlns:p14="http://schemas.microsoft.com/office/powerpoint/2010/main" val="4223936142"/>
      </p:ext>
    </p:extLst>
  </p:cSld>
  <p:clrMap bg1="dk1" tx1="lt1" bg2="dk2" tx2="lt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939D5DF-647B-465D-9883-4CF390177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54296" cy="6858000"/>
          </a:xfrm>
          <a:custGeom>
            <a:avLst/>
            <a:gdLst>
              <a:gd name="connsiteX0" fmla="*/ 4654296 w 4654296"/>
              <a:gd name="connsiteY0" fmla="*/ 0 h 6858000"/>
              <a:gd name="connsiteX1" fmla="*/ 0 w 4654296"/>
              <a:gd name="connsiteY1" fmla="*/ 0 h 6858000"/>
              <a:gd name="connsiteX2" fmla="*/ 0 w 4654296"/>
              <a:gd name="connsiteY2" fmla="*/ 70650 h 6858000"/>
              <a:gd name="connsiteX3" fmla="*/ 13678 w 4654296"/>
              <a:gd name="connsiteY3" fmla="*/ 155673 h 6858000"/>
              <a:gd name="connsiteX4" fmla="*/ 37547 w 4654296"/>
              <a:gd name="connsiteY4" fmla="*/ 310664 h 6858000"/>
              <a:gd name="connsiteX5" fmla="*/ 60911 w 4654296"/>
              <a:gd name="connsiteY5" fmla="*/ 466340 h 6858000"/>
              <a:gd name="connsiteX6" fmla="*/ 80914 w 4654296"/>
              <a:gd name="connsiteY6" fmla="*/ 622703 h 6858000"/>
              <a:gd name="connsiteX7" fmla="*/ 101085 w 4654296"/>
              <a:gd name="connsiteY7" fmla="*/ 778379 h 6858000"/>
              <a:gd name="connsiteX8" fmla="*/ 119911 w 4654296"/>
              <a:gd name="connsiteY8" fmla="*/ 934742 h 6858000"/>
              <a:gd name="connsiteX9" fmla="*/ 136047 w 4654296"/>
              <a:gd name="connsiteY9" fmla="*/ 1089047 h 6858000"/>
              <a:gd name="connsiteX10" fmla="*/ 151343 w 4654296"/>
              <a:gd name="connsiteY10" fmla="*/ 1245409 h 6858000"/>
              <a:gd name="connsiteX11" fmla="*/ 165295 w 4654296"/>
              <a:gd name="connsiteY11" fmla="*/ 1401086 h 6858000"/>
              <a:gd name="connsiteX12" fmla="*/ 177397 w 4654296"/>
              <a:gd name="connsiteY12" fmla="*/ 1554019 h 6858000"/>
              <a:gd name="connsiteX13" fmla="*/ 189500 w 4654296"/>
              <a:gd name="connsiteY13" fmla="*/ 1709010 h 6858000"/>
              <a:gd name="connsiteX14" fmla="*/ 199585 w 4654296"/>
              <a:gd name="connsiteY14" fmla="*/ 1861943 h 6858000"/>
              <a:gd name="connsiteX15" fmla="*/ 207485 w 4654296"/>
              <a:gd name="connsiteY15" fmla="*/ 2014877 h 6858000"/>
              <a:gd name="connsiteX16" fmla="*/ 215722 w 4654296"/>
              <a:gd name="connsiteY16" fmla="*/ 2167124 h 6858000"/>
              <a:gd name="connsiteX17" fmla="*/ 222613 w 4654296"/>
              <a:gd name="connsiteY17" fmla="*/ 2318000 h 6858000"/>
              <a:gd name="connsiteX18" fmla="*/ 227488 w 4654296"/>
              <a:gd name="connsiteY18" fmla="*/ 2467505 h 6858000"/>
              <a:gd name="connsiteX19" fmla="*/ 231690 w 4654296"/>
              <a:gd name="connsiteY19" fmla="*/ 2617009 h 6858000"/>
              <a:gd name="connsiteX20" fmla="*/ 235724 w 4654296"/>
              <a:gd name="connsiteY20" fmla="*/ 2765142 h 6858000"/>
              <a:gd name="connsiteX21" fmla="*/ 237573 w 4654296"/>
              <a:gd name="connsiteY21" fmla="*/ 2911217 h 6858000"/>
              <a:gd name="connsiteX22" fmla="*/ 239590 w 4654296"/>
              <a:gd name="connsiteY22" fmla="*/ 3057293 h 6858000"/>
              <a:gd name="connsiteX23" fmla="*/ 240599 w 4654296"/>
              <a:gd name="connsiteY23" fmla="*/ 3201311 h 6858000"/>
              <a:gd name="connsiteX24" fmla="*/ 239590 w 4654296"/>
              <a:gd name="connsiteY24" fmla="*/ 3343957 h 6858000"/>
              <a:gd name="connsiteX25" fmla="*/ 239590 w 4654296"/>
              <a:gd name="connsiteY25" fmla="*/ 3485232 h 6858000"/>
              <a:gd name="connsiteX26" fmla="*/ 237573 w 4654296"/>
              <a:gd name="connsiteY26" fmla="*/ 3625135 h 6858000"/>
              <a:gd name="connsiteX27" fmla="*/ 234548 w 4654296"/>
              <a:gd name="connsiteY27" fmla="*/ 3762295 h 6858000"/>
              <a:gd name="connsiteX28" fmla="*/ 231690 w 4654296"/>
              <a:gd name="connsiteY28" fmla="*/ 3898083 h 6858000"/>
              <a:gd name="connsiteX29" fmla="*/ 228496 w 4654296"/>
              <a:gd name="connsiteY29" fmla="*/ 4031129 h 6858000"/>
              <a:gd name="connsiteX30" fmla="*/ 223622 w 4654296"/>
              <a:gd name="connsiteY30" fmla="*/ 4163488 h 6858000"/>
              <a:gd name="connsiteX31" fmla="*/ 218411 w 4654296"/>
              <a:gd name="connsiteY31" fmla="*/ 4293789 h 6858000"/>
              <a:gd name="connsiteX32" fmla="*/ 213705 w 4654296"/>
              <a:gd name="connsiteY32" fmla="*/ 4421348 h 6858000"/>
              <a:gd name="connsiteX33" fmla="*/ 200425 w 4654296"/>
              <a:gd name="connsiteY33" fmla="*/ 4670294 h 6858000"/>
              <a:gd name="connsiteX34" fmla="*/ 186306 w 4654296"/>
              <a:gd name="connsiteY34" fmla="*/ 4908952 h 6858000"/>
              <a:gd name="connsiteX35" fmla="*/ 171514 w 4654296"/>
              <a:gd name="connsiteY35" fmla="*/ 5138009 h 6858000"/>
              <a:gd name="connsiteX36" fmla="*/ 155209 w 4654296"/>
              <a:gd name="connsiteY36" fmla="*/ 5354722 h 6858000"/>
              <a:gd name="connsiteX37" fmla="*/ 138232 w 4654296"/>
              <a:gd name="connsiteY37" fmla="*/ 5561834 h 6858000"/>
              <a:gd name="connsiteX38" fmla="*/ 119911 w 4654296"/>
              <a:gd name="connsiteY38" fmla="*/ 5753858 h 6858000"/>
              <a:gd name="connsiteX39" fmla="*/ 101925 w 4654296"/>
              <a:gd name="connsiteY39" fmla="*/ 5934223 h 6858000"/>
              <a:gd name="connsiteX40" fmla="*/ 83940 w 4654296"/>
              <a:gd name="connsiteY40" fmla="*/ 6100187 h 6858000"/>
              <a:gd name="connsiteX41" fmla="*/ 66963 w 4654296"/>
              <a:gd name="connsiteY41" fmla="*/ 6252434 h 6858000"/>
              <a:gd name="connsiteX42" fmla="*/ 50826 w 4654296"/>
              <a:gd name="connsiteY42" fmla="*/ 6387537 h 6858000"/>
              <a:gd name="connsiteX43" fmla="*/ 35530 w 4654296"/>
              <a:gd name="connsiteY43" fmla="*/ 6509609 h 6858000"/>
              <a:gd name="connsiteX44" fmla="*/ 22755 w 4654296"/>
              <a:gd name="connsiteY44" fmla="*/ 6612479 h 6858000"/>
              <a:gd name="connsiteX45" fmla="*/ 10653 w 4654296"/>
              <a:gd name="connsiteY45" fmla="*/ 6698890 h 6858000"/>
              <a:gd name="connsiteX46" fmla="*/ 0 w 4654296"/>
              <a:gd name="connsiteY46" fmla="*/ 6771890 h 6858000"/>
              <a:gd name="connsiteX47" fmla="*/ 0 w 4654296"/>
              <a:gd name="connsiteY47" fmla="*/ 6858000 h 6858000"/>
              <a:gd name="connsiteX48" fmla="*/ 4654296 w 4654296"/>
              <a:gd name="connsiteY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654296" h="6858000">
                <a:moveTo>
                  <a:pt x="4654296" y="0"/>
                </a:move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654296"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95511D0-C969-4FB4-9670-3DF7F1B2A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60549" r="62095"/>
          <a:stretch/>
        </p:blipFill>
        <p:spPr>
          <a:xfrm flipH="1">
            <a:off x="6714143" y="3649211"/>
            <a:ext cx="5477857" cy="3207003"/>
          </a:xfrm>
          <a:custGeom>
            <a:avLst/>
            <a:gdLst>
              <a:gd name="connsiteX0" fmla="*/ 313944 w 4620112"/>
              <a:gd name="connsiteY0" fmla="*/ 576072 h 2704838"/>
              <a:gd name="connsiteX1" fmla="*/ 396240 w 4620112"/>
              <a:gd name="connsiteY1" fmla="*/ 585216 h 2704838"/>
              <a:gd name="connsiteX2" fmla="*/ 423672 w 4620112"/>
              <a:gd name="connsiteY2" fmla="*/ 603504 h 2704838"/>
              <a:gd name="connsiteX3" fmla="*/ 451104 w 4620112"/>
              <a:gd name="connsiteY3" fmla="*/ 612648 h 2704838"/>
              <a:gd name="connsiteX4" fmla="*/ 505968 w 4620112"/>
              <a:gd name="connsiteY4" fmla="*/ 649224 h 2704838"/>
              <a:gd name="connsiteX5" fmla="*/ 579120 w 4620112"/>
              <a:gd name="connsiteY5" fmla="*/ 667512 h 2704838"/>
              <a:gd name="connsiteX6" fmla="*/ 606552 w 4620112"/>
              <a:gd name="connsiteY6" fmla="*/ 685800 h 2704838"/>
              <a:gd name="connsiteX7" fmla="*/ 633984 w 4620112"/>
              <a:gd name="connsiteY7" fmla="*/ 694944 h 2704838"/>
              <a:gd name="connsiteX8" fmla="*/ 688848 w 4620112"/>
              <a:gd name="connsiteY8" fmla="*/ 749808 h 2704838"/>
              <a:gd name="connsiteX9" fmla="*/ 688848 w 4620112"/>
              <a:gd name="connsiteY9" fmla="*/ 868680 h 2704838"/>
              <a:gd name="connsiteX10" fmla="*/ 633984 w 4620112"/>
              <a:gd name="connsiteY10" fmla="*/ 905256 h 2704838"/>
              <a:gd name="connsiteX11" fmla="*/ 350520 w 4620112"/>
              <a:gd name="connsiteY11" fmla="*/ 896112 h 2704838"/>
              <a:gd name="connsiteX12" fmla="*/ 332232 w 4620112"/>
              <a:gd name="connsiteY12" fmla="*/ 868680 h 2704838"/>
              <a:gd name="connsiteX13" fmla="*/ 304800 w 4620112"/>
              <a:gd name="connsiteY13" fmla="*/ 859536 h 2704838"/>
              <a:gd name="connsiteX14" fmla="*/ 268224 w 4620112"/>
              <a:gd name="connsiteY14" fmla="*/ 804672 h 2704838"/>
              <a:gd name="connsiteX15" fmla="*/ 249936 w 4620112"/>
              <a:gd name="connsiteY15" fmla="*/ 749808 h 2704838"/>
              <a:gd name="connsiteX16" fmla="*/ 313944 w 4620112"/>
              <a:gd name="connsiteY16" fmla="*/ 576072 h 2704838"/>
              <a:gd name="connsiteX17" fmla="*/ 4620112 w 4620112"/>
              <a:gd name="connsiteY17" fmla="*/ 0 h 2704838"/>
              <a:gd name="connsiteX18" fmla="*/ 3274447 w 4620112"/>
              <a:gd name="connsiteY18" fmla="*/ 0 h 2704838"/>
              <a:gd name="connsiteX19" fmla="*/ 3267456 w 4620112"/>
              <a:gd name="connsiteY19" fmla="*/ 73152 h 2704838"/>
              <a:gd name="connsiteX20" fmla="*/ 3240024 w 4620112"/>
              <a:gd name="connsiteY20" fmla="*/ 118872 h 2704838"/>
              <a:gd name="connsiteX21" fmla="*/ 3203448 w 4620112"/>
              <a:gd name="connsiteY21" fmla="*/ 173736 h 2704838"/>
              <a:gd name="connsiteX22" fmla="*/ 3139440 w 4620112"/>
              <a:gd name="connsiteY22" fmla="*/ 237744 h 2704838"/>
              <a:gd name="connsiteX23" fmla="*/ 3102864 w 4620112"/>
              <a:gd name="connsiteY23" fmla="*/ 246888 h 2704838"/>
              <a:gd name="connsiteX24" fmla="*/ 3029712 w 4620112"/>
              <a:gd name="connsiteY24" fmla="*/ 301752 h 2704838"/>
              <a:gd name="connsiteX25" fmla="*/ 2965704 w 4620112"/>
              <a:gd name="connsiteY25" fmla="*/ 338328 h 2704838"/>
              <a:gd name="connsiteX26" fmla="*/ 2910840 w 4620112"/>
              <a:gd name="connsiteY26" fmla="*/ 356616 h 2704838"/>
              <a:gd name="connsiteX27" fmla="*/ 2810256 w 4620112"/>
              <a:gd name="connsiteY27" fmla="*/ 411480 h 2704838"/>
              <a:gd name="connsiteX28" fmla="*/ 2764536 w 4620112"/>
              <a:gd name="connsiteY28" fmla="*/ 420624 h 2704838"/>
              <a:gd name="connsiteX29" fmla="*/ 2727960 w 4620112"/>
              <a:gd name="connsiteY29" fmla="*/ 438912 h 2704838"/>
              <a:gd name="connsiteX30" fmla="*/ 2700528 w 4620112"/>
              <a:gd name="connsiteY30" fmla="*/ 457200 h 2704838"/>
              <a:gd name="connsiteX31" fmla="*/ 2663952 w 4620112"/>
              <a:gd name="connsiteY31" fmla="*/ 466344 h 2704838"/>
              <a:gd name="connsiteX32" fmla="*/ 2609088 w 4620112"/>
              <a:gd name="connsiteY32" fmla="*/ 484632 h 2704838"/>
              <a:gd name="connsiteX33" fmla="*/ 2535936 w 4620112"/>
              <a:gd name="connsiteY33" fmla="*/ 502920 h 2704838"/>
              <a:gd name="connsiteX34" fmla="*/ 2508504 w 4620112"/>
              <a:gd name="connsiteY34" fmla="*/ 512064 h 2704838"/>
              <a:gd name="connsiteX35" fmla="*/ 2398776 w 4620112"/>
              <a:gd name="connsiteY35" fmla="*/ 566928 h 2704838"/>
              <a:gd name="connsiteX36" fmla="*/ 2325624 w 4620112"/>
              <a:gd name="connsiteY36" fmla="*/ 585216 h 2704838"/>
              <a:gd name="connsiteX37" fmla="*/ 2270760 w 4620112"/>
              <a:gd name="connsiteY37" fmla="*/ 603504 h 2704838"/>
              <a:gd name="connsiteX38" fmla="*/ 2234184 w 4620112"/>
              <a:gd name="connsiteY38" fmla="*/ 612648 h 2704838"/>
              <a:gd name="connsiteX39" fmla="*/ 2197608 w 4620112"/>
              <a:gd name="connsiteY39" fmla="*/ 630936 h 2704838"/>
              <a:gd name="connsiteX40" fmla="*/ 2161032 w 4620112"/>
              <a:gd name="connsiteY40" fmla="*/ 640080 h 2704838"/>
              <a:gd name="connsiteX41" fmla="*/ 2133600 w 4620112"/>
              <a:gd name="connsiteY41" fmla="*/ 649224 h 2704838"/>
              <a:gd name="connsiteX42" fmla="*/ 2069592 w 4620112"/>
              <a:gd name="connsiteY42" fmla="*/ 667512 h 2704838"/>
              <a:gd name="connsiteX43" fmla="*/ 2042160 w 4620112"/>
              <a:gd name="connsiteY43" fmla="*/ 685800 h 2704838"/>
              <a:gd name="connsiteX44" fmla="*/ 1950720 w 4620112"/>
              <a:gd name="connsiteY44" fmla="*/ 704088 h 2704838"/>
              <a:gd name="connsiteX45" fmla="*/ 1886712 w 4620112"/>
              <a:gd name="connsiteY45" fmla="*/ 740664 h 2704838"/>
              <a:gd name="connsiteX46" fmla="*/ 1831848 w 4620112"/>
              <a:gd name="connsiteY46" fmla="*/ 768096 h 2704838"/>
              <a:gd name="connsiteX47" fmla="*/ 1776984 w 4620112"/>
              <a:gd name="connsiteY47" fmla="*/ 777240 h 2704838"/>
              <a:gd name="connsiteX48" fmla="*/ 1676400 w 4620112"/>
              <a:gd name="connsiteY48" fmla="*/ 804672 h 2704838"/>
              <a:gd name="connsiteX49" fmla="*/ 1292352 w 4620112"/>
              <a:gd name="connsiteY49" fmla="*/ 822960 h 2704838"/>
              <a:gd name="connsiteX50" fmla="*/ 1255776 w 4620112"/>
              <a:gd name="connsiteY50" fmla="*/ 832104 h 2704838"/>
              <a:gd name="connsiteX51" fmla="*/ 935736 w 4620112"/>
              <a:gd name="connsiteY51" fmla="*/ 822960 h 2704838"/>
              <a:gd name="connsiteX52" fmla="*/ 908304 w 4620112"/>
              <a:gd name="connsiteY52" fmla="*/ 795528 h 2704838"/>
              <a:gd name="connsiteX53" fmla="*/ 880872 w 4620112"/>
              <a:gd name="connsiteY53" fmla="*/ 740664 h 2704838"/>
              <a:gd name="connsiteX54" fmla="*/ 853440 w 4620112"/>
              <a:gd name="connsiteY54" fmla="*/ 713232 h 2704838"/>
              <a:gd name="connsiteX55" fmla="*/ 807720 w 4620112"/>
              <a:gd name="connsiteY55" fmla="*/ 676656 h 2704838"/>
              <a:gd name="connsiteX56" fmla="*/ 798576 w 4620112"/>
              <a:gd name="connsiteY56" fmla="*/ 649224 h 2704838"/>
              <a:gd name="connsiteX57" fmla="*/ 743712 w 4620112"/>
              <a:gd name="connsiteY57" fmla="*/ 621792 h 2704838"/>
              <a:gd name="connsiteX58" fmla="*/ 716280 w 4620112"/>
              <a:gd name="connsiteY58" fmla="*/ 603504 h 2704838"/>
              <a:gd name="connsiteX59" fmla="*/ 661416 w 4620112"/>
              <a:gd name="connsiteY59" fmla="*/ 585216 h 2704838"/>
              <a:gd name="connsiteX60" fmla="*/ 633984 w 4620112"/>
              <a:gd name="connsiteY60" fmla="*/ 566928 h 2704838"/>
              <a:gd name="connsiteX61" fmla="*/ 533400 w 4620112"/>
              <a:gd name="connsiteY61" fmla="*/ 557784 h 2704838"/>
              <a:gd name="connsiteX62" fmla="*/ 469392 w 4620112"/>
              <a:gd name="connsiteY62" fmla="*/ 530352 h 2704838"/>
              <a:gd name="connsiteX63" fmla="*/ 441960 w 4620112"/>
              <a:gd name="connsiteY63" fmla="*/ 521208 h 2704838"/>
              <a:gd name="connsiteX64" fmla="*/ 387096 w 4620112"/>
              <a:gd name="connsiteY64" fmla="*/ 484632 h 2704838"/>
              <a:gd name="connsiteX65" fmla="*/ 341376 w 4620112"/>
              <a:gd name="connsiteY65" fmla="*/ 429768 h 2704838"/>
              <a:gd name="connsiteX66" fmla="*/ 286512 w 4620112"/>
              <a:gd name="connsiteY66" fmla="*/ 384048 h 2704838"/>
              <a:gd name="connsiteX67" fmla="*/ 213360 w 4620112"/>
              <a:gd name="connsiteY67" fmla="*/ 320040 h 2704838"/>
              <a:gd name="connsiteX68" fmla="*/ 158496 w 4620112"/>
              <a:gd name="connsiteY68" fmla="*/ 301752 h 2704838"/>
              <a:gd name="connsiteX69" fmla="*/ 131064 w 4620112"/>
              <a:gd name="connsiteY69" fmla="*/ 292608 h 2704838"/>
              <a:gd name="connsiteX70" fmla="*/ 103632 w 4620112"/>
              <a:gd name="connsiteY70" fmla="*/ 274320 h 2704838"/>
              <a:gd name="connsiteX71" fmla="*/ 48768 w 4620112"/>
              <a:gd name="connsiteY71" fmla="*/ 228600 h 2704838"/>
              <a:gd name="connsiteX72" fmla="*/ 12192 w 4620112"/>
              <a:gd name="connsiteY72" fmla="*/ 173736 h 2704838"/>
              <a:gd name="connsiteX73" fmla="*/ 16919 w 4620112"/>
              <a:gd name="connsiteY73" fmla="*/ 21859 h 2704838"/>
              <a:gd name="connsiteX74" fmla="*/ 22933 w 4620112"/>
              <a:gd name="connsiteY74" fmla="*/ 0 h 2704838"/>
              <a:gd name="connsiteX75" fmla="*/ 0 w 4620112"/>
              <a:gd name="connsiteY75" fmla="*/ 0 h 2704838"/>
              <a:gd name="connsiteX76" fmla="*/ 0 w 4620112"/>
              <a:gd name="connsiteY76" fmla="*/ 2704838 h 2704838"/>
              <a:gd name="connsiteX77" fmla="*/ 4620112 w 4620112"/>
              <a:gd name="connsiteY77" fmla="*/ 2704838 h 270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20112" h="2704838">
                <a:moveTo>
                  <a:pt x="313944" y="576072"/>
                </a:moveTo>
                <a:cubicBezTo>
                  <a:pt x="341376" y="579120"/>
                  <a:pt x="369463" y="578522"/>
                  <a:pt x="396240" y="585216"/>
                </a:cubicBezTo>
                <a:cubicBezTo>
                  <a:pt x="406902" y="587881"/>
                  <a:pt x="413842" y="598589"/>
                  <a:pt x="423672" y="603504"/>
                </a:cubicBezTo>
                <a:cubicBezTo>
                  <a:pt x="432293" y="607815"/>
                  <a:pt x="442678" y="607967"/>
                  <a:pt x="451104" y="612648"/>
                </a:cubicBezTo>
                <a:cubicBezTo>
                  <a:pt x="470317" y="623322"/>
                  <a:pt x="485116" y="642273"/>
                  <a:pt x="505968" y="649224"/>
                </a:cubicBezTo>
                <a:cubicBezTo>
                  <a:pt x="548144" y="663283"/>
                  <a:pt x="523949" y="656478"/>
                  <a:pt x="579120" y="667512"/>
                </a:cubicBezTo>
                <a:cubicBezTo>
                  <a:pt x="588264" y="673608"/>
                  <a:pt x="596722" y="680885"/>
                  <a:pt x="606552" y="685800"/>
                </a:cubicBezTo>
                <a:cubicBezTo>
                  <a:pt x="615173" y="690111"/>
                  <a:pt x="626376" y="689026"/>
                  <a:pt x="633984" y="694944"/>
                </a:cubicBezTo>
                <a:cubicBezTo>
                  <a:pt x="654399" y="710822"/>
                  <a:pt x="688848" y="749808"/>
                  <a:pt x="688848" y="749808"/>
                </a:cubicBezTo>
                <a:cubicBezTo>
                  <a:pt x="702592" y="791041"/>
                  <a:pt x="715116" y="816144"/>
                  <a:pt x="688848" y="868680"/>
                </a:cubicBezTo>
                <a:cubicBezTo>
                  <a:pt x="679018" y="888339"/>
                  <a:pt x="633984" y="905256"/>
                  <a:pt x="633984" y="905256"/>
                </a:cubicBezTo>
                <a:cubicBezTo>
                  <a:pt x="539496" y="902208"/>
                  <a:pt x="444370" y="907488"/>
                  <a:pt x="350520" y="896112"/>
                </a:cubicBezTo>
                <a:cubicBezTo>
                  <a:pt x="339610" y="894790"/>
                  <a:pt x="340814" y="875545"/>
                  <a:pt x="332232" y="868680"/>
                </a:cubicBezTo>
                <a:cubicBezTo>
                  <a:pt x="324706" y="862659"/>
                  <a:pt x="313944" y="862584"/>
                  <a:pt x="304800" y="859536"/>
                </a:cubicBezTo>
                <a:cubicBezTo>
                  <a:pt x="292608" y="841248"/>
                  <a:pt x="275175" y="825524"/>
                  <a:pt x="268224" y="804672"/>
                </a:cubicBezTo>
                <a:lnTo>
                  <a:pt x="249936" y="749808"/>
                </a:lnTo>
                <a:cubicBezTo>
                  <a:pt x="259688" y="603524"/>
                  <a:pt x="303276" y="605028"/>
                  <a:pt x="313944" y="576072"/>
                </a:cubicBezTo>
                <a:close/>
                <a:moveTo>
                  <a:pt x="4620112" y="0"/>
                </a:moveTo>
                <a:lnTo>
                  <a:pt x="3274447" y="0"/>
                </a:lnTo>
                <a:lnTo>
                  <a:pt x="3267456" y="73152"/>
                </a:lnTo>
                <a:cubicBezTo>
                  <a:pt x="3264943" y="90746"/>
                  <a:pt x="3249566" y="103878"/>
                  <a:pt x="3240024" y="118872"/>
                </a:cubicBezTo>
                <a:cubicBezTo>
                  <a:pt x="3228224" y="137415"/>
                  <a:pt x="3216636" y="156152"/>
                  <a:pt x="3203448" y="173736"/>
                </a:cubicBezTo>
                <a:cubicBezTo>
                  <a:pt x="3181502" y="202997"/>
                  <a:pt x="3173578" y="220675"/>
                  <a:pt x="3139440" y="237744"/>
                </a:cubicBezTo>
                <a:cubicBezTo>
                  <a:pt x="3128200" y="243364"/>
                  <a:pt x="3115056" y="243840"/>
                  <a:pt x="3102864" y="246888"/>
                </a:cubicBezTo>
                <a:cubicBezTo>
                  <a:pt x="3060109" y="289643"/>
                  <a:pt x="3090308" y="263880"/>
                  <a:pt x="3029712" y="301752"/>
                </a:cubicBezTo>
                <a:cubicBezTo>
                  <a:pt x="3000386" y="320081"/>
                  <a:pt x="3000391" y="324453"/>
                  <a:pt x="2965704" y="338328"/>
                </a:cubicBezTo>
                <a:cubicBezTo>
                  <a:pt x="2947806" y="345487"/>
                  <a:pt x="2926880" y="345923"/>
                  <a:pt x="2910840" y="356616"/>
                </a:cubicBezTo>
                <a:cubicBezTo>
                  <a:pt x="2882229" y="375690"/>
                  <a:pt x="2839892" y="405553"/>
                  <a:pt x="2810256" y="411480"/>
                </a:cubicBezTo>
                <a:lnTo>
                  <a:pt x="2764536" y="420624"/>
                </a:lnTo>
                <a:cubicBezTo>
                  <a:pt x="2752344" y="426720"/>
                  <a:pt x="2739795" y="432149"/>
                  <a:pt x="2727960" y="438912"/>
                </a:cubicBezTo>
                <a:cubicBezTo>
                  <a:pt x="2718418" y="444364"/>
                  <a:pt x="2710629" y="452871"/>
                  <a:pt x="2700528" y="457200"/>
                </a:cubicBezTo>
                <a:cubicBezTo>
                  <a:pt x="2688977" y="462150"/>
                  <a:pt x="2675989" y="462733"/>
                  <a:pt x="2663952" y="466344"/>
                </a:cubicBezTo>
                <a:cubicBezTo>
                  <a:pt x="2645488" y="471883"/>
                  <a:pt x="2627790" y="479957"/>
                  <a:pt x="2609088" y="484632"/>
                </a:cubicBezTo>
                <a:cubicBezTo>
                  <a:pt x="2584704" y="490728"/>
                  <a:pt x="2559781" y="494972"/>
                  <a:pt x="2535936" y="502920"/>
                </a:cubicBezTo>
                <a:cubicBezTo>
                  <a:pt x="2526792" y="505968"/>
                  <a:pt x="2516930" y="507383"/>
                  <a:pt x="2508504" y="512064"/>
                </a:cubicBezTo>
                <a:cubicBezTo>
                  <a:pt x="2435361" y="552699"/>
                  <a:pt x="2476455" y="547508"/>
                  <a:pt x="2398776" y="566928"/>
                </a:cubicBezTo>
                <a:cubicBezTo>
                  <a:pt x="2374392" y="573024"/>
                  <a:pt x="2349469" y="577268"/>
                  <a:pt x="2325624" y="585216"/>
                </a:cubicBezTo>
                <a:cubicBezTo>
                  <a:pt x="2307336" y="591312"/>
                  <a:pt x="2289462" y="598829"/>
                  <a:pt x="2270760" y="603504"/>
                </a:cubicBezTo>
                <a:cubicBezTo>
                  <a:pt x="2258568" y="606552"/>
                  <a:pt x="2245951" y="608235"/>
                  <a:pt x="2234184" y="612648"/>
                </a:cubicBezTo>
                <a:cubicBezTo>
                  <a:pt x="2221421" y="617434"/>
                  <a:pt x="2210371" y="626150"/>
                  <a:pt x="2197608" y="630936"/>
                </a:cubicBezTo>
                <a:cubicBezTo>
                  <a:pt x="2185841" y="635349"/>
                  <a:pt x="2173116" y="636628"/>
                  <a:pt x="2161032" y="640080"/>
                </a:cubicBezTo>
                <a:cubicBezTo>
                  <a:pt x="2151764" y="642728"/>
                  <a:pt x="2142868" y="646576"/>
                  <a:pt x="2133600" y="649224"/>
                </a:cubicBezTo>
                <a:cubicBezTo>
                  <a:pt x="2119928" y="653130"/>
                  <a:pt x="2084208" y="660204"/>
                  <a:pt x="2069592" y="667512"/>
                </a:cubicBezTo>
                <a:cubicBezTo>
                  <a:pt x="2059762" y="672427"/>
                  <a:pt x="2052664" y="682568"/>
                  <a:pt x="2042160" y="685800"/>
                </a:cubicBezTo>
                <a:cubicBezTo>
                  <a:pt x="2012451" y="694941"/>
                  <a:pt x="1950720" y="704088"/>
                  <a:pt x="1950720" y="704088"/>
                </a:cubicBezTo>
                <a:cubicBezTo>
                  <a:pt x="1862277" y="770420"/>
                  <a:pt x="1956529" y="705756"/>
                  <a:pt x="1886712" y="740664"/>
                </a:cubicBezTo>
                <a:cubicBezTo>
                  <a:pt x="1847255" y="760393"/>
                  <a:pt x="1873219" y="758903"/>
                  <a:pt x="1831848" y="768096"/>
                </a:cubicBezTo>
                <a:cubicBezTo>
                  <a:pt x="1813749" y="772118"/>
                  <a:pt x="1795083" y="773218"/>
                  <a:pt x="1776984" y="777240"/>
                </a:cubicBezTo>
                <a:cubicBezTo>
                  <a:pt x="1729749" y="787737"/>
                  <a:pt x="1748365" y="801245"/>
                  <a:pt x="1676400" y="804672"/>
                </a:cubicBezTo>
                <a:lnTo>
                  <a:pt x="1292352" y="822960"/>
                </a:lnTo>
                <a:cubicBezTo>
                  <a:pt x="1280160" y="826008"/>
                  <a:pt x="1268343" y="832104"/>
                  <a:pt x="1255776" y="832104"/>
                </a:cubicBezTo>
                <a:cubicBezTo>
                  <a:pt x="1149052" y="832104"/>
                  <a:pt x="1041873" y="834132"/>
                  <a:pt x="935736" y="822960"/>
                </a:cubicBezTo>
                <a:cubicBezTo>
                  <a:pt x="922875" y="821606"/>
                  <a:pt x="916583" y="805462"/>
                  <a:pt x="908304" y="795528"/>
                </a:cubicBezTo>
                <a:cubicBezTo>
                  <a:pt x="836363" y="709199"/>
                  <a:pt x="935859" y="823144"/>
                  <a:pt x="880872" y="740664"/>
                </a:cubicBezTo>
                <a:cubicBezTo>
                  <a:pt x="873699" y="729904"/>
                  <a:pt x="861719" y="723166"/>
                  <a:pt x="853440" y="713232"/>
                </a:cubicBezTo>
                <a:cubicBezTo>
                  <a:pt x="821624" y="675053"/>
                  <a:pt x="852753" y="691667"/>
                  <a:pt x="807720" y="676656"/>
                </a:cubicBezTo>
                <a:cubicBezTo>
                  <a:pt x="804672" y="667512"/>
                  <a:pt x="804597" y="656750"/>
                  <a:pt x="798576" y="649224"/>
                </a:cubicBezTo>
                <a:cubicBezTo>
                  <a:pt x="781106" y="627386"/>
                  <a:pt x="765799" y="632835"/>
                  <a:pt x="743712" y="621792"/>
                </a:cubicBezTo>
                <a:cubicBezTo>
                  <a:pt x="733882" y="616877"/>
                  <a:pt x="726323" y="607967"/>
                  <a:pt x="716280" y="603504"/>
                </a:cubicBezTo>
                <a:cubicBezTo>
                  <a:pt x="698664" y="595675"/>
                  <a:pt x="677456" y="595909"/>
                  <a:pt x="661416" y="585216"/>
                </a:cubicBezTo>
                <a:cubicBezTo>
                  <a:pt x="652272" y="579120"/>
                  <a:pt x="644730" y="569231"/>
                  <a:pt x="633984" y="566928"/>
                </a:cubicBezTo>
                <a:cubicBezTo>
                  <a:pt x="601065" y="559874"/>
                  <a:pt x="566928" y="560832"/>
                  <a:pt x="533400" y="557784"/>
                </a:cubicBezTo>
                <a:cubicBezTo>
                  <a:pt x="457278" y="538753"/>
                  <a:pt x="532540" y="561926"/>
                  <a:pt x="469392" y="530352"/>
                </a:cubicBezTo>
                <a:cubicBezTo>
                  <a:pt x="460771" y="526041"/>
                  <a:pt x="450386" y="525889"/>
                  <a:pt x="441960" y="521208"/>
                </a:cubicBezTo>
                <a:cubicBezTo>
                  <a:pt x="422747" y="510534"/>
                  <a:pt x="387096" y="484632"/>
                  <a:pt x="387096" y="484632"/>
                </a:cubicBezTo>
                <a:cubicBezTo>
                  <a:pt x="369114" y="457659"/>
                  <a:pt x="367778" y="451770"/>
                  <a:pt x="341376" y="429768"/>
                </a:cubicBezTo>
                <a:cubicBezTo>
                  <a:pt x="302143" y="397074"/>
                  <a:pt x="322941" y="427762"/>
                  <a:pt x="286512" y="384048"/>
                </a:cubicBezTo>
                <a:cubicBezTo>
                  <a:pt x="257790" y="349582"/>
                  <a:pt x="273851" y="340204"/>
                  <a:pt x="213360" y="320040"/>
                </a:cubicBezTo>
                <a:lnTo>
                  <a:pt x="158496" y="301752"/>
                </a:lnTo>
                <a:cubicBezTo>
                  <a:pt x="149352" y="298704"/>
                  <a:pt x="139084" y="297955"/>
                  <a:pt x="131064" y="292608"/>
                </a:cubicBezTo>
                <a:cubicBezTo>
                  <a:pt x="121920" y="286512"/>
                  <a:pt x="112075" y="281355"/>
                  <a:pt x="103632" y="274320"/>
                </a:cubicBezTo>
                <a:cubicBezTo>
                  <a:pt x="33226" y="215648"/>
                  <a:pt x="116876" y="274006"/>
                  <a:pt x="48768" y="228600"/>
                </a:cubicBezTo>
                <a:cubicBezTo>
                  <a:pt x="36576" y="210312"/>
                  <a:pt x="11037" y="195685"/>
                  <a:pt x="12192" y="173736"/>
                </a:cubicBezTo>
                <a:cubicBezTo>
                  <a:pt x="14469" y="130467"/>
                  <a:pt x="8777" y="73573"/>
                  <a:pt x="16919" y="21859"/>
                </a:cubicBezTo>
                <a:lnTo>
                  <a:pt x="22933" y="0"/>
                </a:lnTo>
                <a:lnTo>
                  <a:pt x="0" y="0"/>
                </a:lnTo>
                <a:lnTo>
                  <a:pt x="0" y="2704838"/>
                </a:lnTo>
                <a:lnTo>
                  <a:pt x="4620112" y="2704838"/>
                </a:lnTo>
                <a:close/>
              </a:path>
            </a:pathLst>
          </a:custGeom>
        </p:spPr>
      </p:pic>
      <p:sp>
        <p:nvSpPr>
          <p:cNvPr id="2" name="Titre 1">
            <a:extLst>
              <a:ext uri="{FF2B5EF4-FFF2-40B4-BE49-F238E27FC236}">
                <a16:creationId xmlns:a16="http://schemas.microsoft.com/office/drawing/2014/main" id="{F395C2C0-4BC0-B633-DDE8-9D2B7A57FF96}"/>
              </a:ext>
            </a:extLst>
          </p:cNvPr>
          <p:cNvSpPr>
            <a:spLocks noGrp="1"/>
          </p:cNvSpPr>
          <p:nvPr>
            <p:ph type="ctrTitle"/>
          </p:nvPr>
        </p:nvSpPr>
        <p:spPr>
          <a:xfrm>
            <a:off x="5297763" y="1109474"/>
            <a:ext cx="5862362" cy="4639053"/>
          </a:xfrm>
        </p:spPr>
        <p:txBody>
          <a:bodyPr anchor="ctr">
            <a:normAutofit/>
          </a:bodyPr>
          <a:lstStyle/>
          <a:p>
            <a:r>
              <a:rPr lang="fr-FR" sz="6000" dirty="0"/>
              <a:t>       Les types de tri : </a:t>
            </a:r>
          </a:p>
        </p:txBody>
      </p:sp>
    </p:spTree>
    <p:extLst>
      <p:ext uri="{BB962C8B-B14F-4D97-AF65-F5344CB8AC3E}">
        <p14:creationId xmlns:p14="http://schemas.microsoft.com/office/powerpoint/2010/main" val="1769223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3DB49FAF-2EE4-1145-9F0A-A5AA84F6CCB4}"/>
              </a:ext>
            </a:extLst>
          </p:cNvPr>
          <p:cNvSpPr>
            <a:spLocks noGrp="1"/>
          </p:cNvSpPr>
          <p:nvPr>
            <p:ph idx="1"/>
          </p:nvPr>
        </p:nvSpPr>
        <p:spPr>
          <a:xfrm>
            <a:off x="3354337" y="361350"/>
            <a:ext cx="5890717" cy="6133514"/>
          </a:xfrm>
        </p:spPr>
        <p:txBody>
          <a:bodyPr numCol="1" anchor="ctr">
            <a:noAutofit/>
          </a:bodyPr>
          <a:lstStyle/>
          <a:p>
            <a:pPr marL="0" indent="0">
              <a:lnSpc>
                <a:spcPct val="90000"/>
              </a:lnSpc>
              <a:buNone/>
            </a:pPr>
            <a:r>
              <a:rPr lang="fr-FR" sz="1600" dirty="0"/>
              <a:t>&lt;</a:t>
            </a:r>
            <a:r>
              <a:rPr lang="fr-FR" sz="1600" dirty="0" err="1"/>
              <a:t>Tri_Selection</a:t>
            </a:r>
            <a:r>
              <a:rPr lang="fr-FR" sz="1600" dirty="0"/>
              <a:t>(Var T : Tab)&gt;</a:t>
            </a:r>
          </a:p>
          <a:p>
            <a:pPr marL="0" indent="0">
              <a:lnSpc>
                <a:spcPct val="90000"/>
              </a:lnSpc>
              <a:buNone/>
            </a:pPr>
            <a:r>
              <a:rPr lang="fr-FR" sz="1600" dirty="0"/>
              <a:t>var</a:t>
            </a:r>
          </a:p>
          <a:p>
            <a:pPr marL="0" indent="0">
              <a:lnSpc>
                <a:spcPct val="90000"/>
              </a:lnSpc>
              <a:buNone/>
            </a:pPr>
            <a:r>
              <a:rPr lang="fr-FR" sz="1600" dirty="0"/>
              <a:t>i, j, x, </a:t>
            </a:r>
            <a:r>
              <a:rPr lang="fr-FR" sz="1600" dirty="0" err="1"/>
              <a:t>indmin</a:t>
            </a:r>
            <a:r>
              <a:rPr lang="fr-FR" sz="1600" dirty="0"/>
              <a:t> : Entier</a:t>
            </a:r>
          </a:p>
          <a:p>
            <a:pPr marL="0" indent="0">
              <a:lnSpc>
                <a:spcPct val="90000"/>
              </a:lnSpc>
              <a:buNone/>
            </a:pPr>
            <a:r>
              <a:rPr lang="fr-FR" sz="1600" dirty="0"/>
              <a:t>Début</a:t>
            </a:r>
          </a:p>
          <a:p>
            <a:pPr marL="0" indent="0">
              <a:lnSpc>
                <a:spcPct val="90000"/>
              </a:lnSpc>
              <a:buNone/>
            </a:pPr>
            <a:r>
              <a:rPr lang="fr-FR" sz="1600" dirty="0"/>
              <a:t>Pour i de 1 à n Faire:</a:t>
            </a:r>
          </a:p>
          <a:p>
            <a:pPr marL="0" indent="0">
              <a:lnSpc>
                <a:spcPct val="90000"/>
              </a:lnSpc>
              <a:buNone/>
            </a:pPr>
            <a:r>
              <a:rPr lang="fr-FR" sz="1600" dirty="0"/>
              <a:t>             </a:t>
            </a:r>
            <a:r>
              <a:rPr lang="fr-FR" sz="1600" dirty="0" err="1"/>
              <a:t>indmin</a:t>
            </a:r>
            <a:r>
              <a:rPr lang="fr-FR" sz="1600" dirty="0"/>
              <a:t> = i</a:t>
            </a:r>
          </a:p>
          <a:p>
            <a:pPr marL="0" indent="0">
              <a:lnSpc>
                <a:spcPct val="90000"/>
              </a:lnSpc>
              <a:buNone/>
            </a:pPr>
            <a:r>
              <a:rPr lang="fr-FR" sz="1600" dirty="0"/>
              <a:t>                      Pour j de (i+1) à n Faire:</a:t>
            </a:r>
          </a:p>
          <a:p>
            <a:pPr marL="0" indent="0">
              <a:lnSpc>
                <a:spcPct val="90000"/>
              </a:lnSpc>
              <a:buNone/>
            </a:pPr>
            <a:r>
              <a:rPr lang="fr-FR" sz="1600" dirty="0"/>
              <a:t>Si (T[j] &lt; T[</a:t>
            </a:r>
            <a:r>
              <a:rPr lang="fr-FR" sz="1600" dirty="0" err="1"/>
              <a:t>indmin</a:t>
            </a:r>
            <a:r>
              <a:rPr lang="fr-FR" sz="1600" dirty="0"/>
              <a:t>]) Alors:</a:t>
            </a:r>
          </a:p>
          <a:p>
            <a:pPr marL="0" indent="0">
              <a:lnSpc>
                <a:spcPct val="90000"/>
              </a:lnSpc>
              <a:buNone/>
            </a:pPr>
            <a:r>
              <a:rPr lang="fr-FR" sz="1600" dirty="0"/>
              <a:t>                              </a:t>
            </a:r>
            <a:r>
              <a:rPr lang="fr-FR" sz="1600" dirty="0" err="1"/>
              <a:t>indmin</a:t>
            </a:r>
            <a:r>
              <a:rPr lang="fr-FR" sz="1600" dirty="0"/>
              <a:t> = j</a:t>
            </a:r>
          </a:p>
          <a:p>
            <a:pPr marL="0" indent="0">
              <a:lnSpc>
                <a:spcPct val="90000"/>
              </a:lnSpc>
              <a:buNone/>
            </a:pPr>
            <a:r>
              <a:rPr lang="fr-FR" sz="1600" dirty="0" err="1"/>
              <a:t>FinSi</a:t>
            </a:r>
            <a:endParaRPr lang="fr-FR" sz="1600" dirty="0"/>
          </a:p>
          <a:p>
            <a:pPr marL="0" indent="0">
              <a:lnSpc>
                <a:spcPct val="90000"/>
              </a:lnSpc>
              <a:buNone/>
            </a:pPr>
            <a:r>
              <a:rPr lang="fr-FR" sz="1600" dirty="0" err="1"/>
              <a:t>FinPour</a:t>
            </a:r>
            <a:endParaRPr lang="fr-FR" sz="1600" dirty="0"/>
          </a:p>
          <a:p>
            <a:pPr marL="0" indent="0">
              <a:lnSpc>
                <a:spcPct val="90000"/>
              </a:lnSpc>
              <a:buNone/>
            </a:pPr>
            <a:r>
              <a:rPr lang="fr-FR" sz="1600" dirty="0"/>
              <a:t>           x = T[i]</a:t>
            </a:r>
          </a:p>
          <a:p>
            <a:pPr marL="0" indent="0">
              <a:lnSpc>
                <a:spcPct val="90000"/>
              </a:lnSpc>
              <a:buNone/>
            </a:pPr>
            <a:r>
              <a:rPr lang="fr-FR" sz="1600" dirty="0"/>
              <a:t>           T[i] = T[</a:t>
            </a:r>
            <a:r>
              <a:rPr lang="fr-FR" sz="1600" dirty="0" err="1"/>
              <a:t>indmin</a:t>
            </a:r>
            <a:r>
              <a:rPr lang="fr-FR" sz="1600" dirty="0"/>
              <a:t>]</a:t>
            </a:r>
          </a:p>
          <a:p>
            <a:pPr marL="0" indent="0">
              <a:lnSpc>
                <a:spcPct val="90000"/>
              </a:lnSpc>
              <a:buNone/>
            </a:pPr>
            <a:r>
              <a:rPr lang="fr-FR" sz="1600" dirty="0"/>
              <a:t>            T[</a:t>
            </a:r>
            <a:r>
              <a:rPr lang="fr-FR" sz="1600" dirty="0" err="1"/>
              <a:t>indmin</a:t>
            </a:r>
            <a:r>
              <a:rPr lang="fr-FR" sz="1600" dirty="0"/>
              <a:t>] = x</a:t>
            </a:r>
          </a:p>
          <a:p>
            <a:pPr marL="0" indent="0">
              <a:lnSpc>
                <a:spcPct val="90000"/>
              </a:lnSpc>
              <a:buNone/>
            </a:pPr>
            <a:r>
              <a:rPr lang="fr-FR" sz="1600" dirty="0" err="1"/>
              <a:t>FinPour</a:t>
            </a:r>
            <a:endParaRPr lang="fr-FR" sz="1600" dirty="0"/>
          </a:p>
          <a:p>
            <a:pPr marL="0" indent="0">
              <a:lnSpc>
                <a:spcPct val="90000"/>
              </a:lnSpc>
              <a:buNone/>
            </a:pPr>
            <a:r>
              <a:rPr lang="fr-FR" sz="1600" dirty="0"/>
              <a:t>Fin</a:t>
            </a:r>
          </a:p>
        </p:txBody>
      </p:sp>
    </p:spTree>
    <p:extLst>
      <p:ext uri="{BB962C8B-B14F-4D97-AF65-F5344CB8AC3E}">
        <p14:creationId xmlns:p14="http://schemas.microsoft.com/office/powerpoint/2010/main" val="1959624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Freeform: Shape 18">
            <a:extLst>
              <a:ext uri="{FF2B5EF4-FFF2-40B4-BE49-F238E27FC236}">
                <a16:creationId xmlns:a16="http://schemas.microsoft.com/office/drawing/2014/main" id="{9939D5DF-647B-465D-9883-4CF390177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54296" cy="6858000"/>
          </a:xfrm>
          <a:custGeom>
            <a:avLst/>
            <a:gdLst>
              <a:gd name="connsiteX0" fmla="*/ 4654296 w 4654296"/>
              <a:gd name="connsiteY0" fmla="*/ 0 h 6858000"/>
              <a:gd name="connsiteX1" fmla="*/ 0 w 4654296"/>
              <a:gd name="connsiteY1" fmla="*/ 0 h 6858000"/>
              <a:gd name="connsiteX2" fmla="*/ 0 w 4654296"/>
              <a:gd name="connsiteY2" fmla="*/ 70650 h 6858000"/>
              <a:gd name="connsiteX3" fmla="*/ 13678 w 4654296"/>
              <a:gd name="connsiteY3" fmla="*/ 155673 h 6858000"/>
              <a:gd name="connsiteX4" fmla="*/ 37547 w 4654296"/>
              <a:gd name="connsiteY4" fmla="*/ 310664 h 6858000"/>
              <a:gd name="connsiteX5" fmla="*/ 60911 w 4654296"/>
              <a:gd name="connsiteY5" fmla="*/ 466340 h 6858000"/>
              <a:gd name="connsiteX6" fmla="*/ 80914 w 4654296"/>
              <a:gd name="connsiteY6" fmla="*/ 622703 h 6858000"/>
              <a:gd name="connsiteX7" fmla="*/ 101085 w 4654296"/>
              <a:gd name="connsiteY7" fmla="*/ 778379 h 6858000"/>
              <a:gd name="connsiteX8" fmla="*/ 119911 w 4654296"/>
              <a:gd name="connsiteY8" fmla="*/ 934742 h 6858000"/>
              <a:gd name="connsiteX9" fmla="*/ 136047 w 4654296"/>
              <a:gd name="connsiteY9" fmla="*/ 1089047 h 6858000"/>
              <a:gd name="connsiteX10" fmla="*/ 151343 w 4654296"/>
              <a:gd name="connsiteY10" fmla="*/ 1245409 h 6858000"/>
              <a:gd name="connsiteX11" fmla="*/ 165295 w 4654296"/>
              <a:gd name="connsiteY11" fmla="*/ 1401086 h 6858000"/>
              <a:gd name="connsiteX12" fmla="*/ 177397 w 4654296"/>
              <a:gd name="connsiteY12" fmla="*/ 1554019 h 6858000"/>
              <a:gd name="connsiteX13" fmla="*/ 189500 w 4654296"/>
              <a:gd name="connsiteY13" fmla="*/ 1709010 h 6858000"/>
              <a:gd name="connsiteX14" fmla="*/ 199585 w 4654296"/>
              <a:gd name="connsiteY14" fmla="*/ 1861943 h 6858000"/>
              <a:gd name="connsiteX15" fmla="*/ 207485 w 4654296"/>
              <a:gd name="connsiteY15" fmla="*/ 2014877 h 6858000"/>
              <a:gd name="connsiteX16" fmla="*/ 215722 w 4654296"/>
              <a:gd name="connsiteY16" fmla="*/ 2167124 h 6858000"/>
              <a:gd name="connsiteX17" fmla="*/ 222613 w 4654296"/>
              <a:gd name="connsiteY17" fmla="*/ 2318000 h 6858000"/>
              <a:gd name="connsiteX18" fmla="*/ 227488 w 4654296"/>
              <a:gd name="connsiteY18" fmla="*/ 2467505 h 6858000"/>
              <a:gd name="connsiteX19" fmla="*/ 231690 w 4654296"/>
              <a:gd name="connsiteY19" fmla="*/ 2617009 h 6858000"/>
              <a:gd name="connsiteX20" fmla="*/ 235724 w 4654296"/>
              <a:gd name="connsiteY20" fmla="*/ 2765142 h 6858000"/>
              <a:gd name="connsiteX21" fmla="*/ 237573 w 4654296"/>
              <a:gd name="connsiteY21" fmla="*/ 2911217 h 6858000"/>
              <a:gd name="connsiteX22" fmla="*/ 239590 w 4654296"/>
              <a:gd name="connsiteY22" fmla="*/ 3057293 h 6858000"/>
              <a:gd name="connsiteX23" fmla="*/ 240599 w 4654296"/>
              <a:gd name="connsiteY23" fmla="*/ 3201311 h 6858000"/>
              <a:gd name="connsiteX24" fmla="*/ 239590 w 4654296"/>
              <a:gd name="connsiteY24" fmla="*/ 3343957 h 6858000"/>
              <a:gd name="connsiteX25" fmla="*/ 239590 w 4654296"/>
              <a:gd name="connsiteY25" fmla="*/ 3485232 h 6858000"/>
              <a:gd name="connsiteX26" fmla="*/ 237573 w 4654296"/>
              <a:gd name="connsiteY26" fmla="*/ 3625135 h 6858000"/>
              <a:gd name="connsiteX27" fmla="*/ 234548 w 4654296"/>
              <a:gd name="connsiteY27" fmla="*/ 3762295 h 6858000"/>
              <a:gd name="connsiteX28" fmla="*/ 231690 w 4654296"/>
              <a:gd name="connsiteY28" fmla="*/ 3898083 h 6858000"/>
              <a:gd name="connsiteX29" fmla="*/ 228496 w 4654296"/>
              <a:gd name="connsiteY29" fmla="*/ 4031129 h 6858000"/>
              <a:gd name="connsiteX30" fmla="*/ 223622 w 4654296"/>
              <a:gd name="connsiteY30" fmla="*/ 4163488 h 6858000"/>
              <a:gd name="connsiteX31" fmla="*/ 218411 w 4654296"/>
              <a:gd name="connsiteY31" fmla="*/ 4293789 h 6858000"/>
              <a:gd name="connsiteX32" fmla="*/ 213705 w 4654296"/>
              <a:gd name="connsiteY32" fmla="*/ 4421348 h 6858000"/>
              <a:gd name="connsiteX33" fmla="*/ 200425 w 4654296"/>
              <a:gd name="connsiteY33" fmla="*/ 4670294 h 6858000"/>
              <a:gd name="connsiteX34" fmla="*/ 186306 w 4654296"/>
              <a:gd name="connsiteY34" fmla="*/ 4908952 h 6858000"/>
              <a:gd name="connsiteX35" fmla="*/ 171514 w 4654296"/>
              <a:gd name="connsiteY35" fmla="*/ 5138009 h 6858000"/>
              <a:gd name="connsiteX36" fmla="*/ 155209 w 4654296"/>
              <a:gd name="connsiteY36" fmla="*/ 5354722 h 6858000"/>
              <a:gd name="connsiteX37" fmla="*/ 138232 w 4654296"/>
              <a:gd name="connsiteY37" fmla="*/ 5561834 h 6858000"/>
              <a:gd name="connsiteX38" fmla="*/ 119911 w 4654296"/>
              <a:gd name="connsiteY38" fmla="*/ 5753858 h 6858000"/>
              <a:gd name="connsiteX39" fmla="*/ 101925 w 4654296"/>
              <a:gd name="connsiteY39" fmla="*/ 5934223 h 6858000"/>
              <a:gd name="connsiteX40" fmla="*/ 83940 w 4654296"/>
              <a:gd name="connsiteY40" fmla="*/ 6100187 h 6858000"/>
              <a:gd name="connsiteX41" fmla="*/ 66963 w 4654296"/>
              <a:gd name="connsiteY41" fmla="*/ 6252434 h 6858000"/>
              <a:gd name="connsiteX42" fmla="*/ 50826 w 4654296"/>
              <a:gd name="connsiteY42" fmla="*/ 6387537 h 6858000"/>
              <a:gd name="connsiteX43" fmla="*/ 35530 w 4654296"/>
              <a:gd name="connsiteY43" fmla="*/ 6509609 h 6858000"/>
              <a:gd name="connsiteX44" fmla="*/ 22755 w 4654296"/>
              <a:gd name="connsiteY44" fmla="*/ 6612479 h 6858000"/>
              <a:gd name="connsiteX45" fmla="*/ 10653 w 4654296"/>
              <a:gd name="connsiteY45" fmla="*/ 6698890 h 6858000"/>
              <a:gd name="connsiteX46" fmla="*/ 0 w 4654296"/>
              <a:gd name="connsiteY46" fmla="*/ 6771890 h 6858000"/>
              <a:gd name="connsiteX47" fmla="*/ 0 w 4654296"/>
              <a:gd name="connsiteY47" fmla="*/ 6858000 h 6858000"/>
              <a:gd name="connsiteX48" fmla="*/ 4654296 w 4654296"/>
              <a:gd name="connsiteY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654296" h="6858000">
                <a:moveTo>
                  <a:pt x="4654296" y="0"/>
                </a:move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654296"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95511D0-C969-4FB4-9670-3DF7F1B2A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60549" r="62095"/>
          <a:stretch/>
        </p:blipFill>
        <p:spPr>
          <a:xfrm flipH="1">
            <a:off x="6714143" y="3649211"/>
            <a:ext cx="5477857" cy="3207003"/>
          </a:xfrm>
          <a:custGeom>
            <a:avLst/>
            <a:gdLst>
              <a:gd name="connsiteX0" fmla="*/ 313944 w 4620112"/>
              <a:gd name="connsiteY0" fmla="*/ 576072 h 2704838"/>
              <a:gd name="connsiteX1" fmla="*/ 396240 w 4620112"/>
              <a:gd name="connsiteY1" fmla="*/ 585216 h 2704838"/>
              <a:gd name="connsiteX2" fmla="*/ 423672 w 4620112"/>
              <a:gd name="connsiteY2" fmla="*/ 603504 h 2704838"/>
              <a:gd name="connsiteX3" fmla="*/ 451104 w 4620112"/>
              <a:gd name="connsiteY3" fmla="*/ 612648 h 2704838"/>
              <a:gd name="connsiteX4" fmla="*/ 505968 w 4620112"/>
              <a:gd name="connsiteY4" fmla="*/ 649224 h 2704838"/>
              <a:gd name="connsiteX5" fmla="*/ 579120 w 4620112"/>
              <a:gd name="connsiteY5" fmla="*/ 667512 h 2704838"/>
              <a:gd name="connsiteX6" fmla="*/ 606552 w 4620112"/>
              <a:gd name="connsiteY6" fmla="*/ 685800 h 2704838"/>
              <a:gd name="connsiteX7" fmla="*/ 633984 w 4620112"/>
              <a:gd name="connsiteY7" fmla="*/ 694944 h 2704838"/>
              <a:gd name="connsiteX8" fmla="*/ 688848 w 4620112"/>
              <a:gd name="connsiteY8" fmla="*/ 749808 h 2704838"/>
              <a:gd name="connsiteX9" fmla="*/ 688848 w 4620112"/>
              <a:gd name="connsiteY9" fmla="*/ 868680 h 2704838"/>
              <a:gd name="connsiteX10" fmla="*/ 633984 w 4620112"/>
              <a:gd name="connsiteY10" fmla="*/ 905256 h 2704838"/>
              <a:gd name="connsiteX11" fmla="*/ 350520 w 4620112"/>
              <a:gd name="connsiteY11" fmla="*/ 896112 h 2704838"/>
              <a:gd name="connsiteX12" fmla="*/ 332232 w 4620112"/>
              <a:gd name="connsiteY12" fmla="*/ 868680 h 2704838"/>
              <a:gd name="connsiteX13" fmla="*/ 304800 w 4620112"/>
              <a:gd name="connsiteY13" fmla="*/ 859536 h 2704838"/>
              <a:gd name="connsiteX14" fmla="*/ 268224 w 4620112"/>
              <a:gd name="connsiteY14" fmla="*/ 804672 h 2704838"/>
              <a:gd name="connsiteX15" fmla="*/ 249936 w 4620112"/>
              <a:gd name="connsiteY15" fmla="*/ 749808 h 2704838"/>
              <a:gd name="connsiteX16" fmla="*/ 313944 w 4620112"/>
              <a:gd name="connsiteY16" fmla="*/ 576072 h 2704838"/>
              <a:gd name="connsiteX17" fmla="*/ 4620112 w 4620112"/>
              <a:gd name="connsiteY17" fmla="*/ 0 h 2704838"/>
              <a:gd name="connsiteX18" fmla="*/ 3274447 w 4620112"/>
              <a:gd name="connsiteY18" fmla="*/ 0 h 2704838"/>
              <a:gd name="connsiteX19" fmla="*/ 3267456 w 4620112"/>
              <a:gd name="connsiteY19" fmla="*/ 73152 h 2704838"/>
              <a:gd name="connsiteX20" fmla="*/ 3240024 w 4620112"/>
              <a:gd name="connsiteY20" fmla="*/ 118872 h 2704838"/>
              <a:gd name="connsiteX21" fmla="*/ 3203448 w 4620112"/>
              <a:gd name="connsiteY21" fmla="*/ 173736 h 2704838"/>
              <a:gd name="connsiteX22" fmla="*/ 3139440 w 4620112"/>
              <a:gd name="connsiteY22" fmla="*/ 237744 h 2704838"/>
              <a:gd name="connsiteX23" fmla="*/ 3102864 w 4620112"/>
              <a:gd name="connsiteY23" fmla="*/ 246888 h 2704838"/>
              <a:gd name="connsiteX24" fmla="*/ 3029712 w 4620112"/>
              <a:gd name="connsiteY24" fmla="*/ 301752 h 2704838"/>
              <a:gd name="connsiteX25" fmla="*/ 2965704 w 4620112"/>
              <a:gd name="connsiteY25" fmla="*/ 338328 h 2704838"/>
              <a:gd name="connsiteX26" fmla="*/ 2910840 w 4620112"/>
              <a:gd name="connsiteY26" fmla="*/ 356616 h 2704838"/>
              <a:gd name="connsiteX27" fmla="*/ 2810256 w 4620112"/>
              <a:gd name="connsiteY27" fmla="*/ 411480 h 2704838"/>
              <a:gd name="connsiteX28" fmla="*/ 2764536 w 4620112"/>
              <a:gd name="connsiteY28" fmla="*/ 420624 h 2704838"/>
              <a:gd name="connsiteX29" fmla="*/ 2727960 w 4620112"/>
              <a:gd name="connsiteY29" fmla="*/ 438912 h 2704838"/>
              <a:gd name="connsiteX30" fmla="*/ 2700528 w 4620112"/>
              <a:gd name="connsiteY30" fmla="*/ 457200 h 2704838"/>
              <a:gd name="connsiteX31" fmla="*/ 2663952 w 4620112"/>
              <a:gd name="connsiteY31" fmla="*/ 466344 h 2704838"/>
              <a:gd name="connsiteX32" fmla="*/ 2609088 w 4620112"/>
              <a:gd name="connsiteY32" fmla="*/ 484632 h 2704838"/>
              <a:gd name="connsiteX33" fmla="*/ 2535936 w 4620112"/>
              <a:gd name="connsiteY33" fmla="*/ 502920 h 2704838"/>
              <a:gd name="connsiteX34" fmla="*/ 2508504 w 4620112"/>
              <a:gd name="connsiteY34" fmla="*/ 512064 h 2704838"/>
              <a:gd name="connsiteX35" fmla="*/ 2398776 w 4620112"/>
              <a:gd name="connsiteY35" fmla="*/ 566928 h 2704838"/>
              <a:gd name="connsiteX36" fmla="*/ 2325624 w 4620112"/>
              <a:gd name="connsiteY36" fmla="*/ 585216 h 2704838"/>
              <a:gd name="connsiteX37" fmla="*/ 2270760 w 4620112"/>
              <a:gd name="connsiteY37" fmla="*/ 603504 h 2704838"/>
              <a:gd name="connsiteX38" fmla="*/ 2234184 w 4620112"/>
              <a:gd name="connsiteY38" fmla="*/ 612648 h 2704838"/>
              <a:gd name="connsiteX39" fmla="*/ 2197608 w 4620112"/>
              <a:gd name="connsiteY39" fmla="*/ 630936 h 2704838"/>
              <a:gd name="connsiteX40" fmla="*/ 2161032 w 4620112"/>
              <a:gd name="connsiteY40" fmla="*/ 640080 h 2704838"/>
              <a:gd name="connsiteX41" fmla="*/ 2133600 w 4620112"/>
              <a:gd name="connsiteY41" fmla="*/ 649224 h 2704838"/>
              <a:gd name="connsiteX42" fmla="*/ 2069592 w 4620112"/>
              <a:gd name="connsiteY42" fmla="*/ 667512 h 2704838"/>
              <a:gd name="connsiteX43" fmla="*/ 2042160 w 4620112"/>
              <a:gd name="connsiteY43" fmla="*/ 685800 h 2704838"/>
              <a:gd name="connsiteX44" fmla="*/ 1950720 w 4620112"/>
              <a:gd name="connsiteY44" fmla="*/ 704088 h 2704838"/>
              <a:gd name="connsiteX45" fmla="*/ 1886712 w 4620112"/>
              <a:gd name="connsiteY45" fmla="*/ 740664 h 2704838"/>
              <a:gd name="connsiteX46" fmla="*/ 1831848 w 4620112"/>
              <a:gd name="connsiteY46" fmla="*/ 768096 h 2704838"/>
              <a:gd name="connsiteX47" fmla="*/ 1776984 w 4620112"/>
              <a:gd name="connsiteY47" fmla="*/ 777240 h 2704838"/>
              <a:gd name="connsiteX48" fmla="*/ 1676400 w 4620112"/>
              <a:gd name="connsiteY48" fmla="*/ 804672 h 2704838"/>
              <a:gd name="connsiteX49" fmla="*/ 1292352 w 4620112"/>
              <a:gd name="connsiteY49" fmla="*/ 822960 h 2704838"/>
              <a:gd name="connsiteX50" fmla="*/ 1255776 w 4620112"/>
              <a:gd name="connsiteY50" fmla="*/ 832104 h 2704838"/>
              <a:gd name="connsiteX51" fmla="*/ 935736 w 4620112"/>
              <a:gd name="connsiteY51" fmla="*/ 822960 h 2704838"/>
              <a:gd name="connsiteX52" fmla="*/ 908304 w 4620112"/>
              <a:gd name="connsiteY52" fmla="*/ 795528 h 2704838"/>
              <a:gd name="connsiteX53" fmla="*/ 880872 w 4620112"/>
              <a:gd name="connsiteY53" fmla="*/ 740664 h 2704838"/>
              <a:gd name="connsiteX54" fmla="*/ 853440 w 4620112"/>
              <a:gd name="connsiteY54" fmla="*/ 713232 h 2704838"/>
              <a:gd name="connsiteX55" fmla="*/ 807720 w 4620112"/>
              <a:gd name="connsiteY55" fmla="*/ 676656 h 2704838"/>
              <a:gd name="connsiteX56" fmla="*/ 798576 w 4620112"/>
              <a:gd name="connsiteY56" fmla="*/ 649224 h 2704838"/>
              <a:gd name="connsiteX57" fmla="*/ 743712 w 4620112"/>
              <a:gd name="connsiteY57" fmla="*/ 621792 h 2704838"/>
              <a:gd name="connsiteX58" fmla="*/ 716280 w 4620112"/>
              <a:gd name="connsiteY58" fmla="*/ 603504 h 2704838"/>
              <a:gd name="connsiteX59" fmla="*/ 661416 w 4620112"/>
              <a:gd name="connsiteY59" fmla="*/ 585216 h 2704838"/>
              <a:gd name="connsiteX60" fmla="*/ 633984 w 4620112"/>
              <a:gd name="connsiteY60" fmla="*/ 566928 h 2704838"/>
              <a:gd name="connsiteX61" fmla="*/ 533400 w 4620112"/>
              <a:gd name="connsiteY61" fmla="*/ 557784 h 2704838"/>
              <a:gd name="connsiteX62" fmla="*/ 469392 w 4620112"/>
              <a:gd name="connsiteY62" fmla="*/ 530352 h 2704838"/>
              <a:gd name="connsiteX63" fmla="*/ 441960 w 4620112"/>
              <a:gd name="connsiteY63" fmla="*/ 521208 h 2704838"/>
              <a:gd name="connsiteX64" fmla="*/ 387096 w 4620112"/>
              <a:gd name="connsiteY64" fmla="*/ 484632 h 2704838"/>
              <a:gd name="connsiteX65" fmla="*/ 341376 w 4620112"/>
              <a:gd name="connsiteY65" fmla="*/ 429768 h 2704838"/>
              <a:gd name="connsiteX66" fmla="*/ 286512 w 4620112"/>
              <a:gd name="connsiteY66" fmla="*/ 384048 h 2704838"/>
              <a:gd name="connsiteX67" fmla="*/ 213360 w 4620112"/>
              <a:gd name="connsiteY67" fmla="*/ 320040 h 2704838"/>
              <a:gd name="connsiteX68" fmla="*/ 158496 w 4620112"/>
              <a:gd name="connsiteY68" fmla="*/ 301752 h 2704838"/>
              <a:gd name="connsiteX69" fmla="*/ 131064 w 4620112"/>
              <a:gd name="connsiteY69" fmla="*/ 292608 h 2704838"/>
              <a:gd name="connsiteX70" fmla="*/ 103632 w 4620112"/>
              <a:gd name="connsiteY70" fmla="*/ 274320 h 2704838"/>
              <a:gd name="connsiteX71" fmla="*/ 48768 w 4620112"/>
              <a:gd name="connsiteY71" fmla="*/ 228600 h 2704838"/>
              <a:gd name="connsiteX72" fmla="*/ 12192 w 4620112"/>
              <a:gd name="connsiteY72" fmla="*/ 173736 h 2704838"/>
              <a:gd name="connsiteX73" fmla="*/ 16919 w 4620112"/>
              <a:gd name="connsiteY73" fmla="*/ 21859 h 2704838"/>
              <a:gd name="connsiteX74" fmla="*/ 22933 w 4620112"/>
              <a:gd name="connsiteY74" fmla="*/ 0 h 2704838"/>
              <a:gd name="connsiteX75" fmla="*/ 0 w 4620112"/>
              <a:gd name="connsiteY75" fmla="*/ 0 h 2704838"/>
              <a:gd name="connsiteX76" fmla="*/ 0 w 4620112"/>
              <a:gd name="connsiteY76" fmla="*/ 2704838 h 2704838"/>
              <a:gd name="connsiteX77" fmla="*/ 4620112 w 4620112"/>
              <a:gd name="connsiteY77" fmla="*/ 2704838 h 270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20112" h="2704838">
                <a:moveTo>
                  <a:pt x="313944" y="576072"/>
                </a:moveTo>
                <a:cubicBezTo>
                  <a:pt x="341376" y="579120"/>
                  <a:pt x="369463" y="578522"/>
                  <a:pt x="396240" y="585216"/>
                </a:cubicBezTo>
                <a:cubicBezTo>
                  <a:pt x="406902" y="587881"/>
                  <a:pt x="413842" y="598589"/>
                  <a:pt x="423672" y="603504"/>
                </a:cubicBezTo>
                <a:cubicBezTo>
                  <a:pt x="432293" y="607815"/>
                  <a:pt x="442678" y="607967"/>
                  <a:pt x="451104" y="612648"/>
                </a:cubicBezTo>
                <a:cubicBezTo>
                  <a:pt x="470317" y="623322"/>
                  <a:pt x="485116" y="642273"/>
                  <a:pt x="505968" y="649224"/>
                </a:cubicBezTo>
                <a:cubicBezTo>
                  <a:pt x="548144" y="663283"/>
                  <a:pt x="523949" y="656478"/>
                  <a:pt x="579120" y="667512"/>
                </a:cubicBezTo>
                <a:cubicBezTo>
                  <a:pt x="588264" y="673608"/>
                  <a:pt x="596722" y="680885"/>
                  <a:pt x="606552" y="685800"/>
                </a:cubicBezTo>
                <a:cubicBezTo>
                  <a:pt x="615173" y="690111"/>
                  <a:pt x="626376" y="689026"/>
                  <a:pt x="633984" y="694944"/>
                </a:cubicBezTo>
                <a:cubicBezTo>
                  <a:pt x="654399" y="710822"/>
                  <a:pt x="688848" y="749808"/>
                  <a:pt x="688848" y="749808"/>
                </a:cubicBezTo>
                <a:cubicBezTo>
                  <a:pt x="702592" y="791041"/>
                  <a:pt x="715116" y="816144"/>
                  <a:pt x="688848" y="868680"/>
                </a:cubicBezTo>
                <a:cubicBezTo>
                  <a:pt x="679018" y="888339"/>
                  <a:pt x="633984" y="905256"/>
                  <a:pt x="633984" y="905256"/>
                </a:cubicBezTo>
                <a:cubicBezTo>
                  <a:pt x="539496" y="902208"/>
                  <a:pt x="444370" y="907488"/>
                  <a:pt x="350520" y="896112"/>
                </a:cubicBezTo>
                <a:cubicBezTo>
                  <a:pt x="339610" y="894790"/>
                  <a:pt x="340814" y="875545"/>
                  <a:pt x="332232" y="868680"/>
                </a:cubicBezTo>
                <a:cubicBezTo>
                  <a:pt x="324706" y="862659"/>
                  <a:pt x="313944" y="862584"/>
                  <a:pt x="304800" y="859536"/>
                </a:cubicBezTo>
                <a:cubicBezTo>
                  <a:pt x="292608" y="841248"/>
                  <a:pt x="275175" y="825524"/>
                  <a:pt x="268224" y="804672"/>
                </a:cubicBezTo>
                <a:lnTo>
                  <a:pt x="249936" y="749808"/>
                </a:lnTo>
                <a:cubicBezTo>
                  <a:pt x="259688" y="603524"/>
                  <a:pt x="303276" y="605028"/>
                  <a:pt x="313944" y="576072"/>
                </a:cubicBezTo>
                <a:close/>
                <a:moveTo>
                  <a:pt x="4620112" y="0"/>
                </a:moveTo>
                <a:lnTo>
                  <a:pt x="3274447" y="0"/>
                </a:lnTo>
                <a:lnTo>
                  <a:pt x="3267456" y="73152"/>
                </a:lnTo>
                <a:cubicBezTo>
                  <a:pt x="3264943" y="90746"/>
                  <a:pt x="3249566" y="103878"/>
                  <a:pt x="3240024" y="118872"/>
                </a:cubicBezTo>
                <a:cubicBezTo>
                  <a:pt x="3228224" y="137415"/>
                  <a:pt x="3216636" y="156152"/>
                  <a:pt x="3203448" y="173736"/>
                </a:cubicBezTo>
                <a:cubicBezTo>
                  <a:pt x="3181502" y="202997"/>
                  <a:pt x="3173578" y="220675"/>
                  <a:pt x="3139440" y="237744"/>
                </a:cubicBezTo>
                <a:cubicBezTo>
                  <a:pt x="3128200" y="243364"/>
                  <a:pt x="3115056" y="243840"/>
                  <a:pt x="3102864" y="246888"/>
                </a:cubicBezTo>
                <a:cubicBezTo>
                  <a:pt x="3060109" y="289643"/>
                  <a:pt x="3090308" y="263880"/>
                  <a:pt x="3029712" y="301752"/>
                </a:cubicBezTo>
                <a:cubicBezTo>
                  <a:pt x="3000386" y="320081"/>
                  <a:pt x="3000391" y="324453"/>
                  <a:pt x="2965704" y="338328"/>
                </a:cubicBezTo>
                <a:cubicBezTo>
                  <a:pt x="2947806" y="345487"/>
                  <a:pt x="2926880" y="345923"/>
                  <a:pt x="2910840" y="356616"/>
                </a:cubicBezTo>
                <a:cubicBezTo>
                  <a:pt x="2882229" y="375690"/>
                  <a:pt x="2839892" y="405553"/>
                  <a:pt x="2810256" y="411480"/>
                </a:cubicBezTo>
                <a:lnTo>
                  <a:pt x="2764536" y="420624"/>
                </a:lnTo>
                <a:cubicBezTo>
                  <a:pt x="2752344" y="426720"/>
                  <a:pt x="2739795" y="432149"/>
                  <a:pt x="2727960" y="438912"/>
                </a:cubicBezTo>
                <a:cubicBezTo>
                  <a:pt x="2718418" y="444364"/>
                  <a:pt x="2710629" y="452871"/>
                  <a:pt x="2700528" y="457200"/>
                </a:cubicBezTo>
                <a:cubicBezTo>
                  <a:pt x="2688977" y="462150"/>
                  <a:pt x="2675989" y="462733"/>
                  <a:pt x="2663952" y="466344"/>
                </a:cubicBezTo>
                <a:cubicBezTo>
                  <a:pt x="2645488" y="471883"/>
                  <a:pt x="2627790" y="479957"/>
                  <a:pt x="2609088" y="484632"/>
                </a:cubicBezTo>
                <a:cubicBezTo>
                  <a:pt x="2584704" y="490728"/>
                  <a:pt x="2559781" y="494972"/>
                  <a:pt x="2535936" y="502920"/>
                </a:cubicBezTo>
                <a:cubicBezTo>
                  <a:pt x="2526792" y="505968"/>
                  <a:pt x="2516930" y="507383"/>
                  <a:pt x="2508504" y="512064"/>
                </a:cubicBezTo>
                <a:cubicBezTo>
                  <a:pt x="2435361" y="552699"/>
                  <a:pt x="2476455" y="547508"/>
                  <a:pt x="2398776" y="566928"/>
                </a:cubicBezTo>
                <a:cubicBezTo>
                  <a:pt x="2374392" y="573024"/>
                  <a:pt x="2349469" y="577268"/>
                  <a:pt x="2325624" y="585216"/>
                </a:cubicBezTo>
                <a:cubicBezTo>
                  <a:pt x="2307336" y="591312"/>
                  <a:pt x="2289462" y="598829"/>
                  <a:pt x="2270760" y="603504"/>
                </a:cubicBezTo>
                <a:cubicBezTo>
                  <a:pt x="2258568" y="606552"/>
                  <a:pt x="2245951" y="608235"/>
                  <a:pt x="2234184" y="612648"/>
                </a:cubicBezTo>
                <a:cubicBezTo>
                  <a:pt x="2221421" y="617434"/>
                  <a:pt x="2210371" y="626150"/>
                  <a:pt x="2197608" y="630936"/>
                </a:cubicBezTo>
                <a:cubicBezTo>
                  <a:pt x="2185841" y="635349"/>
                  <a:pt x="2173116" y="636628"/>
                  <a:pt x="2161032" y="640080"/>
                </a:cubicBezTo>
                <a:cubicBezTo>
                  <a:pt x="2151764" y="642728"/>
                  <a:pt x="2142868" y="646576"/>
                  <a:pt x="2133600" y="649224"/>
                </a:cubicBezTo>
                <a:cubicBezTo>
                  <a:pt x="2119928" y="653130"/>
                  <a:pt x="2084208" y="660204"/>
                  <a:pt x="2069592" y="667512"/>
                </a:cubicBezTo>
                <a:cubicBezTo>
                  <a:pt x="2059762" y="672427"/>
                  <a:pt x="2052664" y="682568"/>
                  <a:pt x="2042160" y="685800"/>
                </a:cubicBezTo>
                <a:cubicBezTo>
                  <a:pt x="2012451" y="694941"/>
                  <a:pt x="1950720" y="704088"/>
                  <a:pt x="1950720" y="704088"/>
                </a:cubicBezTo>
                <a:cubicBezTo>
                  <a:pt x="1862277" y="770420"/>
                  <a:pt x="1956529" y="705756"/>
                  <a:pt x="1886712" y="740664"/>
                </a:cubicBezTo>
                <a:cubicBezTo>
                  <a:pt x="1847255" y="760393"/>
                  <a:pt x="1873219" y="758903"/>
                  <a:pt x="1831848" y="768096"/>
                </a:cubicBezTo>
                <a:cubicBezTo>
                  <a:pt x="1813749" y="772118"/>
                  <a:pt x="1795083" y="773218"/>
                  <a:pt x="1776984" y="777240"/>
                </a:cubicBezTo>
                <a:cubicBezTo>
                  <a:pt x="1729749" y="787737"/>
                  <a:pt x="1748365" y="801245"/>
                  <a:pt x="1676400" y="804672"/>
                </a:cubicBezTo>
                <a:lnTo>
                  <a:pt x="1292352" y="822960"/>
                </a:lnTo>
                <a:cubicBezTo>
                  <a:pt x="1280160" y="826008"/>
                  <a:pt x="1268343" y="832104"/>
                  <a:pt x="1255776" y="832104"/>
                </a:cubicBezTo>
                <a:cubicBezTo>
                  <a:pt x="1149052" y="832104"/>
                  <a:pt x="1041873" y="834132"/>
                  <a:pt x="935736" y="822960"/>
                </a:cubicBezTo>
                <a:cubicBezTo>
                  <a:pt x="922875" y="821606"/>
                  <a:pt x="916583" y="805462"/>
                  <a:pt x="908304" y="795528"/>
                </a:cubicBezTo>
                <a:cubicBezTo>
                  <a:pt x="836363" y="709199"/>
                  <a:pt x="935859" y="823144"/>
                  <a:pt x="880872" y="740664"/>
                </a:cubicBezTo>
                <a:cubicBezTo>
                  <a:pt x="873699" y="729904"/>
                  <a:pt x="861719" y="723166"/>
                  <a:pt x="853440" y="713232"/>
                </a:cubicBezTo>
                <a:cubicBezTo>
                  <a:pt x="821624" y="675053"/>
                  <a:pt x="852753" y="691667"/>
                  <a:pt x="807720" y="676656"/>
                </a:cubicBezTo>
                <a:cubicBezTo>
                  <a:pt x="804672" y="667512"/>
                  <a:pt x="804597" y="656750"/>
                  <a:pt x="798576" y="649224"/>
                </a:cubicBezTo>
                <a:cubicBezTo>
                  <a:pt x="781106" y="627386"/>
                  <a:pt x="765799" y="632835"/>
                  <a:pt x="743712" y="621792"/>
                </a:cubicBezTo>
                <a:cubicBezTo>
                  <a:pt x="733882" y="616877"/>
                  <a:pt x="726323" y="607967"/>
                  <a:pt x="716280" y="603504"/>
                </a:cubicBezTo>
                <a:cubicBezTo>
                  <a:pt x="698664" y="595675"/>
                  <a:pt x="677456" y="595909"/>
                  <a:pt x="661416" y="585216"/>
                </a:cubicBezTo>
                <a:cubicBezTo>
                  <a:pt x="652272" y="579120"/>
                  <a:pt x="644730" y="569231"/>
                  <a:pt x="633984" y="566928"/>
                </a:cubicBezTo>
                <a:cubicBezTo>
                  <a:pt x="601065" y="559874"/>
                  <a:pt x="566928" y="560832"/>
                  <a:pt x="533400" y="557784"/>
                </a:cubicBezTo>
                <a:cubicBezTo>
                  <a:pt x="457278" y="538753"/>
                  <a:pt x="532540" y="561926"/>
                  <a:pt x="469392" y="530352"/>
                </a:cubicBezTo>
                <a:cubicBezTo>
                  <a:pt x="460771" y="526041"/>
                  <a:pt x="450386" y="525889"/>
                  <a:pt x="441960" y="521208"/>
                </a:cubicBezTo>
                <a:cubicBezTo>
                  <a:pt x="422747" y="510534"/>
                  <a:pt x="387096" y="484632"/>
                  <a:pt x="387096" y="484632"/>
                </a:cubicBezTo>
                <a:cubicBezTo>
                  <a:pt x="369114" y="457659"/>
                  <a:pt x="367778" y="451770"/>
                  <a:pt x="341376" y="429768"/>
                </a:cubicBezTo>
                <a:cubicBezTo>
                  <a:pt x="302143" y="397074"/>
                  <a:pt x="322941" y="427762"/>
                  <a:pt x="286512" y="384048"/>
                </a:cubicBezTo>
                <a:cubicBezTo>
                  <a:pt x="257790" y="349582"/>
                  <a:pt x="273851" y="340204"/>
                  <a:pt x="213360" y="320040"/>
                </a:cubicBezTo>
                <a:lnTo>
                  <a:pt x="158496" y="301752"/>
                </a:lnTo>
                <a:cubicBezTo>
                  <a:pt x="149352" y="298704"/>
                  <a:pt x="139084" y="297955"/>
                  <a:pt x="131064" y="292608"/>
                </a:cubicBezTo>
                <a:cubicBezTo>
                  <a:pt x="121920" y="286512"/>
                  <a:pt x="112075" y="281355"/>
                  <a:pt x="103632" y="274320"/>
                </a:cubicBezTo>
                <a:cubicBezTo>
                  <a:pt x="33226" y="215648"/>
                  <a:pt x="116876" y="274006"/>
                  <a:pt x="48768" y="228600"/>
                </a:cubicBezTo>
                <a:cubicBezTo>
                  <a:pt x="36576" y="210312"/>
                  <a:pt x="11037" y="195685"/>
                  <a:pt x="12192" y="173736"/>
                </a:cubicBezTo>
                <a:cubicBezTo>
                  <a:pt x="14469" y="130467"/>
                  <a:pt x="8777" y="73573"/>
                  <a:pt x="16919" y="21859"/>
                </a:cubicBezTo>
                <a:lnTo>
                  <a:pt x="22933" y="0"/>
                </a:lnTo>
                <a:lnTo>
                  <a:pt x="0" y="0"/>
                </a:lnTo>
                <a:lnTo>
                  <a:pt x="0" y="2704838"/>
                </a:lnTo>
                <a:lnTo>
                  <a:pt x="4620112" y="2704838"/>
                </a:lnTo>
                <a:close/>
              </a:path>
            </a:pathLst>
          </a:custGeom>
        </p:spPr>
      </p:pic>
      <p:sp>
        <p:nvSpPr>
          <p:cNvPr id="2" name="Titre 1">
            <a:extLst>
              <a:ext uri="{FF2B5EF4-FFF2-40B4-BE49-F238E27FC236}">
                <a16:creationId xmlns:a16="http://schemas.microsoft.com/office/drawing/2014/main" id="{69ABF29B-204A-10B0-C15A-E36A337720C1}"/>
              </a:ext>
            </a:extLst>
          </p:cNvPr>
          <p:cNvSpPr>
            <a:spLocks noGrp="1"/>
          </p:cNvSpPr>
          <p:nvPr>
            <p:ph type="title"/>
          </p:nvPr>
        </p:nvSpPr>
        <p:spPr>
          <a:xfrm>
            <a:off x="5297763" y="1109474"/>
            <a:ext cx="5862362" cy="4639053"/>
          </a:xfrm>
        </p:spPr>
        <p:txBody>
          <a:bodyPr vert="horz" lIns="91440" tIns="45720" rIns="91440" bIns="45720" rtlCol="0" anchor="ctr">
            <a:normAutofit/>
          </a:bodyPr>
          <a:lstStyle/>
          <a:p>
            <a:pPr algn="r"/>
            <a:r>
              <a:rPr lang="en-US" sz="6000" dirty="0" err="1"/>
              <a:t>Exemple</a:t>
            </a:r>
            <a:r>
              <a:rPr lang="en-US" sz="6000" dirty="0"/>
              <a:t> d’ </a:t>
            </a:r>
            <a:r>
              <a:rPr lang="en-US" sz="6000" dirty="0" err="1"/>
              <a:t>algorithme</a:t>
            </a:r>
            <a:r>
              <a:rPr lang="en-US" sz="6000" dirty="0"/>
              <a:t> de tri par </a:t>
            </a:r>
            <a:r>
              <a:rPr lang="en-US" sz="6000" dirty="0" err="1"/>
              <a:t>sélection</a:t>
            </a:r>
            <a:r>
              <a:rPr lang="en-US" sz="6000" dirty="0"/>
              <a:t> :</a:t>
            </a:r>
          </a:p>
        </p:txBody>
      </p:sp>
    </p:spTree>
    <p:extLst>
      <p:ext uri="{BB962C8B-B14F-4D97-AF65-F5344CB8AC3E}">
        <p14:creationId xmlns:p14="http://schemas.microsoft.com/office/powerpoint/2010/main" val="507254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32153354-DD95-34CA-AA5B-D61DA5CF3A45}"/>
              </a:ext>
            </a:extLst>
          </p:cNvPr>
          <p:cNvSpPr>
            <a:spLocks noGrp="1"/>
          </p:cNvSpPr>
          <p:nvPr>
            <p:ph idx="1"/>
          </p:nvPr>
        </p:nvSpPr>
        <p:spPr>
          <a:xfrm>
            <a:off x="3905715" y="331456"/>
            <a:ext cx="4657469" cy="6193301"/>
          </a:xfrm>
        </p:spPr>
        <p:txBody>
          <a:bodyPr anchor="ctr">
            <a:normAutofit fontScale="25000" lnSpcReduction="20000"/>
          </a:bodyPr>
          <a:lstStyle/>
          <a:p>
            <a:pPr marL="0" indent="0" algn="ctr">
              <a:lnSpc>
                <a:spcPct val="90000"/>
              </a:lnSpc>
              <a:buNone/>
            </a:pPr>
            <a:r>
              <a:rPr lang="fr-FR" sz="3600" dirty="0"/>
              <a:t>&lt; </a:t>
            </a:r>
            <a:r>
              <a:rPr lang="fr-FR" sz="3600" dirty="0" err="1"/>
              <a:t>triparse</a:t>
            </a:r>
            <a:r>
              <a:rPr lang="fr-FR" sz="3600" dirty="0"/>
              <a:t>&gt;</a:t>
            </a:r>
          </a:p>
          <a:p>
            <a:pPr marL="0" indent="0" algn="ctr">
              <a:lnSpc>
                <a:spcPct val="90000"/>
              </a:lnSpc>
              <a:buNone/>
            </a:pPr>
            <a:r>
              <a:rPr lang="fr-FR" sz="3600" dirty="0"/>
              <a:t>Var:</a:t>
            </a:r>
          </a:p>
          <a:p>
            <a:pPr marL="0" indent="0">
              <a:lnSpc>
                <a:spcPct val="90000"/>
              </a:lnSpc>
              <a:buNone/>
            </a:pPr>
            <a:r>
              <a:rPr lang="fr-FR" sz="3600" dirty="0" err="1"/>
              <a:t>I,n,j,num,min,pos,aide</a:t>
            </a:r>
            <a:r>
              <a:rPr lang="fr-FR" sz="3600" dirty="0"/>
              <a:t> : entier</a:t>
            </a:r>
          </a:p>
          <a:p>
            <a:pPr marL="0" indent="0">
              <a:lnSpc>
                <a:spcPct val="90000"/>
              </a:lnSpc>
              <a:buNone/>
            </a:pPr>
            <a:r>
              <a:rPr lang="fr-FR" sz="3600" dirty="0"/>
              <a:t>T:tableau[] de entier</a:t>
            </a:r>
          </a:p>
          <a:p>
            <a:pPr marL="0" indent="0" algn="ctr">
              <a:lnSpc>
                <a:spcPct val="90000"/>
              </a:lnSpc>
              <a:buNone/>
            </a:pPr>
            <a:r>
              <a:rPr lang="fr-FR" sz="3600" dirty="0"/>
              <a:t>Début</a:t>
            </a:r>
          </a:p>
          <a:p>
            <a:pPr marL="0" indent="0">
              <a:lnSpc>
                <a:spcPct val="90000"/>
              </a:lnSpc>
              <a:buNone/>
            </a:pPr>
            <a:r>
              <a:rPr lang="fr-FR" sz="3600" dirty="0"/>
              <a:t>Écrire(‘entrer la taille du tableau :’)</a:t>
            </a:r>
          </a:p>
          <a:p>
            <a:pPr marL="0" indent="0">
              <a:lnSpc>
                <a:spcPct val="90000"/>
              </a:lnSpc>
              <a:buNone/>
            </a:pPr>
            <a:r>
              <a:rPr lang="fr-FR" sz="3600" dirty="0"/>
              <a:t>Lire(n)</a:t>
            </a:r>
          </a:p>
          <a:p>
            <a:pPr marL="0" indent="0">
              <a:lnSpc>
                <a:spcPct val="90000"/>
              </a:lnSpc>
              <a:buNone/>
            </a:pPr>
            <a:r>
              <a:rPr lang="fr-FR" sz="3600" dirty="0"/>
              <a:t>Écrire(‘donner ‘,</a:t>
            </a:r>
            <a:r>
              <a:rPr lang="fr-FR" sz="3600" dirty="0" err="1"/>
              <a:t>n,’nombre</a:t>
            </a:r>
            <a:r>
              <a:rPr lang="fr-FR" sz="3600" dirty="0"/>
              <a:t>’)</a:t>
            </a:r>
          </a:p>
          <a:p>
            <a:pPr marL="0" indent="0" algn="ctr">
              <a:lnSpc>
                <a:spcPct val="90000"/>
              </a:lnSpc>
              <a:buNone/>
            </a:pPr>
            <a:r>
              <a:rPr lang="fr-FR" sz="3600" dirty="0"/>
              <a:t>Pour i de 1 à n faire:</a:t>
            </a:r>
          </a:p>
          <a:p>
            <a:pPr marL="0" indent="0">
              <a:lnSpc>
                <a:spcPct val="90000"/>
              </a:lnSpc>
              <a:buNone/>
            </a:pPr>
            <a:r>
              <a:rPr lang="fr-FR" sz="3600" dirty="0"/>
              <a:t>Écrire(‘nombre numéro’,(i+1),’:’)</a:t>
            </a:r>
          </a:p>
          <a:p>
            <a:pPr marL="0" indent="0">
              <a:lnSpc>
                <a:spcPct val="90000"/>
              </a:lnSpc>
              <a:buNone/>
            </a:pPr>
            <a:r>
              <a:rPr lang="fr-FR" sz="3600" dirty="0"/>
              <a:t>Lire(ni=um)</a:t>
            </a:r>
          </a:p>
          <a:p>
            <a:pPr marL="0" indent="0">
              <a:lnSpc>
                <a:spcPct val="90000"/>
              </a:lnSpc>
              <a:buNone/>
            </a:pPr>
            <a:r>
              <a:rPr lang="fr-FR" sz="3600" dirty="0"/>
              <a:t>T[i]</a:t>
            </a:r>
            <a:r>
              <a:rPr lang="fr-FR" sz="3600" dirty="0">
                <a:sym typeface="Wingdings" panose="05000000000000000000" pitchFamily="2" charset="2"/>
              </a:rPr>
              <a:t></a:t>
            </a:r>
            <a:r>
              <a:rPr lang="fr-FR" sz="3600" dirty="0" err="1">
                <a:sym typeface="Wingdings" panose="05000000000000000000" pitchFamily="2" charset="2"/>
              </a:rPr>
              <a:t>num</a:t>
            </a:r>
            <a:endParaRPr lang="fr-FR" sz="3600" dirty="0">
              <a:sym typeface="Wingdings" panose="05000000000000000000" pitchFamily="2" charset="2"/>
            </a:endParaRPr>
          </a:p>
          <a:p>
            <a:pPr marL="0" indent="0">
              <a:lnSpc>
                <a:spcPct val="90000"/>
              </a:lnSpc>
              <a:buNone/>
            </a:pPr>
            <a:r>
              <a:rPr lang="fr-FR" sz="3600" dirty="0" err="1">
                <a:sym typeface="Wingdings" panose="05000000000000000000" pitchFamily="2" charset="2"/>
              </a:rPr>
              <a:t>Posi</a:t>
            </a:r>
            <a:endParaRPr lang="fr-FR" sz="3600" dirty="0">
              <a:sym typeface="Wingdings" panose="05000000000000000000" pitchFamily="2" charset="2"/>
            </a:endParaRPr>
          </a:p>
          <a:p>
            <a:pPr marL="0" indent="0" algn="ctr">
              <a:lnSpc>
                <a:spcPct val="90000"/>
              </a:lnSpc>
              <a:buNone/>
            </a:pPr>
            <a:r>
              <a:rPr lang="fr-FR" sz="3600" dirty="0" err="1">
                <a:sym typeface="Wingdings" panose="05000000000000000000" pitchFamily="2" charset="2"/>
              </a:rPr>
              <a:t>Finpour</a:t>
            </a:r>
            <a:endParaRPr lang="fr-FR" sz="3600" dirty="0">
              <a:sym typeface="Wingdings" panose="05000000000000000000" pitchFamily="2" charset="2"/>
            </a:endParaRPr>
          </a:p>
          <a:p>
            <a:pPr marL="0" indent="0" algn="ctr">
              <a:lnSpc>
                <a:spcPct val="90000"/>
              </a:lnSpc>
              <a:buNone/>
            </a:pPr>
            <a:r>
              <a:rPr lang="fr-FR" sz="3600" dirty="0">
                <a:sym typeface="Wingdings" panose="05000000000000000000" pitchFamily="2" charset="2"/>
              </a:rPr>
              <a:t>Pour i de 1 à n faire:</a:t>
            </a:r>
          </a:p>
          <a:p>
            <a:pPr marL="0" indent="0">
              <a:lnSpc>
                <a:spcPct val="90000"/>
              </a:lnSpc>
              <a:buNone/>
            </a:pPr>
            <a:r>
              <a:rPr lang="fr-FR" sz="3600" dirty="0" err="1">
                <a:sym typeface="Wingdings" panose="05000000000000000000" pitchFamily="2" charset="2"/>
              </a:rPr>
              <a:t>Mint</a:t>
            </a:r>
            <a:r>
              <a:rPr lang="fr-FR" sz="3600" dirty="0">
                <a:sym typeface="Wingdings" panose="05000000000000000000" pitchFamily="2" charset="2"/>
              </a:rPr>
              <a:t>[i]</a:t>
            </a:r>
          </a:p>
          <a:p>
            <a:pPr marL="0" indent="0" algn="ctr">
              <a:lnSpc>
                <a:spcPct val="90000"/>
              </a:lnSpc>
              <a:buNone/>
            </a:pPr>
            <a:r>
              <a:rPr lang="fr-FR" sz="3600" dirty="0">
                <a:sym typeface="Wingdings" panose="05000000000000000000" pitchFamily="2" charset="2"/>
              </a:rPr>
              <a:t>   pour j de i+1 à n faire :</a:t>
            </a:r>
          </a:p>
          <a:p>
            <a:pPr marL="0" indent="0">
              <a:lnSpc>
                <a:spcPct val="90000"/>
              </a:lnSpc>
              <a:buNone/>
            </a:pPr>
            <a:r>
              <a:rPr lang="fr-FR" sz="3600" dirty="0">
                <a:sym typeface="Wingdings" panose="05000000000000000000" pitchFamily="2" charset="2"/>
              </a:rPr>
              <a:t>                  si t[j]&lt;min faire:</a:t>
            </a:r>
          </a:p>
          <a:p>
            <a:pPr marL="0" indent="0">
              <a:lnSpc>
                <a:spcPct val="90000"/>
              </a:lnSpc>
              <a:buNone/>
            </a:pPr>
            <a:r>
              <a:rPr lang="fr-FR" sz="3600" dirty="0">
                <a:sym typeface="Wingdings" panose="05000000000000000000" pitchFamily="2" charset="2"/>
              </a:rPr>
              <a:t> min=t[j]</a:t>
            </a:r>
          </a:p>
          <a:p>
            <a:pPr marL="0" indent="0">
              <a:lnSpc>
                <a:spcPct val="90000"/>
              </a:lnSpc>
              <a:buNone/>
            </a:pPr>
            <a:r>
              <a:rPr lang="fr-FR" sz="3600" dirty="0">
                <a:sym typeface="Wingdings" panose="05000000000000000000" pitchFamily="2" charset="2"/>
              </a:rPr>
              <a:t>Pos = j  </a:t>
            </a:r>
          </a:p>
          <a:p>
            <a:pPr marL="0" indent="0">
              <a:lnSpc>
                <a:spcPct val="90000"/>
              </a:lnSpc>
              <a:buNone/>
            </a:pPr>
            <a:r>
              <a:rPr lang="fr-FR" sz="3600" dirty="0">
                <a:sym typeface="Wingdings" panose="05000000000000000000" pitchFamily="2" charset="2"/>
              </a:rPr>
              <a:t>                   </a:t>
            </a:r>
            <a:r>
              <a:rPr lang="fr-FR" sz="3600" dirty="0" err="1">
                <a:sym typeface="Wingdings" panose="05000000000000000000" pitchFamily="2" charset="2"/>
              </a:rPr>
              <a:t>finsi</a:t>
            </a:r>
            <a:r>
              <a:rPr lang="fr-FR" sz="3600" dirty="0">
                <a:sym typeface="Wingdings" panose="05000000000000000000" pitchFamily="2" charset="2"/>
              </a:rPr>
              <a:t> </a:t>
            </a:r>
          </a:p>
          <a:p>
            <a:pPr marL="0" indent="0">
              <a:lnSpc>
                <a:spcPct val="90000"/>
              </a:lnSpc>
              <a:buNone/>
            </a:pPr>
            <a:r>
              <a:rPr lang="fr-FR" sz="3600" dirty="0">
                <a:sym typeface="Wingdings" panose="05000000000000000000" pitchFamily="2" charset="2"/>
              </a:rPr>
              <a:t>                si min != t [j] faire :</a:t>
            </a:r>
          </a:p>
          <a:p>
            <a:pPr marL="0" indent="0">
              <a:lnSpc>
                <a:spcPct val="90000"/>
              </a:lnSpc>
              <a:buNone/>
            </a:pPr>
            <a:r>
              <a:rPr lang="fr-FR" sz="3600" dirty="0">
                <a:sym typeface="Wingdings" panose="05000000000000000000" pitchFamily="2" charset="2"/>
              </a:rPr>
              <a:t>aide = t[i]</a:t>
            </a:r>
          </a:p>
          <a:p>
            <a:pPr marL="0" indent="0">
              <a:lnSpc>
                <a:spcPct val="90000"/>
              </a:lnSpc>
              <a:buNone/>
            </a:pPr>
            <a:r>
              <a:rPr lang="fr-FR" sz="3600" dirty="0">
                <a:sym typeface="Wingdings" panose="05000000000000000000" pitchFamily="2" charset="2"/>
              </a:rPr>
              <a:t>T[i] =  min </a:t>
            </a:r>
          </a:p>
          <a:p>
            <a:pPr marL="0" indent="0">
              <a:lnSpc>
                <a:spcPct val="90000"/>
              </a:lnSpc>
              <a:buNone/>
            </a:pPr>
            <a:r>
              <a:rPr lang="fr-FR" sz="3600" dirty="0">
                <a:sym typeface="Wingdings" panose="05000000000000000000" pitchFamily="2" charset="2"/>
              </a:rPr>
              <a:t>T[pos] = aide</a:t>
            </a:r>
          </a:p>
          <a:p>
            <a:pPr marL="0" indent="0">
              <a:lnSpc>
                <a:spcPct val="90000"/>
              </a:lnSpc>
              <a:buNone/>
            </a:pPr>
            <a:r>
              <a:rPr lang="fr-FR" sz="3600" dirty="0">
                <a:sym typeface="Wingdings" panose="05000000000000000000" pitchFamily="2" charset="2"/>
              </a:rPr>
              <a:t>                 </a:t>
            </a:r>
            <a:r>
              <a:rPr lang="fr-FR" sz="3600" dirty="0" err="1">
                <a:sym typeface="Wingdings" panose="05000000000000000000" pitchFamily="2" charset="2"/>
              </a:rPr>
              <a:t>finsi</a:t>
            </a:r>
            <a:endParaRPr lang="fr-FR" sz="3600" dirty="0">
              <a:sym typeface="Wingdings" panose="05000000000000000000" pitchFamily="2" charset="2"/>
            </a:endParaRPr>
          </a:p>
          <a:p>
            <a:pPr marL="0" indent="0" algn="ctr">
              <a:lnSpc>
                <a:spcPct val="90000"/>
              </a:lnSpc>
              <a:buNone/>
            </a:pPr>
            <a:r>
              <a:rPr lang="fr-FR" sz="3600" dirty="0" err="1">
                <a:sym typeface="Wingdings" panose="05000000000000000000" pitchFamily="2" charset="2"/>
              </a:rPr>
              <a:t>Finpour</a:t>
            </a:r>
            <a:endParaRPr lang="fr-FR" sz="3600" dirty="0">
              <a:sym typeface="Wingdings" panose="05000000000000000000" pitchFamily="2" charset="2"/>
            </a:endParaRPr>
          </a:p>
          <a:p>
            <a:pPr marL="0" indent="0" algn="ctr">
              <a:lnSpc>
                <a:spcPct val="90000"/>
              </a:lnSpc>
              <a:buNone/>
            </a:pPr>
            <a:r>
              <a:rPr lang="fr-FR" sz="3600" dirty="0" err="1">
                <a:sym typeface="Wingdings" panose="05000000000000000000" pitchFamily="2" charset="2"/>
              </a:rPr>
              <a:t>finpour</a:t>
            </a:r>
            <a:endParaRPr lang="fr-FR" sz="3600" dirty="0">
              <a:sym typeface="Wingdings" panose="05000000000000000000" pitchFamily="2" charset="2"/>
            </a:endParaRPr>
          </a:p>
          <a:p>
            <a:pPr marL="0" indent="0">
              <a:lnSpc>
                <a:spcPct val="90000"/>
              </a:lnSpc>
              <a:buNone/>
            </a:pPr>
            <a:r>
              <a:rPr lang="fr-FR" sz="3600" dirty="0">
                <a:sym typeface="Wingdings" panose="05000000000000000000" pitchFamily="2" charset="2"/>
              </a:rPr>
              <a:t>Ecrire(‘le tableau finale : ‘ )</a:t>
            </a:r>
          </a:p>
          <a:p>
            <a:pPr marL="0" indent="0">
              <a:lnSpc>
                <a:spcPct val="90000"/>
              </a:lnSpc>
              <a:buNone/>
            </a:pPr>
            <a:r>
              <a:rPr lang="fr-FR" sz="3600" dirty="0">
                <a:sym typeface="Wingdings" panose="05000000000000000000" pitchFamily="2" charset="2"/>
              </a:rPr>
              <a:t>Écrire(t)</a:t>
            </a:r>
          </a:p>
          <a:p>
            <a:pPr marL="0" indent="0">
              <a:lnSpc>
                <a:spcPct val="90000"/>
              </a:lnSpc>
              <a:buNone/>
            </a:pPr>
            <a:r>
              <a:rPr lang="fr-FR" sz="3600" dirty="0">
                <a:sym typeface="Wingdings" panose="05000000000000000000" pitchFamily="2" charset="2"/>
              </a:rPr>
              <a:t>                fin</a:t>
            </a:r>
          </a:p>
          <a:p>
            <a:pPr marL="0" indent="0">
              <a:lnSpc>
                <a:spcPct val="90000"/>
              </a:lnSpc>
              <a:buNone/>
            </a:pPr>
            <a:endParaRPr lang="fr-FR" sz="700" dirty="0">
              <a:sym typeface="Wingdings" panose="05000000000000000000" pitchFamily="2" charset="2"/>
            </a:endParaRPr>
          </a:p>
          <a:p>
            <a:pPr marL="0" indent="0">
              <a:lnSpc>
                <a:spcPct val="90000"/>
              </a:lnSpc>
              <a:buNone/>
            </a:pPr>
            <a:r>
              <a:rPr lang="fr-FR" sz="700" dirty="0">
                <a:sym typeface="Wingdings" panose="05000000000000000000" pitchFamily="2" charset="2"/>
              </a:rPr>
              <a:t>              </a:t>
            </a:r>
          </a:p>
          <a:p>
            <a:pPr marL="0" indent="0">
              <a:lnSpc>
                <a:spcPct val="90000"/>
              </a:lnSpc>
              <a:buNone/>
            </a:pPr>
            <a:endParaRPr lang="fr-FR" sz="700" dirty="0">
              <a:sym typeface="Wingdings" panose="05000000000000000000" pitchFamily="2" charset="2"/>
            </a:endParaRPr>
          </a:p>
          <a:p>
            <a:pPr marL="0" indent="0">
              <a:lnSpc>
                <a:spcPct val="90000"/>
              </a:lnSpc>
              <a:buNone/>
            </a:pPr>
            <a:endParaRPr lang="fr-FR" sz="700" dirty="0">
              <a:sym typeface="Wingdings" panose="05000000000000000000" pitchFamily="2" charset="2"/>
            </a:endParaRPr>
          </a:p>
        </p:txBody>
      </p:sp>
    </p:spTree>
    <p:extLst>
      <p:ext uri="{BB962C8B-B14F-4D97-AF65-F5344CB8AC3E}">
        <p14:creationId xmlns:p14="http://schemas.microsoft.com/office/powerpoint/2010/main" val="260861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Freeform: Shape 18">
            <a:extLst>
              <a:ext uri="{FF2B5EF4-FFF2-40B4-BE49-F238E27FC236}">
                <a16:creationId xmlns:a16="http://schemas.microsoft.com/office/drawing/2014/main" id="{9939D5DF-647B-465D-9883-4CF390177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54296" cy="6858000"/>
          </a:xfrm>
          <a:custGeom>
            <a:avLst/>
            <a:gdLst>
              <a:gd name="connsiteX0" fmla="*/ 4654296 w 4654296"/>
              <a:gd name="connsiteY0" fmla="*/ 0 h 6858000"/>
              <a:gd name="connsiteX1" fmla="*/ 0 w 4654296"/>
              <a:gd name="connsiteY1" fmla="*/ 0 h 6858000"/>
              <a:gd name="connsiteX2" fmla="*/ 0 w 4654296"/>
              <a:gd name="connsiteY2" fmla="*/ 70650 h 6858000"/>
              <a:gd name="connsiteX3" fmla="*/ 13678 w 4654296"/>
              <a:gd name="connsiteY3" fmla="*/ 155673 h 6858000"/>
              <a:gd name="connsiteX4" fmla="*/ 37547 w 4654296"/>
              <a:gd name="connsiteY4" fmla="*/ 310664 h 6858000"/>
              <a:gd name="connsiteX5" fmla="*/ 60911 w 4654296"/>
              <a:gd name="connsiteY5" fmla="*/ 466340 h 6858000"/>
              <a:gd name="connsiteX6" fmla="*/ 80914 w 4654296"/>
              <a:gd name="connsiteY6" fmla="*/ 622703 h 6858000"/>
              <a:gd name="connsiteX7" fmla="*/ 101085 w 4654296"/>
              <a:gd name="connsiteY7" fmla="*/ 778379 h 6858000"/>
              <a:gd name="connsiteX8" fmla="*/ 119911 w 4654296"/>
              <a:gd name="connsiteY8" fmla="*/ 934742 h 6858000"/>
              <a:gd name="connsiteX9" fmla="*/ 136047 w 4654296"/>
              <a:gd name="connsiteY9" fmla="*/ 1089047 h 6858000"/>
              <a:gd name="connsiteX10" fmla="*/ 151343 w 4654296"/>
              <a:gd name="connsiteY10" fmla="*/ 1245409 h 6858000"/>
              <a:gd name="connsiteX11" fmla="*/ 165295 w 4654296"/>
              <a:gd name="connsiteY11" fmla="*/ 1401086 h 6858000"/>
              <a:gd name="connsiteX12" fmla="*/ 177397 w 4654296"/>
              <a:gd name="connsiteY12" fmla="*/ 1554019 h 6858000"/>
              <a:gd name="connsiteX13" fmla="*/ 189500 w 4654296"/>
              <a:gd name="connsiteY13" fmla="*/ 1709010 h 6858000"/>
              <a:gd name="connsiteX14" fmla="*/ 199585 w 4654296"/>
              <a:gd name="connsiteY14" fmla="*/ 1861943 h 6858000"/>
              <a:gd name="connsiteX15" fmla="*/ 207485 w 4654296"/>
              <a:gd name="connsiteY15" fmla="*/ 2014877 h 6858000"/>
              <a:gd name="connsiteX16" fmla="*/ 215722 w 4654296"/>
              <a:gd name="connsiteY16" fmla="*/ 2167124 h 6858000"/>
              <a:gd name="connsiteX17" fmla="*/ 222613 w 4654296"/>
              <a:gd name="connsiteY17" fmla="*/ 2318000 h 6858000"/>
              <a:gd name="connsiteX18" fmla="*/ 227488 w 4654296"/>
              <a:gd name="connsiteY18" fmla="*/ 2467505 h 6858000"/>
              <a:gd name="connsiteX19" fmla="*/ 231690 w 4654296"/>
              <a:gd name="connsiteY19" fmla="*/ 2617009 h 6858000"/>
              <a:gd name="connsiteX20" fmla="*/ 235724 w 4654296"/>
              <a:gd name="connsiteY20" fmla="*/ 2765142 h 6858000"/>
              <a:gd name="connsiteX21" fmla="*/ 237573 w 4654296"/>
              <a:gd name="connsiteY21" fmla="*/ 2911217 h 6858000"/>
              <a:gd name="connsiteX22" fmla="*/ 239590 w 4654296"/>
              <a:gd name="connsiteY22" fmla="*/ 3057293 h 6858000"/>
              <a:gd name="connsiteX23" fmla="*/ 240599 w 4654296"/>
              <a:gd name="connsiteY23" fmla="*/ 3201311 h 6858000"/>
              <a:gd name="connsiteX24" fmla="*/ 239590 w 4654296"/>
              <a:gd name="connsiteY24" fmla="*/ 3343957 h 6858000"/>
              <a:gd name="connsiteX25" fmla="*/ 239590 w 4654296"/>
              <a:gd name="connsiteY25" fmla="*/ 3485232 h 6858000"/>
              <a:gd name="connsiteX26" fmla="*/ 237573 w 4654296"/>
              <a:gd name="connsiteY26" fmla="*/ 3625135 h 6858000"/>
              <a:gd name="connsiteX27" fmla="*/ 234548 w 4654296"/>
              <a:gd name="connsiteY27" fmla="*/ 3762295 h 6858000"/>
              <a:gd name="connsiteX28" fmla="*/ 231690 w 4654296"/>
              <a:gd name="connsiteY28" fmla="*/ 3898083 h 6858000"/>
              <a:gd name="connsiteX29" fmla="*/ 228496 w 4654296"/>
              <a:gd name="connsiteY29" fmla="*/ 4031129 h 6858000"/>
              <a:gd name="connsiteX30" fmla="*/ 223622 w 4654296"/>
              <a:gd name="connsiteY30" fmla="*/ 4163488 h 6858000"/>
              <a:gd name="connsiteX31" fmla="*/ 218411 w 4654296"/>
              <a:gd name="connsiteY31" fmla="*/ 4293789 h 6858000"/>
              <a:gd name="connsiteX32" fmla="*/ 213705 w 4654296"/>
              <a:gd name="connsiteY32" fmla="*/ 4421348 h 6858000"/>
              <a:gd name="connsiteX33" fmla="*/ 200425 w 4654296"/>
              <a:gd name="connsiteY33" fmla="*/ 4670294 h 6858000"/>
              <a:gd name="connsiteX34" fmla="*/ 186306 w 4654296"/>
              <a:gd name="connsiteY34" fmla="*/ 4908952 h 6858000"/>
              <a:gd name="connsiteX35" fmla="*/ 171514 w 4654296"/>
              <a:gd name="connsiteY35" fmla="*/ 5138009 h 6858000"/>
              <a:gd name="connsiteX36" fmla="*/ 155209 w 4654296"/>
              <a:gd name="connsiteY36" fmla="*/ 5354722 h 6858000"/>
              <a:gd name="connsiteX37" fmla="*/ 138232 w 4654296"/>
              <a:gd name="connsiteY37" fmla="*/ 5561834 h 6858000"/>
              <a:gd name="connsiteX38" fmla="*/ 119911 w 4654296"/>
              <a:gd name="connsiteY38" fmla="*/ 5753858 h 6858000"/>
              <a:gd name="connsiteX39" fmla="*/ 101925 w 4654296"/>
              <a:gd name="connsiteY39" fmla="*/ 5934223 h 6858000"/>
              <a:gd name="connsiteX40" fmla="*/ 83940 w 4654296"/>
              <a:gd name="connsiteY40" fmla="*/ 6100187 h 6858000"/>
              <a:gd name="connsiteX41" fmla="*/ 66963 w 4654296"/>
              <a:gd name="connsiteY41" fmla="*/ 6252434 h 6858000"/>
              <a:gd name="connsiteX42" fmla="*/ 50826 w 4654296"/>
              <a:gd name="connsiteY42" fmla="*/ 6387537 h 6858000"/>
              <a:gd name="connsiteX43" fmla="*/ 35530 w 4654296"/>
              <a:gd name="connsiteY43" fmla="*/ 6509609 h 6858000"/>
              <a:gd name="connsiteX44" fmla="*/ 22755 w 4654296"/>
              <a:gd name="connsiteY44" fmla="*/ 6612479 h 6858000"/>
              <a:gd name="connsiteX45" fmla="*/ 10653 w 4654296"/>
              <a:gd name="connsiteY45" fmla="*/ 6698890 h 6858000"/>
              <a:gd name="connsiteX46" fmla="*/ 0 w 4654296"/>
              <a:gd name="connsiteY46" fmla="*/ 6771890 h 6858000"/>
              <a:gd name="connsiteX47" fmla="*/ 0 w 4654296"/>
              <a:gd name="connsiteY47" fmla="*/ 6858000 h 6858000"/>
              <a:gd name="connsiteX48" fmla="*/ 4654296 w 4654296"/>
              <a:gd name="connsiteY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654296" h="6858000">
                <a:moveTo>
                  <a:pt x="4654296" y="0"/>
                </a:move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654296"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95511D0-C969-4FB4-9670-3DF7F1B2A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60549" r="62095"/>
          <a:stretch/>
        </p:blipFill>
        <p:spPr>
          <a:xfrm flipH="1">
            <a:off x="6714143" y="3649211"/>
            <a:ext cx="5477857" cy="3207003"/>
          </a:xfrm>
          <a:custGeom>
            <a:avLst/>
            <a:gdLst>
              <a:gd name="connsiteX0" fmla="*/ 313944 w 4620112"/>
              <a:gd name="connsiteY0" fmla="*/ 576072 h 2704838"/>
              <a:gd name="connsiteX1" fmla="*/ 396240 w 4620112"/>
              <a:gd name="connsiteY1" fmla="*/ 585216 h 2704838"/>
              <a:gd name="connsiteX2" fmla="*/ 423672 w 4620112"/>
              <a:gd name="connsiteY2" fmla="*/ 603504 h 2704838"/>
              <a:gd name="connsiteX3" fmla="*/ 451104 w 4620112"/>
              <a:gd name="connsiteY3" fmla="*/ 612648 h 2704838"/>
              <a:gd name="connsiteX4" fmla="*/ 505968 w 4620112"/>
              <a:gd name="connsiteY4" fmla="*/ 649224 h 2704838"/>
              <a:gd name="connsiteX5" fmla="*/ 579120 w 4620112"/>
              <a:gd name="connsiteY5" fmla="*/ 667512 h 2704838"/>
              <a:gd name="connsiteX6" fmla="*/ 606552 w 4620112"/>
              <a:gd name="connsiteY6" fmla="*/ 685800 h 2704838"/>
              <a:gd name="connsiteX7" fmla="*/ 633984 w 4620112"/>
              <a:gd name="connsiteY7" fmla="*/ 694944 h 2704838"/>
              <a:gd name="connsiteX8" fmla="*/ 688848 w 4620112"/>
              <a:gd name="connsiteY8" fmla="*/ 749808 h 2704838"/>
              <a:gd name="connsiteX9" fmla="*/ 688848 w 4620112"/>
              <a:gd name="connsiteY9" fmla="*/ 868680 h 2704838"/>
              <a:gd name="connsiteX10" fmla="*/ 633984 w 4620112"/>
              <a:gd name="connsiteY10" fmla="*/ 905256 h 2704838"/>
              <a:gd name="connsiteX11" fmla="*/ 350520 w 4620112"/>
              <a:gd name="connsiteY11" fmla="*/ 896112 h 2704838"/>
              <a:gd name="connsiteX12" fmla="*/ 332232 w 4620112"/>
              <a:gd name="connsiteY12" fmla="*/ 868680 h 2704838"/>
              <a:gd name="connsiteX13" fmla="*/ 304800 w 4620112"/>
              <a:gd name="connsiteY13" fmla="*/ 859536 h 2704838"/>
              <a:gd name="connsiteX14" fmla="*/ 268224 w 4620112"/>
              <a:gd name="connsiteY14" fmla="*/ 804672 h 2704838"/>
              <a:gd name="connsiteX15" fmla="*/ 249936 w 4620112"/>
              <a:gd name="connsiteY15" fmla="*/ 749808 h 2704838"/>
              <a:gd name="connsiteX16" fmla="*/ 313944 w 4620112"/>
              <a:gd name="connsiteY16" fmla="*/ 576072 h 2704838"/>
              <a:gd name="connsiteX17" fmla="*/ 4620112 w 4620112"/>
              <a:gd name="connsiteY17" fmla="*/ 0 h 2704838"/>
              <a:gd name="connsiteX18" fmla="*/ 3274447 w 4620112"/>
              <a:gd name="connsiteY18" fmla="*/ 0 h 2704838"/>
              <a:gd name="connsiteX19" fmla="*/ 3267456 w 4620112"/>
              <a:gd name="connsiteY19" fmla="*/ 73152 h 2704838"/>
              <a:gd name="connsiteX20" fmla="*/ 3240024 w 4620112"/>
              <a:gd name="connsiteY20" fmla="*/ 118872 h 2704838"/>
              <a:gd name="connsiteX21" fmla="*/ 3203448 w 4620112"/>
              <a:gd name="connsiteY21" fmla="*/ 173736 h 2704838"/>
              <a:gd name="connsiteX22" fmla="*/ 3139440 w 4620112"/>
              <a:gd name="connsiteY22" fmla="*/ 237744 h 2704838"/>
              <a:gd name="connsiteX23" fmla="*/ 3102864 w 4620112"/>
              <a:gd name="connsiteY23" fmla="*/ 246888 h 2704838"/>
              <a:gd name="connsiteX24" fmla="*/ 3029712 w 4620112"/>
              <a:gd name="connsiteY24" fmla="*/ 301752 h 2704838"/>
              <a:gd name="connsiteX25" fmla="*/ 2965704 w 4620112"/>
              <a:gd name="connsiteY25" fmla="*/ 338328 h 2704838"/>
              <a:gd name="connsiteX26" fmla="*/ 2910840 w 4620112"/>
              <a:gd name="connsiteY26" fmla="*/ 356616 h 2704838"/>
              <a:gd name="connsiteX27" fmla="*/ 2810256 w 4620112"/>
              <a:gd name="connsiteY27" fmla="*/ 411480 h 2704838"/>
              <a:gd name="connsiteX28" fmla="*/ 2764536 w 4620112"/>
              <a:gd name="connsiteY28" fmla="*/ 420624 h 2704838"/>
              <a:gd name="connsiteX29" fmla="*/ 2727960 w 4620112"/>
              <a:gd name="connsiteY29" fmla="*/ 438912 h 2704838"/>
              <a:gd name="connsiteX30" fmla="*/ 2700528 w 4620112"/>
              <a:gd name="connsiteY30" fmla="*/ 457200 h 2704838"/>
              <a:gd name="connsiteX31" fmla="*/ 2663952 w 4620112"/>
              <a:gd name="connsiteY31" fmla="*/ 466344 h 2704838"/>
              <a:gd name="connsiteX32" fmla="*/ 2609088 w 4620112"/>
              <a:gd name="connsiteY32" fmla="*/ 484632 h 2704838"/>
              <a:gd name="connsiteX33" fmla="*/ 2535936 w 4620112"/>
              <a:gd name="connsiteY33" fmla="*/ 502920 h 2704838"/>
              <a:gd name="connsiteX34" fmla="*/ 2508504 w 4620112"/>
              <a:gd name="connsiteY34" fmla="*/ 512064 h 2704838"/>
              <a:gd name="connsiteX35" fmla="*/ 2398776 w 4620112"/>
              <a:gd name="connsiteY35" fmla="*/ 566928 h 2704838"/>
              <a:gd name="connsiteX36" fmla="*/ 2325624 w 4620112"/>
              <a:gd name="connsiteY36" fmla="*/ 585216 h 2704838"/>
              <a:gd name="connsiteX37" fmla="*/ 2270760 w 4620112"/>
              <a:gd name="connsiteY37" fmla="*/ 603504 h 2704838"/>
              <a:gd name="connsiteX38" fmla="*/ 2234184 w 4620112"/>
              <a:gd name="connsiteY38" fmla="*/ 612648 h 2704838"/>
              <a:gd name="connsiteX39" fmla="*/ 2197608 w 4620112"/>
              <a:gd name="connsiteY39" fmla="*/ 630936 h 2704838"/>
              <a:gd name="connsiteX40" fmla="*/ 2161032 w 4620112"/>
              <a:gd name="connsiteY40" fmla="*/ 640080 h 2704838"/>
              <a:gd name="connsiteX41" fmla="*/ 2133600 w 4620112"/>
              <a:gd name="connsiteY41" fmla="*/ 649224 h 2704838"/>
              <a:gd name="connsiteX42" fmla="*/ 2069592 w 4620112"/>
              <a:gd name="connsiteY42" fmla="*/ 667512 h 2704838"/>
              <a:gd name="connsiteX43" fmla="*/ 2042160 w 4620112"/>
              <a:gd name="connsiteY43" fmla="*/ 685800 h 2704838"/>
              <a:gd name="connsiteX44" fmla="*/ 1950720 w 4620112"/>
              <a:gd name="connsiteY44" fmla="*/ 704088 h 2704838"/>
              <a:gd name="connsiteX45" fmla="*/ 1886712 w 4620112"/>
              <a:gd name="connsiteY45" fmla="*/ 740664 h 2704838"/>
              <a:gd name="connsiteX46" fmla="*/ 1831848 w 4620112"/>
              <a:gd name="connsiteY46" fmla="*/ 768096 h 2704838"/>
              <a:gd name="connsiteX47" fmla="*/ 1776984 w 4620112"/>
              <a:gd name="connsiteY47" fmla="*/ 777240 h 2704838"/>
              <a:gd name="connsiteX48" fmla="*/ 1676400 w 4620112"/>
              <a:gd name="connsiteY48" fmla="*/ 804672 h 2704838"/>
              <a:gd name="connsiteX49" fmla="*/ 1292352 w 4620112"/>
              <a:gd name="connsiteY49" fmla="*/ 822960 h 2704838"/>
              <a:gd name="connsiteX50" fmla="*/ 1255776 w 4620112"/>
              <a:gd name="connsiteY50" fmla="*/ 832104 h 2704838"/>
              <a:gd name="connsiteX51" fmla="*/ 935736 w 4620112"/>
              <a:gd name="connsiteY51" fmla="*/ 822960 h 2704838"/>
              <a:gd name="connsiteX52" fmla="*/ 908304 w 4620112"/>
              <a:gd name="connsiteY52" fmla="*/ 795528 h 2704838"/>
              <a:gd name="connsiteX53" fmla="*/ 880872 w 4620112"/>
              <a:gd name="connsiteY53" fmla="*/ 740664 h 2704838"/>
              <a:gd name="connsiteX54" fmla="*/ 853440 w 4620112"/>
              <a:gd name="connsiteY54" fmla="*/ 713232 h 2704838"/>
              <a:gd name="connsiteX55" fmla="*/ 807720 w 4620112"/>
              <a:gd name="connsiteY55" fmla="*/ 676656 h 2704838"/>
              <a:gd name="connsiteX56" fmla="*/ 798576 w 4620112"/>
              <a:gd name="connsiteY56" fmla="*/ 649224 h 2704838"/>
              <a:gd name="connsiteX57" fmla="*/ 743712 w 4620112"/>
              <a:gd name="connsiteY57" fmla="*/ 621792 h 2704838"/>
              <a:gd name="connsiteX58" fmla="*/ 716280 w 4620112"/>
              <a:gd name="connsiteY58" fmla="*/ 603504 h 2704838"/>
              <a:gd name="connsiteX59" fmla="*/ 661416 w 4620112"/>
              <a:gd name="connsiteY59" fmla="*/ 585216 h 2704838"/>
              <a:gd name="connsiteX60" fmla="*/ 633984 w 4620112"/>
              <a:gd name="connsiteY60" fmla="*/ 566928 h 2704838"/>
              <a:gd name="connsiteX61" fmla="*/ 533400 w 4620112"/>
              <a:gd name="connsiteY61" fmla="*/ 557784 h 2704838"/>
              <a:gd name="connsiteX62" fmla="*/ 469392 w 4620112"/>
              <a:gd name="connsiteY62" fmla="*/ 530352 h 2704838"/>
              <a:gd name="connsiteX63" fmla="*/ 441960 w 4620112"/>
              <a:gd name="connsiteY63" fmla="*/ 521208 h 2704838"/>
              <a:gd name="connsiteX64" fmla="*/ 387096 w 4620112"/>
              <a:gd name="connsiteY64" fmla="*/ 484632 h 2704838"/>
              <a:gd name="connsiteX65" fmla="*/ 341376 w 4620112"/>
              <a:gd name="connsiteY65" fmla="*/ 429768 h 2704838"/>
              <a:gd name="connsiteX66" fmla="*/ 286512 w 4620112"/>
              <a:gd name="connsiteY66" fmla="*/ 384048 h 2704838"/>
              <a:gd name="connsiteX67" fmla="*/ 213360 w 4620112"/>
              <a:gd name="connsiteY67" fmla="*/ 320040 h 2704838"/>
              <a:gd name="connsiteX68" fmla="*/ 158496 w 4620112"/>
              <a:gd name="connsiteY68" fmla="*/ 301752 h 2704838"/>
              <a:gd name="connsiteX69" fmla="*/ 131064 w 4620112"/>
              <a:gd name="connsiteY69" fmla="*/ 292608 h 2704838"/>
              <a:gd name="connsiteX70" fmla="*/ 103632 w 4620112"/>
              <a:gd name="connsiteY70" fmla="*/ 274320 h 2704838"/>
              <a:gd name="connsiteX71" fmla="*/ 48768 w 4620112"/>
              <a:gd name="connsiteY71" fmla="*/ 228600 h 2704838"/>
              <a:gd name="connsiteX72" fmla="*/ 12192 w 4620112"/>
              <a:gd name="connsiteY72" fmla="*/ 173736 h 2704838"/>
              <a:gd name="connsiteX73" fmla="*/ 16919 w 4620112"/>
              <a:gd name="connsiteY73" fmla="*/ 21859 h 2704838"/>
              <a:gd name="connsiteX74" fmla="*/ 22933 w 4620112"/>
              <a:gd name="connsiteY74" fmla="*/ 0 h 2704838"/>
              <a:gd name="connsiteX75" fmla="*/ 0 w 4620112"/>
              <a:gd name="connsiteY75" fmla="*/ 0 h 2704838"/>
              <a:gd name="connsiteX76" fmla="*/ 0 w 4620112"/>
              <a:gd name="connsiteY76" fmla="*/ 2704838 h 2704838"/>
              <a:gd name="connsiteX77" fmla="*/ 4620112 w 4620112"/>
              <a:gd name="connsiteY77" fmla="*/ 2704838 h 270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20112" h="2704838">
                <a:moveTo>
                  <a:pt x="313944" y="576072"/>
                </a:moveTo>
                <a:cubicBezTo>
                  <a:pt x="341376" y="579120"/>
                  <a:pt x="369463" y="578522"/>
                  <a:pt x="396240" y="585216"/>
                </a:cubicBezTo>
                <a:cubicBezTo>
                  <a:pt x="406902" y="587881"/>
                  <a:pt x="413842" y="598589"/>
                  <a:pt x="423672" y="603504"/>
                </a:cubicBezTo>
                <a:cubicBezTo>
                  <a:pt x="432293" y="607815"/>
                  <a:pt x="442678" y="607967"/>
                  <a:pt x="451104" y="612648"/>
                </a:cubicBezTo>
                <a:cubicBezTo>
                  <a:pt x="470317" y="623322"/>
                  <a:pt x="485116" y="642273"/>
                  <a:pt x="505968" y="649224"/>
                </a:cubicBezTo>
                <a:cubicBezTo>
                  <a:pt x="548144" y="663283"/>
                  <a:pt x="523949" y="656478"/>
                  <a:pt x="579120" y="667512"/>
                </a:cubicBezTo>
                <a:cubicBezTo>
                  <a:pt x="588264" y="673608"/>
                  <a:pt x="596722" y="680885"/>
                  <a:pt x="606552" y="685800"/>
                </a:cubicBezTo>
                <a:cubicBezTo>
                  <a:pt x="615173" y="690111"/>
                  <a:pt x="626376" y="689026"/>
                  <a:pt x="633984" y="694944"/>
                </a:cubicBezTo>
                <a:cubicBezTo>
                  <a:pt x="654399" y="710822"/>
                  <a:pt x="688848" y="749808"/>
                  <a:pt x="688848" y="749808"/>
                </a:cubicBezTo>
                <a:cubicBezTo>
                  <a:pt x="702592" y="791041"/>
                  <a:pt x="715116" y="816144"/>
                  <a:pt x="688848" y="868680"/>
                </a:cubicBezTo>
                <a:cubicBezTo>
                  <a:pt x="679018" y="888339"/>
                  <a:pt x="633984" y="905256"/>
                  <a:pt x="633984" y="905256"/>
                </a:cubicBezTo>
                <a:cubicBezTo>
                  <a:pt x="539496" y="902208"/>
                  <a:pt x="444370" y="907488"/>
                  <a:pt x="350520" y="896112"/>
                </a:cubicBezTo>
                <a:cubicBezTo>
                  <a:pt x="339610" y="894790"/>
                  <a:pt x="340814" y="875545"/>
                  <a:pt x="332232" y="868680"/>
                </a:cubicBezTo>
                <a:cubicBezTo>
                  <a:pt x="324706" y="862659"/>
                  <a:pt x="313944" y="862584"/>
                  <a:pt x="304800" y="859536"/>
                </a:cubicBezTo>
                <a:cubicBezTo>
                  <a:pt x="292608" y="841248"/>
                  <a:pt x="275175" y="825524"/>
                  <a:pt x="268224" y="804672"/>
                </a:cubicBezTo>
                <a:lnTo>
                  <a:pt x="249936" y="749808"/>
                </a:lnTo>
                <a:cubicBezTo>
                  <a:pt x="259688" y="603524"/>
                  <a:pt x="303276" y="605028"/>
                  <a:pt x="313944" y="576072"/>
                </a:cubicBezTo>
                <a:close/>
                <a:moveTo>
                  <a:pt x="4620112" y="0"/>
                </a:moveTo>
                <a:lnTo>
                  <a:pt x="3274447" y="0"/>
                </a:lnTo>
                <a:lnTo>
                  <a:pt x="3267456" y="73152"/>
                </a:lnTo>
                <a:cubicBezTo>
                  <a:pt x="3264943" y="90746"/>
                  <a:pt x="3249566" y="103878"/>
                  <a:pt x="3240024" y="118872"/>
                </a:cubicBezTo>
                <a:cubicBezTo>
                  <a:pt x="3228224" y="137415"/>
                  <a:pt x="3216636" y="156152"/>
                  <a:pt x="3203448" y="173736"/>
                </a:cubicBezTo>
                <a:cubicBezTo>
                  <a:pt x="3181502" y="202997"/>
                  <a:pt x="3173578" y="220675"/>
                  <a:pt x="3139440" y="237744"/>
                </a:cubicBezTo>
                <a:cubicBezTo>
                  <a:pt x="3128200" y="243364"/>
                  <a:pt x="3115056" y="243840"/>
                  <a:pt x="3102864" y="246888"/>
                </a:cubicBezTo>
                <a:cubicBezTo>
                  <a:pt x="3060109" y="289643"/>
                  <a:pt x="3090308" y="263880"/>
                  <a:pt x="3029712" y="301752"/>
                </a:cubicBezTo>
                <a:cubicBezTo>
                  <a:pt x="3000386" y="320081"/>
                  <a:pt x="3000391" y="324453"/>
                  <a:pt x="2965704" y="338328"/>
                </a:cubicBezTo>
                <a:cubicBezTo>
                  <a:pt x="2947806" y="345487"/>
                  <a:pt x="2926880" y="345923"/>
                  <a:pt x="2910840" y="356616"/>
                </a:cubicBezTo>
                <a:cubicBezTo>
                  <a:pt x="2882229" y="375690"/>
                  <a:pt x="2839892" y="405553"/>
                  <a:pt x="2810256" y="411480"/>
                </a:cubicBezTo>
                <a:lnTo>
                  <a:pt x="2764536" y="420624"/>
                </a:lnTo>
                <a:cubicBezTo>
                  <a:pt x="2752344" y="426720"/>
                  <a:pt x="2739795" y="432149"/>
                  <a:pt x="2727960" y="438912"/>
                </a:cubicBezTo>
                <a:cubicBezTo>
                  <a:pt x="2718418" y="444364"/>
                  <a:pt x="2710629" y="452871"/>
                  <a:pt x="2700528" y="457200"/>
                </a:cubicBezTo>
                <a:cubicBezTo>
                  <a:pt x="2688977" y="462150"/>
                  <a:pt x="2675989" y="462733"/>
                  <a:pt x="2663952" y="466344"/>
                </a:cubicBezTo>
                <a:cubicBezTo>
                  <a:pt x="2645488" y="471883"/>
                  <a:pt x="2627790" y="479957"/>
                  <a:pt x="2609088" y="484632"/>
                </a:cubicBezTo>
                <a:cubicBezTo>
                  <a:pt x="2584704" y="490728"/>
                  <a:pt x="2559781" y="494972"/>
                  <a:pt x="2535936" y="502920"/>
                </a:cubicBezTo>
                <a:cubicBezTo>
                  <a:pt x="2526792" y="505968"/>
                  <a:pt x="2516930" y="507383"/>
                  <a:pt x="2508504" y="512064"/>
                </a:cubicBezTo>
                <a:cubicBezTo>
                  <a:pt x="2435361" y="552699"/>
                  <a:pt x="2476455" y="547508"/>
                  <a:pt x="2398776" y="566928"/>
                </a:cubicBezTo>
                <a:cubicBezTo>
                  <a:pt x="2374392" y="573024"/>
                  <a:pt x="2349469" y="577268"/>
                  <a:pt x="2325624" y="585216"/>
                </a:cubicBezTo>
                <a:cubicBezTo>
                  <a:pt x="2307336" y="591312"/>
                  <a:pt x="2289462" y="598829"/>
                  <a:pt x="2270760" y="603504"/>
                </a:cubicBezTo>
                <a:cubicBezTo>
                  <a:pt x="2258568" y="606552"/>
                  <a:pt x="2245951" y="608235"/>
                  <a:pt x="2234184" y="612648"/>
                </a:cubicBezTo>
                <a:cubicBezTo>
                  <a:pt x="2221421" y="617434"/>
                  <a:pt x="2210371" y="626150"/>
                  <a:pt x="2197608" y="630936"/>
                </a:cubicBezTo>
                <a:cubicBezTo>
                  <a:pt x="2185841" y="635349"/>
                  <a:pt x="2173116" y="636628"/>
                  <a:pt x="2161032" y="640080"/>
                </a:cubicBezTo>
                <a:cubicBezTo>
                  <a:pt x="2151764" y="642728"/>
                  <a:pt x="2142868" y="646576"/>
                  <a:pt x="2133600" y="649224"/>
                </a:cubicBezTo>
                <a:cubicBezTo>
                  <a:pt x="2119928" y="653130"/>
                  <a:pt x="2084208" y="660204"/>
                  <a:pt x="2069592" y="667512"/>
                </a:cubicBezTo>
                <a:cubicBezTo>
                  <a:pt x="2059762" y="672427"/>
                  <a:pt x="2052664" y="682568"/>
                  <a:pt x="2042160" y="685800"/>
                </a:cubicBezTo>
                <a:cubicBezTo>
                  <a:pt x="2012451" y="694941"/>
                  <a:pt x="1950720" y="704088"/>
                  <a:pt x="1950720" y="704088"/>
                </a:cubicBezTo>
                <a:cubicBezTo>
                  <a:pt x="1862277" y="770420"/>
                  <a:pt x="1956529" y="705756"/>
                  <a:pt x="1886712" y="740664"/>
                </a:cubicBezTo>
                <a:cubicBezTo>
                  <a:pt x="1847255" y="760393"/>
                  <a:pt x="1873219" y="758903"/>
                  <a:pt x="1831848" y="768096"/>
                </a:cubicBezTo>
                <a:cubicBezTo>
                  <a:pt x="1813749" y="772118"/>
                  <a:pt x="1795083" y="773218"/>
                  <a:pt x="1776984" y="777240"/>
                </a:cubicBezTo>
                <a:cubicBezTo>
                  <a:pt x="1729749" y="787737"/>
                  <a:pt x="1748365" y="801245"/>
                  <a:pt x="1676400" y="804672"/>
                </a:cubicBezTo>
                <a:lnTo>
                  <a:pt x="1292352" y="822960"/>
                </a:lnTo>
                <a:cubicBezTo>
                  <a:pt x="1280160" y="826008"/>
                  <a:pt x="1268343" y="832104"/>
                  <a:pt x="1255776" y="832104"/>
                </a:cubicBezTo>
                <a:cubicBezTo>
                  <a:pt x="1149052" y="832104"/>
                  <a:pt x="1041873" y="834132"/>
                  <a:pt x="935736" y="822960"/>
                </a:cubicBezTo>
                <a:cubicBezTo>
                  <a:pt x="922875" y="821606"/>
                  <a:pt x="916583" y="805462"/>
                  <a:pt x="908304" y="795528"/>
                </a:cubicBezTo>
                <a:cubicBezTo>
                  <a:pt x="836363" y="709199"/>
                  <a:pt x="935859" y="823144"/>
                  <a:pt x="880872" y="740664"/>
                </a:cubicBezTo>
                <a:cubicBezTo>
                  <a:pt x="873699" y="729904"/>
                  <a:pt x="861719" y="723166"/>
                  <a:pt x="853440" y="713232"/>
                </a:cubicBezTo>
                <a:cubicBezTo>
                  <a:pt x="821624" y="675053"/>
                  <a:pt x="852753" y="691667"/>
                  <a:pt x="807720" y="676656"/>
                </a:cubicBezTo>
                <a:cubicBezTo>
                  <a:pt x="804672" y="667512"/>
                  <a:pt x="804597" y="656750"/>
                  <a:pt x="798576" y="649224"/>
                </a:cubicBezTo>
                <a:cubicBezTo>
                  <a:pt x="781106" y="627386"/>
                  <a:pt x="765799" y="632835"/>
                  <a:pt x="743712" y="621792"/>
                </a:cubicBezTo>
                <a:cubicBezTo>
                  <a:pt x="733882" y="616877"/>
                  <a:pt x="726323" y="607967"/>
                  <a:pt x="716280" y="603504"/>
                </a:cubicBezTo>
                <a:cubicBezTo>
                  <a:pt x="698664" y="595675"/>
                  <a:pt x="677456" y="595909"/>
                  <a:pt x="661416" y="585216"/>
                </a:cubicBezTo>
                <a:cubicBezTo>
                  <a:pt x="652272" y="579120"/>
                  <a:pt x="644730" y="569231"/>
                  <a:pt x="633984" y="566928"/>
                </a:cubicBezTo>
                <a:cubicBezTo>
                  <a:pt x="601065" y="559874"/>
                  <a:pt x="566928" y="560832"/>
                  <a:pt x="533400" y="557784"/>
                </a:cubicBezTo>
                <a:cubicBezTo>
                  <a:pt x="457278" y="538753"/>
                  <a:pt x="532540" y="561926"/>
                  <a:pt x="469392" y="530352"/>
                </a:cubicBezTo>
                <a:cubicBezTo>
                  <a:pt x="460771" y="526041"/>
                  <a:pt x="450386" y="525889"/>
                  <a:pt x="441960" y="521208"/>
                </a:cubicBezTo>
                <a:cubicBezTo>
                  <a:pt x="422747" y="510534"/>
                  <a:pt x="387096" y="484632"/>
                  <a:pt x="387096" y="484632"/>
                </a:cubicBezTo>
                <a:cubicBezTo>
                  <a:pt x="369114" y="457659"/>
                  <a:pt x="367778" y="451770"/>
                  <a:pt x="341376" y="429768"/>
                </a:cubicBezTo>
                <a:cubicBezTo>
                  <a:pt x="302143" y="397074"/>
                  <a:pt x="322941" y="427762"/>
                  <a:pt x="286512" y="384048"/>
                </a:cubicBezTo>
                <a:cubicBezTo>
                  <a:pt x="257790" y="349582"/>
                  <a:pt x="273851" y="340204"/>
                  <a:pt x="213360" y="320040"/>
                </a:cubicBezTo>
                <a:lnTo>
                  <a:pt x="158496" y="301752"/>
                </a:lnTo>
                <a:cubicBezTo>
                  <a:pt x="149352" y="298704"/>
                  <a:pt x="139084" y="297955"/>
                  <a:pt x="131064" y="292608"/>
                </a:cubicBezTo>
                <a:cubicBezTo>
                  <a:pt x="121920" y="286512"/>
                  <a:pt x="112075" y="281355"/>
                  <a:pt x="103632" y="274320"/>
                </a:cubicBezTo>
                <a:cubicBezTo>
                  <a:pt x="33226" y="215648"/>
                  <a:pt x="116876" y="274006"/>
                  <a:pt x="48768" y="228600"/>
                </a:cubicBezTo>
                <a:cubicBezTo>
                  <a:pt x="36576" y="210312"/>
                  <a:pt x="11037" y="195685"/>
                  <a:pt x="12192" y="173736"/>
                </a:cubicBezTo>
                <a:cubicBezTo>
                  <a:pt x="14469" y="130467"/>
                  <a:pt x="8777" y="73573"/>
                  <a:pt x="16919" y="21859"/>
                </a:cubicBezTo>
                <a:lnTo>
                  <a:pt x="22933" y="0"/>
                </a:lnTo>
                <a:lnTo>
                  <a:pt x="0" y="0"/>
                </a:lnTo>
                <a:lnTo>
                  <a:pt x="0" y="2704838"/>
                </a:lnTo>
                <a:lnTo>
                  <a:pt x="4620112" y="2704838"/>
                </a:lnTo>
                <a:close/>
              </a:path>
            </a:pathLst>
          </a:custGeom>
        </p:spPr>
      </p:pic>
      <p:sp>
        <p:nvSpPr>
          <p:cNvPr id="2" name="Titre 1">
            <a:extLst>
              <a:ext uri="{FF2B5EF4-FFF2-40B4-BE49-F238E27FC236}">
                <a16:creationId xmlns:a16="http://schemas.microsoft.com/office/drawing/2014/main" id="{CB3D0170-C771-339F-0069-FD76C22E1928}"/>
              </a:ext>
            </a:extLst>
          </p:cNvPr>
          <p:cNvSpPr>
            <a:spLocks noGrp="1"/>
          </p:cNvSpPr>
          <p:nvPr>
            <p:ph type="title"/>
          </p:nvPr>
        </p:nvSpPr>
        <p:spPr>
          <a:xfrm>
            <a:off x="5297763" y="1109474"/>
            <a:ext cx="5862362" cy="4639053"/>
          </a:xfrm>
        </p:spPr>
        <p:txBody>
          <a:bodyPr vert="horz" lIns="91440" tIns="45720" rIns="91440" bIns="45720" rtlCol="0" anchor="ctr">
            <a:normAutofit/>
          </a:bodyPr>
          <a:lstStyle/>
          <a:p>
            <a:pPr algn="r"/>
            <a:r>
              <a:rPr lang="en-US" sz="6000"/>
              <a:t>Application sur pyhton :</a:t>
            </a:r>
          </a:p>
        </p:txBody>
      </p:sp>
    </p:spTree>
    <p:extLst>
      <p:ext uri="{BB962C8B-B14F-4D97-AF65-F5344CB8AC3E}">
        <p14:creationId xmlns:p14="http://schemas.microsoft.com/office/powerpoint/2010/main" val="1662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AE7515F9-0B1E-2CAB-72E9-0F2A0AAE0666}"/>
              </a:ext>
            </a:extLst>
          </p:cNvPr>
          <p:cNvSpPr>
            <a:spLocks noGrp="1"/>
          </p:cNvSpPr>
          <p:nvPr>
            <p:ph idx="1"/>
          </p:nvPr>
        </p:nvSpPr>
        <p:spPr>
          <a:xfrm>
            <a:off x="2433710" y="129233"/>
            <a:ext cx="8215533" cy="6597747"/>
          </a:xfrm>
        </p:spPr>
        <p:txBody>
          <a:bodyPr anchor="ctr">
            <a:normAutofit fontScale="25000" lnSpcReduction="20000"/>
          </a:bodyPr>
          <a:lstStyle/>
          <a:p>
            <a:pPr marL="0" indent="0">
              <a:lnSpc>
                <a:spcPct val="90000"/>
              </a:lnSpc>
              <a:buNone/>
            </a:pPr>
            <a:br>
              <a:rPr lang="fr-FR" sz="5600" b="0" dirty="0">
                <a:effectLst/>
                <a:latin typeface="Consolas" panose="020B0609020204030204" pitchFamily="49" charset="0"/>
              </a:rPr>
            </a:br>
            <a:r>
              <a:rPr lang="fr-FR" sz="5600" b="0" dirty="0">
                <a:effectLst/>
                <a:latin typeface="Consolas" panose="020B0609020204030204" pitchFamily="49" charset="0"/>
              </a:rPr>
              <a:t>t =[]</a:t>
            </a:r>
          </a:p>
          <a:p>
            <a:pPr marL="0" indent="0">
              <a:lnSpc>
                <a:spcPct val="90000"/>
              </a:lnSpc>
              <a:buNone/>
            </a:pPr>
            <a:r>
              <a:rPr lang="fr-FR" sz="5600" b="0" dirty="0">
                <a:effectLst/>
                <a:latin typeface="Consolas" panose="020B0609020204030204" pitchFamily="49" charset="0"/>
              </a:rPr>
              <a:t># remplissage</a:t>
            </a:r>
          </a:p>
          <a:p>
            <a:pPr marL="0" indent="0">
              <a:lnSpc>
                <a:spcPct val="90000"/>
              </a:lnSpc>
              <a:buNone/>
            </a:pPr>
            <a:r>
              <a:rPr lang="fr-FR" sz="5600" b="0" dirty="0">
                <a:effectLst/>
                <a:latin typeface="Consolas" panose="020B0609020204030204" pitchFamily="49" charset="0"/>
              </a:rPr>
              <a:t>n= </a:t>
            </a:r>
            <a:r>
              <a:rPr lang="fr-FR" sz="5600" b="0" dirty="0" err="1">
                <a:effectLst/>
                <a:latin typeface="Consolas" panose="020B0609020204030204" pitchFamily="49" charset="0"/>
              </a:rPr>
              <a:t>int</a:t>
            </a:r>
            <a:r>
              <a:rPr lang="fr-FR" sz="5600" b="0" dirty="0">
                <a:effectLst/>
                <a:latin typeface="Consolas" panose="020B0609020204030204" pitchFamily="49" charset="0"/>
              </a:rPr>
              <a:t>(input("Donner la taille du tableau :"))</a:t>
            </a:r>
          </a:p>
          <a:p>
            <a:pPr marL="0" indent="0">
              <a:lnSpc>
                <a:spcPct val="90000"/>
              </a:lnSpc>
              <a:buNone/>
            </a:pPr>
            <a:r>
              <a:rPr lang="fr-FR" sz="5600" b="0" dirty="0" err="1">
                <a:effectLst/>
                <a:latin typeface="Consolas" panose="020B0609020204030204" pitchFamily="49" charset="0"/>
              </a:rPr>
              <a:t>print</a:t>
            </a:r>
            <a:r>
              <a:rPr lang="fr-FR" sz="5600" b="0" dirty="0">
                <a:effectLst/>
                <a:latin typeface="Consolas" panose="020B0609020204030204" pitchFamily="49" charset="0"/>
              </a:rPr>
              <a:t>("</a:t>
            </a:r>
            <a:r>
              <a:rPr lang="fr-FR" sz="5600" b="0" dirty="0" err="1">
                <a:effectLst/>
                <a:latin typeface="Consolas" panose="020B0609020204030204" pitchFamily="49" charset="0"/>
              </a:rPr>
              <a:t>Donner",n,"Nombres</a:t>
            </a:r>
            <a:r>
              <a:rPr lang="fr-FR" sz="5600" b="0" dirty="0">
                <a:effectLst/>
                <a:latin typeface="Consolas" panose="020B0609020204030204" pitchFamily="49" charset="0"/>
              </a:rPr>
              <a:t>")</a:t>
            </a:r>
          </a:p>
          <a:p>
            <a:pPr marL="0" indent="0">
              <a:lnSpc>
                <a:spcPct val="90000"/>
              </a:lnSpc>
              <a:buNone/>
            </a:pPr>
            <a:r>
              <a:rPr lang="fr-FR" sz="5600" b="0" dirty="0">
                <a:effectLst/>
                <a:latin typeface="Consolas" panose="020B0609020204030204" pitchFamily="49" charset="0"/>
              </a:rPr>
              <a:t>for i in range(n) :</a:t>
            </a:r>
          </a:p>
          <a:p>
            <a:pPr marL="0" indent="0">
              <a:lnSpc>
                <a:spcPct val="90000"/>
              </a:lnSpc>
              <a:buNone/>
            </a:pPr>
            <a:r>
              <a:rPr lang="fr-FR" sz="5600" b="0" dirty="0">
                <a:effectLst/>
                <a:latin typeface="Consolas" panose="020B0609020204030204" pitchFamily="49" charset="0"/>
              </a:rPr>
              <a:t>    </a:t>
            </a:r>
            <a:r>
              <a:rPr lang="fr-FR" sz="5600" b="0" dirty="0" err="1">
                <a:effectLst/>
                <a:latin typeface="Consolas" panose="020B0609020204030204" pitchFamily="49" charset="0"/>
              </a:rPr>
              <a:t>num</a:t>
            </a:r>
            <a:r>
              <a:rPr lang="fr-FR" sz="5600" b="0" dirty="0">
                <a:effectLst/>
                <a:latin typeface="Consolas" panose="020B0609020204030204" pitchFamily="49" charset="0"/>
              </a:rPr>
              <a:t>=</a:t>
            </a:r>
            <a:r>
              <a:rPr lang="fr-FR" sz="5600" b="0" dirty="0" err="1">
                <a:effectLst/>
                <a:latin typeface="Consolas" panose="020B0609020204030204" pitchFamily="49" charset="0"/>
              </a:rPr>
              <a:t>int</a:t>
            </a:r>
            <a:r>
              <a:rPr lang="fr-FR" sz="5600" b="0" dirty="0">
                <a:effectLst/>
                <a:latin typeface="Consolas" panose="020B0609020204030204" pitchFamily="49" charset="0"/>
              </a:rPr>
              <a:t>(input("Nombre numéro " + </a:t>
            </a:r>
            <a:r>
              <a:rPr lang="fr-FR" sz="5600" b="0" dirty="0" err="1">
                <a:effectLst/>
                <a:latin typeface="Consolas" panose="020B0609020204030204" pitchFamily="49" charset="0"/>
              </a:rPr>
              <a:t>str</a:t>
            </a:r>
            <a:r>
              <a:rPr lang="fr-FR" sz="5600" b="0" dirty="0">
                <a:effectLst/>
                <a:latin typeface="Consolas" panose="020B0609020204030204" pitchFamily="49" charset="0"/>
              </a:rPr>
              <a:t>(i+1) + " : " ) )</a:t>
            </a:r>
          </a:p>
          <a:p>
            <a:pPr marL="0" indent="0">
              <a:lnSpc>
                <a:spcPct val="90000"/>
              </a:lnSpc>
              <a:buNone/>
            </a:pPr>
            <a:r>
              <a:rPr lang="fr-FR" sz="5600" b="0" dirty="0">
                <a:effectLst/>
                <a:latin typeface="Consolas" panose="020B0609020204030204" pitchFamily="49" charset="0"/>
              </a:rPr>
              <a:t>    </a:t>
            </a:r>
            <a:r>
              <a:rPr lang="fr-FR" sz="5600" b="0" dirty="0" err="1">
                <a:effectLst/>
                <a:latin typeface="Consolas" panose="020B0609020204030204" pitchFamily="49" charset="0"/>
              </a:rPr>
              <a:t>t.append</a:t>
            </a:r>
            <a:r>
              <a:rPr lang="fr-FR" sz="5600" b="0" dirty="0">
                <a:effectLst/>
                <a:latin typeface="Consolas" panose="020B0609020204030204" pitchFamily="49" charset="0"/>
              </a:rPr>
              <a:t>(</a:t>
            </a:r>
            <a:r>
              <a:rPr lang="fr-FR" sz="5600" b="0" dirty="0" err="1">
                <a:effectLst/>
                <a:latin typeface="Consolas" panose="020B0609020204030204" pitchFamily="49" charset="0"/>
              </a:rPr>
              <a:t>num</a:t>
            </a:r>
            <a:r>
              <a:rPr lang="fr-FR" sz="5600" b="0" dirty="0">
                <a:effectLst/>
                <a:latin typeface="Consolas" panose="020B0609020204030204" pitchFamily="49" charset="0"/>
              </a:rPr>
              <a:t>)</a:t>
            </a:r>
          </a:p>
          <a:p>
            <a:pPr marL="0" indent="0">
              <a:lnSpc>
                <a:spcPct val="90000"/>
              </a:lnSpc>
              <a:buNone/>
            </a:pPr>
            <a:br>
              <a:rPr lang="fr-FR" sz="5600" b="0" dirty="0">
                <a:effectLst/>
                <a:latin typeface="Consolas" panose="020B0609020204030204" pitchFamily="49" charset="0"/>
              </a:rPr>
            </a:br>
            <a:r>
              <a:rPr lang="fr-FR" sz="5600" b="0" dirty="0">
                <a:effectLst/>
                <a:latin typeface="Consolas" panose="020B0609020204030204" pitchFamily="49" charset="0"/>
              </a:rPr>
              <a:t># Tri</a:t>
            </a:r>
          </a:p>
          <a:p>
            <a:pPr marL="0" indent="0">
              <a:lnSpc>
                <a:spcPct val="90000"/>
              </a:lnSpc>
              <a:buNone/>
            </a:pPr>
            <a:r>
              <a:rPr lang="fr-FR" sz="5600" b="0" dirty="0">
                <a:effectLst/>
                <a:latin typeface="Consolas" panose="020B0609020204030204" pitchFamily="49" charset="0"/>
              </a:rPr>
              <a:t>for i in range(</a:t>
            </a:r>
            <a:r>
              <a:rPr lang="fr-FR" sz="5600" dirty="0">
                <a:latin typeface="Consolas" panose="020B0609020204030204" pitchFamily="49" charset="0"/>
              </a:rPr>
              <a:t>0,n-1</a:t>
            </a:r>
            <a:r>
              <a:rPr lang="fr-FR" sz="5600" b="0" dirty="0">
                <a:effectLst/>
                <a:latin typeface="Consolas" panose="020B0609020204030204" pitchFamily="49" charset="0"/>
              </a:rPr>
              <a:t>) :</a:t>
            </a:r>
          </a:p>
          <a:p>
            <a:pPr marL="0" indent="0">
              <a:lnSpc>
                <a:spcPct val="90000"/>
              </a:lnSpc>
              <a:buNone/>
            </a:pPr>
            <a:r>
              <a:rPr lang="fr-FR" sz="5600" b="0" dirty="0">
                <a:effectLst/>
                <a:latin typeface="Consolas" panose="020B0609020204030204" pitchFamily="49" charset="0"/>
              </a:rPr>
              <a:t>    min = t[i]</a:t>
            </a:r>
          </a:p>
          <a:p>
            <a:pPr marL="0" indent="0">
              <a:lnSpc>
                <a:spcPct val="90000"/>
              </a:lnSpc>
              <a:buNone/>
            </a:pPr>
            <a:r>
              <a:rPr lang="fr-FR" sz="5600" b="0" dirty="0">
                <a:effectLst/>
                <a:latin typeface="Consolas" panose="020B0609020204030204" pitchFamily="49" charset="0"/>
              </a:rPr>
              <a:t>    pos=i</a:t>
            </a:r>
          </a:p>
          <a:p>
            <a:pPr marL="0" indent="0">
              <a:lnSpc>
                <a:spcPct val="90000"/>
              </a:lnSpc>
              <a:buNone/>
            </a:pPr>
            <a:r>
              <a:rPr lang="fr-FR" sz="5600" b="0" dirty="0">
                <a:effectLst/>
                <a:latin typeface="Consolas" panose="020B0609020204030204" pitchFamily="49" charset="0"/>
              </a:rPr>
              <a:t>    for j in range(i+1,len(t)) :</a:t>
            </a:r>
          </a:p>
          <a:p>
            <a:pPr marL="0" indent="0">
              <a:lnSpc>
                <a:spcPct val="90000"/>
              </a:lnSpc>
              <a:buNone/>
            </a:pPr>
            <a:r>
              <a:rPr lang="fr-FR" sz="5600" b="0" dirty="0">
                <a:effectLst/>
                <a:latin typeface="Consolas" panose="020B0609020204030204" pitchFamily="49" charset="0"/>
              </a:rPr>
              <a:t>        if t[j] &lt; min :</a:t>
            </a:r>
          </a:p>
          <a:p>
            <a:pPr marL="0" indent="0">
              <a:lnSpc>
                <a:spcPct val="90000"/>
              </a:lnSpc>
              <a:buNone/>
            </a:pPr>
            <a:r>
              <a:rPr lang="fr-FR" sz="5600" b="0" dirty="0">
                <a:effectLst/>
                <a:latin typeface="Consolas" panose="020B0609020204030204" pitchFamily="49" charset="0"/>
              </a:rPr>
              <a:t>            min = t[j]</a:t>
            </a:r>
          </a:p>
          <a:p>
            <a:pPr marL="0" indent="0">
              <a:lnSpc>
                <a:spcPct val="90000"/>
              </a:lnSpc>
              <a:buNone/>
            </a:pPr>
            <a:r>
              <a:rPr lang="fr-FR" sz="5600" b="0" dirty="0">
                <a:effectLst/>
                <a:latin typeface="Consolas" panose="020B0609020204030204" pitchFamily="49" charset="0"/>
              </a:rPr>
              <a:t>            pos = j</a:t>
            </a:r>
          </a:p>
          <a:p>
            <a:pPr marL="0" indent="0">
              <a:lnSpc>
                <a:spcPct val="90000"/>
              </a:lnSpc>
              <a:buNone/>
            </a:pPr>
            <a:r>
              <a:rPr lang="fr-FR" sz="5600" b="0" dirty="0">
                <a:effectLst/>
                <a:latin typeface="Consolas" panose="020B0609020204030204" pitchFamily="49" charset="0"/>
              </a:rPr>
              <a:t>        if min != t[i] :</a:t>
            </a:r>
          </a:p>
          <a:p>
            <a:pPr marL="0" indent="0">
              <a:lnSpc>
                <a:spcPct val="90000"/>
              </a:lnSpc>
              <a:buNone/>
            </a:pPr>
            <a:r>
              <a:rPr lang="fr-FR" sz="5600" b="0" dirty="0">
                <a:effectLst/>
                <a:latin typeface="Consolas" panose="020B0609020204030204" pitchFamily="49" charset="0"/>
              </a:rPr>
              <a:t>            aide = t[i]</a:t>
            </a:r>
          </a:p>
          <a:p>
            <a:pPr marL="0" indent="0">
              <a:lnSpc>
                <a:spcPct val="90000"/>
              </a:lnSpc>
              <a:buNone/>
            </a:pPr>
            <a:r>
              <a:rPr lang="fr-FR" sz="5600" b="0" dirty="0">
                <a:effectLst/>
                <a:latin typeface="Consolas" panose="020B0609020204030204" pitchFamily="49" charset="0"/>
              </a:rPr>
              <a:t>            t[i] = min</a:t>
            </a:r>
          </a:p>
          <a:p>
            <a:pPr marL="0" indent="0">
              <a:lnSpc>
                <a:spcPct val="90000"/>
              </a:lnSpc>
              <a:buNone/>
            </a:pPr>
            <a:r>
              <a:rPr lang="fr-FR" sz="5600" b="0" dirty="0">
                <a:effectLst/>
                <a:latin typeface="Consolas" panose="020B0609020204030204" pitchFamily="49" charset="0"/>
              </a:rPr>
              <a:t>            t[pos] = aide</a:t>
            </a:r>
          </a:p>
          <a:p>
            <a:pPr marL="0" indent="0">
              <a:lnSpc>
                <a:spcPct val="90000"/>
              </a:lnSpc>
              <a:buNone/>
            </a:pPr>
            <a:br>
              <a:rPr lang="fr-FR" sz="5600" b="0" dirty="0">
                <a:effectLst/>
                <a:latin typeface="Consolas" panose="020B0609020204030204" pitchFamily="49" charset="0"/>
              </a:rPr>
            </a:br>
            <a:br>
              <a:rPr lang="fr-FR" sz="5600" b="0" dirty="0">
                <a:effectLst/>
                <a:latin typeface="Consolas" panose="020B0609020204030204" pitchFamily="49" charset="0"/>
              </a:rPr>
            </a:br>
            <a:r>
              <a:rPr lang="fr-FR" sz="5600" b="0" dirty="0">
                <a:effectLst/>
                <a:latin typeface="Consolas" panose="020B0609020204030204" pitchFamily="49" charset="0"/>
              </a:rPr>
              <a:t># affichage</a:t>
            </a:r>
          </a:p>
          <a:p>
            <a:pPr marL="0" indent="0">
              <a:lnSpc>
                <a:spcPct val="90000"/>
              </a:lnSpc>
              <a:buNone/>
            </a:pPr>
            <a:r>
              <a:rPr lang="fr-FR" sz="5600" b="0" dirty="0" err="1">
                <a:effectLst/>
                <a:latin typeface="Consolas" panose="020B0609020204030204" pitchFamily="49" charset="0"/>
              </a:rPr>
              <a:t>print</a:t>
            </a:r>
            <a:r>
              <a:rPr lang="fr-FR" sz="5600" b="0" dirty="0">
                <a:effectLst/>
                <a:latin typeface="Consolas" panose="020B0609020204030204" pitchFamily="49" charset="0"/>
              </a:rPr>
              <a:t>("Tableau final :")</a:t>
            </a:r>
          </a:p>
          <a:p>
            <a:pPr marL="0" indent="0">
              <a:lnSpc>
                <a:spcPct val="90000"/>
              </a:lnSpc>
              <a:buNone/>
            </a:pPr>
            <a:r>
              <a:rPr lang="fr-FR" sz="5600" b="0" dirty="0" err="1">
                <a:effectLst/>
                <a:latin typeface="Consolas" panose="020B0609020204030204" pitchFamily="49" charset="0"/>
              </a:rPr>
              <a:t>print</a:t>
            </a:r>
            <a:r>
              <a:rPr lang="fr-FR" sz="5600" b="0" dirty="0">
                <a:effectLst/>
                <a:latin typeface="Consolas" panose="020B0609020204030204" pitchFamily="49" charset="0"/>
              </a:rPr>
              <a:t>(t)</a:t>
            </a:r>
          </a:p>
          <a:p>
            <a:pPr>
              <a:lnSpc>
                <a:spcPct val="90000"/>
              </a:lnSpc>
            </a:pPr>
            <a:endParaRPr lang="fr-FR" sz="500" dirty="0"/>
          </a:p>
        </p:txBody>
      </p:sp>
    </p:spTree>
    <p:extLst>
      <p:ext uri="{BB962C8B-B14F-4D97-AF65-F5344CB8AC3E}">
        <p14:creationId xmlns:p14="http://schemas.microsoft.com/office/powerpoint/2010/main" val="4148910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a:extLst>
              <a:ext uri="{FF2B5EF4-FFF2-40B4-BE49-F238E27FC236}">
                <a16:creationId xmlns:a16="http://schemas.microsoft.com/office/drawing/2014/main" id="{0D02DE5B-6E30-F9C3-D653-2AE49C8785CD}"/>
              </a:ext>
            </a:extLst>
          </p:cNvPr>
          <p:cNvSpPr>
            <a:spLocks noGrp="1"/>
          </p:cNvSpPr>
          <p:nvPr>
            <p:ph type="title"/>
          </p:nvPr>
        </p:nvSpPr>
        <p:spPr>
          <a:xfrm>
            <a:off x="6525491" y="916150"/>
            <a:ext cx="3886489" cy="4085341"/>
          </a:xfrm>
        </p:spPr>
        <p:txBody>
          <a:bodyPr anchor="ctr">
            <a:normAutofit/>
          </a:bodyPr>
          <a:lstStyle/>
          <a:p>
            <a:pPr rtl="1"/>
            <a:r>
              <a:rPr lang="fr-FR" sz="4800" dirty="0"/>
              <a:t>             Définition de tri:</a:t>
            </a:r>
          </a:p>
        </p:txBody>
      </p:sp>
      <p:sp>
        <p:nvSpPr>
          <p:cNvPr id="16"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1177D521-931D-672B-4693-9E666C295B5D}"/>
              </a:ext>
            </a:extLst>
          </p:cNvPr>
          <p:cNvSpPr>
            <a:spLocks noGrp="1"/>
          </p:cNvSpPr>
          <p:nvPr>
            <p:ph idx="1"/>
          </p:nvPr>
        </p:nvSpPr>
        <p:spPr>
          <a:xfrm>
            <a:off x="685802" y="1151677"/>
            <a:ext cx="3968492" cy="4718897"/>
          </a:xfrm>
        </p:spPr>
        <p:txBody>
          <a:bodyPr anchor="ctr">
            <a:normAutofit/>
          </a:bodyPr>
          <a:lstStyle/>
          <a:p>
            <a:pPr>
              <a:lnSpc>
                <a:spcPct val="90000"/>
              </a:lnSpc>
            </a:pPr>
            <a:r>
              <a:rPr lang="fr-FR" sz="1500" b="0" i="0" dirty="0">
                <a:effectLst/>
                <a:latin typeface="Century Gothic (Corps)"/>
              </a:rPr>
              <a:t>Un </a:t>
            </a:r>
            <a:r>
              <a:rPr lang="fr-FR" sz="1500" b="1" i="0" dirty="0">
                <a:effectLst/>
                <a:latin typeface="Century Gothic (Corps)"/>
              </a:rPr>
              <a:t>algorithme de tri</a:t>
            </a:r>
            <a:r>
              <a:rPr lang="fr-FR" sz="1500" b="0" i="0" dirty="0">
                <a:effectLst/>
                <a:latin typeface="Century Gothic (Corps)"/>
              </a:rPr>
              <a:t> est, en </a:t>
            </a:r>
            <a:r>
              <a:rPr lang="fr-FR" sz="1500" dirty="0">
                <a:latin typeface="Century Gothic (Corps)"/>
              </a:rPr>
              <a:t>informatique</a:t>
            </a:r>
            <a:r>
              <a:rPr lang="fr-FR" sz="1500" b="0" i="0" dirty="0">
                <a:effectLst/>
                <a:latin typeface="Century Gothic (Corps)"/>
              </a:rPr>
              <a:t> ou en </a:t>
            </a:r>
            <a:r>
              <a:rPr lang="fr-FR" sz="1500" dirty="0">
                <a:latin typeface="Century Gothic (Corps)"/>
              </a:rPr>
              <a:t>mathématiques</a:t>
            </a:r>
            <a:r>
              <a:rPr lang="fr-FR" sz="1500" b="0" i="0" dirty="0">
                <a:effectLst/>
                <a:latin typeface="Century Gothic (Corps)"/>
              </a:rPr>
              <a:t>, un </a:t>
            </a:r>
            <a:r>
              <a:rPr lang="fr-FR" sz="1500" dirty="0">
                <a:latin typeface="Century Gothic (Corps)"/>
              </a:rPr>
              <a:t>algorithme</a:t>
            </a:r>
            <a:r>
              <a:rPr lang="fr-FR" sz="1500" b="0" i="0" dirty="0">
                <a:effectLst/>
                <a:latin typeface="Century Gothic (Corps)"/>
              </a:rPr>
              <a:t> qui permet d'organiser une collection d'objets selon une </a:t>
            </a:r>
            <a:r>
              <a:rPr lang="fr-FR" sz="1500" dirty="0">
                <a:latin typeface="Century Gothic (Corps)"/>
              </a:rPr>
              <a:t>relation d'ordre</a:t>
            </a:r>
            <a:r>
              <a:rPr lang="fr-FR" sz="1500" b="0" i="0" dirty="0">
                <a:effectLst/>
                <a:latin typeface="Century Gothic (Corps)"/>
              </a:rPr>
              <a:t> déterminée. Les objets à trier sont des éléments d'un </a:t>
            </a:r>
            <a:r>
              <a:rPr lang="fr-FR" sz="1500" dirty="0">
                <a:latin typeface="Century Gothic (Corps)"/>
              </a:rPr>
              <a:t>ensemble</a:t>
            </a:r>
            <a:r>
              <a:rPr lang="fr-FR" sz="1500" b="0" i="0" dirty="0">
                <a:effectLst/>
                <a:latin typeface="Century Gothic (Corps)"/>
              </a:rPr>
              <a:t> muni d'un </a:t>
            </a:r>
            <a:r>
              <a:rPr lang="fr-FR" sz="1500" dirty="0">
                <a:latin typeface="Century Gothic (Corps)"/>
              </a:rPr>
              <a:t>ordre total</a:t>
            </a:r>
            <a:r>
              <a:rPr lang="fr-FR" sz="1500" b="0" i="0" dirty="0">
                <a:effectLst/>
                <a:latin typeface="Century Gothic (Corps)"/>
              </a:rPr>
              <a:t>. Il est par exemple fréquent de trier des </a:t>
            </a:r>
            <a:r>
              <a:rPr lang="fr-FR" sz="1500" dirty="0">
                <a:latin typeface="Century Gothic (Corps)"/>
              </a:rPr>
              <a:t>entiers</a:t>
            </a:r>
            <a:r>
              <a:rPr lang="fr-FR" sz="1500" b="0" i="0" dirty="0">
                <a:effectLst/>
                <a:latin typeface="Century Gothic (Corps)"/>
              </a:rPr>
              <a:t> selon la relation d'ordre usuelle « est inférieur ou égal à ». Les algorithmes de tri sont utilisés dans de très nombreuses situations. Ils sont en particulier utiles à de nombreux algorithmes plus complexes dont certains </a:t>
            </a:r>
            <a:r>
              <a:rPr lang="fr-FR" sz="1500" dirty="0">
                <a:latin typeface="Century Gothic (Corps)"/>
              </a:rPr>
              <a:t>algorithmes de recherche</a:t>
            </a:r>
            <a:r>
              <a:rPr lang="fr-FR" sz="1500" b="0" i="0" dirty="0">
                <a:effectLst/>
                <a:latin typeface="Century Gothic (Corps)"/>
              </a:rPr>
              <a:t>, comme la </a:t>
            </a:r>
            <a:r>
              <a:rPr lang="fr-FR" sz="1500" dirty="0">
                <a:latin typeface="Century Gothic (Corps)"/>
              </a:rPr>
              <a:t>recherche dichotomique</a:t>
            </a:r>
            <a:r>
              <a:rPr lang="fr-FR" sz="1500" b="0" i="0" dirty="0">
                <a:effectLst/>
                <a:latin typeface="Century Gothic (Corps)"/>
              </a:rPr>
              <a:t>. Ils peuvent également servir pour mettre des données sous forme </a:t>
            </a:r>
            <a:r>
              <a:rPr lang="fr-FR" sz="1500" dirty="0">
                <a:latin typeface="Century Gothic (Corps)"/>
              </a:rPr>
              <a:t>canonique</a:t>
            </a:r>
            <a:r>
              <a:rPr lang="fr-FR" sz="1500" b="0" i="0" dirty="0">
                <a:effectLst/>
                <a:latin typeface="Century Gothic (Corps)"/>
              </a:rPr>
              <a:t> ou les rendre plus lisibles pour l'utilisateur.</a:t>
            </a:r>
          </a:p>
          <a:p>
            <a:pPr marL="0" indent="0">
              <a:lnSpc>
                <a:spcPct val="90000"/>
              </a:lnSpc>
              <a:buNone/>
            </a:pPr>
            <a:endParaRPr lang="fr-FR" sz="1500" dirty="0"/>
          </a:p>
        </p:txBody>
      </p:sp>
    </p:spTree>
    <p:extLst>
      <p:ext uri="{BB962C8B-B14F-4D97-AF65-F5344CB8AC3E}">
        <p14:creationId xmlns:p14="http://schemas.microsoft.com/office/powerpoint/2010/main" val="2057486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a:extLst>
              <a:ext uri="{FF2B5EF4-FFF2-40B4-BE49-F238E27FC236}">
                <a16:creationId xmlns:a16="http://schemas.microsoft.com/office/drawing/2014/main" id="{2A9B3826-4B76-4BC2-9BA1-49B2F73E4011}"/>
              </a:ext>
            </a:extLst>
          </p:cNvPr>
          <p:cNvSpPr>
            <a:spLocks noGrp="1"/>
          </p:cNvSpPr>
          <p:nvPr>
            <p:ph type="title"/>
          </p:nvPr>
        </p:nvSpPr>
        <p:spPr>
          <a:xfrm>
            <a:off x="5941228" y="1151677"/>
            <a:ext cx="5218897" cy="4554647"/>
          </a:xfrm>
        </p:spPr>
        <p:txBody>
          <a:bodyPr anchor="ctr">
            <a:normAutofit/>
          </a:bodyPr>
          <a:lstStyle/>
          <a:p>
            <a:r>
              <a:rPr lang="fr-FR" sz="4800" dirty="0"/>
              <a:t>Les types de tri :</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E62C1FBC-F0AE-D216-3D66-B445335BE7A7}"/>
              </a:ext>
            </a:extLst>
          </p:cNvPr>
          <p:cNvSpPr>
            <a:spLocks noGrp="1"/>
          </p:cNvSpPr>
          <p:nvPr>
            <p:ph idx="1"/>
          </p:nvPr>
        </p:nvSpPr>
        <p:spPr>
          <a:xfrm>
            <a:off x="685802" y="1"/>
            <a:ext cx="3968492" cy="6675120"/>
          </a:xfrm>
        </p:spPr>
        <p:txBody>
          <a:bodyPr anchor="ctr">
            <a:normAutofit/>
          </a:bodyPr>
          <a:lstStyle/>
          <a:p>
            <a:pPr marL="0" indent="0">
              <a:buNone/>
            </a:pPr>
            <a:r>
              <a:rPr lang="fr-FR" dirty="0"/>
              <a:t>Il y’a plusieurs types de tri , on dit comme exemple :</a:t>
            </a:r>
          </a:p>
          <a:p>
            <a:r>
              <a:rPr lang="fr-FR" dirty="0"/>
              <a:t>Tri par sélection</a:t>
            </a:r>
          </a:p>
          <a:p>
            <a:r>
              <a:rPr lang="fr-FR" dirty="0"/>
              <a:t>Tri a bulle</a:t>
            </a:r>
          </a:p>
          <a:p>
            <a:r>
              <a:rPr lang="fr-FR" dirty="0"/>
              <a:t>Tri par insertion</a:t>
            </a:r>
          </a:p>
          <a:p>
            <a:r>
              <a:rPr lang="fr-FR" dirty="0"/>
              <a:t>Tri rapide</a:t>
            </a:r>
          </a:p>
          <a:p>
            <a:r>
              <a:rPr lang="fr-FR" dirty="0"/>
              <a:t>Tri par fusion </a:t>
            </a:r>
          </a:p>
        </p:txBody>
      </p:sp>
    </p:spTree>
    <p:extLst>
      <p:ext uri="{BB962C8B-B14F-4D97-AF65-F5344CB8AC3E}">
        <p14:creationId xmlns:p14="http://schemas.microsoft.com/office/powerpoint/2010/main" val="1180938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a:extLst>
              <a:ext uri="{FF2B5EF4-FFF2-40B4-BE49-F238E27FC236}">
                <a16:creationId xmlns:a16="http://schemas.microsoft.com/office/drawing/2014/main" id="{DCBE2FC9-C2B3-EF18-4D16-AD7CEFB359FB}"/>
              </a:ext>
            </a:extLst>
          </p:cNvPr>
          <p:cNvSpPr>
            <a:spLocks noGrp="1"/>
          </p:cNvSpPr>
          <p:nvPr>
            <p:ph type="title"/>
          </p:nvPr>
        </p:nvSpPr>
        <p:spPr>
          <a:xfrm>
            <a:off x="5472545" y="3022042"/>
            <a:ext cx="5430982" cy="1986377"/>
          </a:xfrm>
        </p:spPr>
        <p:txBody>
          <a:bodyPr anchor="ctr">
            <a:normAutofit/>
          </a:bodyPr>
          <a:lstStyle/>
          <a:p>
            <a:r>
              <a:rPr lang="fr-FR" sz="4800" dirty="0">
                <a:effectLst>
                  <a:outerShdw blurRad="38100" dist="38100" dir="2700000" algn="tl">
                    <a:srgbClr val="000000">
                      <a:alpha val="43137"/>
                    </a:srgbClr>
                  </a:outerShdw>
                </a:effectLst>
              </a:rPr>
              <a:t>Tri par sélection</a:t>
            </a:r>
            <a:br>
              <a:rPr lang="fr-FR" sz="4800" dirty="0"/>
            </a:br>
            <a:endParaRPr lang="fr-FR" sz="4800" dirty="0">
              <a:effectLst>
                <a:outerShdw blurRad="38100" dist="38100" dir="2700000" algn="tl">
                  <a:srgbClr val="000000">
                    <a:alpha val="43137"/>
                  </a:srgbClr>
                </a:outerShdw>
              </a:effectLst>
            </a:endParaRP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7555E73C-45CE-D8BA-53F6-8AE957A22398}"/>
              </a:ext>
            </a:extLst>
          </p:cNvPr>
          <p:cNvSpPr>
            <a:spLocks noGrp="1"/>
          </p:cNvSpPr>
          <p:nvPr>
            <p:ph idx="1"/>
          </p:nvPr>
        </p:nvSpPr>
        <p:spPr>
          <a:xfrm>
            <a:off x="1031875" y="112586"/>
            <a:ext cx="3968492" cy="4718897"/>
          </a:xfrm>
        </p:spPr>
        <p:txBody>
          <a:bodyPr anchor="ctr">
            <a:normAutofit/>
          </a:bodyPr>
          <a:lstStyle/>
          <a:p>
            <a:pPr marL="0" indent="0">
              <a:buNone/>
            </a:pPr>
            <a:r>
              <a:rPr lang="fr-FR" sz="3600" dirty="0">
                <a:effectLst>
                  <a:outerShdw blurRad="38100" dist="38100" dir="2700000" algn="tl">
                    <a:srgbClr val="000000">
                      <a:alpha val="43137"/>
                    </a:srgbClr>
                  </a:outerShdw>
                </a:effectLst>
              </a:rPr>
              <a:t>1</a:t>
            </a:r>
            <a:r>
              <a:rPr lang="fr-FR" sz="3600" baseline="30000" dirty="0">
                <a:effectLst>
                  <a:outerShdw blurRad="38100" dist="38100" dir="2700000" algn="tl">
                    <a:srgbClr val="000000">
                      <a:alpha val="43137"/>
                    </a:srgbClr>
                  </a:outerShdw>
                </a:effectLst>
              </a:rPr>
              <a:t>er</a:t>
            </a:r>
            <a:r>
              <a:rPr lang="fr-FR" sz="3600" dirty="0">
                <a:effectLst>
                  <a:outerShdw blurRad="38100" dist="38100" dir="2700000" algn="tl">
                    <a:srgbClr val="000000">
                      <a:alpha val="43137"/>
                    </a:srgbClr>
                  </a:outerShdw>
                </a:effectLst>
              </a:rPr>
              <a:t> type de tri:</a:t>
            </a:r>
          </a:p>
        </p:txBody>
      </p:sp>
    </p:spTree>
    <p:extLst>
      <p:ext uri="{BB962C8B-B14F-4D97-AF65-F5344CB8AC3E}">
        <p14:creationId xmlns:p14="http://schemas.microsoft.com/office/powerpoint/2010/main" val="158207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a:extLst>
              <a:ext uri="{FF2B5EF4-FFF2-40B4-BE49-F238E27FC236}">
                <a16:creationId xmlns:a16="http://schemas.microsoft.com/office/drawing/2014/main" id="{C2206773-55E6-465C-DCAF-B984C4014965}"/>
              </a:ext>
            </a:extLst>
          </p:cNvPr>
          <p:cNvSpPr>
            <a:spLocks noGrp="1"/>
          </p:cNvSpPr>
          <p:nvPr>
            <p:ph type="title"/>
          </p:nvPr>
        </p:nvSpPr>
        <p:spPr>
          <a:xfrm>
            <a:off x="5941228" y="1151677"/>
            <a:ext cx="5218897" cy="4554647"/>
          </a:xfrm>
        </p:spPr>
        <p:txBody>
          <a:bodyPr anchor="ctr">
            <a:normAutofit/>
          </a:bodyPr>
          <a:lstStyle/>
          <a:p>
            <a:r>
              <a:rPr lang="fr-FR" sz="4800"/>
              <a:t>Définition de tri par sélection :</a:t>
            </a:r>
          </a:p>
        </p:txBody>
      </p:sp>
      <p:sp>
        <p:nvSpPr>
          <p:cNvPr id="21" name="Freeform: Shape 20">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Espace réservé du contenu 4">
            <a:extLst>
              <a:ext uri="{FF2B5EF4-FFF2-40B4-BE49-F238E27FC236}">
                <a16:creationId xmlns:a16="http://schemas.microsoft.com/office/drawing/2014/main" id="{5ED6EE77-352C-40FD-6DC5-EB8C016E85B9}"/>
              </a:ext>
            </a:extLst>
          </p:cNvPr>
          <p:cNvSpPr>
            <a:spLocks noGrp="1"/>
          </p:cNvSpPr>
          <p:nvPr>
            <p:ph idx="1"/>
          </p:nvPr>
        </p:nvSpPr>
        <p:spPr>
          <a:xfrm>
            <a:off x="154745" y="1151677"/>
            <a:ext cx="4757783" cy="4718897"/>
          </a:xfrm>
        </p:spPr>
        <p:txBody>
          <a:bodyPr anchor="ctr">
            <a:normAutofit/>
          </a:bodyPr>
          <a:lstStyle/>
          <a:p>
            <a:r>
              <a:rPr lang="fr-FR" dirty="0"/>
              <a:t>Le tri par sélection (ou tri par extraction) est un algorithme de tri par comparaison. Cet algorithme est simple, mais considéré comme inefficace car il s'exécute en temps quadratique en le nombre d'éléments à trier, et non en temps pseudo linéaire.</a:t>
            </a:r>
          </a:p>
        </p:txBody>
      </p:sp>
    </p:spTree>
    <p:extLst>
      <p:ext uri="{BB962C8B-B14F-4D97-AF65-F5344CB8AC3E}">
        <p14:creationId xmlns:p14="http://schemas.microsoft.com/office/powerpoint/2010/main" val="680827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a:extLst>
              <a:ext uri="{FF2B5EF4-FFF2-40B4-BE49-F238E27FC236}">
                <a16:creationId xmlns:a16="http://schemas.microsoft.com/office/drawing/2014/main" id="{FA7AB2FA-EAD5-81DA-AF27-B75382303ABC}"/>
              </a:ext>
            </a:extLst>
          </p:cNvPr>
          <p:cNvSpPr>
            <a:spLocks noGrp="1"/>
          </p:cNvSpPr>
          <p:nvPr>
            <p:ph type="title"/>
          </p:nvPr>
        </p:nvSpPr>
        <p:spPr>
          <a:xfrm>
            <a:off x="5941228" y="1151677"/>
            <a:ext cx="5218897" cy="4554647"/>
          </a:xfrm>
        </p:spPr>
        <p:txBody>
          <a:bodyPr anchor="ctr">
            <a:normAutofit/>
          </a:bodyPr>
          <a:lstStyle/>
          <a:p>
            <a:r>
              <a:rPr lang="fr-FR" sz="4800"/>
              <a:t>Propriétés de tri par sélection :</a:t>
            </a:r>
          </a:p>
        </p:txBody>
      </p:sp>
      <p:sp>
        <p:nvSpPr>
          <p:cNvPr id="20" name="Freeform: Shape 19">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6E99A413-D7DE-60FC-1094-3471066137BD}"/>
              </a:ext>
            </a:extLst>
          </p:cNvPr>
          <p:cNvSpPr>
            <a:spLocks noGrp="1"/>
          </p:cNvSpPr>
          <p:nvPr>
            <p:ph idx="1"/>
          </p:nvPr>
        </p:nvSpPr>
        <p:spPr>
          <a:xfrm>
            <a:off x="685802" y="1151677"/>
            <a:ext cx="3968492" cy="4718897"/>
          </a:xfrm>
        </p:spPr>
        <p:txBody>
          <a:bodyPr anchor="ctr">
            <a:normAutofit/>
          </a:bodyPr>
          <a:lstStyle/>
          <a:p>
            <a:pPr>
              <a:lnSpc>
                <a:spcPct val="90000"/>
              </a:lnSpc>
            </a:pPr>
            <a:r>
              <a:rPr lang="fr-FR" sz="1500" b="0" i="0">
                <a:effectLst/>
                <a:latin typeface="Arial" panose="020B0604020202020204" pitchFamily="34" charset="0"/>
              </a:rPr>
              <a:t>Le tri par sélection est un tri </a:t>
            </a:r>
            <a:r>
              <a:rPr lang="fr-FR" sz="1500">
                <a:latin typeface="Arial" panose="020B0604020202020204" pitchFamily="34" charset="0"/>
              </a:rPr>
              <a:t>en place</a:t>
            </a:r>
            <a:r>
              <a:rPr lang="fr-FR" sz="1500" b="0" i="0">
                <a:effectLst/>
                <a:latin typeface="Arial" panose="020B0604020202020204" pitchFamily="34" charset="0"/>
              </a:rPr>
              <a:t> (les éléments sont triés directement dans la structure).</a:t>
            </a:r>
          </a:p>
          <a:p>
            <a:pPr>
              <a:lnSpc>
                <a:spcPct val="90000"/>
              </a:lnSpc>
            </a:pPr>
            <a:r>
              <a:rPr lang="fr-FR" sz="1500" b="0" i="0">
                <a:effectLst/>
                <a:latin typeface="Arial" panose="020B0604020202020204" pitchFamily="34" charset="0"/>
              </a:rPr>
              <a:t>Implémenté comme indiqué ci-dessus, ce n'est pas un tri </a:t>
            </a:r>
            <a:r>
              <a:rPr lang="fr-FR" sz="1500">
                <a:latin typeface="Arial" panose="020B0604020202020204" pitchFamily="34" charset="0"/>
              </a:rPr>
              <a:t>stable</a:t>
            </a:r>
            <a:r>
              <a:rPr lang="fr-FR" sz="1500" b="0" i="0">
                <a:effectLst/>
                <a:latin typeface="Arial" panose="020B0604020202020204" pitchFamily="34" charset="0"/>
              </a:rPr>
              <a:t> (l'ordre d'apparition des éléments égaux n'est pas préservé). Toutefois, si l'on travaille sur une structure de données adaptée (typiquement une liste), il est facile de le rendre stable : à chaque itération, il convient de chercher la première occurrence de l'élément le plus petit de la partie non triée de la liste, et de l'insérer avant le premier élément de la partie non triée de la liste, plutôt que de l'échanger avec celui-ci. Implémentée sur un tableau, cette modification implique de décaler toute une partie du tableau à chaque itération, et n'est donc pas intéressante.</a:t>
            </a:r>
          </a:p>
          <a:p>
            <a:pPr>
              <a:lnSpc>
                <a:spcPct val="90000"/>
              </a:lnSpc>
            </a:pPr>
            <a:endParaRPr lang="en-US" sz="1500"/>
          </a:p>
        </p:txBody>
      </p:sp>
    </p:spTree>
    <p:extLst>
      <p:ext uri="{BB962C8B-B14F-4D97-AF65-F5344CB8AC3E}">
        <p14:creationId xmlns:p14="http://schemas.microsoft.com/office/powerpoint/2010/main" val="1578159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re 1">
            <a:extLst>
              <a:ext uri="{FF2B5EF4-FFF2-40B4-BE49-F238E27FC236}">
                <a16:creationId xmlns:a16="http://schemas.microsoft.com/office/drawing/2014/main" id="{93411EE0-3E23-AD46-3EDB-2DD31D0CB15D}"/>
              </a:ext>
            </a:extLst>
          </p:cNvPr>
          <p:cNvSpPr>
            <a:spLocks noGrp="1"/>
          </p:cNvSpPr>
          <p:nvPr>
            <p:ph type="title"/>
          </p:nvPr>
        </p:nvSpPr>
        <p:spPr>
          <a:xfrm>
            <a:off x="685801" y="1411254"/>
            <a:ext cx="10131425" cy="1456267"/>
          </a:xfrm>
        </p:spPr>
        <p:txBody>
          <a:bodyPr>
            <a:normAutofit/>
          </a:bodyPr>
          <a:lstStyle/>
          <a:p>
            <a:pPr>
              <a:lnSpc>
                <a:spcPct val="90000"/>
              </a:lnSpc>
            </a:pPr>
            <a:r>
              <a:rPr lang="fr-FR" sz="2300" dirty="0"/>
              <a:t>les étapes de tri par sélection :</a:t>
            </a:r>
            <a:br>
              <a:rPr lang="fr-FR" sz="2300" dirty="0"/>
            </a:br>
            <a:br>
              <a:rPr lang="fr-FR" sz="2300" dirty="0"/>
            </a:br>
            <a:r>
              <a:rPr lang="fr-FR" sz="2300" dirty="0"/>
              <a:t>Le tri par sélection est la méthode de tri la plus simple. Elle consiste à : </a:t>
            </a:r>
            <a:br>
              <a:rPr lang="en-US" sz="2300" dirty="0"/>
            </a:br>
            <a:endParaRPr lang="fr-FR" sz="2300" dirty="0"/>
          </a:p>
        </p:txBody>
      </p:sp>
      <p:graphicFrame>
        <p:nvGraphicFramePr>
          <p:cNvPr id="37" name="Espace réservé du contenu 2">
            <a:extLst>
              <a:ext uri="{FF2B5EF4-FFF2-40B4-BE49-F238E27FC236}">
                <a16:creationId xmlns:a16="http://schemas.microsoft.com/office/drawing/2014/main" id="{F1B911A8-D273-103D-821E-9DB820069ABA}"/>
              </a:ext>
            </a:extLst>
          </p:cNvPr>
          <p:cNvGraphicFramePr>
            <a:graphicFrameLocks noGrp="1"/>
          </p:cNvGraphicFramePr>
          <p:nvPr>
            <p:ph idx="1"/>
            <p:extLst>
              <p:ext uri="{D42A27DB-BD31-4B8C-83A1-F6EECF244321}">
                <p14:modId xmlns:p14="http://schemas.microsoft.com/office/powerpoint/2010/main" val="171120790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6400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a:extLst>
              <a:ext uri="{FF2B5EF4-FFF2-40B4-BE49-F238E27FC236}">
                <a16:creationId xmlns:a16="http://schemas.microsoft.com/office/drawing/2014/main" id="{D90B0F5F-BB7F-FEE9-8FD8-1BF9A35A204A}"/>
              </a:ext>
            </a:extLst>
          </p:cNvPr>
          <p:cNvSpPr>
            <a:spLocks noGrp="1"/>
          </p:cNvSpPr>
          <p:nvPr>
            <p:ph type="title"/>
          </p:nvPr>
        </p:nvSpPr>
        <p:spPr>
          <a:xfrm>
            <a:off x="6094412" y="1151677"/>
            <a:ext cx="5297762" cy="4554647"/>
          </a:xfrm>
        </p:spPr>
        <p:txBody>
          <a:bodyPr anchor="ctr">
            <a:normAutofit/>
          </a:bodyPr>
          <a:lstStyle/>
          <a:p>
            <a:r>
              <a:rPr lang="fr-FR" sz="4800" dirty="0"/>
              <a:t>Exemple de tri par sélection :</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Espace réservé du contenu 8" descr="Une image contenant table&#10;&#10;Description générée automatiquement">
            <a:extLst>
              <a:ext uri="{FF2B5EF4-FFF2-40B4-BE49-F238E27FC236}">
                <a16:creationId xmlns:a16="http://schemas.microsoft.com/office/drawing/2014/main" id="{C48F93D9-6A61-F3E2-E209-FCBEEA1125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1491" y="1151678"/>
            <a:ext cx="2673927" cy="4833486"/>
          </a:xfrm>
        </p:spPr>
      </p:pic>
    </p:spTree>
    <p:extLst>
      <p:ext uri="{BB962C8B-B14F-4D97-AF65-F5344CB8AC3E}">
        <p14:creationId xmlns:p14="http://schemas.microsoft.com/office/powerpoint/2010/main" val="122535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Freeform: Shape 11">
            <a:extLst>
              <a:ext uri="{FF2B5EF4-FFF2-40B4-BE49-F238E27FC236}">
                <a16:creationId xmlns:a16="http://schemas.microsoft.com/office/drawing/2014/main" id="{9939D5DF-647B-465D-9883-4CF390177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54296" cy="6858000"/>
          </a:xfrm>
          <a:custGeom>
            <a:avLst/>
            <a:gdLst>
              <a:gd name="connsiteX0" fmla="*/ 4654296 w 4654296"/>
              <a:gd name="connsiteY0" fmla="*/ 0 h 6858000"/>
              <a:gd name="connsiteX1" fmla="*/ 0 w 4654296"/>
              <a:gd name="connsiteY1" fmla="*/ 0 h 6858000"/>
              <a:gd name="connsiteX2" fmla="*/ 0 w 4654296"/>
              <a:gd name="connsiteY2" fmla="*/ 70650 h 6858000"/>
              <a:gd name="connsiteX3" fmla="*/ 13678 w 4654296"/>
              <a:gd name="connsiteY3" fmla="*/ 155673 h 6858000"/>
              <a:gd name="connsiteX4" fmla="*/ 37547 w 4654296"/>
              <a:gd name="connsiteY4" fmla="*/ 310664 h 6858000"/>
              <a:gd name="connsiteX5" fmla="*/ 60911 w 4654296"/>
              <a:gd name="connsiteY5" fmla="*/ 466340 h 6858000"/>
              <a:gd name="connsiteX6" fmla="*/ 80914 w 4654296"/>
              <a:gd name="connsiteY6" fmla="*/ 622703 h 6858000"/>
              <a:gd name="connsiteX7" fmla="*/ 101085 w 4654296"/>
              <a:gd name="connsiteY7" fmla="*/ 778379 h 6858000"/>
              <a:gd name="connsiteX8" fmla="*/ 119911 w 4654296"/>
              <a:gd name="connsiteY8" fmla="*/ 934742 h 6858000"/>
              <a:gd name="connsiteX9" fmla="*/ 136047 w 4654296"/>
              <a:gd name="connsiteY9" fmla="*/ 1089047 h 6858000"/>
              <a:gd name="connsiteX10" fmla="*/ 151343 w 4654296"/>
              <a:gd name="connsiteY10" fmla="*/ 1245409 h 6858000"/>
              <a:gd name="connsiteX11" fmla="*/ 165295 w 4654296"/>
              <a:gd name="connsiteY11" fmla="*/ 1401086 h 6858000"/>
              <a:gd name="connsiteX12" fmla="*/ 177397 w 4654296"/>
              <a:gd name="connsiteY12" fmla="*/ 1554019 h 6858000"/>
              <a:gd name="connsiteX13" fmla="*/ 189500 w 4654296"/>
              <a:gd name="connsiteY13" fmla="*/ 1709010 h 6858000"/>
              <a:gd name="connsiteX14" fmla="*/ 199585 w 4654296"/>
              <a:gd name="connsiteY14" fmla="*/ 1861943 h 6858000"/>
              <a:gd name="connsiteX15" fmla="*/ 207485 w 4654296"/>
              <a:gd name="connsiteY15" fmla="*/ 2014877 h 6858000"/>
              <a:gd name="connsiteX16" fmla="*/ 215722 w 4654296"/>
              <a:gd name="connsiteY16" fmla="*/ 2167124 h 6858000"/>
              <a:gd name="connsiteX17" fmla="*/ 222613 w 4654296"/>
              <a:gd name="connsiteY17" fmla="*/ 2318000 h 6858000"/>
              <a:gd name="connsiteX18" fmla="*/ 227488 w 4654296"/>
              <a:gd name="connsiteY18" fmla="*/ 2467505 h 6858000"/>
              <a:gd name="connsiteX19" fmla="*/ 231690 w 4654296"/>
              <a:gd name="connsiteY19" fmla="*/ 2617009 h 6858000"/>
              <a:gd name="connsiteX20" fmla="*/ 235724 w 4654296"/>
              <a:gd name="connsiteY20" fmla="*/ 2765142 h 6858000"/>
              <a:gd name="connsiteX21" fmla="*/ 237573 w 4654296"/>
              <a:gd name="connsiteY21" fmla="*/ 2911217 h 6858000"/>
              <a:gd name="connsiteX22" fmla="*/ 239590 w 4654296"/>
              <a:gd name="connsiteY22" fmla="*/ 3057293 h 6858000"/>
              <a:gd name="connsiteX23" fmla="*/ 240599 w 4654296"/>
              <a:gd name="connsiteY23" fmla="*/ 3201311 h 6858000"/>
              <a:gd name="connsiteX24" fmla="*/ 239590 w 4654296"/>
              <a:gd name="connsiteY24" fmla="*/ 3343957 h 6858000"/>
              <a:gd name="connsiteX25" fmla="*/ 239590 w 4654296"/>
              <a:gd name="connsiteY25" fmla="*/ 3485232 h 6858000"/>
              <a:gd name="connsiteX26" fmla="*/ 237573 w 4654296"/>
              <a:gd name="connsiteY26" fmla="*/ 3625135 h 6858000"/>
              <a:gd name="connsiteX27" fmla="*/ 234548 w 4654296"/>
              <a:gd name="connsiteY27" fmla="*/ 3762295 h 6858000"/>
              <a:gd name="connsiteX28" fmla="*/ 231690 w 4654296"/>
              <a:gd name="connsiteY28" fmla="*/ 3898083 h 6858000"/>
              <a:gd name="connsiteX29" fmla="*/ 228496 w 4654296"/>
              <a:gd name="connsiteY29" fmla="*/ 4031129 h 6858000"/>
              <a:gd name="connsiteX30" fmla="*/ 223622 w 4654296"/>
              <a:gd name="connsiteY30" fmla="*/ 4163488 h 6858000"/>
              <a:gd name="connsiteX31" fmla="*/ 218411 w 4654296"/>
              <a:gd name="connsiteY31" fmla="*/ 4293789 h 6858000"/>
              <a:gd name="connsiteX32" fmla="*/ 213705 w 4654296"/>
              <a:gd name="connsiteY32" fmla="*/ 4421348 h 6858000"/>
              <a:gd name="connsiteX33" fmla="*/ 200425 w 4654296"/>
              <a:gd name="connsiteY33" fmla="*/ 4670294 h 6858000"/>
              <a:gd name="connsiteX34" fmla="*/ 186306 w 4654296"/>
              <a:gd name="connsiteY34" fmla="*/ 4908952 h 6858000"/>
              <a:gd name="connsiteX35" fmla="*/ 171514 w 4654296"/>
              <a:gd name="connsiteY35" fmla="*/ 5138009 h 6858000"/>
              <a:gd name="connsiteX36" fmla="*/ 155209 w 4654296"/>
              <a:gd name="connsiteY36" fmla="*/ 5354722 h 6858000"/>
              <a:gd name="connsiteX37" fmla="*/ 138232 w 4654296"/>
              <a:gd name="connsiteY37" fmla="*/ 5561834 h 6858000"/>
              <a:gd name="connsiteX38" fmla="*/ 119911 w 4654296"/>
              <a:gd name="connsiteY38" fmla="*/ 5753858 h 6858000"/>
              <a:gd name="connsiteX39" fmla="*/ 101925 w 4654296"/>
              <a:gd name="connsiteY39" fmla="*/ 5934223 h 6858000"/>
              <a:gd name="connsiteX40" fmla="*/ 83940 w 4654296"/>
              <a:gd name="connsiteY40" fmla="*/ 6100187 h 6858000"/>
              <a:gd name="connsiteX41" fmla="*/ 66963 w 4654296"/>
              <a:gd name="connsiteY41" fmla="*/ 6252434 h 6858000"/>
              <a:gd name="connsiteX42" fmla="*/ 50826 w 4654296"/>
              <a:gd name="connsiteY42" fmla="*/ 6387537 h 6858000"/>
              <a:gd name="connsiteX43" fmla="*/ 35530 w 4654296"/>
              <a:gd name="connsiteY43" fmla="*/ 6509609 h 6858000"/>
              <a:gd name="connsiteX44" fmla="*/ 22755 w 4654296"/>
              <a:gd name="connsiteY44" fmla="*/ 6612479 h 6858000"/>
              <a:gd name="connsiteX45" fmla="*/ 10653 w 4654296"/>
              <a:gd name="connsiteY45" fmla="*/ 6698890 h 6858000"/>
              <a:gd name="connsiteX46" fmla="*/ 0 w 4654296"/>
              <a:gd name="connsiteY46" fmla="*/ 6771890 h 6858000"/>
              <a:gd name="connsiteX47" fmla="*/ 0 w 4654296"/>
              <a:gd name="connsiteY47" fmla="*/ 6858000 h 6858000"/>
              <a:gd name="connsiteX48" fmla="*/ 4654296 w 4654296"/>
              <a:gd name="connsiteY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654296" h="6858000">
                <a:moveTo>
                  <a:pt x="4654296" y="0"/>
                </a:move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654296"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95511D0-C969-4FB4-9670-3DF7F1B2A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60549" r="62095"/>
          <a:stretch/>
        </p:blipFill>
        <p:spPr>
          <a:xfrm flipH="1">
            <a:off x="6714143" y="3649211"/>
            <a:ext cx="5477857" cy="3207003"/>
          </a:xfrm>
          <a:custGeom>
            <a:avLst/>
            <a:gdLst>
              <a:gd name="connsiteX0" fmla="*/ 313944 w 4620112"/>
              <a:gd name="connsiteY0" fmla="*/ 576072 h 2704838"/>
              <a:gd name="connsiteX1" fmla="*/ 396240 w 4620112"/>
              <a:gd name="connsiteY1" fmla="*/ 585216 h 2704838"/>
              <a:gd name="connsiteX2" fmla="*/ 423672 w 4620112"/>
              <a:gd name="connsiteY2" fmla="*/ 603504 h 2704838"/>
              <a:gd name="connsiteX3" fmla="*/ 451104 w 4620112"/>
              <a:gd name="connsiteY3" fmla="*/ 612648 h 2704838"/>
              <a:gd name="connsiteX4" fmla="*/ 505968 w 4620112"/>
              <a:gd name="connsiteY4" fmla="*/ 649224 h 2704838"/>
              <a:gd name="connsiteX5" fmla="*/ 579120 w 4620112"/>
              <a:gd name="connsiteY5" fmla="*/ 667512 h 2704838"/>
              <a:gd name="connsiteX6" fmla="*/ 606552 w 4620112"/>
              <a:gd name="connsiteY6" fmla="*/ 685800 h 2704838"/>
              <a:gd name="connsiteX7" fmla="*/ 633984 w 4620112"/>
              <a:gd name="connsiteY7" fmla="*/ 694944 h 2704838"/>
              <a:gd name="connsiteX8" fmla="*/ 688848 w 4620112"/>
              <a:gd name="connsiteY8" fmla="*/ 749808 h 2704838"/>
              <a:gd name="connsiteX9" fmla="*/ 688848 w 4620112"/>
              <a:gd name="connsiteY9" fmla="*/ 868680 h 2704838"/>
              <a:gd name="connsiteX10" fmla="*/ 633984 w 4620112"/>
              <a:gd name="connsiteY10" fmla="*/ 905256 h 2704838"/>
              <a:gd name="connsiteX11" fmla="*/ 350520 w 4620112"/>
              <a:gd name="connsiteY11" fmla="*/ 896112 h 2704838"/>
              <a:gd name="connsiteX12" fmla="*/ 332232 w 4620112"/>
              <a:gd name="connsiteY12" fmla="*/ 868680 h 2704838"/>
              <a:gd name="connsiteX13" fmla="*/ 304800 w 4620112"/>
              <a:gd name="connsiteY13" fmla="*/ 859536 h 2704838"/>
              <a:gd name="connsiteX14" fmla="*/ 268224 w 4620112"/>
              <a:gd name="connsiteY14" fmla="*/ 804672 h 2704838"/>
              <a:gd name="connsiteX15" fmla="*/ 249936 w 4620112"/>
              <a:gd name="connsiteY15" fmla="*/ 749808 h 2704838"/>
              <a:gd name="connsiteX16" fmla="*/ 313944 w 4620112"/>
              <a:gd name="connsiteY16" fmla="*/ 576072 h 2704838"/>
              <a:gd name="connsiteX17" fmla="*/ 4620112 w 4620112"/>
              <a:gd name="connsiteY17" fmla="*/ 0 h 2704838"/>
              <a:gd name="connsiteX18" fmla="*/ 3274447 w 4620112"/>
              <a:gd name="connsiteY18" fmla="*/ 0 h 2704838"/>
              <a:gd name="connsiteX19" fmla="*/ 3267456 w 4620112"/>
              <a:gd name="connsiteY19" fmla="*/ 73152 h 2704838"/>
              <a:gd name="connsiteX20" fmla="*/ 3240024 w 4620112"/>
              <a:gd name="connsiteY20" fmla="*/ 118872 h 2704838"/>
              <a:gd name="connsiteX21" fmla="*/ 3203448 w 4620112"/>
              <a:gd name="connsiteY21" fmla="*/ 173736 h 2704838"/>
              <a:gd name="connsiteX22" fmla="*/ 3139440 w 4620112"/>
              <a:gd name="connsiteY22" fmla="*/ 237744 h 2704838"/>
              <a:gd name="connsiteX23" fmla="*/ 3102864 w 4620112"/>
              <a:gd name="connsiteY23" fmla="*/ 246888 h 2704838"/>
              <a:gd name="connsiteX24" fmla="*/ 3029712 w 4620112"/>
              <a:gd name="connsiteY24" fmla="*/ 301752 h 2704838"/>
              <a:gd name="connsiteX25" fmla="*/ 2965704 w 4620112"/>
              <a:gd name="connsiteY25" fmla="*/ 338328 h 2704838"/>
              <a:gd name="connsiteX26" fmla="*/ 2910840 w 4620112"/>
              <a:gd name="connsiteY26" fmla="*/ 356616 h 2704838"/>
              <a:gd name="connsiteX27" fmla="*/ 2810256 w 4620112"/>
              <a:gd name="connsiteY27" fmla="*/ 411480 h 2704838"/>
              <a:gd name="connsiteX28" fmla="*/ 2764536 w 4620112"/>
              <a:gd name="connsiteY28" fmla="*/ 420624 h 2704838"/>
              <a:gd name="connsiteX29" fmla="*/ 2727960 w 4620112"/>
              <a:gd name="connsiteY29" fmla="*/ 438912 h 2704838"/>
              <a:gd name="connsiteX30" fmla="*/ 2700528 w 4620112"/>
              <a:gd name="connsiteY30" fmla="*/ 457200 h 2704838"/>
              <a:gd name="connsiteX31" fmla="*/ 2663952 w 4620112"/>
              <a:gd name="connsiteY31" fmla="*/ 466344 h 2704838"/>
              <a:gd name="connsiteX32" fmla="*/ 2609088 w 4620112"/>
              <a:gd name="connsiteY32" fmla="*/ 484632 h 2704838"/>
              <a:gd name="connsiteX33" fmla="*/ 2535936 w 4620112"/>
              <a:gd name="connsiteY33" fmla="*/ 502920 h 2704838"/>
              <a:gd name="connsiteX34" fmla="*/ 2508504 w 4620112"/>
              <a:gd name="connsiteY34" fmla="*/ 512064 h 2704838"/>
              <a:gd name="connsiteX35" fmla="*/ 2398776 w 4620112"/>
              <a:gd name="connsiteY35" fmla="*/ 566928 h 2704838"/>
              <a:gd name="connsiteX36" fmla="*/ 2325624 w 4620112"/>
              <a:gd name="connsiteY36" fmla="*/ 585216 h 2704838"/>
              <a:gd name="connsiteX37" fmla="*/ 2270760 w 4620112"/>
              <a:gd name="connsiteY37" fmla="*/ 603504 h 2704838"/>
              <a:gd name="connsiteX38" fmla="*/ 2234184 w 4620112"/>
              <a:gd name="connsiteY38" fmla="*/ 612648 h 2704838"/>
              <a:gd name="connsiteX39" fmla="*/ 2197608 w 4620112"/>
              <a:gd name="connsiteY39" fmla="*/ 630936 h 2704838"/>
              <a:gd name="connsiteX40" fmla="*/ 2161032 w 4620112"/>
              <a:gd name="connsiteY40" fmla="*/ 640080 h 2704838"/>
              <a:gd name="connsiteX41" fmla="*/ 2133600 w 4620112"/>
              <a:gd name="connsiteY41" fmla="*/ 649224 h 2704838"/>
              <a:gd name="connsiteX42" fmla="*/ 2069592 w 4620112"/>
              <a:gd name="connsiteY42" fmla="*/ 667512 h 2704838"/>
              <a:gd name="connsiteX43" fmla="*/ 2042160 w 4620112"/>
              <a:gd name="connsiteY43" fmla="*/ 685800 h 2704838"/>
              <a:gd name="connsiteX44" fmla="*/ 1950720 w 4620112"/>
              <a:gd name="connsiteY44" fmla="*/ 704088 h 2704838"/>
              <a:gd name="connsiteX45" fmla="*/ 1886712 w 4620112"/>
              <a:gd name="connsiteY45" fmla="*/ 740664 h 2704838"/>
              <a:gd name="connsiteX46" fmla="*/ 1831848 w 4620112"/>
              <a:gd name="connsiteY46" fmla="*/ 768096 h 2704838"/>
              <a:gd name="connsiteX47" fmla="*/ 1776984 w 4620112"/>
              <a:gd name="connsiteY47" fmla="*/ 777240 h 2704838"/>
              <a:gd name="connsiteX48" fmla="*/ 1676400 w 4620112"/>
              <a:gd name="connsiteY48" fmla="*/ 804672 h 2704838"/>
              <a:gd name="connsiteX49" fmla="*/ 1292352 w 4620112"/>
              <a:gd name="connsiteY49" fmla="*/ 822960 h 2704838"/>
              <a:gd name="connsiteX50" fmla="*/ 1255776 w 4620112"/>
              <a:gd name="connsiteY50" fmla="*/ 832104 h 2704838"/>
              <a:gd name="connsiteX51" fmla="*/ 935736 w 4620112"/>
              <a:gd name="connsiteY51" fmla="*/ 822960 h 2704838"/>
              <a:gd name="connsiteX52" fmla="*/ 908304 w 4620112"/>
              <a:gd name="connsiteY52" fmla="*/ 795528 h 2704838"/>
              <a:gd name="connsiteX53" fmla="*/ 880872 w 4620112"/>
              <a:gd name="connsiteY53" fmla="*/ 740664 h 2704838"/>
              <a:gd name="connsiteX54" fmla="*/ 853440 w 4620112"/>
              <a:gd name="connsiteY54" fmla="*/ 713232 h 2704838"/>
              <a:gd name="connsiteX55" fmla="*/ 807720 w 4620112"/>
              <a:gd name="connsiteY55" fmla="*/ 676656 h 2704838"/>
              <a:gd name="connsiteX56" fmla="*/ 798576 w 4620112"/>
              <a:gd name="connsiteY56" fmla="*/ 649224 h 2704838"/>
              <a:gd name="connsiteX57" fmla="*/ 743712 w 4620112"/>
              <a:gd name="connsiteY57" fmla="*/ 621792 h 2704838"/>
              <a:gd name="connsiteX58" fmla="*/ 716280 w 4620112"/>
              <a:gd name="connsiteY58" fmla="*/ 603504 h 2704838"/>
              <a:gd name="connsiteX59" fmla="*/ 661416 w 4620112"/>
              <a:gd name="connsiteY59" fmla="*/ 585216 h 2704838"/>
              <a:gd name="connsiteX60" fmla="*/ 633984 w 4620112"/>
              <a:gd name="connsiteY60" fmla="*/ 566928 h 2704838"/>
              <a:gd name="connsiteX61" fmla="*/ 533400 w 4620112"/>
              <a:gd name="connsiteY61" fmla="*/ 557784 h 2704838"/>
              <a:gd name="connsiteX62" fmla="*/ 469392 w 4620112"/>
              <a:gd name="connsiteY62" fmla="*/ 530352 h 2704838"/>
              <a:gd name="connsiteX63" fmla="*/ 441960 w 4620112"/>
              <a:gd name="connsiteY63" fmla="*/ 521208 h 2704838"/>
              <a:gd name="connsiteX64" fmla="*/ 387096 w 4620112"/>
              <a:gd name="connsiteY64" fmla="*/ 484632 h 2704838"/>
              <a:gd name="connsiteX65" fmla="*/ 341376 w 4620112"/>
              <a:gd name="connsiteY65" fmla="*/ 429768 h 2704838"/>
              <a:gd name="connsiteX66" fmla="*/ 286512 w 4620112"/>
              <a:gd name="connsiteY66" fmla="*/ 384048 h 2704838"/>
              <a:gd name="connsiteX67" fmla="*/ 213360 w 4620112"/>
              <a:gd name="connsiteY67" fmla="*/ 320040 h 2704838"/>
              <a:gd name="connsiteX68" fmla="*/ 158496 w 4620112"/>
              <a:gd name="connsiteY68" fmla="*/ 301752 h 2704838"/>
              <a:gd name="connsiteX69" fmla="*/ 131064 w 4620112"/>
              <a:gd name="connsiteY69" fmla="*/ 292608 h 2704838"/>
              <a:gd name="connsiteX70" fmla="*/ 103632 w 4620112"/>
              <a:gd name="connsiteY70" fmla="*/ 274320 h 2704838"/>
              <a:gd name="connsiteX71" fmla="*/ 48768 w 4620112"/>
              <a:gd name="connsiteY71" fmla="*/ 228600 h 2704838"/>
              <a:gd name="connsiteX72" fmla="*/ 12192 w 4620112"/>
              <a:gd name="connsiteY72" fmla="*/ 173736 h 2704838"/>
              <a:gd name="connsiteX73" fmla="*/ 16919 w 4620112"/>
              <a:gd name="connsiteY73" fmla="*/ 21859 h 2704838"/>
              <a:gd name="connsiteX74" fmla="*/ 22933 w 4620112"/>
              <a:gd name="connsiteY74" fmla="*/ 0 h 2704838"/>
              <a:gd name="connsiteX75" fmla="*/ 0 w 4620112"/>
              <a:gd name="connsiteY75" fmla="*/ 0 h 2704838"/>
              <a:gd name="connsiteX76" fmla="*/ 0 w 4620112"/>
              <a:gd name="connsiteY76" fmla="*/ 2704838 h 2704838"/>
              <a:gd name="connsiteX77" fmla="*/ 4620112 w 4620112"/>
              <a:gd name="connsiteY77" fmla="*/ 2704838 h 270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20112" h="2704838">
                <a:moveTo>
                  <a:pt x="313944" y="576072"/>
                </a:moveTo>
                <a:cubicBezTo>
                  <a:pt x="341376" y="579120"/>
                  <a:pt x="369463" y="578522"/>
                  <a:pt x="396240" y="585216"/>
                </a:cubicBezTo>
                <a:cubicBezTo>
                  <a:pt x="406902" y="587881"/>
                  <a:pt x="413842" y="598589"/>
                  <a:pt x="423672" y="603504"/>
                </a:cubicBezTo>
                <a:cubicBezTo>
                  <a:pt x="432293" y="607815"/>
                  <a:pt x="442678" y="607967"/>
                  <a:pt x="451104" y="612648"/>
                </a:cubicBezTo>
                <a:cubicBezTo>
                  <a:pt x="470317" y="623322"/>
                  <a:pt x="485116" y="642273"/>
                  <a:pt x="505968" y="649224"/>
                </a:cubicBezTo>
                <a:cubicBezTo>
                  <a:pt x="548144" y="663283"/>
                  <a:pt x="523949" y="656478"/>
                  <a:pt x="579120" y="667512"/>
                </a:cubicBezTo>
                <a:cubicBezTo>
                  <a:pt x="588264" y="673608"/>
                  <a:pt x="596722" y="680885"/>
                  <a:pt x="606552" y="685800"/>
                </a:cubicBezTo>
                <a:cubicBezTo>
                  <a:pt x="615173" y="690111"/>
                  <a:pt x="626376" y="689026"/>
                  <a:pt x="633984" y="694944"/>
                </a:cubicBezTo>
                <a:cubicBezTo>
                  <a:pt x="654399" y="710822"/>
                  <a:pt x="688848" y="749808"/>
                  <a:pt x="688848" y="749808"/>
                </a:cubicBezTo>
                <a:cubicBezTo>
                  <a:pt x="702592" y="791041"/>
                  <a:pt x="715116" y="816144"/>
                  <a:pt x="688848" y="868680"/>
                </a:cubicBezTo>
                <a:cubicBezTo>
                  <a:pt x="679018" y="888339"/>
                  <a:pt x="633984" y="905256"/>
                  <a:pt x="633984" y="905256"/>
                </a:cubicBezTo>
                <a:cubicBezTo>
                  <a:pt x="539496" y="902208"/>
                  <a:pt x="444370" y="907488"/>
                  <a:pt x="350520" y="896112"/>
                </a:cubicBezTo>
                <a:cubicBezTo>
                  <a:pt x="339610" y="894790"/>
                  <a:pt x="340814" y="875545"/>
                  <a:pt x="332232" y="868680"/>
                </a:cubicBezTo>
                <a:cubicBezTo>
                  <a:pt x="324706" y="862659"/>
                  <a:pt x="313944" y="862584"/>
                  <a:pt x="304800" y="859536"/>
                </a:cubicBezTo>
                <a:cubicBezTo>
                  <a:pt x="292608" y="841248"/>
                  <a:pt x="275175" y="825524"/>
                  <a:pt x="268224" y="804672"/>
                </a:cubicBezTo>
                <a:lnTo>
                  <a:pt x="249936" y="749808"/>
                </a:lnTo>
                <a:cubicBezTo>
                  <a:pt x="259688" y="603524"/>
                  <a:pt x="303276" y="605028"/>
                  <a:pt x="313944" y="576072"/>
                </a:cubicBezTo>
                <a:close/>
                <a:moveTo>
                  <a:pt x="4620112" y="0"/>
                </a:moveTo>
                <a:lnTo>
                  <a:pt x="3274447" y="0"/>
                </a:lnTo>
                <a:lnTo>
                  <a:pt x="3267456" y="73152"/>
                </a:lnTo>
                <a:cubicBezTo>
                  <a:pt x="3264943" y="90746"/>
                  <a:pt x="3249566" y="103878"/>
                  <a:pt x="3240024" y="118872"/>
                </a:cubicBezTo>
                <a:cubicBezTo>
                  <a:pt x="3228224" y="137415"/>
                  <a:pt x="3216636" y="156152"/>
                  <a:pt x="3203448" y="173736"/>
                </a:cubicBezTo>
                <a:cubicBezTo>
                  <a:pt x="3181502" y="202997"/>
                  <a:pt x="3173578" y="220675"/>
                  <a:pt x="3139440" y="237744"/>
                </a:cubicBezTo>
                <a:cubicBezTo>
                  <a:pt x="3128200" y="243364"/>
                  <a:pt x="3115056" y="243840"/>
                  <a:pt x="3102864" y="246888"/>
                </a:cubicBezTo>
                <a:cubicBezTo>
                  <a:pt x="3060109" y="289643"/>
                  <a:pt x="3090308" y="263880"/>
                  <a:pt x="3029712" y="301752"/>
                </a:cubicBezTo>
                <a:cubicBezTo>
                  <a:pt x="3000386" y="320081"/>
                  <a:pt x="3000391" y="324453"/>
                  <a:pt x="2965704" y="338328"/>
                </a:cubicBezTo>
                <a:cubicBezTo>
                  <a:pt x="2947806" y="345487"/>
                  <a:pt x="2926880" y="345923"/>
                  <a:pt x="2910840" y="356616"/>
                </a:cubicBezTo>
                <a:cubicBezTo>
                  <a:pt x="2882229" y="375690"/>
                  <a:pt x="2839892" y="405553"/>
                  <a:pt x="2810256" y="411480"/>
                </a:cubicBezTo>
                <a:lnTo>
                  <a:pt x="2764536" y="420624"/>
                </a:lnTo>
                <a:cubicBezTo>
                  <a:pt x="2752344" y="426720"/>
                  <a:pt x="2739795" y="432149"/>
                  <a:pt x="2727960" y="438912"/>
                </a:cubicBezTo>
                <a:cubicBezTo>
                  <a:pt x="2718418" y="444364"/>
                  <a:pt x="2710629" y="452871"/>
                  <a:pt x="2700528" y="457200"/>
                </a:cubicBezTo>
                <a:cubicBezTo>
                  <a:pt x="2688977" y="462150"/>
                  <a:pt x="2675989" y="462733"/>
                  <a:pt x="2663952" y="466344"/>
                </a:cubicBezTo>
                <a:cubicBezTo>
                  <a:pt x="2645488" y="471883"/>
                  <a:pt x="2627790" y="479957"/>
                  <a:pt x="2609088" y="484632"/>
                </a:cubicBezTo>
                <a:cubicBezTo>
                  <a:pt x="2584704" y="490728"/>
                  <a:pt x="2559781" y="494972"/>
                  <a:pt x="2535936" y="502920"/>
                </a:cubicBezTo>
                <a:cubicBezTo>
                  <a:pt x="2526792" y="505968"/>
                  <a:pt x="2516930" y="507383"/>
                  <a:pt x="2508504" y="512064"/>
                </a:cubicBezTo>
                <a:cubicBezTo>
                  <a:pt x="2435361" y="552699"/>
                  <a:pt x="2476455" y="547508"/>
                  <a:pt x="2398776" y="566928"/>
                </a:cubicBezTo>
                <a:cubicBezTo>
                  <a:pt x="2374392" y="573024"/>
                  <a:pt x="2349469" y="577268"/>
                  <a:pt x="2325624" y="585216"/>
                </a:cubicBezTo>
                <a:cubicBezTo>
                  <a:pt x="2307336" y="591312"/>
                  <a:pt x="2289462" y="598829"/>
                  <a:pt x="2270760" y="603504"/>
                </a:cubicBezTo>
                <a:cubicBezTo>
                  <a:pt x="2258568" y="606552"/>
                  <a:pt x="2245951" y="608235"/>
                  <a:pt x="2234184" y="612648"/>
                </a:cubicBezTo>
                <a:cubicBezTo>
                  <a:pt x="2221421" y="617434"/>
                  <a:pt x="2210371" y="626150"/>
                  <a:pt x="2197608" y="630936"/>
                </a:cubicBezTo>
                <a:cubicBezTo>
                  <a:pt x="2185841" y="635349"/>
                  <a:pt x="2173116" y="636628"/>
                  <a:pt x="2161032" y="640080"/>
                </a:cubicBezTo>
                <a:cubicBezTo>
                  <a:pt x="2151764" y="642728"/>
                  <a:pt x="2142868" y="646576"/>
                  <a:pt x="2133600" y="649224"/>
                </a:cubicBezTo>
                <a:cubicBezTo>
                  <a:pt x="2119928" y="653130"/>
                  <a:pt x="2084208" y="660204"/>
                  <a:pt x="2069592" y="667512"/>
                </a:cubicBezTo>
                <a:cubicBezTo>
                  <a:pt x="2059762" y="672427"/>
                  <a:pt x="2052664" y="682568"/>
                  <a:pt x="2042160" y="685800"/>
                </a:cubicBezTo>
                <a:cubicBezTo>
                  <a:pt x="2012451" y="694941"/>
                  <a:pt x="1950720" y="704088"/>
                  <a:pt x="1950720" y="704088"/>
                </a:cubicBezTo>
                <a:cubicBezTo>
                  <a:pt x="1862277" y="770420"/>
                  <a:pt x="1956529" y="705756"/>
                  <a:pt x="1886712" y="740664"/>
                </a:cubicBezTo>
                <a:cubicBezTo>
                  <a:pt x="1847255" y="760393"/>
                  <a:pt x="1873219" y="758903"/>
                  <a:pt x="1831848" y="768096"/>
                </a:cubicBezTo>
                <a:cubicBezTo>
                  <a:pt x="1813749" y="772118"/>
                  <a:pt x="1795083" y="773218"/>
                  <a:pt x="1776984" y="777240"/>
                </a:cubicBezTo>
                <a:cubicBezTo>
                  <a:pt x="1729749" y="787737"/>
                  <a:pt x="1748365" y="801245"/>
                  <a:pt x="1676400" y="804672"/>
                </a:cubicBezTo>
                <a:lnTo>
                  <a:pt x="1292352" y="822960"/>
                </a:lnTo>
                <a:cubicBezTo>
                  <a:pt x="1280160" y="826008"/>
                  <a:pt x="1268343" y="832104"/>
                  <a:pt x="1255776" y="832104"/>
                </a:cubicBezTo>
                <a:cubicBezTo>
                  <a:pt x="1149052" y="832104"/>
                  <a:pt x="1041873" y="834132"/>
                  <a:pt x="935736" y="822960"/>
                </a:cubicBezTo>
                <a:cubicBezTo>
                  <a:pt x="922875" y="821606"/>
                  <a:pt x="916583" y="805462"/>
                  <a:pt x="908304" y="795528"/>
                </a:cubicBezTo>
                <a:cubicBezTo>
                  <a:pt x="836363" y="709199"/>
                  <a:pt x="935859" y="823144"/>
                  <a:pt x="880872" y="740664"/>
                </a:cubicBezTo>
                <a:cubicBezTo>
                  <a:pt x="873699" y="729904"/>
                  <a:pt x="861719" y="723166"/>
                  <a:pt x="853440" y="713232"/>
                </a:cubicBezTo>
                <a:cubicBezTo>
                  <a:pt x="821624" y="675053"/>
                  <a:pt x="852753" y="691667"/>
                  <a:pt x="807720" y="676656"/>
                </a:cubicBezTo>
                <a:cubicBezTo>
                  <a:pt x="804672" y="667512"/>
                  <a:pt x="804597" y="656750"/>
                  <a:pt x="798576" y="649224"/>
                </a:cubicBezTo>
                <a:cubicBezTo>
                  <a:pt x="781106" y="627386"/>
                  <a:pt x="765799" y="632835"/>
                  <a:pt x="743712" y="621792"/>
                </a:cubicBezTo>
                <a:cubicBezTo>
                  <a:pt x="733882" y="616877"/>
                  <a:pt x="726323" y="607967"/>
                  <a:pt x="716280" y="603504"/>
                </a:cubicBezTo>
                <a:cubicBezTo>
                  <a:pt x="698664" y="595675"/>
                  <a:pt x="677456" y="595909"/>
                  <a:pt x="661416" y="585216"/>
                </a:cubicBezTo>
                <a:cubicBezTo>
                  <a:pt x="652272" y="579120"/>
                  <a:pt x="644730" y="569231"/>
                  <a:pt x="633984" y="566928"/>
                </a:cubicBezTo>
                <a:cubicBezTo>
                  <a:pt x="601065" y="559874"/>
                  <a:pt x="566928" y="560832"/>
                  <a:pt x="533400" y="557784"/>
                </a:cubicBezTo>
                <a:cubicBezTo>
                  <a:pt x="457278" y="538753"/>
                  <a:pt x="532540" y="561926"/>
                  <a:pt x="469392" y="530352"/>
                </a:cubicBezTo>
                <a:cubicBezTo>
                  <a:pt x="460771" y="526041"/>
                  <a:pt x="450386" y="525889"/>
                  <a:pt x="441960" y="521208"/>
                </a:cubicBezTo>
                <a:cubicBezTo>
                  <a:pt x="422747" y="510534"/>
                  <a:pt x="387096" y="484632"/>
                  <a:pt x="387096" y="484632"/>
                </a:cubicBezTo>
                <a:cubicBezTo>
                  <a:pt x="369114" y="457659"/>
                  <a:pt x="367778" y="451770"/>
                  <a:pt x="341376" y="429768"/>
                </a:cubicBezTo>
                <a:cubicBezTo>
                  <a:pt x="302143" y="397074"/>
                  <a:pt x="322941" y="427762"/>
                  <a:pt x="286512" y="384048"/>
                </a:cubicBezTo>
                <a:cubicBezTo>
                  <a:pt x="257790" y="349582"/>
                  <a:pt x="273851" y="340204"/>
                  <a:pt x="213360" y="320040"/>
                </a:cubicBezTo>
                <a:lnTo>
                  <a:pt x="158496" y="301752"/>
                </a:lnTo>
                <a:cubicBezTo>
                  <a:pt x="149352" y="298704"/>
                  <a:pt x="139084" y="297955"/>
                  <a:pt x="131064" y="292608"/>
                </a:cubicBezTo>
                <a:cubicBezTo>
                  <a:pt x="121920" y="286512"/>
                  <a:pt x="112075" y="281355"/>
                  <a:pt x="103632" y="274320"/>
                </a:cubicBezTo>
                <a:cubicBezTo>
                  <a:pt x="33226" y="215648"/>
                  <a:pt x="116876" y="274006"/>
                  <a:pt x="48768" y="228600"/>
                </a:cubicBezTo>
                <a:cubicBezTo>
                  <a:pt x="36576" y="210312"/>
                  <a:pt x="11037" y="195685"/>
                  <a:pt x="12192" y="173736"/>
                </a:cubicBezTo>
                <a:cubicBezTo>
                  <a:pt x="14469" y="130467"/>
                  <a:pt x="8777" y="73573"/>
                  <a:pt x="16919" y="21859"/>
                </a:cubicBezTo>
                <a:lnTo>
                  <a:pt x="22933" y="0"/>
                </a:lnTo>
                <a:lnTo>
                  <a:pt x="0" y="0"/>
                </a:lnTo>
                <a:lnTo>
                  <a:pt x="0" y="2704838"/>
                </a:lnTo>
                <a:lnTo>
                  <a:pt x="4620112" y="2704838"/>
                </a:lnTo>
                <a:close/>
              </a:path>
            </a:pathLst>
          </a:custGeom>
        </p:spPr>
      </p:pic>
      <p:sp>
        <p:nvSpPr>
          <p:cNvPr id="5" name="Titre 4">
            <a:extLst>
              <a:ext uri="{FF2B5EF4-FFF2-40B4-BE49-F238E27FC236}">
                <a16:creationId xmlns:a16="http://schemas.microsoft.com/office/drawing/2014/main" id="{4754F158-2D1E-A8E9-0F7B-787476C58254}"/>
              </a:ext>
            </a:extLst>
          </p:cNvPr>
          <p:cNvSpPr>
            <a:spLocks noGrp="1"/>
          </p:cNvSpPr>
          <p:nvPr>
            <p:ph type="title"/>
          </p:nvPr>
        </p:nvSpPr>
        <p:spPr>
          <a:xfrm>
            <a:off x="5490379" y="728752"/>
            <a:ext cx="5862362" cy="4639053"/>
          </a:xfrm>
        </p:spPr>
        <p:txBody>
          <a:bodyPr vert="horz" lIns="91440" tIns="45720" rIns="91440" bIns="45720" rtlCol="0" anchor="ctr">
            <a:normAutofit/>
          </a:bodyPr>
          <a:lstStyle/>
          <a:p>
            <a:pPr algn="r"/>
            <a:r>
              <a:rPr lang="en-US" sz="6000" dirty="0" err="1"/>
              <a:t>Algorithme</a:t>
            </a:r>
            <a:r>
              <a:rPr lang="en-US" sz="6000" dirty="0"/>
              <a:t> de tri par </a:t>
            </a:r>
            <a:r>
              <a:rPr lang="en-US" sz="6000" dirty="0" err="1"/>
              <a:t>sélection</a:t>
            </a:r>
            <a:r>
              <a:rPr lang="en-US" sz="6000" dirty="0"/>
              <a:t> :</a:t>
            </a:r>
          </a:p>
        </p:txBody>
      </p:sp>
    </p:spTree>
    <p:extLst>
      <p:ext uri="{BB962C8B-B14F-4D97-AF65-F5344CB8AC3E}">
        <p14:creationId xmlns:p14="http://schemas.microsoft.com/office/powerpoint/2010/main" val="2697803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7C65C55A3D14468BB3F004BE23A765" ma:contentTypeVersion="0" ma:contentTypeDescription="Crée un document." ma:contentTypeScope="" ma:versionID="0d654d9b4f78063972242c057ad1bed7">
  <xsd:schema xmlns:xsd="http://www.w3.org/2001/XMLSchema" xmlns:xs="http://www.w3.org/2001/XMLSchema" xmlns:p="http://schemas.microsoft.com/office/2006/metadata/properties" targetNamespace="http://schemas.microsoft.com/office/2006/metadata/properties" ma:root="true" ma:fieldsID="1726774883029b7edcfaa3929cee29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1A0148-299C-45CA-93AE-E1D22F71F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184CB38-D82D-479B-8DB7-FA14AC317157}">
  <ds:schemaRefs>
    <ds:schemaRef ds:uri="http://schemas.microsoft.com/sharepoint/v3/contenttype/forms"/>
  </ds:schemaRefs>
</ds:datastoreItem>
</file>

<file path=customXml/itemProps3.xml><?xml version="1.0" encoding="utf-8"?>
<ds:datastoreItem xmlns:ds="http://schemas.openxmlformats.org/officeDocument/2006/customXml" ds:itemID="{1D6CD3E6-7280-4F32-86DD-5BC4DABC5210}">
  <ds:schemaRefs>
    <ds:schemaRef ds:uri="http://purl.org/dc/dcmitype/"/>
    <ds:schemaRef ds:uri="http://schemas.openxmlformats.org/package/2006/metadata/core-properties"/>
    <ds:schemaRef ds:uri="http://purl.org/dc/elements/1.1/"/>
    <ds:schemaRef ds:uri="http://www.w3.org/XML/1998/namespace"/>
    <ds:schemaRef ds:uri="http://schemas.microsoft.com/office/2006/metadata/properties"/>
    <ds:schemaRef ds:uri="http://schemas.microsoft.com/office/infopath/2007/PartnerControls"/>
    <ds:schemaRef ds:uri="http://schemas.microsoft.com/office/2006/documentManagement/typ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TM03457452[[fn=Céleste]]</Template>
  <TotalTime>1296</TotalTime>
  <Words>913</Words>
  <Application>Microsoft Office PowerPoint</Application>
  <PresentationFormat>Grand écran</PresentationFormat>
  <Paragraphs>96</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Calibri Light</vt:lpstr>
      <vt:lpstr>Century Gothic (Corps)</vt:lpstr>
      <vt:lpstr>Consolas</vt:lpstr>
      <vt:lpstr>Céleste</vt:lpstr>
      <vt:lpstr>       Les types de tri : </vt:lpstr>
      <vt:lpstr>             Définition de tri:</vt:lpstr>
      <vt:lpstr>Les types de tri :</vt:lpstr>
      <vt:lpstr>Tri par sélection </vt:lpstr>
      <vt:lpstr>Définition de tri par sélection :</vt:lpstr>
      <vt:lpstr>Propriétés de tri par sélection :</vt:lpstr>
      <vt:lpstr>les étapes de tri par sélection :  Le tri par sélection est la méthode de tri la plus simple. Elle consiste à :  </vt:lpstr>
      <vt:lpstr>Exemple de tri par sélection :</vt:lpstr>
      <vt:lpstr>Algorithme de tri par sélection :</vt:lpstr>
      <vt:lpstr>Présentation PowerPoint</vt:lpstr>
      <vt:lpstr>Exemple d’ algorithme de tri par sélection :</vt:lpstr>
      <vt:lpstr>Présentation PowerPoint</vt:lpstr>
      <vt:lpstr>Application sur pyhton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types de tri :</dc:title>
  <dc:creator>ELMELIANI YOUSSEF</dc:creator>
  <cp:lastModifiedBy>ELMELIANI YOUSSEF</cp:lastModifiedBy>
  <cp:revision>6</cp:revision>
  <dcterms:created xsi:type="dcterms:W3CDTF">2022-11-14T20:57:52Z</dcterms:created>
  <dcterms:modified xsi:type="dcterms:W3CDTF">2022-11-25T10:01:58Z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0x010100507C65C55A3D14468BB3F004BE23A765</vt:lpwstr>
  </property>
</Properties>
</file>