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7" r:id="rId2"/>
    <p:sldId id="398" r:id="rId3"/>
    <p:sldId id="399" r:id="rId4"/>
    <p:sldId id="400" r:id="rId5"/>
    <p:sldId id="401" r:id="rId6"/>
    <p:sldId id="402" r:id="rId7"/>
    <p:sldId id="495" r:id="rId8"/>
    <p:sldId id="403" r:id="rId9"/>
    <p:sldId id="404" r:id="rId10"/>
    <p:sldId id="49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96" r:id="rId22"/>
    <p:sldId id="497" r:id="rId23"/>
    <p:sldId id="498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99" r:id="rId33"/>
    <p:sldId id="423" r:id="rId34"/>
    <p:sldId id="424" r:id="rId35"/>
    <p:sldId id="425" r:id="rId36"/>
    <p:sldId id="426" r:id="rId37"/>
    <p:sldId id="427" r:id="rId38"/>
    <p:sldId id="428" r:id="rId39"/>
  </p:sldIdLst>
  <p:sldSz cx="19010313" cy="10693400"/>
  <p:notesSz cx="12192000" cy="10693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714" y="72"/>
      </p:cViewPr>
      <p:guideLst>
        <p:guide orient="horz" pos="2880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4424" y="3314954"/>
            <a:ext cx="100234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68850" y="5988304"/>
            <a:ext cx="825463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743646" y="560069"/>
            <a:ext cx="19279626" cy="671851"/>
          </a:xfrm>
        </p:spPr>
        <p:txBody>
          <a:bodyPr lIns="0" tIns="0" rIns="0" bIns="0"/>
          <a:lstStyle>
            <a:lvl1pPr>
              <a:defRPr sz="4366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5355559" y="2984754"/>
            <a:ext cx="22503456" cy="383951"/>
          </a:xfrm>
        </p:spPr>
        <p:txBody>
          <a:bodyPr lIns="0" tIns="0" rIns="0" bIns="0"/>
          <a:lstStyle>
            <a:lvl1pPr>
              <a:defRPr sz="2495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" y="17"/>
            <a:ext cx="19000806" cy="685520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831" y="1461516"/>
            <a:ext cx="17338000" cy="5148580"/>
          </a:xfrm>
          <a:custGeom>
            <a:avLst/>
            <a:gdLst/>
            <a:ahLst/>
            <a:cxnLst/>
            <a:rect l="l" t="t" r="r" b="b"/>
            <a:pathLst>
              <a:path w="11119485" h="5148580">
                <a:moveTo>
                  <a:pt x="11119104" y="0"/>
                </a:moveTo>
                <a:lnTo>
                  <a:pt x="0" y="0"/>
                </a:lnTo>
                <a:lnTo>
                  <a:pt x="0" y="5148072"/>
                </a:lnTo>
                <a:lnTo>
                  <a:pt x="11119104" y="5148072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8" name="bg object 18"/>
          <p:cNvSpPr/>
          <p:nvPr/>
        </p:nvSpPr>
        <p:spPr>
          <a:xfrm>
            <a:off x="838831" y="1461516"/>
            <a:ext cx="17338000" cy="5148580"/>
          </a:xfrm>
          <a:custGeom>
            <a:avLst/>
            <a:gdLst/>
            <a:ahLst/>
            <a:cxnLst/>
            <a:rect l="l" t="t" r="r" b="b"/>
            <a:pathLst>
              <a:path w="11119485" h="5148580">
                <a:moveTo>
                  <a:pt x="0" y="5148072"/>
                </a:moveTo>
                <a:lnTo>
                  <a:pt x="11119104" y="5148072"/>
                </a:lnTo>
                <a:lnTo>
                  <a:pt x="11119104" y="0"/>
                </a:lnTo>
                <a:lnTo>
                  <a:pt x="0" y="0"/>
                </a:lnTo>
                <a:lnTo>
                  <a:pt x="0" y="5148072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9" name="bg object 19"/>
          <p:cNvSpPr/>
          <p:nvPr/>
        </p:nvSpPr>
        <p:spPr>
          <a:xfrm>
            <a:off x="1" y="5059680"/>
            <a:ext cx="836652" cy="1347470"/>
          </a:xfrm>
          <a:custGeom>
            <a:avLst/>
            <a:gdLst/>
            <a:ahLst/>
            <a:cxnLst/>
            <a:rect l="l" t="t" r="r" b="b"/>
            <a:pathLst>
              <a:path w="536575" h="1347470">
                <a:moveTo>
                  <a:pt x="536448" y="0"/>
                </a:moveTo>
                <a:lnTo>
                  <a:pt x="0" y="0"/>
                </a:lnTo>
                <a:lnTo>
                  <a:pt x="0" y="1078992"/>
                </a:lnTo>
                <a:lnTo>
                  <a:pt x="4318" y="1127213"/>
                </a:lnTo>
                <a:lnTo>
                  <a:pt x="16776" y="1172591"/>
                </a:lnTo>
                <a:lnTo>
                  <a:pt x="36614" y="1214374"/>
                </a:lnTo>
                <a:lnTo>
                  <a:pt x="63080" y="1251813"/>
                </a:lnTo>
                <a:lnTo>
                  <a:pt x="95402" y="1284135"/>
                </a:lnTo>
                <a:lnTo>
                  <a:pt x="132842" y="1310601"/>
                </a:lnTo>
                <a:lnTo>
                  <a:pt x="174625" y="1330439"/>
                </a:lnTo>
                <a:lnTo>
                  <a:pt x="220002" y="1342898"/>
                </a:lnTo>
                <a:lnTo>
                  <a:pt x="268224" y="1347216"/>
                </a:lnTo>
                <a:lnTo>
                  <a:pt x="536448" y="1347216"/>
                </a:lnTo>
                <a:lnTo>
                  <a:pt x="536448" y="1078992"/>
                </a:lnTo>
                <a:lnTo>
                  <a:pt x="536448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743646" y="560069"/>
            <a:ext cx="19279626" cy="671851"/>
          </a:xfrm>
        </p:spPr>
        <p:txBody>
          <a:bodyPr lIns="0" tIns="0" rIns="0" bIns="0"/>
          <a:lstStyle>
            <a:lvl1pPr>
              <a:defRPr sz="4366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89617" y="2459482"/>
            <a:ext cx="512966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073052" y="2459482"/>
            <a:ext cx="512966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743646" y="560069"/>
            <a:ext cx="19279626" cy="671851"/>
          </a:xfrm>
        </p:spPr>
        <p:txBody>
          <a:bodyPr lIns="0" tIns="0" rIns="0" bIns="0"/>
          <a:lstStyle>
            <a:lvl1pPr>
              <a:defRPr sz="4366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0"/>
            <a:ext cx="11788373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60005" y="0"/>
                </a:moveTo>
                <a:lnTo>
                  <a:pt x="0" y="0"/>
                </a:lnTo>
                <a:lnTo>
                  <a:pt x="0" y="10692003"/>
                </a:lnTo>
                <a:lnTo>
                  <a:pt x="7560005" y="10692003"/>
                </a:lnTo>
                <a:lnTo>
                  <a:pt x="7560005" y="0"/>
                </a:lnTo>
                <a:close/>
              </a:path>
            </a:pathLst>
          </a:custGeom>
          <a:solidFill>
            <a:srgbClr val="134A9C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3743646" y="560069"/>
            <a:ext cx="1927962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5355559" y="2984754"/>
            <a:ext cx="2250345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57795" y="6672784"/>
            <a:ext cx="3098087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9802">
              <a:lnSpc>
                <a:spcPts val="1645"/>
              </a:lnSpc>
            </a:pPr>
            <a:r>
              <a:rPr lang="fr-FR" smtClean="0"/>
              <a:t>Copyright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pc="-8" smtClean="0"/>
              <a:t>Tout</a:t>
            </a:r>
            <a:r>
              <a:rPr lang="fr-FR" spc="-23" smtClean="0"/>
              <a:t> </a:t>
            </a:r>
            <a:r>
              <a:rPr lang="fr-FR" smtClean="0"/>
              <a:t>droit</a:t>
            </a:r>
            <a:r>
              <a:rPr lang="fr-FR" spc="-62" smtClean="0"/>
              <a:t> </a:t>
            </a:r>
            <a:r>
              <a:rPr lang="fr-FR" smtClean="0"/>
              <a:t>réservé</a:t>
            </a:r>
            <a:r>
              <a:rPr lang="fr-FR" spc="-55" smtClean="0"/>
              <a:t> </a:t>
            </a:r>
            <a:r>
              <a:rPr lang="fr-FR" smtClean="0"/>
              <a:t>-</a:t>
            </a:r>
            <a:r>
              <a:rPr lang="fr-FR" spc="-23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89617" y="9944862"/>
            <a:ext cx="2712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469905" y="6669431"/>
            <a:ext cx="418819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9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59406">
              <a:lnSpc>
                <a:spcPts val="1645"/>
              </a:lnSpc>
            </a:pPr>
            <a:fld id="{81D60167-4931-47E6-BA6A-407CBD079E47}" type="slidenum">
              <a:rPr lang="fr-FR" smtClean="0"/>
              <a:pPr marL="59406">
                <a:lnSpc>
                  <a:spcPts val="1645"/>
                </a:lnSpc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12866">
        <a:defRPr>
          <a:latin typeface="+mn-lt"/>
          <a:ea typeface="+mn-ea"/>
          <a:cs typeface="+mn-cs"/>
        </a:defRPr>
      </a:lvl2pPr>
      <a:lvl3pPr marL="1425732">
        <a:defRPr>
          <a:latin typeface="+mn-lt"/>
          <a:ea typeface="+mn-ea"/>
          <a:cs typeface="+mn-cs"/>
        </a:defRPr>
      </a:lvl3pPr>
      <a:lvl4pPr marL="2138599">
        <a:defRPr>
          <a:latin typeface="+mn-lt"/>
          <a:ea typeface="+mn-ea"/>
          <a:cs typeface="+mn-cs"/>
        </a:defRPr>
      </a:lvl4pPr>
      <a:lvl5pPr marL="2851465">
        <a:defRPr>
          <a:latin typeface="+mn-lt"/>
          <a:ea typeface="+mn-ea"/>
          <a:cs typeface="+mn-cs"/>
        </a:defRPr>
      </a:lvl5pPr>
      <a:lvl6pPr marL="3564331">
        <a:defRPr>
          <a:latin typeface="+mn-lt"/>
          <a:ea typeface="+mn-ea"/>
          <a:cs typeface="+mn-cs"/>
        </a:defRPr>
      </a:lvl6pPr>
      <a:lvl7pPr marL="4277197">
        <a:defRPr>
          <a:latin typeface="+mn-lt"/>
          <a:ea typeface="+mn-ea"/>
          <a:cs typeface="+mn-cs"/>
        </a:defRPr>
      </a:lvl7pPr>
      <a:lvl8pPr marL="4990064">
        <a:defRPr>
          <a:latin typeface="+mn-lt"/>
          <a:ea typeface="+mn-ea"/>
          <a:cs typeface="+mn-cs"/>
        </a:defRPr>
      </a:lvl8pPr>
      <a:lvl9pPr marL="57029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12866">
        <a:defRPr>
          <a:latin typeface="+mn-lt"/>
          <a:ea typeface="+mn-ea"/>
          <a:cs typeface="+mn-cs"/>
        </a:defRPr>
      </a:lvl2pPr>
      <a:lvl3pPr marL="1425732">
        <a:defRPr>
          <a:latin typeface="+mn-lt"/>
          <a:ea typeface="+mn-ea"/>
          <a:cs typeface="+mn-cs"/>
        </a:defRPr>
      </a:lvl3pPr>
      <a:lvl4pPr marL="2138599">
        <a:defRPr>
          <a:latin typeface="+mn-lt"/>
          <a:ea typeface="+mn-ea"/>
          <a:cs typeface="+mn-cs"/>
        </a:defRPr>
      </a:lvl4pPr>
      <a:lvl5pPr marL="2851465">
        <a:defRPr>
          <a:latin typeface="+mn-lt"/>
          <a:ea typeface="+mn-ea"/>
          <a:cs typeface="+mn-cs"/>
        </a:defRPr>
      </a:lvl5pPr>
      <a:lvl6pPr marL="3564331">
        <a:defRPr>
          <a:latin typeface="+mn-lt"/>
          <a:ea typeface="+mn-ea"/>
          <a:cs typeface="+mn-cs"/>
        </a:defRPr>
      </a:lvl6pPr>
      <a:lvl7pPr marL="4277197">
        <a:defRPr>
          <a:latin typeface="+mn-lt"/>
          <a:ea typeface="+mn-ea"/>
          <a:cs typeface="+mn-cs"/>
        </a:defRPr>
      </a:lvl7pPr>
      <a:lvl8pPr marL="4990064">
        <a:defRPr>
          <a:latin typeface="+mn-lt"/>
          <a:ea typeface="+mn-ea"/>
          <a:cs typeface="+mn-cs"/>
        </a:defRPr>
      </a:lvl8pPr>
      <a:lvl9pPr marL="570293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7353"/>
            <a:ext cx="101087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480268" y="9554834"/>
            <a:ext cx="3370370" cy="1121806"/>
            <a:chOff x="8010143" y="6132576"/>
            <a:chExt cx="2161540" cy="719455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61540" cy="719455"/>
            </a:xfrm>
            <a:custGeom>
              <a:avLst/>
              <a:gdLst/>
              <a:ahLst/>
              <a:cxnLst/>
              <a:rect l="l" t="t" r="r" b="b"/>
              <a:pathLst>
                <a:path w="2161540" h="719454">
                  <a:moveTo>
                    <a:pt x="2041144" y="0"/>
                  </a:moveTo>
                  <a:lnTo>
                    <a:pt x="119887" y="0"/>
                  </a:lnTo>
                  <a:lnTo>
                    <a:pt x="73241" y="9420"/>
                  </a:lnTo>
                  <a:lnTo>
                    <a:pt x="35131" y="35112"/>
                  </a:lnTo>
                  <a:lnTo>
                    <a:pt x="9427" y="73219"/>
                  </a:lnTo>
                  <a:lnTo>
                    <a:pt x="0" y="119888"/>
                  </a:lnTo>
                  <a:lnTo>
                    <a:pt x="0" y="719327"/>
                  </a:lnTo>
                  <a:lnTo>
                    <a:pt x="2161031" y="719327"/>
                  </a:lnTo>
                  <a:lnTo>
                    <a:pt x="2161031" y="119888"/>
                  </a:lnTo>
                  <a:lnTo>
                    <a:pt x="2151604" y="73219"/>
                  </a:lnTo>
                  <a:lnTo>
                    <a:pt x="2125900" y="35112"/>
                  </a:lnTo>
                  <a:lnTo>
                    <a:pt x="2087790" y="9420"/>
                  </a:lnTo>
                  <a:lnTo>
                    <a:pt x="204114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9736"/>
              <a:ext cx="402335" cy="39624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9165" y="586718"/>
            <a:ext cx="3122444" cy="10075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4866" y="296810"/>
            <a:ext cx="1601619" cy="158260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9224" y="3670744"/>
            <a:ext cx="8268496" cy="4260387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2807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2807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0058A0"/>
                </a:solidFill>
                <a:latin typeface="Calibri"/>
                <a:cs typeface="Calibri"/>
              </a:rPr>
              <a:t>que</a:t>
            </a:r>
            <a:r>
              <a:rPr sz="2807" b="1" spc="-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7" b="1" spc="-23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2807" b="1" spc="3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7" b="1" spc="-16" dirty="0">
                <a:solidFill>
                  <a:srgbClr val="0058A0"/>
                </a:solidFill>
                <a:latin typeface="Calibri"/>
                <a:cs typeface="Calibri"/>
              </a:rPr>
              <a:t>allez apprendre</a:t>
            </a:r>
            <a:r>
              <a:rPr sz="2807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7" b="1" spc="-8" dirty="0">
                <a:solidFill>
                  <a:srgbClr val="0058A0"/>
                </a:solidFill>
                <a:latin typeface="Calibri"/>
                <a:cs typeface="Calibri"/>
              </a:rPr>
              <a:t>dans ce </a:t>
            </a:r>
            <a:r>
              <a:rPr sz="2807" b="1" spc="-16" dirty="0">
                <a:solidFill>
                  <a:srgbClr val="0058A0"/>
                </a:solidFill>
                <a:latin typeface="Calibri"/>
                <a:cs typeface="Calibri"/>
              </a:rPr>
              <a:t>chapitre </a:t>
            </a:r>
            <a:r>
              <a:rPr sz="2807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2807">
              <a:latin typeface="Calibri"/>
              <a:cs typeface="Calibri"/>
            </a:endParaRPr>
          </a:p>
          <a:p>
            <a:pPr>
              <a:spcBef>
                <a:spcPts val="16"/>
              </a:spcBef>
            </a:pPr>
            <a:endParaRPr sz="2885">
              <a:latin typeface="Calibri"/>
              <a:cs typeface="Calibri"/>
            </a:endParaRPr>
          </a:p>
          <a:p>
            <a:pPr marL="556432" indent="-537620">
              <a:buSzPct val="112500"/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2495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2495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fonctions</a:t>
            </a:r>
            <a:r>
              <a:rPr sz="2495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lambda</a:t>
            </a:r>
            <a:r>
              <a:rPr sz="2495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2495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Python</a:t>
            </a:r>
            <a:endParaRPr sz="2495">
              <a:latin typeface="Calibri"/>
              <a:cs typeface="Calibri"/>
            </a:endParaRPr>
          </a:p>
          <a:p>
            <a:pPr marL="556432" indent="-537620">
              <a:spcBef>
                <a:spcPts val="2471"/>
              </a:spcBef>
              <a:buSzPct val="112500"/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2495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structures</a:t>
            </a:r>
            <a:r>
              <a:rPr sz="2495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Python</a:t>
            </a:r>
            <a:r>
              <a:rPr sz="2495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endParaRPr sz="2495">
              <a:latin typeface="Calibri"/>
              <a:cs typeface="Calibri"/>
            </a:endParaRPr>
          </a:p>
          <a:p>
            <a:pPr marL="556432">
              <a:spcBef>
                <a:spcPts val="413"/>
              </a:spcBef>
            </a:pP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différencier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27">
              <a:latin typeface="Calibri"/>
              <a:cs typeface="Calibri"/>
            </a:endParaRPr>
          </a:p>
          <a:p>
            <a:pPr marL="556432" indent="-537620">
              <a:buSzPct val="112500"/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2495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2495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manipulation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31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2495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fichiers</a:t>
            </a:r>
            <a:r>
              <a:rPr sz="2495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2495">
              <a:latin typeface="Calibri"/>
              <a:cs typeface="Calibri"/>
            </a:endParaRPr>
          </a:p>
          <a:p>
            <a:pPr marL="556432">
              <a:spcBef>
                <a:spcPts val="452"/>
              </a:spcBef>
            </a:pP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1949">
              <a:latin typeface="Calibri"/>
              <a:cs typeface="Calibri"/>
            </a:endParaRPr>
          </a:p>
          <a:p>
            <a:pPr marL="556432" indent="-537620">
              <a:buSzPct val="112500"/>
              <a:buFont typeface="Arial MT"/>
              <a:buChar char="•"/>
              <a:tabLst>
                <a:tab pos="556432" algn="l"/>
                <a:tab pos="557422" algn="l"/>
              </a:tabLst>
            </a:pP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2495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principales</a:t>
            </a:r>
            <a:r>
              <a:rPr sz="2495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555555"/>
                </a:solidFill>
                <a:latin typeface="Calibri"/>
                <a:cs typeface="Calibri"/>
              </a:rPr>
              <a:t>bibliothèques</a:t>
            </a:r>
            <a:r>
              <a:rPr sz="2495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555555"/>
                </a:solidFill>
                <a:latin typeface="Calibri"/>
                <a:cs typeface="Calibri"/>
              </a:rPr>
              <a:t>standards</a:t>
            </a:r>
            <a:r>
              <a:rPr sz="2495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495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555555"/>
                </a:solidFill>
                <a:latin typeface="Calibri"/>
                <a:cs typeface="Calibri"/>
              </a:rPr>
              <a:t>Python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50194" y="9758877"/>
            <a:ext cx="1972320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dirty="0">
                <a:solidFill>
                  <a:srgbClr val="FFFFFF"/>
                </a:solidFill>
                <a:latin typeface="Calibri"/>
                <a:cs typeface="Calibri"/>
              </a:rPr>
              <a:t>28</a:t>
            </a:r>
            <a:r>
              <a:rPr sz="3742" b="1" spc="-1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42" b="1" spc="-8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5846766" y="865931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58A0"/>
                </a:solidFill>
              </a:rPr>
              <a:t>CHAPITRE</a:t>
            </a:r>
            <a:r>
              <a:rPr spc="-133" dirty="0">
                <a:solidFill>
                  <a:srgbClr val="0058A0"/>
                </a:solidFill>
              </a:rPr>
              <a:t> </a:t>
            </a:r>
            <a:r>
              <a:rPr dirty="0">
                <a:solidFill>
                  <a:srgbClr val="0058A0"/>
                </a:solidFill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41835" y="1716048"/>
            <a:ext cx="5252589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MANIPULER</a:t>
            </a:r>
            <a:r>
              <a:rPr sz="3742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LES </a:t>
            </a: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3742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9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52" y="-12601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37261" y="860684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58A0"/>
                </a:solidFill>
              </a:rPr>
              <a:t>CHAPITRE</a:t>
            </a:r>
            <a:r>
              <a:rPr spc="-133" dirty="0">
                <a:solidFill>
                  <a:srgbClr val="0058A0"/>
                </a:solidFill>
              </a:rPr>
              <a:t> </a:t>
            </a:r>
            <a:r>
              <a:rPr dirty="0">
                <a:solidFill>
                  <a:srgbClr val="0058A0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51340" y="1710801"/>
            <a:ext cx="5252589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MANIPULER</a:t>
            </a:r>
            <a:r>
              <a:rPr sz="3742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LES </a:t>
            </a: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8729" y="4641362"/>
            <a:ext cx="6133796" cy="278309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332671" indent="-313859">
              <a:spcBef>
                <a:spcPts val="164"/>
              </a:spcBef>
              <a:buAutoNum type="arabicPeriod"/>
              <a:tabLst>
                <a:tab pos="333661" algn="l"/>
              </a:tabLst>
            </a:pPr>
            <a:r>
              <a:rPr sz="2495" spc="-16" dirty="0">
                <a:solidFill>
                  <a:srgbClr val="AEABAB"/>
                </a:solidFill>
                <a:latin typeface="Calibri"/>
                <a:cs typeface="Calibri"/>
              </a:rPr>
              <a:t>Manipulation</a:t>
            </a:r>
            <a:r>
              <a:rPr sz="2495" spc="-31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2495" spc="16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AEABAB"/>
                </a:solidFill>
                <a:latin typeface="Calibri"/>
                <a:cs typeface="Calibri"/>
              </a:rPr>
              <a:t>fonctions</a:t>
            </a:r>
            <a:r>
              <a:rPr sz="2495" spc="8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AEABAB"/>
                </a:solidFill>
                <a:latin typeface="Calibri"/>
                <a:cs typeface="Calibri"/>
              </a:rPr>
              <a:t>lambda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78"/>
              </a:spcBef>
              <a:buAutoNum type="arabicPeriod"/>
            </a:pPr>
            <a:endParaRPr sz="2573">
              <a:latin typeface="Calibri"/>
              <a:cs typeface="Calibri"/>
            </a:endParaRPr>
          </a:p>
          <a:p>
            <a:pPr marL="337621" indent="-318810">
              <a:buAutoNum type="arabicPeriod"/>
              <a:tabLst>
                <a:tab pos="338611" algn="l"/>
              </a:tabLst>
            </a:pPr>
            <a:r>
              <a:rPr sz="2495" b="1" spc="-16" dirty="0">
                <a:solidFill>
                  <a:srgbClr val="FF912B"/>
                </a:solidFill>
                <a:latin typeface="Calibri"/>
                <a:cs typeface="Calibri"/>
              </a:rPr>
              <a:t>Listes,</a:t>
            </a:r>
            <a:r>
              <a:rPr sz="2495" b="1" spc="-5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912B"/>
                </a:solidFill>
                <a:latin typeface="Calibri"/>
                <a:cs typeface="Calibri"/>
              </a:rPr>
              <a:t>tuples,</a:t>
            </a:r>
            <a:r>
              <a:rPr sz="2495" b="1" spc="-47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912B"/>
                </a:solidFill>
                <a:latin typeface="Calibri"/>
                <a:cs typeface="Calibri"/>
              </a:rPr>
              <a:t>dictionnaires,</a:t>
            </a:r>
            <a:r>
              <a:rPr sz="2495" b="1" dirty="0">
                <a:solidFill>
                  <a:srgbClr val="FF912B"/>
                </a:solidFill>
                <a:latin typeface="Calibri"/>
                <a:cs typeface="Calibri"/>
              </a:rPr>
              <a:t> ensembles</a:t>
            </a:r>
            <a:r>
              <a:rPr sz="2495" b="1" spc="-109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FF912B"/>
                </a:solidFill>
                <a:latin typeface="Calibri"/>
                <a:cs typeface="Calibri"/>
              </a:rPr>
              <a:t>(set)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78"/>
              </a:spcBef>
              <a:buAutoNum type="arabicPeriod"/>
            </a:pPr>
            <a:endParaRPr sz="2573">
              <a:latin typeface="Calibri"/>
              <a:cs typeface="Calibri"/>
            </a:endParaRPr>
          </a:p>
          <a:p>
            <a:pPr marL="332671" indent="-313859">
              <a:spcBef>
                <a:spcPts val="8"/>
              </a:spcBef>
              <a:buAutoNum type="arabicPeriod"/>
              <a:tabLst>
                <a:tab pos="333661" algn="l"/>
              </a:tabLst>
            </a:pPr>
            <a:r>
              <a:rPr sz="2495" spc="-16" dirty="0">
                <a:solidFill>
                  <a:srgbClr val="AEABAB"/>
                </a:solidFill>
                <a:latin typeface="Calibri"/>
                <a:cs typeface="Calibri"/>
              </a:rPr>
              <a:t>Fichiers</a:t>
            </a:r>
            <a:r>
              <a:rPr sz="2495" spc="-47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2495" spc="-8" dirty="0">
                <a:solidFill>
                  <a:srgbClr val="AEABAB"/>
                </a:solidFill>
                <a:latin typeface="Calibri"/>
                <a:cs typeface="Calibri"/>
              </a:rPr>
              <a:t> données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78"/>
              </a:spcBef>
              <a:buAutoNum type="arabicPeriod"/>
            </a:pPr>
            <a:endParaRPr sz="2573">
              <a:latin typeface="Calibri"/>
              <a:cs typeface="Calibri"/>
            </a:endParaRPr>
          </a:p>
          <a:p>
            <a:pPr marL="332671" indent="-313859">
              <a:buAutoNum type="arabicPeriod"/>
              <a:tabLst>
                <a:tab pos="333661" algn="l"/>
              </a:tabLst>
            </a:pPr>
            <a:r>
              <a:rPr sz="2495" spc="-16" dirty="0">
                <a:solidFill>
                  <a:srgbClr val="AEABAB"/>
                </a:solidFill>
                <a:latin typeface="Calibri"/>
                <a:cs typeface="Calibri"/>
              </a:rPr>
              <a:t>Bibliothèques</a:t>
            </a:r>
            <a:r>
              <a:rPr sz="2495" spc="47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AEABAB"/>
                </a:solidFill>
                <a:latin typeface="Calibri"/>
                <a:cs typeface="Calibri"/>
              </a:rPr>
              <a:t>standards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07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966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81549" y="722390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45683" y="537040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3158" y="535341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55315" y="8281961"/>
            <a:ext cx="8954649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Liste[i]=</a:t>
            </a:r>
            <a:r>
              <a:rPr sz="1871" b="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val: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changer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trouvant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position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05932" y="5037434"/>
            <a:ext cx="10680429" cy="2709960"/>
            <a:chOff x="2627185" y="3230689"/>
            <a:chExt cx="6849745" cy="1737995"/>
          </a:xfrm>
        </p:grpSpPr>
        <p:sp>
          <p:nvSpPr>
            <p:cNvPr id="13" name="object 13"/>
            <p:cNvSpPr/>
            <p:nvPr/>
          </p:nvSpPr>
          <p:spPr>
            <a:xfrm>
              <a:off x="2631948" y="3235451"/>
              <a:ext cx="6840220" cy="1728470"/>
            </a:xfrm>
            <a:custGeom>
              <a:avLst/>
              <a:gdLst/>
              <a:ahLst/>
              <a:cxnLst/>
              <a:rect l="l" t="t" r="r" b="b"/>
              <a:pathLst>
                <a:path w="6840220" h="1728470">
                  <a:moveTo>
                    <a:pt x="6839711" y="0"/>
                  </a:moveTo>
                  <a:lnTo>
                    <a:pt x="0" y="0"/>
                  </a:lnTo>
                  <a:lnTo>
                    <a:pt x="0" y="1728216"/>
                  </a:lnTo>
                  <a:lnTo>
                    <a:pt x="6839711" y="1728216"/>
                  </a:lnTo>
                  <a:lnTo>
                    <a:pt x="6839711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2631948" y="3235451"/>
              <a:ext cx="6840220" cy="1728470"/>
            </a:xfrm>
            <a:custGeom>
              <a:avLst/>
              <a:gdLst/>
              <a:ahLst/>
              <a:cxnLst/>
              <a:rect l="l" t="t" r="r" b="b"/>
              <a:pathLst>
                <a:path w="6840220" h="1728470">
                  <a:moveTo>
                    <a:pt x="0" y="1728216"/>
                  </a:moveTo>
                  <a:lnTo>
                    <a:pt x="6839711" y="1728216"/>
                  </a:lnTo>
                  <a:lnTo>
                    <a:pt x="6839711" y="0"/>
                  </a:lnTo>
                  <a:lnTo>
                    <a:pt x="0" y="0"/>
                  </a:lnTo>
                  <a:lnTo>
                    <a:pt x="0" y="172821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95909" y="2294335"/>
            <a:ext cx="16438970" cy="3129673"/>
          </a:xfrm>
          <a:prstGeom prst="rect">
            <a:avLst/>
          </a:prstGeom>
        </p:spPr>
        <p:txBody>
          <a:bodyPr vert="horz" wrap="square" lIns="0" tIns="219807" rIns="0" bIns="0" rtlCol="0">
            <a:spAutoFit/>
          </a:bodyPr>
          <a:lstStyle/>
          <a:p>
            <a:pPr marL="79207">
              <a:spcBef>
                <a:spcPts val="1731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dynamiques</a:t>
            </a:r>
            <a:r>
              <a:rPr sz="2495" b="1" spc="-1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(Liste)</a:t>
            </a:r>
            <a:endParaRPr sz="2495" dirty="0">
              <a:latin typeface="Calibri"/>
              <a:cs typeface="Calibri"/>
            </a:endParaRPr>
          </a:p>
          <a:p>
            <a:pPr marL="344550" indent="-266335">
              <a:spcBef>
                <a:spcPts val="1169"/>
              </a:spcBef>
              <a:buFont typeface="Arial MT"/>
              <a:buChar char="•"/>
              <a:tabLst>
                <a:tab pos="345542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collection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ordonnée,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modifiable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contenir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endParaRPr sz="1871" dirty="0">
              <a:latin typeface="Calibri"/>
              <a:cs typeface="Calibri"/>
            </a:endParaRPr>
          </a:p>
          <a:p>
            <a:pPr marL="344550" marR="27723" indent="-266335">
              <a:lnSpc>
                <a:spcPts val="2027"/>
              </a:lnSpc>
              <a:spcBef>
                <a:spcPts val="1559"/>
              </a:spcBef>
              <a:buFont typeface="Arial MT"/>
              <a:buChar char="•"/>
              <a:tabLst>
                <a:tab pos="345542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déclarée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série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(n'oubliez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guillemets,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simples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doubles,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71" spc="47" dirty="0" smtClean="0">
                <a:solidFill>
                  <a:srgbClr val="555555"/>
                </a:solidFill>
                <a:latin typeface="Calibri"/>
                <a:cs typeface="Calibri"/>
              </a:rPr>
              <a:t/>
            </a:r>
            <a:br>
              <a:rPr lang="fr-FR" sz="1871" spc="47" dirty="0" smtClean="0">
                <a:solidFill>
                  <a:srgbClr val="555555"/>
                </a:solidFill>
                <a:latin typeface="Calibri"/>
                <a:cs typeface="Calibri"/>
              </a:rPr>
            </a:br>
            <a:r>
              <a:rPr sz="1871" spc="-8" dirty="0" err="1" smtClean="0">
                <a:solidFill>
                  <a:srgbClr val="555555"/>
                </a:solidFill>
                <a:latin typeface="Calibri"/>
                <a:cs typeface="Calibri"/>
              </a:rPr>
              <a:t>s'il</a:t>
            </a:r>
            <a:r>
              <a:rPr sz="1871" spc="8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s'agit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caractères)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séparées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virgules,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tout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encadré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crochets</a:t>
            </a:r>
            <a:endParaRPr sz="1871" dirty="0">
              <a:latin typeface="Calibri"/>
              <a:cs typeface="Calibri"/>
            </a:endParaRPr>
          </a:p>
          <a:p>
            <a:pPr marR="1852462" algn="ctr">
              <a:spcBef>
                <a:spcPts val="1310"/>
              </a:spcBef>
            </a:pP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Liste=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[el1,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elt2,…eln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]</a:t>
            </a:r>
            <a:endParaRPr sz="1871" dirty="0">
              <a:latin typeface="Calibri"/>
              <a:cs typeface="Calibri"/>
            </a:endParaRPr>
          </a:p>
          <a:p>
            <a:pPr marL="344550" indent="-266335">
              <a:spcBef>
                <a:spcPts val="1349"/>
              </a:spcBef>
              <a:buFont typeface="Arial MT"/>
              <a:buChar char="•"/>
              <a:tabLst>
                <a:tab pos="345542" algn="l"/>
              </a:tabLst>
            </a:pP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Liste[i]: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d’accéder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trouvant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871" spc="-34" baseline="24305" dirty="0">
                <a:solidFill>
                  <a:srgbClr val="555555"/>
                </a:solidFill>
                <a:latin typeface="Calibri"/>
                <a:cs typeface="Calibri"/>
              </a:rPr>
              <a:t>ème</a:t>
            </a:r>
            <a:r>
              <a:rPr sz="1871" spc="292" baseline="24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position</a:t>
            </a:r>
            <a:endParaRPr sz="1871" dirty="0">
              <a:latin typeface="Calibri"/>
              <a:cs typeface="Calibri"/>
            </a:endParaRPr>
          </a:p>
          <a:p>
            <a:pPr marL="3055424">
              <a:spcBef>
                <a:spcPts val="1333"/>
              </a:spcBef>
              <a:tabLst>
                <a:tab pos="7158365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["apple","banana","cherry“]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#déclarer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2174" y="5389397"/>
            <a:ext cx="1585183" cy="1337512"/>
          </a:xfrm>
          <a:prstGeom prst="rect">
            <a:avLst/>
          </a:prstGeom>
        </p:spPr>
        <p:txBody>
          <a:bodyPr vert="horz" wrap="square" lIns="0" tIns="15842" rIns="0" bIns="0" rtlCol="0">
            <a:spAutoFit/>
          </a:bodyPr>
          <a:lstStyle/>
          <a:p>
            <a:pPr marR="7921">
              <a:lnSpc>
                <a:spcPct val="152600"/>
              </a:lnSpc>
              <a:spcBef>
                <a:spcPts val="125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print(thislist)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 smtClean="0">
                <a:solidFill>
                  <a:srgbClr val="555555"/>
                </a:solidFill>
                <a:latin typeface="Calibri"/>
                <a:cs typeface="Calibri"/>
              </a:rPr>
              <a:t>print(</a:t>
            </a:r>
            <a:r>
              <a:rPr sz="1871" spc="-16" dirty="0" err="1" smtClean="0">
                <a:solidFill>
                  <a:srgbClr val="555555"/>
                </a:solidFill>
                <a:latin typeface="Calibri"/>
                <a:cs typeface="Calibri"/>
              </a:rPr>
              <a:t>thislist</a:t>
            </a:r>
            <a:r>
              <a:rPr sz="1871" spc="-16" dirty="0" smtClean="0">
                <a:solidFill>
                  <a:srgbClr val="555555"/>
                </a:solidFill>
                <a:latin typeface="Calibri"/>
                <a:cs typeface="Calibri"/>
              </a:rPr>
              <a:t>[</a:t>
            </a:r>
            <a:r>
              <a:rPr lang="fr-FR" sz="1871" spc="-16" dirty="0" smtClean="0">
                <a:solidFill>
                  <a:srgbClr val="555555"/>
                </a:solidFill>
                <a:latin typeface="Calibri"/>
                <a:cs typeface="Calibri"/>
              </a:rPr>
              <a:t>0</a:t>
            </a:r>
            <a:r>
              <a:rPr sz="1871" spc="-16" dirty="0" smtClean="0">
                <a:solidFill>
                  <a:srgbClr val="555555"/>
                </a:solidFill>
                <a:latin typeface="Calibri"/>
                <a:cs typeface="Calibri"/>
              </a:rPr>
              <a:t>]) </a:t>
            </a:r>
            <a:r>
              <a:rPr sz="1871" spc="-8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ri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[-1]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endParaRPr sz="1871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69292" y="5389398"/>
            <a:ext cx="4142664" cy="1339439"/>
          </a:xfrm>
          <a:prstGeom prst="rect">
            <a:avLst/>
          </a:prstGeom>
        </p:spPr>
        <p:txBody>
          <a:bodyPr vert="horz" wrap="square" lIns="0" tIns="166340" rIns="0" bIns="0" rtlCol="0">
            <a:spAutoFit/>
          </a:bodyPr>
          <a:lstStyle/>
          <a:p>
            <a:pPr marL="3960">
              <a:spcBef>
                <a:spcPts val="1310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162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élément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  <a:p>
            <a:pPr marL="7921">
              <a:spcBef>
                <a:spcPts val="1201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position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-1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(cycle)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52173" y="6694715"/>
            <a:ext cx="10016058" cy="899651"/>
          </a:xfrm>
          <a:prstGeom prst="rect">
            <a:avLst/>
          </a:prstGeom>
        </p:spPr>
        <p:txBody>
          <a:bodyPr vert="horz" wrap="square" lIns="0" tIns="168320" rIns="0" bIns="0" rtlCol="0">
            <a:spAutoFit/>
          </a:bodyPr>
          <a:lstStyle/>
          <a:p>
            <a:pPr>
              <a:spcBef>
                <a:spcPts val="1325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thislist1=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["apple","banana","cherry","orange","kiwi","melon","mango"]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162"/>
              </a:spcBef>
              <a:tabLst>
                <a:tab pos="4149476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print(thislist1[2:5])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position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jusqu’à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5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(5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inclus)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05931" y="8668404"/>
            <a:ext cx="8513056" cy="1341613"/>
            <a:chOff x="2627185" y="5559361"/>
            <a:chExt cx="5459730" cy="860425"/>
          </a:xfrm>
        </p:grpSpPr>
        <p:sp>
          <p:nvSpPr>
            <p:cNvPr id="20" name="object 20"/>
            <p:cNvSpPr/>
            <p:nvPr/>
          </p:nvSpPr>
          <p:spPr>
            <a:xfrm>
              <a:off x="2631948" y="5564123"/>
              <a:ext cx="5450205" cy="850900"/>
            </a:xfrm>
            <a:custGeom>
              <a:avLst/>
              <a:gdLst/>
              <a:ahLst/>
              <a:cxnLst/>
              <a:rect l="l" t="t" r="r" b="b"/>
              <a:pathLst>
                <a:path w="5450205" h="850900">
                  <a:moveTo>
                    <a:pt x="5449824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5449824" y="850391"/>
                  </a:lnTo>
                  <a:lnTo>
                    <a:pt x="5449824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1948" y="5564123"/>
              <a:ext cx="5450205" cy="850900"/>
            </a:xfrm>
            <a:custGeom>
              <a:avLst/>
              <a:gdLst/>
              <a:ahLst/>
              <a:cxnLst/>
              <a:rect l="l" t="t" r="r" b="b"/>
              <a:pathLst>
                <a:path w="5450205" h="850900">
                  <a:moveTo>
                    <a:pt x="0" y="850391"/>
                  </a:moveTo>
                  <a:lnTo>
                    <a:pt x="5449824" y="850391"/>
                  </a:lnTo>
                  <a:lnTo>
                    <a:pt x="5449824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92766" y="8578084"/>
            <a:ext cx="8005124" cy="1344438"/>
          </a:xfrm>
          <a:prstGeom prst="rect">
            <a:avLst/>
          </a:prstGeom>
        </p:spPr>
        <p:txBody>
          <a:bodyPr vert="horz" wrap="square" lIns="0" tIns="171291" rIns="0" bIns="0" rtlCol="0">
            <a:spAutoFit/>
          </a:bodyPr>
          <a:lstStyle/>
          <a:p>
            <a:pPr marL="59406">
              <a:spcBef>
                <a:spcPts val="1349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["apple","banana","cherry"]</a:t>
            </a:r>
            <a:endParaRPr sz="1871">
              <a:latin typeface="Calibri"/>
              <a:cs typeface="Calibri"/>
            </a:endParaRPr>
          </a:p>
          <a:p>
            <a:pPr marL="59406">
              <a:spcBef>
                <a:spcPts val="1201"/>
              </a:spcBef>
              <a:tabLst>
                <a:tab pos="3110869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thislist[1]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="blackcurrant"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#modifier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valeur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871" b="1" baseline="24305" dirty="0">
                <a:solidFill>
                  <a:srgbClr val="555555"/>
                </a:solidFill>
                <a:latin typeface="Calibri"/>
                <a:cs typeface="Calibri"/>
              </a:rPr>
              <a:t>ère</a:t>
            </a:r>
            <a:r>
              <a:rPr sz="1871" b="1" spc="210" baseline="24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position</a:t>
            </a:r>
            <a:endParaRPr sz="1871">
              <a:latin typeface="Calibri"/>
              <a:cs typeface="Calibri"/>
            </a:endParaRPr>
          </a:p>
          <a:p>
            <a:pPr marL="59406">
              <a:spcBef>
                <a:spcPts val="1162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print(thislist)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7967302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8479412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150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934141" y="8856427"/>
            <a:ext cx="3978304" cy="63578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407" rIns="0" bIns="0" rtlCol="0">
            <a:spAutoFit/>
          </a:bodyPr>
          <a:lstStyle/>
          <a:p>
            <a:pPr marL="144553">
              <a:spcBef>
                <a:spcPts val="468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Affichage:</a:t>
            </a:r>
            <a:endParaRPr sz="1871">
              <a:latin typeface="Calibri"/>
              <a:cs typeface="Calibri"/>
            </a:endParaRPr>
          </a:p>
          <a:p>
            <a:pPr marL="144553"/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[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pp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ur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b="1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rr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y'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]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89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789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0248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09831" y="722390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73965" y="537040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1440" y="535341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83597" y="2274432"/>
            <a:ext cx="10740827" cy="1080512"/>
          </a:xfrm>
          <a:prstGeom prst="rect">
            <a:avLst/>
          </a:prstGeom>
        </p:spPr>
        <p:txBody>
          <a:bodyPr vert="horz" wrap="square" lIns="0" tIns="239609" rIns="0" bIns="0" rtlCol="0">
            <a:spAutoFit/>
          </a:bodyPr>
          <a:lstStyle/>
          <a:p>
            <a:pPr marL="19802">
              <a:spcBef>
                <a:spcPts val="1887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dynamiques</a:t>
            </a:r>
            <a:r>
              <a:rPr sz="2495" b="1" spc="-1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(Liste)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28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Parcourir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possible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l’instruction</a:t>
            </a:r>
            <a:r>
              <a:rPr sz="1871" spc="16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u="sng" spc="-16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for</a:t>
            </a:r>
            <a:r>
              <a:rPr sz="1871" b="1" u="sng" spc="8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 </a:t>
            </a:r>
            <a:r>
              <a:rPr sz="1871" b="1" u="sng" spc="-8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elem</a:t>
            </a:r>
            <a:r>
              <a:rPr sz="1871" b="1" u="sng" spc="39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 </a:t>
            </a:r>
            <a:r>
              <a:rPr sz="1871" b="1" u="sng" spc="-8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in</a:t>
            </a:r>
            <a:r>
              <a:rPr sz="1871" b="1" u="sng" spc="39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 </a:t>
            </a:r>
            <a:r>
              <a:rPr sz="1871" b="1" u="sng" spc="-31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liste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elem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1826" y="3581065"/>
            <a:ext cx="9144752" cy="1244459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2279" rIns="0" bIns="0" rtlCol="0">
            <a:spAutoFit/>
          </a:bodyPr>
          <a:lstStyle/>
          <a:p>
            <a:pPr marL="138613">
              <a:spcBef>
                <a:spcPts val="569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["apple", "banana", "cherry"]</a:t>
            </a:r>
            <a:endParaRPr sz="1871">
              <a:latin typeface="Calibri"/>
              <a:cs typeface="Calibri"/>
            </a:endParaRPr>
          </a:p>
          <a:p>
            <a:pPr marL="138613">
              <a:spcBef>
                <a:spcPts val="1201"/>
              </a:spcBef>
              <a:tabLst>
                <a:tab pos="1825730" algn="l"/>
              </a:tabLst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thislist: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#parcourir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  <a:p>
            <a:pPr marL="357423">
              <a:spcBef>
                <a:spcPts val="1162"/>
              </a:spcBef>
              <a:tabLst>
                <a:tab pos="1883155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print(x)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 valeur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correspond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54400" y="6311126"/>
            <a:ext cx="9159604" cy="1341613"/>
            <a:chOff x="2255329" y="4047553"/>
            <a:chExt cx="5874385" cy="860425"/>
          </a:xfrm>
        </p:grpSpPr>
        <p:sp>
          <p:nvSpPr>
            <p:cNvPr id="14" name="object 14"/>
            <p:cNvSpPr/>
            <p:nvPr/>
          </p:nvSpPr>
          <p:spPr>
            <a:xfrm>
              <a:off x="2260092" y="4052315"/>
              <a:ext cx="5864860" cy="850900"/>
            </a:xfrm>
            <a:custGeom>
              <a:avLst/>
              <a:gdLst/>
              <a:ahLst/>
              <a:cxnLst/>
              <a:rect l="l" t="t" r="r" b="b"/>
              <a:pathLst>
                <a:path w="5864859" h="850900">
                  <a:moveTo>
                    <a:pt x="5864352" y="0"/>
                  </a:moveTo>
                  <a:lnTo>
                    <a:pt x="0" y="0"/>
                  </a:lnTo>
                  <a:lnTo>
                    <a:pt x="0" y="850392"/>
                  </a:lnTo>
                  <a:lnTo>
                    <a:pt x="5864352" y="850392"/>
                  </a:lnTo>
                  <a:lnTo>
                    <a:pt x="5864352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0092" y="4052315"/>
              <a:ext cx="5864860" cy="850900"/>
            </a:xfrm>
            <a:custGeom>
              <a:avLst/>
              <a:gdLst/>
              <a:ahLst/>
              <a:cxnLst/>
              <a:rect l="l" t="t" r="r" b="b"/>
              <a:pathLst>
                <a:path w="5864859" h="850900">
                  <a:moveTo>
                    <a:pt x="0" y="850392"/>
                  </a:moveTo>
                  <a:lnTo>
                    <a:pt x="5864352" y="850392"/>
                  </a:lnTo>
                  <a:lnTo>
                    <a:pt x="5864352" y="0"/>
                  </a:lnTo>
                  <a:lnTo>
                    <a:pt x="0" y="0"/>
                  </a:lnTo>
                  <a:lnTo>
                    <a:pt x="0" y="850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3597" y="5766381"/>
            <a:ext cx="10261608" cy="259582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elem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possible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utilisant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l’instruction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u="sng" spc="-8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if</a:t>
            </a:r>
            <a:r>
              <a:rPr sz="1871" b="1" u="sng" spc="31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 </a:t>
            </a:r>
            <a:r>
              <a:rPr sz="1871" b="1" u="sng" spc="-16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elem</a:t>
            </a:r>
            <a:r>
              <a:rPr sz="1871" b="1" u="sng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 </a:t>
            </a:r>
            <a:r>
              <a:rPr sz="1871" b="1" u="sng" spc="-8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in</a:t>
            </a:r>
            <a:r>
              <a:rPr sz="1871" b="1" u="sng" spc="39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 </a:t>
            </a:r>
            <a:r>
              <a:rPr sz="1871" b="1" u="sng" spc="-23" dirty="0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6"/>
              </a:spcBef>
              <a:buClr>
                <a:srgbClr val="555555"/>
              </a:buClr>
              <a:buFont typeface="Arial MT"/>
              <a:buChar char="•"/>
            </a:pPr>
            <a:endParaRPr sz="2027">
              <a:latin typeface="Calibri"/>
              <a:cs typeface="Calibri"/>
            </a:endParaRPr>
          </a:p>
          <a:p>
            <a:pPr marL="2416815">
              <a:spcBef>
                <a:spcPts val="8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["apple", "banana", "cherry"]</a:t>
            </a:r>
            <a:endParaRPr sz="1871">
              <a:latin typeface="Calibri"/>
              <a:cs typeface="Calibri"/>
            </a:endParaRPr>
          </a:p>
          <a:p>
            <a:pPr marL="2416815">
              <a:spcBef>
                <a:spcPts val="1193"/>
              </a:spcBef>
              <a:tabLst>
                <a:tab pos="4794025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if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"apple"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thislist: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#vérifier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  <a:p>
            <a:pPr marL="2688100">
              <a:spcBef>
                <a:spcPts val="1162"/>
              </a:spcBef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print("Yes,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'apple'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is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fruits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list")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70"/>
              </a:spcBef>
            </a:pPr>
            <a:endParaRPr sz="1403">
              <a:latin typeface="Calibri"/>
              <a:cs typeface="Calibri"/>
            </a:endParaRPr>
          </a:p>
          <a:p>
            <a:pPr marL="337621" indent="-318810">
              <a:buFont typeface="Arial MT"/>
              <a:buChar char="•"/>
              <a:tabLst>
                <a:tab pos="337621" algn="l"/>
                <a:tab pos="338611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len(Liste)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longueur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995584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8507694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151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61826" y="8566522"/>
            <a:ext cx="6915001" cy="803671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3269" rIns="0" bIns="0" rtlCol="0">
            <a:spAutoFit/>
          </a:bodyPr>
          <a:lstStyle/>
          <a:p>
            <a:pPr marL="138613">
              <a:spcBef>
                <a:spcPts val="57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["apple", "banana", "cherry"]</a:t>
            </a:r>
            <a:endParaRPr sz="1871">
              <a:latin typeface="Calibri"/>
              <a:cs typeface="Calibri"/>
            </a:endParaRPr>
          </a:p>
          <a:p>
            <a:pPr marL="138613">
              <a:spcBef>
                <a:spcPts val="1201"/>
              </a:spcBef>
              <a:tabLst>
                <a:tab pos="2029689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print(len(thislist))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 afficher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longueur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d’une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042" y="722390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36176" y="537040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1" y="535341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grpSp>
        <p:nvGrpSpPr>
          <p:cNvPr id="11" name="object 11"/>
          <p:cNvGrpSpPr/>
          <p:nvPr/>
        </p:nvGrpSpPr>
        <p:grpSpPr>
          <a:xfrm>
            <a:off x="3426312" y="3706713"/>
            <a:ext cx="10646765" cy="3636712"/>
            <a:chOff x="2197417" y="2377249"/>
            <a:chExt cx="6828155" cy="2332355"/>
          </a:xfrm>
        </p:grpSpPr>
        <p:sp>
          <p:nvSpPr>
            <p:cNvPr id="12" name="object 12"/>
            <p:cNvSpPr/>
            <p:nvPr/>
          </p:nvSpPr>
          <p:spPr>
            <a:xfrm>
              <a:off x="2202179" y="2382011"/>
              <a:ext cx="6818630" cy="893444"/>
            </a:xfrm>
            <a:custGeom>
              <a:avLst/>
              <a:gdLst/>
              <a:ahLst/>
              <a:cxnLst/>
              <a:rect l="l" t="t" r="r" b="b"/>
              <a:pathLst>
                <a:path w="6818630" h="893445">
                  <a:moveTo>
                    <a:pt x="6818376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6818376" y="893063"/>
                  </a:lnTo>
                  <a:lnTo>
                    <a:pt x="6818376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2179" y="2382011"/>
              <a:ext cx="6818630" cy="893444"/>
            </a:xfrm>
            <a:custGeom>
              <a:avLst/>
              <a:gdLst/>
              <a:ahLst/>
              <a:cxnLst/>
              <a:rect l="l" t="t" r="r" b="b"/>
              <a:pathLst>
                <a:path w="6818630" h="893445">
                  <a:moveTo>
                    <a:pt x="0" y="893063"/>
                  </a:moveTo>
                  <a:lnTo>
                    <a:pt x="6818376" y="893063"/>
                  </a:lnTo>
                  <a:lnTo>
                    <a:pt x="6818376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2179" y="3808475"/>
              <a:ext cx="6818630" cy="896619"/>
            </a:xfrm>
            <a:custGeom>
              <a:avLst/>
              <a:gdLst/>
              <a:ahLst/>
              <a:cxnLst/>
              <a:rect l="l" t="t" r="r" b="b"/>
              <a:pathLst>
                <a:path w="6818630" h="896620">
                  <a:moveTo>
                    <a:pt x="6818376" y="0"/>
                  </a:moveTo>
                  <a:lnTo>
                    <a:pt x="0" y="0"/>
                  </a:lnTo>
                  <a:lnTo>
                    <a:pt x="0" y="896112"/>
                  </a:lnTo>
                  <a:lnTo>
                    <a:pt x="6818376" y="896112"/>
                  </a:lnTo>
                  <a:lnTo>
                    <a:pt x="6818376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2179" y="3808475"/>
              <a:ext cx="6818630" cy="896619"/>
            </a:xfrm>
            <a:custGeom>
              <a:avLst/>
              <a:gdLst/>
              <a:ahLst/>
              <a:cxnLst/>
              <a:rect l="l" t="t" r="r" b="b"/>
              <a:pathLst>
                <a:path w="6818630" h="896620">
                  <a:moveTo>
                    <a:pt x="0" y="896112"/>
                  </a:moveTo>
                  <a:lnTo>
                    <a:pt x="6818376" y="896112"/>
                  </a:lnTo>
                  <a:lnTo>
                    <a:pt x="6818376" y="0"/>
                  </a:lnTo>
                  <a:lnTo>
                    <a:pt x="0" y="0"/>
                  </a:lnTo>
                  <a:lnTo>
                    <a:pt x="0" y="8961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48857" y="2492923"/>
            <a:ext cx="12573540" cy="5541866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15841">
              <a:spcBef>
                <a:spcPts val="164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dynamiques</a:t>
            </a:r>
            <a:r>
              <a:rPr sz="2495" b="1" spc="-1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(Liste)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16"/>
              </a:spcBef>
            </a:pPr>
            <a:endParaRPr sz="1871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append(élem)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d’ajouter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élem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fin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86"/>
              </a:spcBef>
              <a:buClr>
                <a:srgbClr val="555555"/>
              </a:buClr>
              <a:buFont typeface="Arial MT"/>
              <a:buChar char="•"/>
            </a:pPr>
            <a:endParaRPr sz="2495">
              <a:latin typeface="Calibri"/>
              <a:cs typeface="Calibri"/>
            </a:endParaRPr>
          </a:p>
          <a:p>
            <a:pPr marL="2426715"/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["apple", "banana",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"cherry"]</a:t>
            </a:r>
            <a:endParaRPr sz="1871">
              <a:latin typeface="Calibri"/>
              <a:cs typeface="Calibri"/>
            </a:endParaRPr>
          </a:p>
          <a:p>
            <a:pPr marL="2426715">
              <a:spcBef>
                <a:spcPts val="1123"/>
              </a:spcBef>
              <a:tabLst>
                <a:tab pos="5064321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thislist.append("orange")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l’élément ‘’orange’’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fin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  <a:p>
            <a:pPr marL="2426715">
              <a:spcBef>
                <a:spcPts val="1130"/>
              </a:spcBef>
              <a:tabLst>
                <a:tab pos="5078182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print(thislist)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['apple',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'banana',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'cherry',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'orange']</a:t>
            </a:r>
            <a:endParaRPr sz="1871">
              <a:latin typeface="Calibri"/>
              <a:cs typeface="Calibri"/>
            </a:endParaRPr>
          </a:p>
          <a:p>
            <a:pPr marL="286137" marR="1413851" indent="-286137">
              <a:lnSpc>
                <a:spcPct val="224000"/>
              </a:lnSpc>
              <a:spcBef>
                <a:spcPts val="748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insert(pos,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élem)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d’ajouter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élem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position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pos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["apple",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"banana",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"cherry"]</a:t>
            </a:r>
            <a:endParaRPr sz="1871">
              <a:latin typeface="Calibri"/>
              <a:cs typeface="Calibri"/>
            </a:endParaRPr>
          </a:p>
          <a:p>
            <a:pPr marL="2426715">
              <a:spcBef>
                <a:spcPts val="1123"/>
              </a:spcBef>
              <a:tabLst>
                <a:tab pos="5121744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thislist.insert(1,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"orange")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insérer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‘’orange’’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deuxième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position</a:t>
            </a:r>
            <a:endParaRPr sz="1871">
              <a:latin typeface="Calibri"/>
              <a:cs typeface="Calibri"/>
            </a:endParaRPr>
          </a:p>
          <a:p>
            <a:pPr marL="2426715">
              <a:spcBef>
                <a:spcPts val="1130"/>
              </a:spcBef>
              <a:tabLst>
                <a:tab pos="5021747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print(thislist)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éléments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5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["apple",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"orange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b="1" spc="4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"banana",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"cherry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"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]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589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pop()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assure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suppression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dernier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957795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152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433736" y="8604541"/>
            <a:ext cx="10631913" cy="1306792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159409" rIns="0" bIns="0" rtlCol="0">
            <a:spAutoFit/>
          </a:bodyPr>
          <a:lstStyle/>
          <a:p>
            <a:pPr marL="141583">
              <a:spcBef>
                <a:spcPts val="1255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["apple", "banana",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"cherry"]</a:t>
            </a:r>
            <a:endParaRPr sz="1871">
              <a:latin typeface="Calibri"/>
              <a:cs typeface="Calibri"/>
            </a:endParaRPr>
          </a:p>
          <a:p>
            <a:pPr marL="141583">
              <a:spcBef>
                <a:spcPts val="1123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thislist.pop()</a:t>
            </a:r>
            <a:r>
              <a:rPr sz="1871" spc="92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dernier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43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cherry</a:t>
            </a:r>
            <a:endParaRPr sz="1871">
              <a:latin typeface="Calibri"/>
              <a:cs typeface="Calibri"/>
            </a:endParaRPr>
          </a:p>
          <a:p>
            <a:pPr marL="141583">
              <a:spcBef>
                <a:spcPts val="1123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print(thislist)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5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["apple",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"banana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b="1" spc="4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]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5426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4551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2668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042" y="686964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36176" y="501614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1" y="499915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148857" y="2457497"/>
            <a:ext cx="10611121" cy="88520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15841">
              <a:spcBef>
                <a:spcPts val="164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dynamiques(Liste)</a:t>
            </a:r>
            <a:endParaRPr sz="2495">
              <a:latin typeface="Calibri"/>
              <a:cs typeface="Calibri"/>
            </a:endParaRPr>
          </a:p>
          <a:p>
            <a:pPr marL="466333" indent="-447522">
              <a:spcBef>
                <a:spcPts val="1505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del(élem)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44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particulier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élem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1767" y="3507619"/>
            <a:ext cx="8412063" cy="1243460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1289" rIns="0" bIns="0" rtlCol="0">
            <a:spAutoFit/>
          </a:bodyPr>
          <a:lstStyle/>
          <a:p>
            <a:pPr marL="141583">
              <a:spcBef>
                <a:spcPts val="561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["apple",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"banana",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"cherry"]</a:t>
            </a:r>
            <a:endParaRPr sz="1871" dirty="0">
              <a:latin typeface="Calibri"/>
              <a:cs typeface="Calibri"/>
            </a:endParaRPr>
          </a:p>
          <a:p>
            <a:pPr marL="141583">
              <a:spcBef>
                <a:spcPts val="1201"/>
              </a:spcBef>
              <a:tabLst>
                <a:tab pos="1552464" algn="l"/>
              </a:tabLst>
            </a:pPr>
            <a:r>
              <a:rPr lang="fr-FR" sz="1871" spc="-16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871" spc="-16" dirty="0" smtClean="0">
                <a:solidFill>
                  <a:srgbClr val="555555"/>
                </a:solidFill>
                <a:latin typeface="Calibri"/>
                <a:cs typeface="Calibri"/>
              </a:rPr>
              <a:t>el</a:t>
            </a:r>
            <a:r>
              <a:rPr lang="fr-FR" sz="1871" spc="-16" dirty="0" smtClean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871" spc="-16" dirty="0" err="1" smtClean="0">
                <a:solidFill>
                  <a:srgbClr val="555555"/>
                </a:solidFill>
                <a:latin typeface="Calibri"/>
                <a:cs typeface="Calibri"/>
              </a:rPr>
              <a:t>thislist</a:t>
            </a:r>
            <a:r>
              <a:rPr sz="1871" spc="-16" dirty="0" smtClean="0">
                <a:solidFill>
                  <a:srgbClr val="555555"/>
                </a:solidFill>
                <a:latin typeface="Calibri"/>
                <a:cs typeface="Calibri"/>
              </a:rPr>
              <a:t>[0]</a:t>
            </a:r>
            <a:r>
              <a:rPr lang="fr-FR" sz="1871" spc="-16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#supprimer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l’élément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trouvant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première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position</a:t>
            </a:r>
            <a:endParaRPr sz="1871" dirty="0">
              <a:latin typeface="Calibri"/>
              <a:cs typeface="Calibri"/>
            </a:endParaRPr>
          </a:p>
          <a:p>
            <a:pPr marL="141583">
              <a:spcBef>
                <a:spcPts val="1162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print(thislist)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["banana",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"cherry"]</a:t>
            </a:r>
            <a:endParaRPr sz="1871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44343" y="5838462"/>
            <a:ext cx="8426915" cy="1840634"/>
            <a:chOff x="2529649" y="3767137"/>
            <a:chExt cx="5404485" cy="1180465"/>
          </a:xfrm>
        </p:grpSpPr>
        <p:sp>
          <p:nvSpPr>
            <p:cNvPr id="14" name="object 14"/>
            <p:cNvSpPr/>
            <p:nvPr/>
          </p:nvSpPr>
          <p:spPr>
            <a:xfrm>
              <a:off x="2534411" y="3771900"/>
              <a:ext cx="5394960" cy="1170940"/>
            </a:xfrm>
            <a:custGeom>
              <a:avLst/>
              <a:gdLst/>
              <a:ahLst/>
              <a:cxnLst/>
              <a:rect l="l" t="t" r="r" b="b"/>
              <a:pathLst>
                <a:path w="5394959" h="1170939">
                  <a:moveTo>
                    <a:pt x="5394960" y="0"/>
                  </a:moveTo>
                  <a:lnTo>
                    <a:pt x="0" y="0"/>
                  </a:lnTo>
                  <a:lnTo>
                    <a:pt x="0" y="1170432"/>
                  </a:lnTo>
                  <a:lnTo>
                    <a:pt x="5394960" y="1170432"/>
                  </a:lnTo>
                  <a:lnTo>
                    <a:pt x="5394960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4411" y="3771900"/>
              <a:ext cx="5394960" cy="1170940"/>
            </a:xfrm>
            <a:custGeom>
              <a:avLst/>
              <a:gdLst/>
              <a:ahLst/>
              <a:cxnLst/>
              <a:rect l="l" t="t" r="r" b="b"/>
              <a:pathLst>
                <a:path w="5394959" h="1170939">
                  <a:moveTo>
                    <a:pt x="0" y="1170432"/>
                  </a:moveTo>
                  <a:lnTo>
                    <a:pt x="5394960" y="1170432"/>
                  </a:lnTo>
                  <a:lnTo>
                    <a:pt x="5394960" y="0"/>
                  </a:lnTo>
                  <a:lnTo>
                    <a:pt x="0" y="0"/>
                  </a:lnTo>
                  <a:lnTo>
                    <a:pt x="0" y="11704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48856" y="5208250"/>
            <a:ext cx="9243764" cy="2941757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466333" indent="-447522">
              <a:spcBef>
                <a:spcPts val="156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extend(Liste)</a:t>
            </a:r>
            <a:r>
              <a:rPr sz="1871" b="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fusionner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listes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23"/>
              </a:spcBef>
              <a:buClr>
                <a:srgbClr val="555555"/>
              </a:buClr>
              <a:buFont typeface="Arial MT"/>
              <a:buChar char="•"/>
            </a:pPr>
            <a:endParaRPr sz="2573">
              <a:latin typeface="Calibri"/>
              <a:cs typeface="Calibri"/>
            </a:endParaRPr>
          </a:p>
          <a:p>
            <a:pPr marL="2943544"/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list1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["a",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"b"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"c"]</a:t>
            </a:r>
            <a:endParaRPr sz="1871">
              <a:latin typeface="Calibri"/>
              <a:cs typeface="Calibri"/>
            </a:endParaRPr>
          </a:p>
          <a:p>
            <a:pPr marL="2943544">
              <a:spcBef>
                <a:spcPts val="1193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list2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[1,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2,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3]</a:t>
            </a:r>
            <a:endParaRPr sz="1871">
              <a:latin typeface="Calibri"/>
              <a:cs typeface="Calibri"/>
            </a:endParaRPr>
          </a:p>
          <a:p>
            <a:pPr marL="2943544">
              <a:spcBef>
                <a:spcPts val="1169"/>
              </a:spcBef>
              <a:tabLst>
                <a:tab pos="5154419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list1.extend(list2)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#fusionner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Listes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Liste1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Liste2</a:t>
            </a:r>
            <a:endParaRPr sz="1871">
              <a:latin typeface="Calibri"/>
              <a:cs typeface="Calibri"/>
            </a:endParaRPr>
          </a:p>
          <a:p>
            <a:pPr marL="2943544">
              <a:spcBef>
                <a:spcPts val="1193"/>
              </a:spcBef>
              <a:tabLst>
                <a:tab pos="5201943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print(list1)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['a',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'b',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'c',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2,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3]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70"/>
              </a:spcBef>
            </a:pPr>
            <a:endParaRPr sz="2105">
              <a:latin typeface="Calibri"/>
              <a:cs typeface="Calibri"/>
            </a:endParaRPr>
          </a:p>
          <a:p>
            <a:pPr marL="376235" indent="-356433"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copy()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copier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contenu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957795" y="962747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2411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153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51767" y="8507330"/>
            <a:ext cx="8412063" cy="1243458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1287" rIns="0" bIns="0" rtlCol="0">
            <a:spAutoFit/>
          </a:bodyPr>
          <a:lstStyle/>
          <a:p>
            <a:pPr marL="141583">
              <a:spcBef>
                <a:spcPts val="560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["apple",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"banana",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"cherry"]</a:t>
            </a:r>
            <a:endParaRPr sz="1871">
              <a:latin typeface="Calibri"/>
              <a:cs typeface="Calibri"/>
            </a:endParaRPr>
          </a:p>
          <a:p>
            <a:pPr marL="141583">
              <a:spcBef>
                <a:spcPts val="1201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mylist=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thislist.copy()</a:t>
            </a:r>
            <a:endParaRPr sz="1871">
              <a:latin typeface="Calibri"/>
              <a:cs typeface="Calibri"/>
            </a:endParaRPr>
          </a:p>
          <a:p>
            <a:pPr marL="141583">
              <a:spcBef>
                <a:spcPts val="1162"/>
              </a:spcBef>
              <a:tabLst>
                <a:tab pos="1533653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print(mylist)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#affiche</a:t>
            </a:r>
            <a:r>
              <a:rPr sz="1871" b="1" spc="36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["apple",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"banana",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"cherry"]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8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758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8217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97800" y="722390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61934" y="537040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9409" y="535341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174614" y="2272326"/>
            <a:ext cx="8958610" cy="1082511"/>
          </a:xfrm>
          <a:prstGeom prst="rect">
            <a:avLst/>
          </a:prstGeom>
        </p:spPr>
        <p:txBody>
          <a:bodyPr vert="horz" wrap="square" lIns="0" tIns="241589" rIns="0" bIns="0" rtlCol="0">
            <a:spAutoFit/>
          </a:bodyPr>
          <a:lstStyle/>
          <a:p>
            <a:pPr marL="115841">
              <a:spcBef>
                <a:spcPts val="1902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dynamiques</a:t>
            </a:r>
            <a:r>
              <a:rPr sz="2495" b="1" spc="-1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(Liste)</a:t>
            </a:r>
            <a:endParaRPr sz="2495">
              <a:latin typeface="Calibri"/>
              <a:cs typeface="Calibri"/>
            </a:endParaRPr>
          </a:p>
          <a:p>
            <a:pPr marL="466333" indent="-447522">
              <a:spcBef>
                <a:spcPts val="1302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clear()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 de</a:t>
            </a:r>
            <a:r>
              <a:rPr sz="1871" spc="44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3422" y="3633344"/>
            <a:ext cx="7219958" cy="1240460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68318" rIns="0" bIns="0" rtlCol="0">
            <a:spAutoFit/>
          </a:bodyPr>
          <a:lstStyle/>
          <a:p>
            <a:pPr marL="139603">
              <a:spcBef>
                <a:spcPts val="538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["apple", "banana", "cherry"]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193"/>
              </a:spcBef>
              <a:tabLst>
                <a:tab pos="1660384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thislist.clear()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#vider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169"/>
              </a:spcBef>
              <a:tabLst>
                <a:tab pos="1646523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print(thislist)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vide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[]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35997" y="5921414"/>
            <a:ext cx="7234810" cy="1341613"/>
            <a:chOff x="1225105" y="3797617"/>
            <a:chExt cx="4639945" cy="860425"/>
          </a:xfrm>
        </p:grpSpPr>
        <p:sp>
          <p:nvSpPr>
            <p:cNvPr id="14" name="object 14"/>
            <p:cNvSpPr/>
            <p:nvPr/>
          </p:nvSpPr>
          <p:spPr>
            <a:xfrm>
              <a:off x="1229867" y="3802379"/>
              <a:ext cx="4630420" cy="850900"/>
            </a:xfrm>
            <a:custGeom>
              <a:avLst/>
              <a:gdLst/>
              <a:ahLst/>
              <a:cxnLst/>
              <a:rect l="l" t="t" r="r" b="b"/>
              <a:pathLst>
                <a:path w="4630420" h="850900">
                  <a:moveTo>
                    <a:pt x="46299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4629911" y="850391"/>
                  </a:lnTo>
                  <a:lnTo>
                    <a:pt x="4629911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9867" y="3802379"/>
              <a:ext cx="4630420" cy="850900"/>
            </a:xfrm>
            <a:custGeom>
              <a:avLst/>
              <a:gdLst/>
              <a:ahLst/>
              <a:cxnLst/>
              <a:rect l="l" t="t" r="r" b="b"/>
              <a:pathLst>
                <a:path w="4630420" h="850900">
                  <a:moveTo>
                    <a:pt x="0" y="850391"/>
                  </a:moveTo>
                  <a:lnTo>
                    <a:pt x="4629911" y="850391"/>
                  </a:lnTo>
                  <a:lnTo>
                    <a:pt x="4629911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74615" y="5313579"/>
            <a:ext cx="7733831" cy="2609807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466333" indent="-447522">
              <a:spcBef>
                <a:spcPts val="156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reverse()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d’inverser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  <a:p>
            <a:pPr marL="907914" marR="2856415">
              <a:lnSpc>
                <a:spcPct val="153500"/>
              </a:lnSpc>
              <a:spcBef>
                <a:spcPts val="1785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["apple", "banana",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"cherry"]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thislist.reverse()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#inverser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thislist</a:t>
            </a:r>
            <a:endParaRPr sz="1871">
              <a:latin typeface="Calibri"/>
              <a:cs typeface="Calibri"/>
            </a:endParaRPr>
          </a:p>
          <a:p>
            <a:pPr marL="907914">
              <a:spcBef>
                <a:spcPts val="1162"/>
              </a:spcBef>
              <a:tabLst>
                <a:tab pos="2581170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print(thislist)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inversée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['cherry',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'banana',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'apple']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 marL="466333" indent="-447522">
              <a:spcBef>
                <a:spcPts val="1277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sort()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trier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983553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8495663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154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43422" y="8219582"/>
            <a:ext cx="7219958" cy="1247458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5249" rIns="0" bIns="0" rtlCol="0">
            <a:spAutoFit/>
          </a:bodyPr>
          <a:lstStyle/>
          <a:p>
            <a:pPr marL="139603">
              <a:spcBef>
                <a:spcPts val="592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["banana",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"cherry","apple"]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193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thislist.sort()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#trier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thislist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162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print(thislist)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triée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['apple', 'banana',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'cherry']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537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65564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46737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042" y="707016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36176" y="521666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1" y="519967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grpSp>
        <p:nvGrpSpPr>
          <p:cNvPr id="11" name="object 11"/>
          <p:cNvGrpSpPr/>
          <p:nvPr/>
        </p:nvGrpSpPr>
        <p:grpSpPr>
          <a:xfrm>
            <a:off x="1905486" y="3653318"/>
            <a:ext cx="7610066" cy="1341613"/>
            <a:chOff x="1222057" y="2352865"/>
            <a:chExt cx="4880610" cy="860425"/>
          </a:xfrm>
        </p:grpSpPr>
        <p:sp>
          <p:nvSpPr>
            <p:cNvPr id="12" name="object 12"/>
            <p:cNvSpPr/>
            <p:nvPr/>
          </p:nvSpPr>
          <p:spPr>
            <a:xfrm>
              <a:off x="1226819" y="2357627"/>
              <a:ext cx="4871085" cy="850900"/>
            </a:xfrm>
            <a:custGeom>
              <a:avLst/>
              <a:gdLst/>
              <a:ahLst/>
              <a:cxnLst/>
              <a:rect l="l" t="t" r="r" b="b"/>
              <a:pathLst>
                <a:path w="4871085" h="850900">
                  <a:moveTo>
                    <a:pt x="4870704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4870704" y="850391"/>
                  </a:lnTo>
                  <a:lnTo>
                    <a:pt x="4870704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6819" y="2357627"/>
              <a:ext cx="4871085" cy="850900"/>
            </a:xfrm>
            <a:custGeom>
              <a:avLst/>
              <a:gdLst/>
              <a:ahLst/>
              <a:cxnLst/>
              <a:rect l="l" t="t" r="r" b="b"/>
              <a:pathLst>
                <a:path w="4871085" h="850900">
                  <a:moveTo>
                    <a:pt x="0" y="850391"/>
                  </a:moveTo>
                  <a:lnTo>
                    <a:pt x="4870704" y="850391"/>
                  </a:lnTo>
                  <a:lnTo>
                    <a:pt x="4870704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45808" y="2477550"/>
            <a:ext cx="9105148" cy="24247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dynamiques</a:t>
            </a:r>
            <a:r>
              <a:rPr sz="2495" b="1" spc="-1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(Liste)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remove()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spécifique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  <a:p>
            <a:pPr marL="808905" marR="2849485">
              <a:lnSpc>
                <a:spcPct val="152600"/>
              </a:lnSpc>
              <a:spcBef>
                <a:spcPts val="1629"/>
              </a:spcBef>
              <a:tabLst>
                <a:tab pos="2482161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thislist=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["banana",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"cherry","apple"]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thislist.remove("banana")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#supprimer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l’élément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banana </a:t>
            </a:r>
            <a:r>
              <a:rPr sz="1871" b="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print(thislist)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['cherry',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'apple']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57795" y="9647523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44170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-31416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07" y="224952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966" y="803069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81549" y="690974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45683" y="505624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3158" y="503925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871726" y="3889681"/>
            <a:ext cx="7211047" cy="743724"/>
          </a:xfrm>
          <a:prstGeom prst="rect">
            <a:avLst/>
          </a:prstGeom>
        </p:spPr>
        <p:txBody>
          <a:bodyPr vert="horz" wrap="square" lIns="0" tIns="90101" rIns="0" bIns="0" rtlCol="0">
            <a:spAutoFit/>
          </a:bodyPr>
          <a:lstStyle/>
          <a:p>
            <a:pPr marL="285146" indent="-266335">
              <a:spcBef>
                <a:spcPts val="709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L’opérateur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(+)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concaténer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561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L’opérateur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(*)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répétitions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8364" y="8087571"/>
            <a:ext cx="6195184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str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95591" y="4768389"/>
            <a:ext cx="2871349" cy="2705009"/>
            <a:chOff x="1337881" y="3078289"/>
            <a:chExt cx="1841500" cy="1734820"/>
          </a:xfrm>
        </p:grpSpPr>
        <p:sp>
          <p:nvSpPr>
            <p:cNvPr id="14" name="object 14"/>
            <p:cNvSpPr/>
            <p:nvPr/>
          </p:nvSpPr>
          <p:spPr>
            <a:xfrm>
              <a:off x="1342644" y="3083051"/>
              <a:ext cx="1831975" cy="1725295"/>
            </a:xfrm>
            <a:custGeom>
              <a:avLst/>
              <a:gdLst/>
              <a:ahLst/>
              <a:cxnLst/>
              <a:rect l="l" t="t" r="r" b="b"/>
              <a:pathLst>
                <a:path w="1831975" h="1725295">
                  <a:moveTo>
                    <a:pt x="1831848" y="0"/>
                  </a:moveTo>
                  <a:lnTo>
                    <a:pt x="0" y="0"/>
                  </a:lnTo>
                  <a:lnTo>
                    <a:pt x="0" y="1725168"/>
                  </a:lnTo>
                  <a:lnTo>
                    <a:pt x="1831848" y="1725168"/>
                  </a:lnTo>
                  <a:lnTo>
                    <a:pt x="1831848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2644" y="3083051"/>
              <a:ext cx="1831975" cy="1725295"/>
            </a:xfrm>
            <a:custGeom>
              <a:avLst/>
              <a:gdLst/>
              <a:ahLst/>
              <a:cxnLst/>
              <a:rect l="l" t="t" r="r" b="b"/>
              <a:pathLst>
                <a:path w="1831975" h="1725295">
                  <a:moveTo>
                    <a:pt x="0" y="1725168"/>
                  </a:moveTo>
                  <a:lnTo>
                    <a:pt x="1831848" y="1725168"/>
                  </a:lnTo>
                  <a:lnTo>
                    <a:pt x="1831848" y="0"/>
                  </a:lnTo>
                  <a:lnTo>
                    <a:pt x="0" y="0"/>
                  </a:lnTo>
                  <a:lnTo>
                    <a:pt x="0" y="17251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22031" y="4827817"/>
            <a:ext cx="143765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s1="welcome"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22030" y="5118596"/>
            <a:ext cx="1812911" cy="1340721"/>
          </a:xfrm>
          <a:prstGeom prst="rect">
            <a:avLst/>
          </a:prstGeom>
        </p:spPr>
        <p:txBody>
          <a:bodyPr vert="horz" wrap="square" lIns="0" tIns="166340" rIns="0" bIns="0" rtlCol="0">
            <a:spAutoFit/>
          </a:bodyPr>
          <a:lstStyle/>
          <a:p>
            <a:pPr marL="19802">
              <a:spcBef>
                <a:spcPts val="1310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s2="Python"</a:t>
            </a:r>
            <a:endParaRPr sz="1871">
              <a:latin typeface="Calibri"/>
              <a:cs typeface="Calibri"/>
            </a:endParaRPr>
          </a:p>
          <a:p>
            <a:pPr marL="19802" marR="7921">
              <a:lnSpc>
                <a:spcPts val="3446"/>
              </a:lnSpc>
              <a:spcBef>
                <a:spcPts val="11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s3=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s1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+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to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" +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s2 </a:t>
            </a:r>
            <a:r>
              <a:rPr sz="187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print(s3)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2030" y="6426916"/>
            <a:ext cx="991111" cy="897651"/>
          </a:xfrm>
          <a:prstGeom prst="rect">
            <a:avLst/>
          </a:prstGeom>
        </p:spPr>
        <p:txBody>
          <a:bodyPr vert="horz" wrap="square" lIns="0" tIns="166340" rIns="0" bIns="0" rtlCol="0">
            <a:spAutoFit/>
          </a:bodyPr>
          <a:lstStyle/>
          <a:p>
            <a:pPr marL="19802">
              <a:spcBef>
                <a:spcPts val="1310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s4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=3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*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s1</a:t>
            </a:r>
            <a:endParaRPr sz="1871">
              <a:latin typeface="Calibri"/>
              <a:cs typeface="Calibri"/>
            </a:endParaRPr>
          </a:p>
          <a:p>
            <a:pPr marL="19802">
              <a:spcBef>
                <a:spcPts val="1162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</a:t>
            </a:r>
            <a:r>
              <a:rPr sz="187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(s4)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4470" y="5583753"/>
            <a:ext cx="3607999" cy="3448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41583">
              <a:spcBef>
                <a:spcPts val="444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Concaténation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s1,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 to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s2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72766" y="5773857"/>
            <a:ext cx="1010913" cy="118814"/>
          </a:xfrm>
          <a:custGeom>
            <a:avLst/>
            <a:gdLst/>
            <a:ahLst/>
            <a:cxnLst/>
            <a:rect l="l" t="t" r="r" b="b"/>
            <a:pathLst>
              <a:path w="6483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483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48335" h="76200">
                <a:moveTo>
                  <a:pt x="64795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47953" y="44450"/>
                </a:lnTo>
                <a:lnTo>
                  <a:pt x="647953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1" name="object 21"/>
          <p:cNvSpPr txBox="1"/>
          <p:nvPr/>
        </p:nvSpPr>
        <p:spPr>
          <a:xfrm>
            <a:off x="5244470" y="6154062"/>
            <a:ext cx="3607999" cy="3468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8417" rIns="0" bIns="0" rtlCol="0">
            <a:spAutoFit/>
          </a:bodyPr>
          <a:lstStyle/>
          <a:p>
            <a:pPr marL="141583">
              <a:spcBef>
                <a:spcPts val="460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Répétition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s1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35920" y="6360602"/>
            <a:ext cx="1706968" cy="352483"/>
          </a:xfrm>
          <a:custGeom>
            <a:avLst/>
            <a:gdLst/>
            <a:ahLst/>
            <a:cxnLst/>
            <a:rect l="l" t="t" r="r" b="b"/>
            <a:pathLst>
              <a:path w="1094739" h="226060">
                <a:moveTo>
                  <a:pt x="68325" y="150622"/>
                </a:moveTo>
                <a:lnTo>
                  <a:pt x="0" y="201549"/>
                </a:lnTo>
                <a:lnTo>
                  <a:pt x="81660" y="225679"/>
                </a:lnTo>
                <a:lnTo>
                  <a:pt x="76493" y="196596"/>
                </a:lnTo>
                <a:lnTo>
                  <a:pt x="63626" y="196596"/>
                </a:lnTo>
                <a:lnTo>
                  <a:pt x="61340" y="184150"/>
                </a:lnTo>
                <a:lnTo>
                  <a:pt x="73884" y="181909"/>
                </a:lnTo>
                <a:lnTo>
                  <a:pt x="68325" y="150622"/>
                </a:lnTo>
                <a:close/>
              </a:path>
              <a:path w="1094739" h="226060">
                <a:moveTo>
                  <a:pt x="73884" y="181909"/>
                </a:moveTo>
                <a:lnTo>
                  <a:pt x="61340" y="184150"/>
                </a:lnTo>
                <a:lnTo>
                  <a:pt x="63626" y="196596"/>
                </a:lnTo>
                <a:lnTo>
                  <a:pt x="76098" y="194367"/>
                </a:lnTo>
                <a:lnTo>
                  <a:pt x="73884" y="181909"/>
                </a:lnTo>
                <a:close/>
              </a:path>
              <a:path w="1094739" h="226060">
                <a:moveTo>
                  <a:pt x="76098" y="194367"/>
                </a:moveTo>
                <a:lnTo>
                  <a:pt x="63626" y="196596"/>
                </a:lnTo>
                <a:lnTo>
                  <a:pt x="76493" y="196596"/>
                </a:lnTo>
                <a:lnTo>
                  <a:pt x="76098" y="194367"/>
                </a:lnTo>
                <a:close/>
              </a:path>
              <a:path w="1094739" h="226060">
                <a:moveTo>
                  <a:pt x="1092199" y="0"/>
                </a:moveTo>
                <a:lnTo>
                  <a:pt x="73884" y="181909"/>
                </a:lnTo>
                <a:lnTo>
                  <a:pt x="76098" y="194367"/>
                </a:lnTo>
                <a:lnTo>
                  <a:pt x="1094358" y="12446"/>
                </a:lnTo>
                <a:lnTo>
                  <a:pt x="1092199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3" name="object 23"/>
          <p:cNvSpPr txBox="1"/>
          <p:nvPr/>
        </p:nvSpPr>
        <p:spPr>
          <a:xfrm>
            <a:off x="5244470" y="6771897"/>
            <a:ext cx="3607999" cy="91968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1583" marR="1534643">
              <a:spcBef>
                <a:spcPts val="437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Affichage: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welcome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to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Python</a:t>
            </a:r>
            <a:endParaRPr sz="1871">
              <a:latin typeface="Calibri"/>
              <a:cs typeface="Calibri"/>
            </a:endParaRPr>
          </a:p>
          <a:p>
            <a:pPr marL="141583"/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welcomewelcomewelcome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20224" y="6662590"/>
            <a:ext cx="2871349" cy="91968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0593" marR="1726720">
              <a:spcBef>
                <a:spcPts val="437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ff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 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True</a:t>
            </a:r>
            <a:endParaRPr sz="1871">
              <a:latin typeface="Calibri"/>
              <a:cs typeface="Calibri"/>
            </a:endParaRPr>
          </a:p>
          <a:p>
            <a:pPr marL="140593"/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False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461680" y="5536228"/>
            <a:ext cx="4601090" cy="3468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8417" rIns="0" bIns="0" rtlCol="0">
            <a:spAutoFit/>
          </a:bodyPr>
          <a:lstStyle/>
          <a:p>
            <a:pPr marL="141583">
              <a:spcBef>
                <a:spcPts val="460"/>
              </a:spcBef>
            </a:pP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appartient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s1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532967" y="6059010"/>
            <a:ext cx="4601090" cy="722788"/>
          </a:xfrm>
          <a:custGeom>
            <a:avLst/>
            <a:gdLst/>
            <a:ahLst/>
            <a:cxnLst/>
            <a:rect l="l" t="t" r="r" b="b"/>
            <a:pathLst>
              <a:path w="2950845" h="463550">
                <a:moveTo>
                  <a:pt x="0" y="463295"/>
                </a:moveTo>
                <a:lnTo>
                  <a:pt x="2950464" y="463295"/>
                </a:lnTo>
                <a:lnTo>
                  <a:pt x="2950464" y="0"/>
                </a:lnTo>
                <a:lnTo>
                  <a:pt x="0" y="0"/>
                </a:lnTo>
                <a:lnTo>
                  <a:pt x="0" y="4632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7" name="object 27"/>
          <p:cNvSpPr txBox="1"/>
          <p:nvPr/>
        </p:nvSpPr>
        <p:spPr>
          <a:xfrm>
            <a:off x="13655742" y="6098615"/>
            <a:ext cx="4026820" cy="595794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n’appartient</a:t>
            </a:r>
            <a:endParaRPr sz="1871">
              <a:latin typeface="Calibri"/>
              <a:cs typeface="Calibri"/>
            </a:endParaRPr>
          </a:p>
          <a:p>
            <a:pPr marL="19802"/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s1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95787" y="6066537"/>
            <a:ext cx="11539854" cy="3940679"/>
            <a:chOff x="1273873" y="3910838"/>
            <a:chExt cx="7400925" cy="2527300"/>
          </a:xfrm>
        </p:grpSpPr>
        <p:sp>
          <p:nvSpPr>
            <p:cNvPr id="29" name="object 29"/>
            <p:cNvSpPr/>
            <p:nvPr/>
          </p:nvSpPr>
          <p:spPr>
            <a:xfrm>
              <a:off x="8141207" y="3910838"/>
              <a:ext cx="534035" cy="233045"/>
            </a:xfrm>
            <a:custGeom>
              <a:avLst/>
              <a:gdLst/>
              <a:ahLst/>
              <a:cxnLst/>
              <a:rect l="l" t="t" r="r" b="b"/>
              <a:pathLst>
                <a:path w="534034" h="233045">
                  <a:moveTo>
                    <a:pt x="72766" y="29250"/>
                  </a:moveTo>
                  <a:lnTo>
                    <a:pt x="67881" y="40964"/>
                  </a:lnTo>
                  <a:lnTo>
                    <a:pt x="528701" y="233044"/>
                  </a:lnTo>
                  <a:lnTo>
                    <a:pt x="533526" y="221234"/>
                  </a:lnTo>
                  <a:lnTo>
                    <a:pt x="72766" y="29250"/>
                  </a:lnTo>
                  <a:close/>
                </a:path>
                <a:path w="534034" h="233045">
                  <a:moveTo>
                    <a:pt x="84963" y="0"/>
                  </a:moveTo>
                  <a:lnTo>
                    <a:pt x="0" y="5842"/>
                  </a:lnTo>
                  <a:lnTo>
                    <a:pt x="55625" y="70357"/>
                  </a:lnTo>
                  <a:lnTo>
                    <a:pt x="67881" y="40964"/>
                  </a:lnTo>
                  <a:lnTo>
                    <a:pt x="56134" y="36068"/>
                  </a:lnTo>
                  <a:lnTo>
                    <a:pt x="61087" y="24384"/>
                  </a:lnTo>
                  <a:lnTo>
                    <a:pt x="74795" y="24384"/>
                  </a:lnTo>
                  <a:lnTo>
                    <a:pt x="84963" y="0"/>
                  </a:lnTo>
                  <a:close/>
                </a:path>
                <a:path w="534034" h="233045">
                  <a:moveTo>
                    <a:pt x="61087" y="24384"/>
                  </a:moveTo>
                  <a:lnTo>
                    <a:pt x="56134" y="36068"/>
                  </a:lnTo>
                  <a:lnTo>
                    <a:pt x="67881" y="40964"/>
                  </a:lnTo>
                  <a:lnTo>
                    <a:pt x="72766" y="29250"/>
                  </a:lnTo>
                  <a:lnTo>
                    <a:pt x="61087" y="24384"/>
                  </a:lnTo>
                  <a:close/>
                </a:path>
                <a:path w="534034" h="233045">
                  <a:moveTo>
                    <a:pt x="74795" y="24384"/>
                  </a:moveTo>
                  <a:lnTo>
                    <a:pt x="61087" y="24384"/>
                  </a:lnTo>
                  <a:lnTo>
                    <a:pt x="72766" y="29250"/>
                  </a:lnTo>
                  <a:lnTo>
                    <a:pt x="74795" y="24384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8636" y="5582411"/>
              <a:ext cx="1835150" cy="850900"/>
            </a:xfrm>
            <a:custGeom>
              <a:avLst/>
              <a:gdLst/>
              <a:ahLst/>
              <a:cxnLst/>
              <a:rect l="l" t="t" r="r" b="b"/>
              <a:pathLst>
                <a:path w="1835150" h="850900">
                  <a:moveTo>
                    <a:pt x="1834895" y="0"/>
                  </a:moveTo>
                  <a:lnTo>
                    <a:pt x="0" y="0"/>
                  </a:lnTo>
                  <a:lnTo>
                    <a:pt x="0" y="850392"/>
                  </a:lnTo>
                  <a:lnTo>
                    <a:pt x="1834895" y="850392"/>
                  </a:lnTo>
                  <a:lnTo>
                    <a:pt x="1834895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1" name="object 31"/>
            <p:cNvSpPr/>
            <p:nvPr/>
          </p:nvSpPr>
          <p:spPr>
            <a:xfrm>
              <a:off x="1278636" y="5582411"/>
              <a:ext cx="1835150" cy="850900"/>
            </a:xfrm>
            <a:custGeom>
              <a:avLst/>
              <a:gdLst/>
              <a:ahLst/>
              <a:cxnLst/>
              <a:rect l="l" t="t" r="r" b="b"/>
              <a:pathLst>
                <a:path w="1835150" h="850900">
                  <a:moveTo>
                    <a:pt x="0" y="850392"/>
                  </a:moveTo>
                  <a:lnTo>
                    <a:pt x="1834895" y="850392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850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125987" y="8573283"/>
            <a:ext cx="1832713" cy="901006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 marR="7921">
              <a:lnSpc>
                <a:spcPct val="153300"/>
              </a:lnSpc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s1=str()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w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02090" y="8701446"/>
            <a:ext cx="4220883" cy="34788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407" rIns="0" bIns="0" rtlCol="0">
            <a:spAutoFit/>
          </a:bodyPr>
          <a:lstStyle/>
          <a:p>
            <a:pPr marL="140593">
              <a:spcBef>
                <a:spcPts val="468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caractère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vide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97142" y="9233734"/>
            <a:ext cx="5622894" cy="34888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0397" rIns="0" bIns="0" rtlCol="0">
            <a:spAutoFit/>
          </a:bodyPr>
          <a:lstStyle/>
          <a:p>
            <a:pPr marL="139603">
              <a:spcBef>
                <a:spcPts val="47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caractère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contenant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Welcome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49980" y="5013443"/>
            <a:ext cx="9540801" cy="4439700"/>
            <a:chOff x="2334767" y="3235451"/>
            <a:chExt cx="6118860" cy="2847340"/>
          </a:xfrm>
        </p:grpSpPr>
        <p:sp>
          <p:nvSpPr>
            <p:cNvPr id="36" name="object 36"/>
            <p:cNvSpPr/>
            <p:nvPr/>
          </p:nvSpPr>
          <p:spPr>
            <a:xfrm>
              <a:off x="2334768" y="5701283"/>
              <a:ext cx="864235" cy="381000"/>
            </a:xfrm>
            <a:custGeom>
              <a:avLst/>
              <a:gdLst/>
              <a:ahLst/>
              <a:cxnLst/>
              <a:rect l="l" t="t" r="r" b="b"/>
              <a:pathLst>
                <a:path w="864235" h="381000">
                  <a:moveTo>
                    <a:pt x="839089" y="336550"/>
                  </a:moveTo>
                  <a:lnTo>
                    <a:pt x="356616" y="336550"/>
                  </a:lnTo>
                  <a:lnTo>
                    <a:pt x="356616" y="304800"/>
                  </a:lnTo>
                  <a:lnTo>
                    <a:pt x="280416" y="342900"/>
                  </a:lnTo>
                  <a:lnTo>
                    <a:pt x="356616" y="381000"/>
                  </a:lnTo>
                  <a:lnTo>
                    <a:pt x="356616" y="349250"/>
                  </a:lnTo>
                  <a:lnTo>
                    <a:pt x="839089" y="349250"/>
                  </a:lnTo>
                  <a:lnTo>
                    <a:pt x="839089" y="336550"/>
                  </a:lnTo>
                  <a:close/>
                </a:path>
                <a:path w="864235" h="381000">
                  <a:moveTo>
                    <a:pt x="863981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863981" y="44450"/>
                  </a:lnTo>
                  <a:lnTo>
                    <a:pt x="863981" y="3175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7" name="object 37"/>
            <p:cNvSpPr/>
            <p:nvPr/>
          </p:nvSpPr>
          <p:spPr>
            <a:xfrm>
              <a:off x="6618732" y="3235451"/>
              <a:ext cx="1835150" cy="853440"/>
            </a:xfrm>
            <a:custGeom>
              <a:avLst/>
              <a:gdLst/>
              <a:ahLst/>
              <a:cxnLst/>
              <a:rect l="l" t="t" r="r" b="b"/>
              <a:pathLst>
                <a:path w="1835150" h="853439">
                  <a:moveTo>
                    <a:pt x="1834896" y="0"/>
                  </a:moveTo>
                  <a:lnTo>
                    <a:pt x="0" y="0"/>
                  </a:lnTo>
                  <a:lnTo>
                    <a:pt x="0" y="853440"/>
                  </a:lnTo>
                  <a:lnTo>
                    <a:pt x="1834896" y="853440"/>
                  </a:lnTo>
                  <a:lnTo>
                    <a:pt x="1834896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126556" y="4500365"/>
            <a:ext cx="287432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not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329729" y="5013443"/>
            <a:ext cx="2861448" cy="123612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2279" rIns="0" bIns="0" rtlCol="0">
            <a:spAutoFit/>
          </a:bodyPr>
          <a:lstStyle/>
          <a:p>
            <a:pPr marL="142573">
              <a:spcBef>
                <a:spcPts val="569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s1="welcome"</a:t>
            </a:r>
            <a:endParaRPr sz="1871">
              <a:latin typeface="Calibri"/>
              <a:cs typeface="Calibri"/>
            </a:endParaRPr>
          </a:p>
          <a:p>
            <a:pPr marL="142573" marR="496036">
              <a:lnSpc>
                <a:spcPct val="151700"/>
              </a:lnSpc>
              <a:spcBef>
                <a:spcPts val="39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print("come"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s1)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print("come"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s1)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513541" y="5645536"/>
            <a:ext cx="775264" cy="118814"/>
          </a:xfrm>
          <a:custGeom>
            <a:avLst/>
            <a:gdLst/>
            <a:ahLst/>
            <a:cxnLst/>
            <a:rect l="l" t="t" r="r" b="b"/>
            <a:pathLst>
              <a:path w="49720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9720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97204" h="76200">
                <a:moveTo>
                  <a:pt x="497077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97077" y="44450"/>
                </a:lnTo>
                <a:lnTo>
                  <a:pt x="497077" y="3175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41" name="object 41"/>
          <p:cNvSpPr txBox="1"/>
          <p:nvPr/>
        </p:nvSpPr>
        <p:spPr>
          <a:xfrm>
            <a:off x="1158363" y="2461506"/>
            <a:ext cx="7146689" cy="1447412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15841">
              <a:spcBef>
                <a:spcPts val="164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dynamiques</a:t>
            </a:r>
            <a:r>
              <a:rPr sz="2495" b="1" spc="-1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(Liste)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16"/>
              </a:spcBef>
            </a:pPr>
            <a:endParaRPr sz="1949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manipulée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349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concaténation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(+)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répétition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(*)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7967302" y="963148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18479412" y="962812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79" y="10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3779" y="228104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6238" y="806221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05821" y="722494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69955" y="537144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37430" y="535445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79588" y="2285417"/>
            <a:ext cx="5235755" cy="1056690"/>
          </a:xfrm>
          <a:prstGeom prst="rect">
            <a:avLst/>
          </a:prstGeom>
        </p:spPr>
        <p:txBody>
          <a:bodyPr vert="horz" wrap="square" lIns="0" tIns="228718" rIns="0" bIns="0" rtlCol="0">
            <a:spAutoFit/>
          </a:bodyPr>
          <a:lstStyle/>
          <a:p>
            <a:pPr marL="19802">
              <a:spcBef>
                <a:spcPts val="1801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Manipulation</a:t>
            </a:r>
            <a:r>
              <a:rPr sz="2495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95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chaînes</a:t>
            </a:r>
            <a:r>
              <a:rPr sz="2495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caractères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224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caractères: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8879" y="3319066"/>
            <a:ext cx="8238792" cy="1092744"/>
          </a:xfrm>
          <a:prstGeom prst="rect">
            <a:avLst/>
          </a:prstGeom>
        </p:spPr>
        <p:txBody>
          <a:bodyPr vert="horz" wrap="square" lIns="0" tIns="87131" rIns="0" bIns="0" rtlCol="0">
            <a:spAutoFit/>
          </a:bodyPr>
          <a:lstStyle/>
          <a:p>
            <a:pPr marL="286137" indent="-267325">
              <a:spcBef>
                <a:spcPts val="686"/>
              </a:spcBef>
              <a:buFont typeface="Arial MT"/>
              <a:buChar char="•"/>
              <a:tabLst>
                <a:tab pos="287127" algn="l"/>
              </a:tabLst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Len():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longueur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endParaRPr sz="1871">
              <a:latin typeface="Calibri"/>
              <a:cs typeface="Calibri"/>
            </a:endParaRPr>
          </a:p>
          <a:p>
            <a:pPr marL="286137" indent="-267325">
              <a:spcBef>
                <a:spcPts val="522"/>
              </a:spcBef>
              <a:buFont typeface="Arial MT"/>
              <a:buChar char="•"/>
              <a:tabLst>
                <a:tab pos="287127" algn="l"/>
              </a:tabLst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Max():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caractère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inclus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grande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ASCII</a:t>
            </a:r>
            <a:endParaRPr sz="1871">
              <a:latin typeface="Calibri"/>
              <a:cs typeface="Calibri"/>
            </a:endParaRPr>
          </a:p>
          <a:p>
            <a:pPr marL="286137" indent="-267325">
              <a:spcBef>
                <a:spcPts val="561"/>
              </a:spcBef>
              <a:buFont typeface="Arial MT"/>
              <a:buChar char="•"/>
              <a:tabLst>
                <a:tab pos="287127" algn="l"/>
              </a:tabLst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Min():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caractère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inclus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petite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ASCII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588" y="5902013"/>
            <a:ext cx="7553629" cy="1474409"/>
          </a:xfrm>
          <a:prstGeom prst="rect">
            <a:avLst/>
          </a:prstGeom>
        </p:spPr>
        <p:txBody>
          <a:bodyPr vert="horz" wrap="square" lIns="0" tIns="91090" rIns="0" bIns="0" rtlCol="0">
            <a:spAutoFit/>
          </a:bodyPr>
          <a:lstStyle/>
          <a:p>
            <a:pPr marL="285146" indent="-266335">
              <a:spcBef>
                <a:spcPts val="71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L’opérateur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indice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[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]:</a:t>
            </a:r>
            <a:endParaRPr sz="1871">
              <a:latin typeface="Calibri"/>
              <a:cs typeface="Calibri"/>
            </a:endParaRPr>
          </a:p>
          <a:p>
            <a:pPr marL="1355436" lvl="1" indent="-268315">
              <a:spcBef>
                <a:spcPts val="560"/>
              </a:spcBef>
              <a:buFont typeface="Arial MT"/>
              <a:buChar char="•"/>
              <a:tabLst>
                <a:tab pos="1356426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séquence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caractères.</a:t>
            </a:r>
            <a:endParaRPr sz="1871">
              <a:latin typeface="Calibri"/>
              <a:cs typeface="Calibri"/>
            </a:endParaRPr>
          </a:p>
          <a:p>
            <a:pPr marL="1355436" lvl="1" indent="-268315">
              <a:spcBef>
                <a:spcPts val="561"/>
              </a:spcBef>
              <a:buFont typeface="Arial MT"/>
              <a:buChar char="•"/>
              <a:tabLst>
                <a:tab pos="1356426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caractère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accessible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l’opérateur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indice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[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]</a:t>
            </a:r>
            <a:endParaRPr sz="1871">
              <a:latin typeface="Calibri"/>
              <a:cs typeface="Calibri"/>
            </a:endParaRPr>
          </a:p>
          <a:p>
            <a:pPr marL="1355436" lvl="1" indent="-268315">
              <a:spcBef>
                <a:spcPts val="561"/>
              </a:spcBef>
              <a:buFont typeface="Arial MT"/>
              <a:buChar char="•"/>
              <a:tabLst>
                <a:tab pos="1356426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caractère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l’indice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0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12702" y="2640161"/>
            <a:ext cx="1887170" cy="1298048"/>
          </a:xfrm>
          <a:custGeom>
            <a:avLst/>
            <a:gdLst/>
            <a:ahLst/>
            <a:cxnLst/>
            <a:rect l="l" t="t" r="r" b="b"/>
            <a:pathLst>
              <a:path w="1210309" h="832485">
                <a:moveTo>
                  <a:pt x="0" y="832103"/>
                </a:moveTo>
                <a:lnTo>
                  <a:pt x="1210055" y="832103"/>
                </a:lnTo>
                <a:lnTo>
                  <a:pt x="1210055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5" name="object 15"/>
          <p:cNvSpPr txBox="1"/>
          <p:nvPr/>
        </p:nvSpPr>
        <p:spPr>
          <a:xfrm>
            <a:off x="14538843" y="2678379"/>
            <a:ext cx="1031706" cy="1171593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ff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9802"/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7</a:t>
            </a:r>
            <a:endParaRPr sz="1871">
              <a:latin typeface="Calibri"/>
              <a:cs typeface="Calibri"/>
            </a:endParaRPr>
          </a:p>
          <a:p>
            <a:pPr marL="19802" marR="821776"/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w  c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173525" y="2594714"/>
            <a:ext cx="2905012" cy="1844594"/>
            <a:chOff x="7144321" y="1664017"/>
            <a:chExt cx="1863089" cy="1183005"/>
          </a:xfrm>
        </p:grpSpPr>
        <p:sp>
          <p:nvSpPr>
            <p:cNvPr id="17" name="object 17"/>
            <p:cNvSpPr/>
            <p:nvPr/>
          </p:nvSpPr>
          <p:spPr>
            <a:xfrm>
              <a:off x="7149083" y="1668779"/>
              <a:ext cx="1853564" cy="1173480"/>
            </a:xfrm>
            <a:custGeom>
              <a:avLst/>
              <a:gdLst/>
              <a:ahLst/>
              <a:cxnLst/>
              <a:rect l="l" t="t" r="r" b="b"/>
              <a:pathLst>
                <a:path w="1853565" h="1173480">
                  <a:moveTo>
                    <a:pt x="1853183" y="0"/>
                  </a:moveTo>
                  <a:lnTo>
                    <a:pt x="0" y="0"/>
                  </a:lnTo>
                  <a:lnTo>
                    <a:pt x="0" y="1173480"/>
                  </a:lnTo>
                  <a:lnTo>
                    <a:pt x="1853183" y="1173480"/>
                  </a:lnTo>
                  <a:lnTo>
                    <a:pt x="1853183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8" name="object 18"/>
            <p:cNvSpPr/>
            <p:nvPr/>
          </p:nvSpPr>
          <p:spPr>
            <a:xfrm>
              <a:off x="7149083" y="1668779"/>
              <a:ext cx="1853564" cy="1173480"/>
            </a:xfrm>
            <a:custGeom>
              <a:avLst/>
              <a:gdLst/>
              <a:ahLst/>
              <a:cxnLst/>
              <a:rect l="l" t="t" r="r" b="b"/>
              <a:pathLst>
                <a:path w="1853565" h="1173480">
                  <a:moveTo>
                    <a:pt x="0" y="1173480"/>
                  </a:moveTo>
                  <a:lnTo>
                    <a:pt x="1853183" y="1173480"/>
                  </a:lnTo>
                  <a:lnTo>
                    <a:pt x="1853183" y="0"/>
                  </a:lnTo>
                  <a:lnTo>
                    <a:pt x="0" y="0"/>
                  </a:lnTo>
                  <a:lnTo>
                    <a:pt x="0" y="11734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303725" y="2502930"/>
            <a:ext cx="1437653" cy="178301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 marR="7921">
              <a:lnSpc>
                <a:spcPct val="152800"/>
              </a:lnSpc>
              <a:spcBef>
                <a:spcPts val="164"/>
              </a:spcBef>
            </a:pP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w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" 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print(len(s1))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print(max(s1))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print(min(s1))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412703" y="4289305"/>
            <a:ext cx="2405003" cy="432683"/>
          </a:xfrm>
          <a:custGeom>
            <a:avLst/>
            <a:gdLst/>
            <a:ahLst/>
            <a:cxnLst/>
            <a:rect l="l" t="t" r="r" b="b"/>
            <a:pathLst>
              <a:path w="1542415" h="277494">
                <a:moveTo>
                  <a:pt x="0" y="277367"/>
                </a:moveTo>
                <a:lnTo>
                  <a:pt x="1542287" y="277367"/>
                </a:lnTo>
                <a:lnTo>
                  <a:pt x="1542287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1" name="object 21"/>
          <p:cNvSpPr txBox="1"/>
          <p:nvPr/>
        </p:nvSpPr>
        <p:spPr>
          <a:xfrm>
            <a:off x="14538844" y="4324554"/>
            <a:ext cx="175152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Longueur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s1=7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12702" y="4854862"/>
            <a:ext cx="3279279" cy="63278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45544" marR="144553">
              <a:spcBef>
                <a:spcPts val="444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W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grande valeur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ASCII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petite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ASCII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623359" y="3288886"/>
            <a:ext cx="1828752" cy="1808950"/>
          </a:xfrm>
          <a:custGeom>
            <a:avLst/>
            <a:gdLst/>
            <a:ahLst/>
            <a:cxnLst/>
            <a:rect l="l" t="t" r="r" b="b"/>
            <a:pathLst>
              <a:path w="1172845" h="1160145">
                <a:moveTo>
                  <a:pt x="1151001" y="627253"/>
                </a:moveTo>
                <a:lnTo>
                  <a:pt x="69761" y="31267"/>
                </a:lnTo>
                <a:lnTo>
                  <a:pt x="73126" y="25146"/>
                </a:lnTo>
                <a:lnTo>
                  <a:pt x="85090" y="3429"/>
                </a:lnTo>
                <a:lnTo>
                  <a:pt x="0" y="0"/>
                </a:lnTo>
                <a:lnTo>
                  <a:pt x="48387" y="70104"/>
                </a:lnTo>
                <a:lnTo>
                  <a:pt x="63677" y="42329"/>
                </a:lnTo>
                <a:lnTo>
                  <a:pt x="1144905" y="638429"/>
                </a:lnTo>
                <a:lnTo>
                  <a:pt x="1151001" y="627253"/>
                </a:lnTo>
                <a:close/>
              </a:path>
              <a:path w="1172845" h="1160145">
                <a:moveTo>
                  <a:pt x="1172337" y="1148461"/>
                </a:moveTo>
                <a:lnTo>
                  <a:pt x="91097" y="552475"/>
                </a:lnTo>
                <a:lnTo>
                  <a:pt x="94462" y="546354"/>
                </a:lnTo>
                <a:lnTo>
                  <a:pt x="106426" y="524637"/>
                </a:lnTo>
                <a:lnTo>
                  <a:pt x="21336" y="521208"/>
                </a:lnTo>
                <a:lnTo>
                  <a:pt x="69723" y="591312"/>
                </a:lnTo>
                <a:lnTo>
                  <a:pt x="85013" y="563537"/>
                </a:lnTo>
                <a:lnTo>
                  <a:pt x="1166241" y="1159637"/>
                </a:lnTo>
                <a:lnTo>
                  <a:pt x="1172337" y="114846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4" name="object 24"/>
          <p:cNvSpPr txBox="1"/>
          <p:nvPr/>
        </p:nvSpPr>
        <p:spPr>
          <a:xfrm>
            <a:off x="8210589" y="7559079"/>
            <a:ext cx="2661444" cy="875829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157429" rIns="0" bIns="0" rtlCol="0">
            <a:spAutoFit/>
          </a:bodyPr>
          <a:lstStyle/>
          <a:p>
            <a:pPr marL="143563">
              <a:spcBef>
                <a:spcPts val="1240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s1="welcome"</a:t>
            </a:r>
            <a:endParaRPr sz="1871">
              <a:latin typeface="Calibri"/>
              <a:cs typeface="Calibri"/>
            </a:endParaRPr>
          </a:p>
          <a:p>
            <a:pPr marL="143563">
              <a:spcBef>
                <a:spcPts val="1123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print(s1[3])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80949" y="7559078"/>
            <a:ext cx="1887170" cy="63378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2573" marR="740589">
              <a:spcBef>
                <a:spcPts val="452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ff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  c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25682" y="8866038"/>
            <a:ext cx="5826859" cy="34788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407" rIns="0" bIns="0" rtlCol="0">
            <a:spAutoFit/>
          </a:bodyPr>
          <a:lstStyle/>
          <a:p>
            <a:pPr marL="143563">
              <a:spcBef>
                <a:spcPts val="468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Affichage 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lettre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l’indice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 4</a:t>
            </a:r>
            <a:r>
              <a:rPr sz="1871" spc="-23" baseline="24305" dirty="0">
                <a:solidFill>
                  <a:srgbClr val="555555"/>
                </a:solidFill>
                <a:latin typeface="Calibri"/>
                <a:cs typeface="Calibri"/>
              </a:rPr>
              <a:t>ème</a:t>
            </a:r>
            <a:r>
              <a:rPr sz="1871" spc="326" baseline="24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position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762305" y="8488207"/>
            <a:ext cx="711897" cy="376246"/>
          </a:xfrm>
          <a:custGeom>
            <a:avLst/>
            <a:gdLst/>
            <a:ahLst/>
            <a:cxnLst/>
            <a:rect l="l" t="t" r="r" b="b"/>
            <a:pathLst>
              <a:path w="456565" h="241300">
                <a:moveTo>
                  <a:pt x="70565" y="29461"/>
                </a:moveTo>
                <a:lnTo>
                  <a:pt x="64698" y="40750"/>
                </a:lnTo>
                <a:lnTo>
                  <a:pt x="450469" y="240842"/>
                </a:lnTo>
                <a:lnTo>
                  <a:pt x="456311" y="229565"/>
                </a:lnTo>
                <a:lnTo>
                  <a:pt x="70565" y="29461"/>
                </a:lnTo>
                <a:close/>
              </a:path>
              <a:path w="456565" h="241300">
                <a:moveTo>
                  <a:pt x="0" y="0"/>
                </a:moveTo>
                <a:lnTo>
                  <a:pt x="50038" y="68961"/>
                </a:lnTo>
                <a:lnTo>
                  <a:pt x="64698" y="40750"/>
                </a:lnTo>
                <a:lnTo>
                  <a:pt x="53467" y="34925"/>
                </a:lnTo>
                <a:lnTo>
                  <a:pt x="59309" y="23622"/>
                </a:lnTo>
                <a:lnTo>
                  <a:pt x="73600" y="23622"/>
                </a:lnTo>
                <a:lnTo>
                  <a:pt x="85217" y="1270"/>
                </a:lnTo>
                <a:lnTo>
                  <a:pt x="0" y="0"/>
                </a:lnTo>
                <a:close/>
              </a:path>
              <a:path w="456565" h="241300">
                <a:moveTo>
                  <a:pt x="59309" y="23622"/>
                </a:moveTo>
                <a:lnTo>
                  <a:pt x="53467" y="34925"/>
                </a:lnTo>
                <a:lnTo>
                  <a:pt x="64698" y="40750"/>
                </a:lnTo>
                <a:lnTo>
                  <a:pt x="70565" y="29461"/>
                </a:lnTo>
                <a:lnTo>
                  <a:pt x="59309" y="23622"/>
                </a:lnTo>
                <a:close/>
              </a:path>
              <a:path w="456565" h="241300">
                <a:moveTo>
                  <a:pt x="73600" y="23622"/>
                </a:moveTo>
                <a:lnTo>
                  <a:pt x="59309" y="23622"/>
                </a:lnTo>
                <a:lnTo>
                  <a:pt x="70565" y="29461"/>
                </a:lnTo>
                <a:lnTo>
                  <a:pt x="73600" y="2362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7991574" y="966300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18503684" y="965964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788"/>
            <a:ext cx="10119031" cy="10693301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842013" y="882073"/>
            <a:ext cx="30061656" cy="6928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6574140">
              <a:spcBef>
                <a:spcPts val="164"/>
              </a:spcBef>
            </a:pPr>
            <a:r>
              <a:rPr spc="-8" dirty="0">
                <a:solidFill>
                  <a:srgbClr val="0058A0"/>
                </a:solidFill>
              </a:rPr>
              <a:t>CHAPITRE</a:t>
            </a:r>
            <a:r>
              <a:rPr spc="-133" dirty="0">
                <a:solidFill>
                  <a:srgbClr val="0058A0"/>
                </a:solidFill>
              </a:rPr>
              <a:t> </a:t>
            </a:r>
            <a:r>
              <a:rPr dirty="0">
                <a:solidFill>
                  <a:srgbClr val="0058A0"/>
                </a:solidFill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46588" y="1732190"/>
            <a:ext cx="5252589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MANIPULER</a:t>
            </a:r>
            <a:r>
              <a:rPr sz="3742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3742" b="1" spc="-16" dirty="0">
                <a:solidFill>
                  <a:srgbClr val="0058A0"/>
                </a:solidFill>
                <a:latin typeface="Calibri"/>
                <a:cs typeface="Calibri"/>
              </a:rPr>
              <a:t>LES </a:t>
            </a:r>
            <a:r>
              <a:rPr sz="3742" b="1" spc="-8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374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3977" y="4662751"/>
            <a:ext cx="5998148" cy="278309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337621" indent="-318810">
              <a:spcBef>
                <a:spcPts val="164"/>
              </a:spcBef>
              <a:buAutoNum type="arabicPeriod"/>
              <a:tabLst>
                <a:tab pos="338611" algn="l"/>
              </a:tabLst>
            </a:pPr>
            <a:r>
              <a:rPr sz="2495" b="1" spc="-8" dirty="0">
                <a:solidFill>
                  <a:srgbClr val="FF912B"/>
                </a:solidFill>
                <a:latin typeface="Calibri"/>
                <a:cs typeface="Calibri"/>
              </a:rPr>
              <a:t>Manipulation</a:t>
            </a:r>
            <a:r>
              <a:rPr sz="2495" b="1" spc="-5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FF912B"/>
                </a:solidFill>
                <a:latin typeface="Calibri"/>
                <a:cs typeface="Calibri"/>
              </a:rPr>
              <a:t>des</a:t>
            </a:r>
            <a:r>
              <a:rPr sz="2495" b="1" spc="-47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FF912B"/>
                </a:solidFill>
                <a:latin typeface="Calibri"/>
                <a:cs typeface="Calibri"/>
              </a:rPr>
              <a:t>fonctions </a:t>
            </a:r>
            <a:r>
              <a:rPr sz="2495" b="1" dirty="0">
                <a:solidFill>
                  <a:srgbClr val="FF912B"/>
                </a:solidFill>
                <a:latin typeface="Calibri"/>
                <a:cs typeface="Calibri"/>
              </a:rPr>
              <a:t>lambda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78"/>
              </a:spcBef>
              <a:buAutoNum type="arabicPeriod"/>
            </a:pPr>
            <a:endParaRPr sz="2573">
              <a:latin typeface="Calibri"/>
              <a:cs typeface="Calibri"/>
            </a:endParaRPr>
          </a:p>
          <a:p>
            <a:pPr marL="332671" indent="-313859">
              <a:buAutoNum type="arabicPeriod"/>
              <a:tabLst>
                <a:tab pos="333661" algn="l"/>
              </a:tabLst>
            </a:pPr>
            <a:r>
              <a:rPr sz="2495" spc="-23" dirty="0">
                <a:solidFill>
                  <a:srgbClr val="AEABAB"/>
                </a:solidFill>
                <a:latin typeface="Calibri"/>
                <a:cs typeface="Calibri"/>
              </a:rPr>
              <a:t>Listes,</a:t>
            </a:r>
            <a:r>
              <a:rPr sz="2495" spc="47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AEABAB"/>
                </a:solidFill>
                <a:latin typeface="Calibri"/>
                <a:cs typeface="Calibri"/>
              </a:rPr>
              <a:t>tuples,</a:t>
            </a:r>
            <a:r>
              <a:rPr sz="2495" spc="16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AEABAB"/>
                </a:solidFill>
                <a:latin typeface="Calibri"/>
                <a:cs typeface="Calibri"/>
              </a:rPr>
              <a:t>dictionnaires,</a:t>
            </a:r>
            <a:r>
              <a:rPr sz="2495" spc="94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495" spc="-8" dirty="0">
                <a:solidFill>
                  <a:srgbClr val="AEABAB"/>
                </a:solidFill>
                <a:latin typeface="Calibri"/>
                <a:cs typeface="Calibri"/>
              </a:rPr>
              <a:t>ensembles</a:t>
            </a:r>
            <a:r>
              <a:rPr sz="249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495" spc="-16" dirty="0">
                <a:solidFill>
                  <a:srgbClr val="AEABAB"/>
                </a:solidFill>
                <a:latin typeface="Calibri"/>
                <a:cs typeface="Calibri"/>
              </a:rPr>
              <a:t>(set)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78"/>
              </a:spcBef>
              <a:buAutoNum type="arabicPeriod"/>
            </a:pPr>
            <a:endParaRPr sz="2573">
              <a:latin typeface="Calibri"/>
              <a:cs typeface="Calibri"/>
            </a:endParaRPr>
          </a:p>
          <a:p>
            <a:pPr marL="332671" indent="-313859">
              <a:spcBef>
                <a:spcPts val="8"/>
              </a:spcBef>
              <a:buAutoNum type="arabicPeriod"/>
              <a:tabLst>
                <a:tab pos="333661" algn="l"/>
              </a:tabLst>
            </a:pPr>
            <a:r>
              <a:rPr sz="2495" spc="-16" dirty="0">
                <a:solidFill>
                  <a:srgbClr val="AEABAB"/>
                </a:solidFill>
                <a:latin typeface="Calibri"/>
                <a:cs typeface="Calibri"/>
              </a:rPr>
              <a:t>Fichiers</a:t>
            </a:r>
            <a:r>
              <a:rPr sz="2495" spc="-47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49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2495" spc="-8" dirty="0">
                <a:solidFill>
                  <a:srgbClr val="AEABAB"/>
                </a:solidFill>
                <a:latin typeface="Calibri"/>
                <a:cs typeface="Calibri"/>
              </a:rPr>
              <a:t> données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78"/>
              </a:spcBef>
              <a:buAutoNum type="arabicPeriod"/>
            </a:pPr>
            <a:endParaRPr sz="2573">
              <a:latin typeface="Calibri"/>
              <a:cs typeface="Calibri"/>
            </a:endParaRPr>
          </a:p>
          <a:p>
            <a:pPr marL="332671" indent="-313859">
              <a:buAutoNum type="arabicPeriod"/>
              <a:tabLst>
                <a:tab pos="333661" algn="l"/>
              </a:tabLst>
            </a:pPr>
            <a:r>
              <a:rPr sz="2495" spc="-16" dirty="0">
                <a:solidFill>
                  <a:srgbClr val="AEABAB"/>
                </a:solidFill>
                <a:latin typeface="Calibri"/>
                <a:cs typeface="Calibri"/>
              </a:rPr>
              <a:t>Bibliothèques</a:t>
            </a:r>
            <a:r>
              <a:rPr sz="2495" spc="47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2495" spc="-23" dirty="0">
                <a:solidFill>
                  <a:srgbClr val="AEABAB"/>
                </a:solidFill>
                <a:latin typeface="Calibri"/>
                <a:cs typeface="Calibri"/>
              </a:rPr>
              <a:t>standards</a:t>
            </a:r>
            <a:endParaRPr sz="2495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80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9374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7491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042" y="735194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36176" y="549844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1" y="548145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5809" y="2305281"/>
            <a:ext cx="7468478" cy="1414535"/>
          </a:xfrm>
          <a:prstGeom prst="rect">
            <a:avLst/>
          </a:prstGeom>
        </p:spPr>
        <p:txBody>
          <a:bodyPr vert="horz" wrap="square" lIns="0" tIns="221787" rIns="0" bIns="0" rtlCol="0">
            <a:spAutoFit/>
          </a:bodyPr>
          <a:lstStyle/>
          <a:p>
            <a:pPr marL="19802">
              <a:spcBef>
                <a:spcPts val="1746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Manipulation</a:t>
            </a:r>
            <a:r>
              <a:rPr sz="2495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95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chaînes</a:t>
            </a:r>
            <a:r>
              <a:rPr sz="2495" b="1" spc="-47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95" b="1" spc="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caractères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177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Comparaison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355436" lvl="1" indent="-268315">
              <a:spcBef>
                <a:spcPts val="569"/>
              </a:spcBef>
              <a:buFont typeface="Arial MT"/>
              <a:buChar char="•"/>
              <a:tabLst>
                <a:tab pos="1356426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comparaison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ASCII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8583" y="4392304"/>
            <a:ext cx="3255516" cy="444866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155449" rIns="0" bIns="0" rtlCol="0">
            <a:spAutoFit/>
          </a:bodyPr>
          <a:lstStyle/>
          <a:p>
            <a:pPr marL="139603">
              <a:spcBef>
                <a:spcPts val="1224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print("green"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&lt;=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"glow")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1336" y="4069127"/>
            <a:ext cx="2087174" cy="9225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3563">
              <a:spcBef>
                <a:spcPts val="452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Affichage: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793">
              <a:latin typeface="Calibri"/>
              <a:cs typeface="Calibri"/>
            </a:endParaRPr>
          </a:p>
          <a:p>
            <a:pPr marL="143563">
              <a:spcBef>
                <a:spcPts val="8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False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0872" y="5799067"/>
            <a:ext cx="5826859" cy="63578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407" rIns="0" bIns="0" rtlCol="0">
            <a:spAutoFit/>
          </a:bodyPr>
          <a:lstStyle/>
          <a:p>
            <a:pPr marL="139603" marR="253464">
              <a:spcBef>
                <a:spcPts val="468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Green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supérieur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glow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ASCII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lettre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supérieur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ASCII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lettre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6339" y="5031525"/>
            <a:ext cx="934674" cy="665361"/>
          </a:xfrm>
          <a:custGeom>
            <a:avLst/>
            <a:gdLst/>
            <a:ahLst/>
            <a:cxnLst/>
            <a:rect l="l" t="t" r="r" b="b"/>
            <a:pathLst>
              <a:path w="599439" h="426720">
                <a:moveTo>
                  <a:pt x="65846" y="38819"/>
                </a:moveTo>
                <a:lnTo>
                  <a:pt x="58465" y="49221"/>
                </a:lnTo>
                <a:lnTo>
                  <a:pt x="591947" y="426719"/>
                </a:lnTo>
                <a:lnTo>
                  <a:pt x="599186" y="416306"/>
                </a:lnTo>
                <a:lnTo>
                  <a:pt x="65846" y="38819"/>
                </a:lnTo>
                <a:close/>
              </a:path>
              <a:path w="599439" h="426720">
                <a:moveTo>
                  <a:pt x="0" y="0"/>
                </a:moveTo>
                <a:lnTo>
                  <a:pt x="40132" y="75057"/>
                </a:lnTo>
                <a:lnTo>
                  <a:pt x="58465" y="49221"/>
                </a:lnTo>
                <a:lnTo>
                  <a:pt x="48133" y="41910"/>
                </a:lnTo>
                <a:lnTo>
                  <a:pt x="55499" y="31496"/>
                </a:lnTo>
                <a:lnTo>
                  <a:pt x="71043" y="31496"/>
                </a:lnTo>
                <a:lnTo>
                  <a:pt x="84201" y="12953"/>
                </a:lnTo>
                <a:lnTo>
                  <a:pt x="0" y="0"/>
                </a:lnTo>
                <a:close/>
              </a:path>
              <a:path w="599439" h="426720">
                <a:moveTo>
                  <a:pt x="55499" y="31496"/>
                </a:moveTo>
                <a:lnTo>
                  <a:pt x="48133" y="41910"/>
                </a:lnTo>
                <a:lnTo>
                  <a:pt x="58465" y="49221"/>
                </a:lnTo>
                <a:lnTo>
                  <a:pt x="65846" y="38819"/>
                </a:lnTo>
                <a:lnTo>
                  <a:pt x="55499" y="31496"/>
                </a:lnTo>
                <a:close/>
              </a:path>
              <a:path w="599439" h="426720">
                <a:moveTo>
                  <a:pt x="71043" y="31496"/>
                </a:moveTo>
                <a:lnTo>
                  <a:pt x="55499" y="31496"/>
                </a:lnTo>
                <a:lnTo>
                  <a:pt x="65846" y="38819"/>
                </a:lnTo>
                <a:lnTo>
                  <a:pt x="71043" y="314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57795" y="967570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7234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158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65956" y="756842"/>
            <a:ext cx="15392400" cy="6955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Exercice 1 : Commencement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4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Écrire un programme qui créé une liste d’au moins 5 entiers puis successivement :</a:t>
            </a:r>
            <a:endParaRPr kumimoji="0" lang="fr-F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affiche la valeur de quatrième élément   </a:t>
            </a:r>
            <a:r>
              <a:rPr kumimoji="0" lang="fr-FR" sz="4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modifie la liste en remplaçant  le deuxième élément</a:t>
            </a:r>
            <a:r>
              <a:rPr kumimoji="0" lang="fr-FR" sz="4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par 17 et le l’avant dernier par la somme des cases voisines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affiche 12 fois la valeur du dernier terme de la liste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65956" y="2634281"/>
            <a:ext cx="15392400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4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Exercice 2:</a:t>
            </a:r>
            <a:r>
              <a:rPr kumimoji="0" lang="fr-FR" sz="48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fr-FR" sz="4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ct val="200000"/>
              </a:lnSpc>
            </a:pPr>
            <a:r>
              <a:rPr lang="fr-FR" sz="4000" dirty="0"/>
              <a:t>Écrire un programme qui échange les valeurs de la première et de la dernière case d’une liste quelconque non vide.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65956" y="698500"/>
            <a:ext cx="15392400" cy="88024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4400" dirty="0"/>
              <a:t>Exercice 3 : Parcours de </a:t>
            </a:r>
            <a:r>
              <a:rPr lang="fr-FR" sz="4400" dirty="0" smtClean="0"/>
              <a:t>liste</a:t>
            </a:r>
          </a:p>
          <a:p>
            <a:endParaRPr lang="fr-FR" sz="4400" dirty="0"/>
          </a:p>
          <a:p>
            <a:r>
              <a:rPr lang="fr-FR" sz="4400" dirty="0"/>
              <a:t>Écrire un programme qui crée une liste d’entiers, puis à l’aide de parcours successifs de la liste effectue les actions suivantes</a:t>
            </a:r>
          </a:p>
          <a:p>
            <a:pPr marL="914400" indent="-914400">
              <a:buAutoNum type="arabicPeriod"/>
            </a:pPr>
            <a:r>
              <a:rPr lang="fr-FR" sz="4400" dirty="0" smtClean="0"/>
              <a:t>Affiche </a:t>
            </a:r>
            <a:r>
              <a:rPr lang="fr-FR" sz="4400" dirty="0"/>
              <a:t>la liste en </a:t>
            </a:r>
            <a:r>
              <a:rPr lang="fr-FR" sz="4400" dirty="0" smtClean="0"/>
              <a:t>colonne</a:t>
            </a:r>
          </a:p>
          <a:p>
            <a:pPr marL="914400" indent="-914400">
              <a:buAutoNum type="arabicPeriod"/>
            </a:pPr>
            <a:r>
              <a:rPr lang="fr-FR" sz="4400" dirty="0" smtClean="0"/>
              <a:t>Compte </a:t>
            </a:r>
            <a:r>
              <a:rPr lang="fr-FR" sz="4400" dirty="0"/>
              <a:t>le nombre de multiples de 3 présents dans la </a:t>
            </a:r>
            <a:r>
              <a:rPr lang="fr-FR" sz="4400" dirty="0" smtClean="0"/>
              <a:t>liste</a:t>
            </a:r>
          </a:p>
          <a:p>
            <a:pPr marL="914400" indent="-914400">
              <a:buAutoNum type="arabicPeriod"/>
            </a:pPr>
            <a:r>
              <a:rPr lang="fr-FR" sz="4400" dirty="0" smtClean="0"/>
              <a:t>Calcule </a:t>
            </a:r>
            <a:r>
              <a:rPr lang="fr-FR" sz="4400" dirty="0"/>
              <a:t>la somme de toutes les valeurs paires de la </a:t>
            </a:r>
            <a:r>
              <a:rPr lang="fr-FR" sz="4400" dirty="0" smtClean="0"/>
              <a:t>liste</a:t>
            </a:r>
          </a:p>
          <a:p>
            <a:pPr marL="914400" indent="-914400">
              <a:buAutoNum type="arabicPeriod"/>
            </a:pPr>
            <a:r>
              <a:rPr lang="fr-FR" sz="4400" dirty="0"/>
              <a:t>Calcule le maximum et le minimum des éléments de la </a:t>
            </a:r>
            <a:r>
              <a:rPr lang="fr-FR" sz="4400" dirty="0" smtClean="0"/>
              <a:t>liste</a:t>
            </a:r>
          </a:p>
          <a:p>
            <a:pPr marL="914400" indent="-914400">
              <a:buAutoNum type="arabicPeriod"/>
            </a:pPr>
            <a:r>
              <a:rPr lang="fr-FR" sz="4400" dirty="0"/>
              <a:t>Créer un booléen vraie si la moyenne arithmétique des valeurs de la liste est supérieure ou égale à </a:t>
            </a:r>
            <a:r>
              <a:rPr lang="fr-FR" sz="4400" dirty="0" smtClean="0"/>
              <a:t>10</a:t>
            </a:r>
          </a:p>
          <a:p>
            <a:pPr marL="914400" indent="-914400">
              <a:buAutoNum type="arabicPeriod"/>
            </a:pPr>
            <a:r>
              <a:rPr lang="fr-FR" sz="4400" dirty="0"/>
              <a:t>Affiche la liste à l’envers (sans créer de nouvelle liste)</a:t>
            </a:r>
          </a:p>
        </p:txBody>
      </p:sp>
    </p:spTree>
    <p:extLst>
      <p:ext uri="{BB962C8B-B14F-4D97-AF65-F5344CB8AC3E}">
        <p14:creationId xmlns:p14="http://schemas.microsoft.com/office/powerpoint/2010/main" val="1240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07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966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81549" y="722390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45683" y="537040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3158" y="535341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67302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79412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159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8363" y="2492923"/>
            <a:ext cx="15099337" cy="2021544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15841">
              <a:spcBef>
                <a:spcPts val="164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statiques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(tuple)</a:t>
            </a:r>
            <a:endParaRPr sz="2495" dirty="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2105" dirty="0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tuple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collection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ordonnée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modifiable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(contrairement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modifiable)</a:t>
            </a:r>
            <a:r>
              <a:rPr sz="1871" b="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87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 err="1">
                <a:solidFill>
                  <a:srgbClr val="555555"/>
                </a:solidFill>
                <a:latin typeface="Calibri"/>
                <a:cs typeface="Calibri"/>
              </a:rPr>
              <a:t>contenir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871" spc="70" dirty="0" smtClean="0">
                <a:solidFill>
                  <a:srgbClr val="555555"/>
                </a:solidFill>
                <a:latin typeface="Calibri"/>
                <a:cs typeface="Calibri"/>
              </a:rPr>
              <a:t/>
            </a:r>
            <a:br>
              <a:rPr lang="fr-FR" sz="1871" spc="70" dirty="0" smtClean="0">
                <a:solidFill>
                  <a:srgbClr val="555555"/>
                </a:solidFill>
                <a:latin typeface="Calibri"/>
                <a:cs typeface="Calibri"/>
              </a:rPr>
            </a:br>
            <a:r>
              <a:rPr sz="1871" spc="-16" dirty="0" err="1" smtClean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871" spc="5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endParaRPr sz="1871" dirty="0">
              <a:latin typeface="Calibri"/>
              <a:cs typeface="Calibri"/>
            </a:endParaRPr>
          </a:p>
          <a:p>
            <a:pPr marL="1355436" lvl="1" indent="-267325">
              <a:spcBef>
                <a:spcPts val="569"/>
              </a:spcBef>
              <a:buFont typeface="Arial MT"/>
              <a:buChar char="•"/>
              <a:tabLst>
                <a:tab pos="1356426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Python, les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tuples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écrits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crochets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ronds</a:t>
            </a:r>
            <a:endParaRPr sz="1871" dirty="0">
              <a:latin typeface="Calibri"/>
              <a:cs typeface="Calibri"/>
            </a:endParaRPr>
          </a:p>
          <a:p>
            <a:pPr marL="7719747">
              <a:spcBef>
                <a:spcPts val="522"/>
              </a:spcBef>
            </a:pP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Tuple=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(el1, elt2,…eln)</a:t>
            </a:r>
            <a:endParaRPr sz="1871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8169" y="6375781"/>
            <a:ext cx="8977422" cy="744722"/>
          </a:xfrm>
          <a:prstGeom prst="rect">
            <a:avLst/>
          </a:prstGeom>
        </p:spPr>
        <p:txBody>
          <a:bodyPr vert="horz" wrap="square" lIns="0" tIns="91090" rIns="0" bIns="0" rtlCol="0">
            <a:spAutoFit/>
          </a:bodyPr>
          <a:lstStyle/>
          <a:p>
            <a:pPr marL="285146" indent="-266335">
              <a:spcBef>
                <a:spcPts val="71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list(Tuple)</a:t>
            </a:r>
            <a:r>
              <a:rPr sz="1871" b="1" spc="5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tuple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Tuple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pouvoir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560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tuple(Liste)</a:t>
            </a:r>
            <a:r>
              <a:rPr sz="1871" b="1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tuple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7369" y="4436529"/>
            <a:ext cx="9073464" cy="1683247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69308" rIns="0" bIns="0" rtlCol="0">
            <a:spAutoFit/>
          </a:bodyPr>
          <a:lstStyle/>
          <a:p>
            <a:pPr marL="139603">
              <a:spcBef>
                <a:spcPts val="54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thistuple=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("apple","banana","cherry")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201"/>
              </a:spcBef>
              <a:tabLst>
                <a:tab pos="2084144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print(thistuple)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('apple',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'banana',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'cherry’)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162"/>
              </a:spcBef>
              <a:tabLst>
                <a:tab pos="2073253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print(thistuple[1])	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accéder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deuxième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tuple</a:t>
            </a:r>
            <a:endParaRPr sz="1871">
              <a:latin typeface="Calibri"/>
              <a:cs typeface="Calibri"/>
            </a:endParaRPr>
          </a:p>
          <a:p>
            <a:pPr marL="2102955">
              <a:spcBef>
                <a:spcPts val="1201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banana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7369" y="7392634"/>
            <a:ext cx="9073464" cy="2129034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3269" rIns="0" bIns="0" rtlCol="0">
            <a:spAutoFit/>
          </a:bodyPr>
          <a:lstStyle/>
          <a:p>
            <a:pPr marL="139603">
              <a:spcBef>
                <a:spcPts val="577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("apple","banana","cherry")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201"/>
              </a:spcBef>
              <a:tabLst>
                <a:tab pos="1544544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=list(x)	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tuple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154"/>
              </a:spcBef>
              <a:tabLst>
                <a:tab pos="1532662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y[1]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="kiwi"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#changer la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valeur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liste,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possible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y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201"/>
              </a:spcBef>
              <a:tabLst>
                <a:tab pos="1546522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=tuple(y)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#convertir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tuple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201"/>
              </a:spcBef>
              <a:tabLst>
                <a:tab pos="1608900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print(x)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('apple',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'kiwi',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'cherry')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042" y="722390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36176" y="537040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5808" y="2492923"/>
            <a:ext cx="3431757" cy="40494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86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statiques</a:t>
            </a:r>
            <a:r>
              <a:rPr sz="2495" b="1" spc="-7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(tuple)</a:t>
            </a:r>
            <a:endParaRPr sz="2495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957795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160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3651" y="535341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2" name="object 12"/>
          <p:cNvSpPr txBox="1"/>
          <p:nvPr/>
        </p:nvSpPr>
        <p:spPr>
          <a:xfrm>
            <a:off x="1292859" y="3023234"/>
            <a:ext cx="2341635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Parcours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tuple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2859" y="5752202"/>
            <a:ext cx="4791193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376235" indent="-356433">
              <a:spcBef>
                <a:spcPts val="156"/>
              </a:spcBef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Vérification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si un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tuple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2859" y="8024450"/>
            <a:ext cx="5385265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376235" indent="-356433">
              <a:spcBef>
                <a:spcPts val="156"/>
              </a:spcBef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del(tuple)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assure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surpression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tuple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1675" y="3067786"/>
            <a:ext cx="8783358" cy="2561975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68318" rIns="0" bIns="0" rtlCol="0">
            <a:spAutoFit/>
          </a:bodyPr>
          <a:lstStyle/>
          <a:p>
            <a:pPr marL="138613">
              <a:spcBef>
                <a:spcPts val="538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thistuple=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("apple", "banana", "cherry")</a:t>
            </a:r>
            <a:endParaRPr sz="1871">
              <a:latin typeface="Calibri"/>
              <a:cs typeface="Calibri"/>
            </a:endParaRPr>
          </a:p>
          <a:p>
            <a:pPr marL="138613">
              <a:spcBef>
                <a:spcPts val="1201"/>
              </a:spcBef>
              <a:tabLst>
                <a:tab pos="2154440" algn="l"/>
              </a:tabLst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thistuple: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parcourir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tuple</a:t>
            </a:r>
            <a:endParaRPr sz="1871">
              <a:latin typeface="Calibri"/>
              <a:cs typeface="Calibri"/>
            </a:endParaRPr>
          </a:p>
          <a:p>
            <a:pPr marL="357423">
              <a:spcBef>
                <a:spcPts val="1162"/>
              </a:spcBef>
              <a:tabLst>
                <a:tab pos="2206915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print(x)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tuple</a:t>
            </a:r>
            <a:endParaRPr sz="1871">
              <a:latin typeface="Calibri"/>
              <a:cs typeface="Calibri"/>
            </a:endParaRPr>
          </a:p>
          <a:p>
            <a:pPr marL="2206915" marR="5702930">
              <a:lnSpc>
                <a:spcPct val="152600"/>
              </a:lnSpc>
              <a:spcBef>
                <a:spcPts val="16"/>
              </a:spcBef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#apple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banan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  #cherry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6984" y="6190232"/>
            <a:ext cx="8783358" cy="1245459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3269" rIns="0" bIns="0" rtlCol="0">
            <a:spAutoFit/>
          </a:bodyPr>
          <a:lstStyle/>
          <a:p>
            <a:pPr marL="138613">
              <a:spcBef>
                <a:spcPts val="57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thistuple=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("apple", "banana",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"cherry")</a:t>
            </a:r>
            <a:endParaRPr sz="1871">
              <a:latin typeface="Calibri"/>
              <a:cs typeface="Calibri"/>
            </a:endParaRPr>
          </a:p>
          <a:p>
            <a:pPr marL="138613">
              <a:spcBef>
                <a:spcPts val="1201"/>
              </a:spcBef>
              <a:tabLst>
                <a:tab pos="4260366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if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"apple"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thistuple: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#vérifier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"apple"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tuple</a:t>
            </a:r>
            <a:endParaRPr sz="1871">
              <a:latin typeface="Calibri"/>
              <a:cs typeface="Calibri"/>
            </a:endParaRPr>
          </a:p>
          <a:p>
            <a:pPr marL="299998">
              <a:spcBef>
                <a:spcPts val="1162"/>
              </a:spcBef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print("Yes,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'apple'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the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fruits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tuple")</a:t>
            </a:r>
            <a:r>
              <a:rPr sz="1871" spc="49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message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(oui)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6984" y="8404933"/>
            <a:ext cx="8783358" cy="1243460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1289" rIns="0" bIns="0" rtlCol="0">
            <a:spAutoFit/>
          </a:bodyPr>
          <a:lstStyle/>
          <a:p>
            <a:pPr marL="138613">
              <a:spcBef>
                <a:spcPts val="561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thistuple=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("apple", "banana", "cherry")</a:t>
            </a:r>
            <a:endParaRPr sz="1871">
              <a:latin typeface="Calibri"/>
              <a:cs typeface="Calibri"/>
            </a:endParaRPr>
          </a:p>
          <a:p>
            <a:pPr marL="138613">
              <a:spcBef>
                <a:spcPts val="1201"/>
              </a:spcBef>
              <a:tabLst>
                <a:tab pos="1811868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del(thistuple)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#supprimer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 tuple</a:t>
            </a:r>
            <a:endParaRPr sz="1871">
              <a:latin typeface="Calibri"/>
              <a:cs typeface="Calibri"/>
            </a:endParaRPr>
          </a:p>
          <a:p>
            <a:pPr marL="138613">
              <a:spcBef>
                <a:spcPts val="1162"/>
              </a:spcBef>
              <a:tabLst>
                <a:tab pos="1810878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print(thistuple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erreur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tuple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n’existe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79657" y="8404933"/>
            <a:ext cx="6302117" cy="14974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0593">
              <a:spcBef>
                <a:spcPts val="452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Affichage:</a:t>
            </a:r>
            <a:endParaRPr sz="1871">
              <a:latin typeface="Calibri"/>
              <a:cs typeface="Calibri"/>
            </a:endParaRPr>
          </a:p>
          <a:p>
            <a:pPr marL="140593"/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Traceback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(most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recent call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last):</a:t>
            </a:r>
            <a:endParaRPr sz="1871">
              <a:latin typeface="Calibri"/>
              <a:cs typeface="Calibri"/>
            </a:endParaRPr>
          </a:p>
          <a:p>
            <a:pPr marL="249503"/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File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"C:\Users\DELL\Desktop\algo\ex1.py",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line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214,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endParaRPr sz="1871">
              <a:latin typeface="Calibri"/>
              <a:cs typeface="Calibri"/>
            </a:endParaRPr>
          </a:p>
          <a:p>
            <a:pPr marL="140593"/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&lt;module&gt;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print(thistuple)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#this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will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raise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an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error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because</a:t>
            </a:r>
            <a:endParaRPr sz="1871">
              <a:latin typeface="Calibri"/>
              <a:cs typeface="Calibri"/>
            </a:endParaRPr>
          </a:p>
          <a:p>
            <a:pPr marL="140593"/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NameError: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name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'thistuple'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is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not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defined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812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7812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4647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4230" y="722390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28364" y="537040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5839" y="535341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179540" y="2492923"/>
            <a:ext cx="3496115" cy="1040762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78217">
              <a:spcBef>
                <a:spcPts val="164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7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statiques</a:t>
            </a:r>
            <a:r>
              <a:rPr sz="2495" b="1" spc="-7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(tuple)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16"/>
              </a:spcBef>
            </a:pPr>
            <a:endParaRPr sz="2261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Fusion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tuples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+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9538" y="6407663"/>
            <a:ext cx="764967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index(elem)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position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elem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tuple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6409" y="3728395"/>
            <a:ext cx="9058612" cy="1684248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0299" rIns="0" bIns="0" rtlCol="0">
            <a:spAutoFit/>
          </a:bodyPr>
          <a:lstStyle/>
          <a:p>
            <a:pPr marL="141583">
              <a:spcBef>
                <a:spcPts val="554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tuple1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("a","b","c")</a:t>
            </a:r>
            <a:endParaRPr sz="1871">
              <a:latin typeface="Calibri"/>
              <a:cs typeface="Calibri"/>
            </a:endParaRPr>
          </a:p>
          <a:p>
            <a:pPr marL="141583">
              <a:spcBef>
                <a:spcPts val="120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tuple2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(1,2,3)</a:t>
            </a:r>
            <a:endParaRPr sz="1871">
              <a:latin typeface="Calibri"/>
              <a:cs typeface="Calibri"/>
            </a:endParaRPr>
          </a:p>
          <a:p>
            <a:pPr marL="141583">
              <a:spcBef>
                <a:spcPts val="1162"/>
              </a:spcBef>
              <a:tabLst>
                <a:tab pos="2732654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tuple3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tuple1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+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tuple2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#fusionner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2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tuples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tuple1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tuple2</a:t>
            </a:r>
            <a:endParaRPr sz="1871">
              <a:latin typeface="Calibri"/>
              <a:cs typeface="Calibri"/>
            </a:endParaRPr>
          </a:p>
          <a:p>
            <a:pPr marL="141583">
              <a:spcBef>
                <a:spcPts val="1201"/>
              </a:spcBef>
              <a:tabLst>
                <a:tab pos="2727703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print(tuple3)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('a',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'b',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'c',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1,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2,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3)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 fusion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tuples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66809" y="6995497"/>
            <a:ext cx="8935837" cy="1345574"/>
            <a:chOff x="1971865" y="4486465"/>
            <a:chExt cx="5730875" cy="862965"/>
          </a:xfrm>
        </p:grpSpPr>
        <p:sp>
          <p:nvSpPr>
            <p:cNvPr id="15" name="object 15"/>
            <p:cNvSpPr/>
            <p:nvPr/>
          </p:nvSpPr>
          <p:spPr>
            <a:xfrm>
              <a:off x="1976627" y="4491228"/>
              <a:ext cx="5721350" cy="853440"/>
            </a:xfrm>
            <a:custGeom>
              <a:avLst/>
              <a:gdLst/>
              <a:ahLst/>
              <a:cxnLst/>
              <a:rect l="l" t="t" r="r" b="b"/>
              <a:pathLst>
                <a:path w="5721350" h="853439">
                  <a:moveTo>
                    <a:pt x="5721096" y="0"/>
                  </a:moveTo>
                  <a:lnTo>
                    <a:pt x="0" y="0"/>
                  </a:lnTo>
                  <a:lnTo>
                    <a:pt x="0" y="853440"/>
                  </a:lnTo>
                  <a:lnTo>
                    <a:pt x="5721096" y="853440"/>
                  </a:lnTo>
                  <a:lnTo>
                    <a:pt x="5721096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6627" y="4491228"/>
              <a:ext cx="5721350" cy="853440"/>
            </a:xfrm>
            <a:custGeom>
              <a:avLst/>
              <a:gdLst/>
              <a:ahLst/>
              <a:cxnLst/>
              <a:rect l="l" t="t" r="r" b="b"/>
              <a:pathLst>
                <a:path w="5721350" h="853439">
                  <a:moveTo>
                    <a:pt x="0" y="853440"/>
                  </a:moveTo>
                  <a:lnTo>
                    <a:pt x="5721096" y="853440"/>
                  </a:lnTo>
                  <a:lnTo>
                    <a:pt x="5721096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13049" y="6904307"/>
            <a:ext cx="2036678" cy="1343511"/>
          </a:xfrm>
          <a:prstGeom prst="rect">
            <a:avLst/>
          </a:prstGeom>
        </p:spPr>
        <p:txBody>
          <a:bodyPr vert="horz" wrap="square" lIns="0" tIns="21783" rIns="0" bIns="0" rtlCol="0">
            <a:spAutoFit/>
          </a:bodyPr>
          <a:lstStyle/>
          <a:p>
            <a:pPr marR="7921">
              <a:lnSpc>
                <a:spcPct val="152600"/>
              </a:lnSpc>
              <a:spcBef>
                <a:spcPts val="172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tuple1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("a","b","c")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n=tuple1.index("b")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print(n)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949983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8462093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161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627754" y="7347089"/>
            <a:ext cx="3914936" cy="89523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R="7921" indent="27723">
              <a:lnSpc>
                <a:spcPct val="151700"/>
              </a:lnSpc>
              <a:spcBef>
                <a:spcPts val="15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#récuperer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position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tuple1 </a:t>
            </a:r>
            <a:r>
              <a:rPr sz="1871" b="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5886" y="-1938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5886" y="2261554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6573" y="8042727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36156" y="703006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00290" y="517656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7765" y="515957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grpSp>
        <p:nvGrpSpPr>
          <p:cNvPr id="11" name="object 11"/>
          <p:cNvGrpSpPr/>
          <p:nvPr/>
        </p:nvGrpSpPr>
        <p:grpSpPr>
          <a:xfrm>
            <a:off x="3846673" y="4961020"/>
            <a:ext cx="8684346" cy="1345574"/>
            <a:chOff x="2490025" y="3194113"/>
            <a:chExt cx="5569585" cy="862965"/>
          </a:xfrm>
        </p:grpSpPr>
        <p:sp>
          <p:nvSpPr>
            <p:cNvPr id="12" name="object 12"/>
            <p:cNvSpPr/>
            <p:nvPr/>
          </p:nvSpPr>
          <p:spPr>
            <a:xfrm>
              <a:off x="2494788" y="3198876"/>
              <a:ext cx="5560060" cy="853440"/>
            </a:xfrm>
            <a:custGeom>
              <a:avLst/>
              <a:gdLst/>
              <a:ahLst/>
              <a:cxnLst/>
              <a:rect l="l" t="t" r="r" b="b"/>
              <a:pathLst>
                <a:path w="5560059" h="853439">
                  <a:moveTo>
                    <a:pt x="5559552" y="0"/>
                  </a:moveTo>
                  <a:lnTo>
                    <a:pt x="0" y="0"/>
                  </a:lnTo>
                  <a:lnTo>
                    <a:pt x="0" y="853440"/>
                  </a:lnTo>
                  <a:lnTo>
                    <a:pt x="5559552" y="853440"/>
                  </a:lnTo>
                  <a:lnTo>
                    <a:pt x="5559552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4788" y="3198876"/>
              <a:ext cx="5560060" cy="853440"/>
            </a:xfrm>
            <a:custGeom>
              <a:avLst/>
              <a:gdLst/>
              <a:ahLst/>
              <a:cxnLst/>
              <a:rect l="l" t="t" r="r" b="b"/>
              <a:pathLst>
                <a:path w="5560059" h="853439">
                  <a:moveTo>
                    <a:pt x="0" y="853440"/>
                  </a:moveTo>
                  <a:lnTo>
                    <a:pt x="5559552" y="853440"/>
                  </a:lnTo>
                  <a:lnTo>
                    <a:pt x="5559552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09922" y="2266724"/>
            <a:ext cx="13521085" cy="3068165"/>
          </a:xfrm>
          <a:prstGeom prst="rect">
            <a:avLst/>
          </a:prstGeom>
        </p:spPr>
        <p:txBody>
          <a:bodyPr vert="horz" wrap="square" lIns="0" tIns="227728" rIns="0" bIns="0" rtlCol="0">
            <a:spAutoFit/>
          </a:bodyPr>
          <a:lstStyle/>
          <a:p>
            <a:pPr marL="19802">
              <a:spcBef>
                <a:spcPts val="1793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statiques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(set)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21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collection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ordonnée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indexée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non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modifiables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n’acceptent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contenir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31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Python, les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sets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écrits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accolades</a:t>
            </a:r>
            <a:endParaRPr sz="1871">
              <a:latin typeface="Calibri"/>
              <a:cs typeface="Calibri"/>
            </a:endParaRPr>
          </a:p>
          <a:p>
            <a:pPr marL="6831635">
              <a:spcBef>
                <a:spcPts val="1349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Set={elem1,elem2,…..,elemn}</a:t>
            </a:r>
            <a:endParaRPr sz="1871">
              <a:latin typeface="Calibri"/>
              <a:cs typeface="Calibri"/>
            </a:endParaRPr>
          </a:p>
          <a:p>
            <a:pPr marL="376235" indent="-356433">
              <a:spcBef>
                <a:spcPts val="1349"/>
              </a:spcBef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2261">
              <a:latin typeface="Calibri"/>
              <a:cs typeface="Calibri"/>
            </a:endParaRPr>
          </a:p>
          <a:p>
            <a:pPr marL="2786117">
              <a:tabLst>
                <a:tab pos="662272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thisset=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{"apple",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"banana",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"cherry"}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#déclarer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thisset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6675" y="5458556"/>
            <a:ext cx="1271315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print(thisset)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09235" y="5310631"/>
            <a:ext cx="2835703" cy="898650"/>
          </a:xfrm>
          <a:prstGeom prst="rect">
            <a:avLst/>
          </a:prstGeom>
        </p:spPr>
        <p:txBody>
          <a:bodyPr vert="horz" wrap="square" lIns="0" tIns="167329" rIns="0" bIns="0" rtlCol="0">
            <a:spAutoFit/>
          </a:bodyPr>
          <a:lstStyle/>
          <a:p>
            <a:pPr marL="46534">
              <a:spcBef>
                <a:spcPts val="1316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thisset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162"/>
              </a:spcBef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pp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a'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rr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y'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46672" y="7042648"/>
            <a:ext cx="5366453" cy="2705009"/>
            <a:chOff x="2490025" y="4529137"/>
            <a:chExt cx="3441700" cy="1734820"/>
          </a:xfrm>
        </p:grpSpPr>
        <p:sp>
          <p:nvSpPr>
            <p:cNvPr id="18" name="object 18"/>
            <p:cNvSpPr/>
            <p:nvPr/>
          </p:nvSpPr>
          <p:spPr>
            <a:xfrm>
              <a:off x="2494788" y="4533900"/>
              <a:ext cx="3432175" cy="1725295"/>
            </a:xfrm>
            <a:custGeom>
              <a:avLst/>
              <a:gdLst/>
              <a:ahLst/>
              <a:cxnLst/>
              <a:rect l="l" t="t" r="r" b="b"/>
              <a:pathLst>
                <a:path w="3432175" h="1725295">
                  <a:moveTo>
                    <a:pt x="3432048" y="0"/>
                  </a:moveTo>
                  <a:lnTo>
                    <a:pt x="0" y="0"/>
                  </a:lnTo>
                  <a:lnTo>
                    <a:pt x="0" y="1725168"/>
                  </a:lnTo>
                  <a:lnTo>
                    <a:pt x="3432048" y="1725168"/>
                  </a:lnTo>
                  <a:lnTo>
                    <a:pt x="3432048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494788" y="4533900"/>
              <a:ext cx="3432175" cy="1725295"/>
            </a:xfrm>
            <a:custGeom>
              <a:avLst/>
              <a:gdLst/>
              <a:ahLst/>
              <a:cxnLst/>
              <a:rect l="l" t="t" r="r" b="b"/>
              <a:pathLst>
                <a:path w="3432175" h="1725295">
                  <a:moveTo>
                    <a:pt x="0" y="1725168"/>
                  </a:moveTo>
                  <a:lnTo>
                    <a:pt x="3432048" y="1725168"/>
                  </a:lnTo>
                  <a:lnTo>
                    <a:pt x="3432048" y="0"/>
                  </a:lnTo>
                  <a:lnTo>
                    <a:pt x="0" y="0"/>
                  </a:lnTo>
                  <a:lnTo>
                    <a:pt x="0" y="17251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09922" y="6647689"/>
            <a:ext cx="6427862" cy="762506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376235" indent="-356433">
              <a:spcBef>
                <a:spcPts val="156"/>
              </a:spcBef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Parcours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set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2786117">
              <a:spcBef>
                <a:spcPts val="1341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thisset=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{"apple",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"banana",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"cherry"}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7921909" y="9643513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8434019" y="9640160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162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96675" y="7394216"/>
            <a:ext cx="1453497" cy="897651"/>
          </a:xfrm>
          <a:prstGeom prst="rect">
            <a:avLst/>
          </a:prstGeom>
        </p:spPr>
        <p:txBody>
          <a:bodyPr vert="horz" wrap="square" lIns="0" tIns="166340" rIns="0" bIns="0" rtlCol="0">
            <a:spAutoFit/>
          </a:bodyPr>
          <a:lstStyle/>
          <a:p>
            <a:pPr>
              <a:spcBef>
                <a:spcPts val="1310"/>
              </a:spcBef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thisset:</a:t>
            </a:r>
            <a:endParaRPr sz="1871">
              <a:latin typeface="Calibri"/>
              <a:cs typeface="Calibri"/>
            </a:endParaRPr>
          </a:p>
          <a:p>
            <a:pPr marL="51485">
              <a:spcBef>
                <a:spcPts val="1162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print(x)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02855" y="7394216"/>
            <a:ext cx="3013925" cy="897651"/>
          </a:xfrm>
          <a:prstGeom prst="rect">
            <a:avLst/>
          </a:prstGeom>
        </p:spPr>
        <p:txBody>
          <a:bodyPr vert="horz" wrap="square" lIns="0" tIns="166340" rIns="0" bIns="0" rtlCol="0">
            <a:spAutoFit/>
          </a:bodyPr>
          <a:lstStyle/>
          <a:p>
            <a:pPr marL="8911">
              <a:spcBef>
                <a:spcPts val="1310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#parcourir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 set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162"/>
              </a:spcBef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02854" y="8258814"/>
            <a:ext cx="877247" cy="1343511"/>
          </a:xfrm>
          <a:prstGeom prst="rect">
            <a:avLst/>
          </a:prstGeom>
        </p:spPr>
        <p:txBody>
          <a:bodyPr vert="horz" wrap="square" lIns="0" tIns="21783" rIns="0" bIns="0" rtlCol="0">
            <a:spAutoFit/>
          </a:bodyPr>
          <a:lstStyle/>
          <a:p>
            <a:pPr marR="7921">
              <a:lnSpc>
                <a:spcPct val="152600"/>
              </a:lnSpc>
              <a:spcBef>
                <a:spcPts val="172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#apple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na 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#cherry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042" y="722390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36176" y="537040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1" y="535341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148856" y="8281961"/>
            <a:ext cx="6794206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update()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l’ajout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37188" y="3497599"/>
            <a:ext cx="10252697" cy="4292172"/>
            <a:chOff x="1755457" y="2243137"/>
            <a:chExt cx="6575425" cy="2752725"/>
          </a:xfrm>
        </p:grpSpPr>
        <p:sp>
          <p:nvSpPr>
            <p:cNvPr id="13" name="object 13"/>
            <p:cNvSpPr/>
            <p:nvPr/>
          </p:nvSpPr>
          <p:spPr>
            <a:xfrm>
              <a:off x="1760220" y="2247900"/>
              <a:ext cx="6565900" cy="567055"/>
            </a:xfrm>
            <a:custGeom>
              <a:avLst/>
              <a:gdLst/>
              <a:ahLst/>
              <a:cxnLst/>
              <a:rect l="l" t="t" r="r" b="b"/>
              <a:pathLst>
                <a:path w="6565900" h="567055">
                  <a:moveTo>
                    <a:pt x="6565392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6565392" y="566927"/>
                  </a:lnTo>
                  <a:lnTo>
                    <a:pt x="6565392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0220" y="2247900"/>
              <a:ext cx="6565900" cy="567055"/>
            </a:xfrm>
            <a:custGeom>
              <a:avLst/>
              <a:gdLst/>
              <a:ahLst/>
              <a:cxnLst/>
              <a:rect l="l" t="t" r="r" b="b"/>
              <a:pathLst>
                <a:path w="6565900" h="567055">
                  <a:moveTo>
                    <a:pt x="0" y="566927"/>
                  </a:moveTo>
                  <a:lnTo>
                    <a:pt x="6565392" y="566927"/>
                  </a:lnTo>
                  <a:lnTo>
                    <a:pt x="6565392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760220" y="4140707"/>
              <a:ext cx="5011420" cy="850900"/>
            </a:xfrm>
            <a:custGeom>
              <a:avLst/>
              <a:gdLst/>
              <a:ahLst/>
              <a:cxnLst/>
              <a:rect l="l" t="t" r="r" b="b"/>
              <a:pathLst>
                <a:path w="5011420" h="850900">
                  <a:moveTo>
                    <a:pt x="5010911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5010911" y="850391"/>
                  </a:lnTo>
                  <a:lnTo>
                    <a:pt x="5010911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0220" y="4140707"/>
              <a:ext cx="5011420" cy="850900"/>
            </a:xfrm>
            <a:custGeom>
              <a:avLst/>
              <a:gdLst/>
              <a:ahLst/>
              <a:cxnLst/>
              <a:rect l="l" t="t" r="r" b="b"/>
              <a:pathLst>
                <a:path w="5011420" h="850900">
                  <a:moveTo>
                    <a:pt x="0" y="850391"/>
                  </a:moveTo>
                  <a:lnTo>
                    <a:pt x="5010911" y="850391"/>
                  </a:lnTo>
                  <a:lnTo>
                    <a:pt x="5010911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48856" y="2294335"/>
            <a:ext cx="16366691" cy="4542752"/>
          </a:xfrm>
          <a:prstGeom prst="rect">
            <a:avLst/>
          </a:prstGeom>
        </p:spPr>
        <p:txBody>
          <a:bodyPr vert="horz" wrap="square" lIns="0" tIns="219807" rIns="0" bIns="0" rtlCol="0">
            <a:spAutoFit/>
          </a:bodyPr>
          <a:lstStyle/>
          <a:p>
            <a:pPr marL="115841">
              <a:spcBef>
                <a:spcPts val="1731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statiques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(set)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169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Vérification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elem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 dans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thisset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elem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thisset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(retourne true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oui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false sinon)</a:t>
            </a:r>
            <a:endParaRPr sz="1871">
              <a:latin typeface="Calibri"/>
              <a:cs typeface="Calibri"/>
            </a:endParaRPr>
          </a:p>
          <a:p>
            <a:pPr marL="1738602">
              <a:spcBef>
                <a:spcPts val="1933"/>
              </a:spcBef>
              <a:tabLst>
                <a:tab pos="5740552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thisset=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{"apple",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"banana",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"cherry"}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#déclarer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endParaRPr sz="1871">
              <a:latin typeface="Calibri"/>
              <a:cs typeface="Calibri"/>
            </a:endParaRPr>
          </a:p>
          <a:p>
            <a:pPr marL="1738602">
              <a:spcBef>
                <a:spcPts val="1193"/>
              </a:spcBef>
              <a:tabLst>
                <a:tab pos="5754415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print("banana"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True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banana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élément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thisset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715">
              <a:latin typeface="Calibri"/>
              <a:cs typeface="Calibri"/>
            </a:endParaRPr>
          </a:p>
          <a:p>
            <a:pPr marL="376235" indent="-356433">
              <a:lnSpc>
                <a:spcPts val="2136"/>
              </a:lnSpc>
              <a:spcBef>
                <a:spcPts val="8"/>
              </a:spcBef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qu'un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créé,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(remplacer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d’autres)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nouveaux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endParaRPr sz="1871">
              <a:latin typeface="Calibri"/>
              <a:cs typeface="Calibri"/>
            </a:endParaRPr>
          </a:p>
          <a:p>
            <a:pPr marL="376235">
              <a:lnSpc>
                <a:spcPts val="2136"/>
              </a:lnSpc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éléments.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78"/>
              </a:spcBef>
            </a:pPr>
            <a:endParaRPr sz="2105">
              <a:latin typeface="Calibri"/>
              <a:cs typeface="Calibri"/>
            </a:endParaRPr>
          </a:p>
          <a:p>
            <a:pPr marL="285146" indent="-266335">
              <a:spcBef>
                <a:spcPts val="8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add()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d’ajoute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fin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set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1738602">
              <a:spcBef>
                <a:spcPts val="1684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thisset=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{"apple",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"banana",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"cherry"}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7957795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163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87587" y="6796697"/>
            <a:ext cx="2104996" cy="899651"/>
          </a:xfrm>
          <a:prstGeom prst="rect">
            <a:avLst/>
          </a:prstGeom>
        </p:spPr>
        <p:txBody>
          <a:bodyPr vert="horz" wrap="square" lIns="0" tIns="168320" rIns="0" bIns="0" rtlCol="0">
            <a:spAutoFit/>
          </a:bodyPr>
          <a:lstStyle/>
          <a:p>
            <a:pPr>
              <a:spcBef>
                <a:spcPts val="1325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thisset.add("orange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")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162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print(thisset)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9626" y="6796697"/>
            <a:ext cx="4416927" cy="899651"/>
          </a:xfrm>
          <a:prstGeom prst="rect">
            <a:avLst/>
          </a:prstGeom>
        </p:spPr>
        <p:txBody>
          <a:bodyPr vert="horz" wrap="square" lIns="0" tIns="168320" rIns="0" bIns="0" rtlCol="0">
            <a:spAutoFit/>
          </a:bodyPr>
          <a:lstStyle/>
          <a:p>
            <a:pPr marL="12871">
              <a:spcBef>
                <a:spcPts val="1325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#ajouter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"orange"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set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162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{'cherry',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'banana',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'apple',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'orange'}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11151" y="8647313"/>
            <a:ext cx="12300266" cy="1243460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1289" rIns="0" bIns="0" rtlCol="0">
            <a:spAutoFit/>
          </a:bodyPr>
          <a:lstStyle/>
          <a:p>
            <a:pPr marL="139603">
              <a:spcBef>
                <a:spcPts val="561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thisset=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{"apple",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"banana",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"cherry"}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201"/>
              </a:spcBef>
              <a:tabLst>
                <a:tab pos="4846500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thisset.update(["orange",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"mango",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"grapes"])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#ajouter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162"/>
              </a:spcBef>
              <a:tabLst>
                <a:tab pos="4875213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print(thisset)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affiche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{'grapes',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'mango',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'banana',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'apple', 'cherry',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'orange'}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7" y="-1938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737" y="2261554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0196" y="8042727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89779" y="703006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53913" y="517656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1388" y="515957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grpSp>
        <p:nvGrpSpPr>
          <p:cNvPr id="11" name="object 11"/>
          <p:cNvGrpSpPr/>
          <p:nvPr/>
        </p:nvGrpSpPr>
        <p:grpSpPr>
          <a:xfrm>
            <a:off x="2008770" y="3791885"/>
            <a:ext cx="6925892" cy="3008974"/>
            <a:chOff x="1276921" y="2444305"/>
            <a:chExt cx="4441825" cy="1929764"/>
          </a:xfrm>
        </p:grpSpPr>
        <p:sp>
          <p:nvSpPr>
            <p:cNvPr id="12" name="object 12"/>
            <p:cNvSpPr/>
            <p:nvPr/>
          </p:nvSpPr>
          <p:spPr>
            <a:xfrm>
              <a:off x="1281683" y="2449067"/>
              <a:ext cx="4432300" cy="850900"/>
            </a:xfrm>
            <a:custGeom>
              <a:avLst/>
              <a:gdLst/>
              <a:ahLst/>
              <a:cxnLst/>
              <a:rect l="l" t="t" r="r" b="b"/>
              <a:pathLst>
                <a:path w="4432300" h="850900">
                  <a:moveTo>
                    <a:pt x="4431792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4431792" y="850391"/>
                  </a:lnTo>
                  <a:lnTo>
                    <a:pt x="4431792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1683" y="2449067"/>
              <a:ext cx="4432300" cy="850900"/>
            </a:xfrm>
            <a:custGeom>
              <a:avLst/>
              <a:gdLst/>
              <a:ahLst/>
              <a:cxnLst/>
              <a:rect l="l" t="t" r="r" b="b"/>
              <a:pathLst>
                <a:path w="4432300" h="850900">
                  <a:moveTo>
                    <a:pt x="0" y="850391"/>
                  </a:moveTo>
                  <a:lnTo>
                    <a:pt x="4431792" y="850391"/>
                  </a:lnTo>
                  <a:lnTo>
                    <a:pt x="4431792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1683" y="3515867"/>
              <a:ext cx="4432300" cy="853440"/>
            </a:xfrm>
            <a:custGeom>
              <a:avLst/>
              <a:gdLst/>
              <a:ahLst/>
              <a:cxnLst/>
              <a:rect l="l" t="t" r="r" b="b"/>
              <a:pathLst>
                <a:path w="4432300" h="853439">
                  <a:moveTo>
                    <a:pt x="4431792" y="0"/>
                  </a:moveTo>
                  <a:lnTo>
                    <a:pt x="0" y="0"/>
                  </a:lnTo>
                  <a:lnTo>
                    <a:pt x="0" y="853440"/>
                  </a:lnTo>
                  <a:lnTo>
                    <a:pt x="4431792" y="853440"/>
                  </a:lnTo>
                  <a:lnTo>
                    <a:pt x="4431792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1683" y="3515867"/>
              <a:ext cx="4432300" cy="853440"/>
            </a:xfrm>
            <a:custGeom>
              <a:avLst/>
              <a:gdLst/>
              <a:ahLst/>
              <a:cxnLst/>
              <a:rect l="l" t="t" r="r" b="b"/>
              <a:pathLst>
                <a:path w="4432300" h="853439">
                  <a:moveTo>
                    <a:pt x="0" y="853440"/>
                  </a:moveTo>
                  <a:lnTo>
                    <a:pt x="4431792" y="853440"/>
                  </a:lnTo>
                  <a:lnTo>
                    <a:pt x="4431792" y="0"/>
                  </a:lnTo>
                  <a:lnTo>
                    <a:pt x="0" y="0"/>
                  </a:lnTo>
                  <a:lnTo>
                    <a:pt x="0" y="853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63546" y="2473540"/>
            <a:ext cx="10303192" cy="4729977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statiques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(set)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261">
              <a:latin typeface="Calibri"/>
              <a:cs typeface="Calibri"/>
            </a:endParaRPr>
          </a:p>
          <a:p>
            <a:pPr marL="290097" indent="-267325">
              <a:buFont typeface="Arial MT"/>
              <a:buChar char="•"/>
              <a:tabLst>
                <a:tab pos="29108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remove()</a:t>
            </a:r>
            <a:r>
              <a:rPr sz="1871" b="1" spc="38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 discard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suppression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892073" marR="4208881">
              <a:lnSpc>
                <a:spcPct val="152600"/>
              </a:lnSpc>
              <a:spcBef>
                <a:spcPts val="1589"/>
              </a:spcBef>
              <a:tabLst>
                <a:tab pos="3553440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thisset= {"apple", "banana", "cherry"}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thisset.remove("banana")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#supprimer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banana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ri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ff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he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{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rr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y'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pp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'}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86"/>
              </a:spcBef>
            </a:pPr>
            <a:endParaRPr sz="2261">
              <a:latin typeface="Calibri"/>
              <a:cs typeface="Calibri"/>
            </a:endParaRPr>
          </a:p>
          <a:p>
            <a:pPr marL="892073" marR="4208881">
              <a:lnSpc>
                <a:spcPct val="152600"/>
              </a:lnSpc>
              <a:tabLst>
                <a:tab pos="3544529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thisset= {"apple", "banana", "cherry"}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thisset.discard("banana")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#supprimer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" banana "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ri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ss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)	</a:t>
            </a:r>
            <a:r>
              <a:rPr sz="1871" spc="-35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ff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he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{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rr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y'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pp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'}</a:t>
            </a:r>
            <a:endParaRPr sz="1871">
              <a:latin typeface="Calibri"/>
              <a:cs typeface="Calibri"/>
            </a:endParaRPr>
          </a:p>
          <a:p>
            <a:pPr marL="290097" indent="-267325">
              <a:spcBef>
                <a:spcPts val="1442"/>
              </a:spcBef>
              <a:buFont typeface="Arial MT"/>
              <a:buChar char="•"/>
              <a:tabLst>
                <a:tab pos="29108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pop()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suppression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aléatoire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supprimé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975532" y="9643513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8487642" y="9640160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164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16194" y="7468300"/>
            <a:ext cx="6911041" cy="1687247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3269" rIns="0" bIns="0" rtlCol="0">
            <a:spAutoFit/>
          </a:bodyPr>
          <a:lstStyle/>
          <a:p>
            <a:pPr marL="139603">
              <a:spcBef>
                <a:spcPts val="57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thisset=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{"apple",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"banana",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"cherry"}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201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thisset.pop()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162"/>
              </a:spcBef>
              <a:tabLst>
                <a:tab pos="1774245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print(x)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"cherry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b="1" spc="45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l’élément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supprimé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201"/>
              </a:spcBef>
              <a:tabLst>
                <a:tab pos="1821769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print(thisset)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{"apple",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"banana"}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47" y="10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747" y="228104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4206" y="806221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93789" y="722494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57923" y="537144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5398" y="535445"/>
            <a:ext cx="5143676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8" dirty="0">
                <a:solidFill>
                  <a:srgbClr val="0058A0"/>
                </a:solidFill>
              </a:rPr>
              <a:t>Manipulation</a:t>
            </a:r>
            <a:r>
              <a:rPr sz="2495" spc="-55" dirty="0">
                <a:solidFill>
                  <a:srgbClr val="0058A0"/>
                </a:solidFill>
              </a:rPr>
              <a:t> </a:t>
            </a:r>
            <a:r>
              <a:rPr sz="2495" spc="8" dirty="0">
                <a:solidFill>
                  <a:srgbClr val="0058A0"/>
                </a:solidFill>
              </a:rPr>
              <a:t>des</a:t>
            </a:r>
            <a:r>
              <a:rPr sz="2495" spc="-5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fonctions</a:t>
            </a:r>
            <a:r>
              <a:rPr sz="2495" dirty="0">
                <a:solidFill>
                  <a:srgbClr val="0058A0"/>
                </a:solidFill>
              </a:rPr>
              <a:t> lambda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67555" y="2294439"/>
            <a:ext cx="7942746" cy="1047692"/>
          </a:xfrm>
          <a:prstGeom prst="rect">
            <a:avLst/>
          </a:prstGeom>
        </p:spPr>
        <p:txBody>
          <a:bodyPr vert="horz" wrap="square" lIns="0" tIns="219807" rIns="0" bIns="0" rtlCol="0">
            <a:spAutoFit/>
          </a:bodyPr>
          <a:lstStyle/>
          <a:p>
            <a:pPr marL="19802">
              <a:spcBef>
                <a:spcPts val="1731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Manipulation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fonctions</a:t>
            </a:r>
            <a:endParaRPr sz="2495">
              <a:latin typeface="Calibri"/>
              <a:cs typeface="Calibri"/>
            </a:endParaRPr>
          </a:p>
          <a:p>
            <a:pPr marL="376235" indent="-356433">
              <a:spcBef>
                <a:spcPts val="1169"/>
              </a:spcBef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 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bloc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s'exécute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lorsqu'elle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6847" y="3313244"/>
            <a:ext cx="7910072" cy="1091742"/>
          </a:xfrm>
          <a:prstGeom prst="rect">
            <a:avLst/>
          </a:prstGeom>
        </p:spPr>
        <p:txBody>
          <a:bodyPr vert="horz" wrap="square" lIns="0" tIns="86139" rIns="0" bIns="0" rtlCol="0">
            <a:spAutoFit/>
          </a:bodyPr>
          <a:lstStyle/>
          <a:p>
            <a:pPr marL="466333" indent="-447522">
              <a:spcBef>
                <a:spcPts val="677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transmettre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appelées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paramètres,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endParaRPr sz="1871">
              <a:latin typeface="Calibri"/>
              <a:cs typeface="Calibri"/>
            </a:endParaRPr>
          </a:p>
          <a:p>
            <a:pPr marL="466333" indent="-447522">
              <a:spcBef>
                <a:spcPts val="522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renvoyer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conséquence.</a:t>
            </a:r>
            <a:endParaRPr sz="1871">
              <a:latin typeface="Calibri"/>
              <a:cs typeface="Calibri"/>
            </a:endParaRPr>
          </a:p>
          <a:p>
            <a:pPr marL="466333" indent="-447522">
              <a:spcBef>
                <a:spcPts val="569"/>
              </a:spcBef>
              <a:buFont typeface="Arial MT"/>
              <a:buChar char="•"/>
              <a:tabLst>
                <a:tab pos="466333" algn="l"/>
                <a:tab pos="467323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fonction,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parenthèses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7556" y="5258038"/>
            <a:ext cx="8872469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87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transmises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paramètres/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arguments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6847" y="5539057"/>
            <a:ext cx="10234875" cy="1108567"/>
          </a:xfrm>
          <a:prstGeom prst="rect">
            <a:avLst/>
          </a:prstGeom>
        </p:spPr>
        <p:txBody>
          <a:bodyPr vert="horz" wrap="square" lIns="0" tIns="90101" rIns="0" bIns="0" rtlCol="0">
            <a:spAutoFit/>
          </a:bodyPr>
          <a:lstStyle/>
          <a:p>
            <a:pPr marL="286137" indent="-267325">
              <a:spcBef>
                <a:spcPts val="709"/>
              </a:spcBef>
              <a:buFont typeface="Arial MT"/>
              <a:buChar char="•"/>
              <a:tabLst>
                <a:tab pos="28712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arguments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 spécifiés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fonction,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parenthèses</a:t>
            </a:r>
            <a:endParaRPr sz="1871">
              <a:latin typeface="Calibri"/>
              <a:cs typeface="Calibri"/>
            </a:endParaRPr>
          </a:p>
          <a:p>
            <a:pPr marL="286137" indent="-267325">
              <a:spcBef>
                <a:spcPts val="561"/>
              </a:spcBef>
              <a:buFont typeface="Arial MT"/>
              <a:buChar char="•"/>
              <a:tabLst>
                <a:tab pos="287127" algn="l"/>
              </a:tabLst>
            </a:pP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autant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d'arguments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souhaitez,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séparez-les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simplement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virgule</a:t>
            </a:r>
            <a:endParaRPr sz="1871">
              <a:latin typeface="Calibri"/>
              <a:cs typeface="Calibri"/>
            </a:endParaRPr>
          </a:p>
          <a:p>
            <a:pPr marL="338611" indent="-319798">
              <a:spcBef>
                <a:spcPts val="561"/>
              </a:spcBef>
              <a:buFont typeface="Arial MT"/>
              <a:buChar char="•"/>
              <a:tabLst>
                <a:tab pos="338611" algn="l"/>
                <a:tab pos="339600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Lorsqu'on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définit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def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fct(x,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y):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arguments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appelés arguments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positionnels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62472" y="3568992"/>
            <a:ext cx="3555523" cy="1844594"/>
            <a:chOff x="6824281" y="2288857"/>
            <a:chExt cx="2280285" cy="1183005"/>
          </a:xfrm>
        </p:grpSpPr>
        <p:sp>
          <p:nvSpPr>
            <p:cNvPr id="16" name="object 16"/>
            <p:cNvSpPr/>
            <p:nvPr/>
          </p:nvSpPr>
          <p:spPr>
            <a:xfrm>
              <a:off x="6829043" y="2293620"/>
              <a:ext cx="2270760" cy="1173480"/>
            </a:xfrm>
            <a:custGeom>
              <a:avLst/>
              <a:gdLst/>
              <a:ahLst/>
              <a:cxnLst/>
              <a:rect l="l" t="t" r="r" b="b"/>
              <a:pathLst>
                <a:path w="2270759" h="1173479">
                  <a:moveTo>
                    <a:pt x="2270759" y="0"/>
                  </a:moveTo>
                  <a:lnTo>
                    <a:pt x="0" y="0"/>
                  </a:lnTo>
                  <a:lnTo>
                    <a:pt x="0" y="1173479"/>
                  </a:lnTo>
                  <a:lnTo>
                    <a:pt x="2270759" y="1173479"/>
                  </a:lnTo>
                  <a:lnTo>
                    <a:pt x="2270759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7" name="object 17"/>
            <p:cNvSpPr/>
            <p:nvPr/>
          </p:nvSpPr>
          <p:spPr>
            <a:xfrm>
              <a:off x="6829043" y="2293620"/>
              <a:ext cx="2270760" cy="1173480"/>
            </a:xfrm>
            <a:custGeom>
              <a:avLst/>
              <a:gdLst/>
              <a:ahLst/>
              <a:cxnLst/>
              <a:rect l="l" t="t" r="r" b="b"/>
              <a:pathLst>
                <a:path w="2270759" h="1173479">
                  <a:moveTo>
                    <a:pt x="0" y="1173479"/>
                  </a:moveTo>
                  <a:lnTo>
                    <a:pt x="2270759" y="1173479"/>
                  </a:lnTo>
                  <a:lnTo>
                    <a:pt x="2270759" y="0"/>
                  </a:lnTo>
                  <a:lnTo>
                    <a:pt x="0" y="0"/>
                  </a:lnTo>
                  <a:lnTo>
                    <a:pt x="0" y="11734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791286" y="3476812"/>
            <a:ext cx="2987193" cy="901006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28712" marR="7921" indent="-109900">
              <a:lnSpc>
                <a:spcPct val="153300"/>
              </a:lnSpc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def</a:t>
            </a:r>
            <a:r>
              <a:rPr sz="1871" spc="81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my_function():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print("Hello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function")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91285" y="4936249"/>
            <a:ext cx="139409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my_function()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291362" y="3576418"/>
            <a:ext cx="2405003" cy="722788"/>
          </a:xfrm>
          <a:custGeom>
            <a:avLst/>
            <a:gdLst/>
            <a:ahLst/>
            <a:cxnLst/>
            <a:rect l="l" t="t" r="r" b="b"/>
            <a:pathLst>
              <a:path w="1542415" h="463550">
                <a:moveTo>
                  <a:pt x="0" y="463296"/>
                </a:moveTo>
                <a:lnTo>
                  <a:pt x="1542287" y="463296"/>
                </a:lnTo>
                <a:lnTo>
                  <a:pt x="1542287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1" name="object 21"/>
          <p:cNvSpPr txBox="1"/>
          <p:nvPr/>
        </p:nvSpPr>
        <p:spPr>
          <a:xfrm>
            <a:off x="14416512" y="3614635"/>
            <a:ext cx="2138660" cy="595794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Affichage:</a:t>
            </a:r>
            <a:endParaRPr sz="1871">
              <a:latin typeface="Calibri"/>
              <a:cs typeface="Calibri"/>
            </a:endParaRPr>
          </a:p>
          <a:p>
            <a:pPr marL="19802"/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Hello from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function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421640" y="5762605"/>
            <a:ext cx="2676296" cy="34788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407" rIns="0" bIns="0" rtlCol="0">
            <a:spAutoFit/>
          </a:bodyPr>
          <a:lstStyle/>
          <a:p>
            <a:pPr marL="142573">
              <a:spcBef>
                <a:spcPts val="468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my_function()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212108" y="5232691"/>
            <a:ext cx="1211907" cy="755462"/>
          </a:xfrm>
          <a:custGeom>
            <a:avLst/>
            <a:gdLst/>
            <a:ahLst/>
            <a:cxnLst/>
            <a:rect l="l" t="t" r="r" b="b"/>
            <a:pathLst>
              <a:path w="777240" h="484504">
                <a:moveTo>
                  <a:pt x="68095" y="34764"/>
                </a:moveTo>
                <a:lnTo>
                  <a:pt x="61429" y="45522"/>
                </a:lnTo>
                <a:lnTo>
                  <a:pt x="770381" y="484504"/>
                </a:lnTo>
                <a:lnTo>
                  <a:pt x="777112" y="473709"/>
                </a:lnTo>
                <a:lnTo>
                  <a:pt x="68095" y="34764"/>
                </a:lnTo>
                <a:close/>
              </a:path>
              <a:path w="777240" h="484504">
                <a:moveTo>
                  <a:pt x="0" y="0"/>
                </a:moveTo>
                <a:lnTo>
                  <a:pt x="44703" y="72516"/>
                </a:lnTo>
                <a:lnTo>
                  <a:pt x="61429" y="45522"/>
                </a:lnTo>
                <a:lnTo>
                  <a:pt x="50673" y="38862"/>
                </a:lnTo>
                <a:lnTo>
                  <a:pt x="57276" y="28066"/>
                </a:lnTo>
                <a:lnTo>
                  <a:pt x="72245" y="28066"/>
                </a:lnTo>
                <a:lnTo>
                  <a:pt x="84835" y="7747"/>
                </a:lnTo>
                <a:lnTo>
                  <a:pt x="0" y="0"/>
                </a:lnTo>
                <a:close/>
              </a:path>
              <a:path w="777240" h="484504">
                <a:moveTo>
                  <a:pt x="57276" y="28066"/>
                </a:moveTo>
                <a:lnTo>
                  <a:pt x="50673" y="38862"/>
                </a:lnTo>
                <a:lnTo>
                  <a:pt x="61429" y="45522"/>
                </a:lnTo>
                <a:lnTo>
                  <a:pt x="68095" y="34764"/>
                </a:lnTo>
                <a:lnTo>
                  <a:pt x="57276" y="28066"/>
                </a:lnTo>
                <a:close/>
              </a:path>
              <a:path w="777240" h="484504">
                <a:moveTo>
                  <a:pt x="72245" y="28066"/>
                </a:moveTo>
                <a:lnTo>
                  <a:pt x="57276" y="28066"/>
                </a:lnTo>
                <a:lnTo>
                  <a:pt x="68095" y="34764"/>
                </a:lnTo>
                <a:lnTo>
                  <a:pt x="72245" y="28066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4" name="object 24"/>
          <p:cNvSpPr txBox="1"/>
          <p:nvPr/>
        </p:nvSpPr>
        <p:spPr>
          <a:xfrm>
            <a:off x="14809394" y="4455646"/>
            <a:ext cx="2837685" cy="63478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8417" rIns="0" bIns="0" rtlCol="0">
            <a:spAutoFit/>
          </a:bodyPr>
          <a:lstStyle/>
          <a:p>
            <a:pPr marL="198018" marR="202969" indent="-52475">
              <a:spcBef>
                <a:spcPts val="460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Déclaration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 </a:t>
            </a:r>
            <a:r>
              <a:rPr sz="187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my_function()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872719" y="4046726"/>
            <a:ext cx="1890140" cy="832691"/>
          </a:xfrm>
          <a:custGeom>
            <a:avLst/>
            <a:gdLst/>
            <a:ahLst/>
            <a:cxnLst/>
            <a:rect l="l" t="t" r="r" b="b"/>
            <a:pathLst>
              <a:path w="1212215" h="534035">
                <a:moveTo>
                  <a:pt x="72489" y="29171"/>
                </a:moveTo>
                <a:lnTo>
                  <a:pt x="67483" y="40761"/>
                </a:lnTo>
                <a:lnTo>
                  <a:pt x="1206753" y="533653"/>
                </a:lnTo>
                <a:lnTo>
                  <a:pt x="1211833" y="521969"/>
                </a:lnTo>
                <a:lnTo>
                  <a:pt x="72489" y="29171"/>
                </a:lnTo>
                <a:close/>
              </a:path>
              <a:path w="1212215" h="534035">
                <a:moveTo>
                  <a:pt x="85089" y="0"/>
                </a:moveTo>
                <a:lnTo>
                  <a:pt x="0" y="4699"/>
                </a:lnTo>
                <a:lnTo>
                  <a:pt x="54863" y="69976"/>
                </a:lnTo>
                <a:lnTo>
                  <a:pt x="67483" y="40761"/>
                </a:lnTo>
                <a:lnTo>
                  <a:pt x="55752" y="35687"/>
                </a:lnTo>
                <a:lnTo>
                  <a:pt x="60832" y="24129"/>
                </a:lnTo>
                <a:lnTo>
                  <a:pt x="74667" y="24129"/>
                </a:lnTo>
                <a:lnTo>
                  <a:pt x="85089" y="0"/>
                </a:lnTo>
                <a:close/>
              </a:path>
              <a:path w="1212215" h="534035">
                <a:moveTo>
                  <a:pt x="60832" y="24129"/>
                </a:moveTo>
                <a:lnTo>
                  <a:pt x="55752" y="35687"/>
                </a:lnTo>
                <a:lnTo>
                  <a:pt x="67483" y="40761"/>
                </a:lnTo>
                <a:lnTo>
                  <a:pt x="72489" y="29171"/>
                </a:lnTo>
                <a:lnTo>
                  <a:pt x="60832" y="24129"/>
                </a:lnTo>
                <a:close/>
              </a:path>
              <a:path w="1212215" h="534035">
                <a:moveTo>
                  <a:pt x="74667" y="24129"/>
                </a:moveTo>
                <a:lnTo>
                  <a:pt x="60832" y="24129"/>
                </a:lnTo>
                <a:lnTo>
                  <a:pt x="72489" y="29171"/>
                </a:lnTo>
                <a:lnTo>
                  <a:pt x="74667" y="24129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6" name="object 26"/>
          <p:cNvSpPr txBox="1"/>
          <p:nvPr/>
        </p:nvSpPr>
        <p:spPr>
          <a:xfrm>
            <a:off x="6806052" y="7036296"/>
            <a:ext cx="3008974" cy="2763831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58417" rIns="0" bIns="0" rtlCol="0">
            <a:spAutoFit/>
          </a:bodyPr>
          <a:lstStyle/>
          <a:p>
            <a:pPr marL="139603">
              <a:spcBef>
                <a:spcPts val="460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def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my_function(fname):</a:t>
            </a:r>
            <a:endParaRPr sz="1871">
              <a:latin typeface="Calibri"/>
              <a:cs typeface="Calibri"/>
            </a:endParaRPr>
          </a:p>
          <a:p>
            <a:pPr marL="249503">
              <a:spcBef>
                <a:spcPts val="93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print(fname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+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Refsnes")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481">
              <a:latin typeface="Calibri"/>
              <a:cs typeface="Calibri"/>
            </a:endParaRPr>
          </a:p>
          <a:p>
            <a:pPr marL="139603"/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appel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fname=Emil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93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my_function("Emil")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936"/>
              </a:spcBef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appel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fname=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Tobias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943"/>
              </a:spcBef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my_function("Tobias")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7979542" y="966300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18491652" y="965964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090084" y="7079069"/>
            <a:ext cx="2124798" cy="9226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8417" rIns="0" bIns="0" rtlCol="0">
            <a:spAutoFit/>
          </a:bodyPr>
          <a:lstStyle/>
          <a:p>
            <a:pPr marL="142573" marR="529699">
              <a:spcBef>
                <a:spcPts val="460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Affichage: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Emil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Refsnes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Tobias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Refsnes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15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97753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78926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042" y="739205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36176" y="553855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1" y="552156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148856" y="2311150"/>
            <a:ext cx="8986333" cy="1047692"/>
          </a:xfrm>
          <a:prstGeom prst="rect">
            <a:avLst/>
          </a:prstGeom>
        </p:spPr>
        <p:txBody>
          <a:bodyPr vert="horz" wrap="square" lIns="0" tIns="219807" rIns="0" bIns="0" rtlCol="0">
            <a:spAutoFit/>
          </a:bodyPr>
          <a:lstStyle/>
          <a:p>
            <a:pPr marL="115841">
              <a:spcBef>
                <a:spcPts val="1731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statiques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(set)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169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clear()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assure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suppression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(rendre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vide)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8857" y="5312771"/>
            <a:ext cx="4822877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del()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assure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suppression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8856" y="7585494"/>
            <a:ext cx="6419941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union()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update()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assurent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 fusion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deux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sets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8386" y="3531344"/>
            <a:ext cx="6711036" cy="1243458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1287" rIns="0" bIns="0" rtlCol="0">
            <a:spAutoFit/>
          </a:bodyPr>
          <a:lstStyle/>
          <a:p>
            <a:pPr marL="139603">
              <a:spcBef>
                <a:spcPts val="560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thisset=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{"apple",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"banana", "cherry"}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193"/>
              </a:spcBef>
              <a:tabLst>
                <a:tab pos="1675236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thisset.clear()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#vider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162"/>
              </a:spcBef>
              <a:tabLst>
                <a:tab pos="1712859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print(thisset)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set()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48386" y="5803078"/>
            <a:ext cx="7927894" cy="1245459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3269" rIns="0" bIns="0" rtlCol="0">
            <a:spAutoFit/>
          </a:bodyPr>
          <a:lstStyle/>
          <a:p>
            <a:pPr marL="139603">
              <a:spcBef>
                <a:spcPts val="57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thisset=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{"apple",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"banana", "cherry"}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201"/>
              </a:spcBef>
              <a:tabLst>
                <a:tab pos="1494049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del(thisset)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#supprimet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set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thisset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154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print(thisset)</a:t>
            </a:r>
            <a:r>
              <a:rPr sz="1871" spc="4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erreur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car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thisset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n’existe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46781" y="5693768"/>
            <a:ext cx="5869432" cy="149848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8417" rIns="0" bIns="0" rtlCol="0">
            <a:spAutoFit/>
          </a:bodyPr>
          <a:lstStyle/>
          <a:p>
            <a:pPr marL="141583">
              <a:spcBef>
                <a:spcPts val="460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Affichage:</a:t>
            </a:r>
            <a:endParaRPr sz="1871">
              <a:latin typeface="Calibri"/>
              <a:cs typeface="Calibri"/>
            </a:endParaRPr>
          </a:p>
          <a:p>
            <a:pPr marL="141583">
              <a:spcBef>
                <a:spcPts val="8"/>
              </a:spcBef>
            </a:pP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Traceback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(most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recent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call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last):</a:t>
            </a:r>
            <a:endParaRPr sz="1871">
              <a:latin typeface="Calibri"/>
              <a:cs typeface="Calibri"/>
            </a:endParaRPr>
          </a:p>
          <a:p>
            <a:pPr marL="246533"/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File</a:t>
            </a:r>
            <a:r>
              <a:rPr sz="1871" b="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"C:\Users\DELL\Desktop\algo\ex1.py",</a:t>
            </a:r>
            <a:r>
              <a:rPr sz="1871" b="1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line</a:t>
            </a:r>
            <a:r>
              <a:rPr sz="1871" b="1" spc="16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213,</a:t>
            </a:r>
            <a:r>
              <a:rPr sz="1871" b="1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endParaRPr sz="1871">
              <a:latin typeface="Calibri"/>
              <a:cs typeface="Calibri"/>
            </a:endParaRPr>
          </a:p>
          <a:p>
            <a:pPr marL="141583"/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&lt;module&gt;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print(thisset)</a:t>
            </a:r>
            <a:endParaRPr sz="1871">
              <a:latin typeface="Calibri"/>
              <a:cs typeface="Calibri"/>
            </a:endParaRPr>
          </a:p>
          <a:p>
            <a:pPr marL="141583"/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NameError: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name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'thisset'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is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not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defined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40961" y="8148178"/>
            <a:ext cx="5680321" cy="1844594"/>
            <a:chOff x="2078545" y="5214937"/>
            <a:chExt cx="3642995" cy="1183005"/>
          </a:xfrm>
        </p:grpSpPr>
        <p:sp>
          <p:nvSpPr>
            <p:cNvPr id="18" name="object 18"/>
            <p:cNvSpPr/>
            <p:nvPr/>
          </p:nvSpPr>
          <p:spPr>
            <a:xfrm>
              <a:off x="2083307" y="5219700"/>
              <a:ext cx="3633470" cy="1173480"/>
            </a:xfrm>
            <a:custGeom>
              <a:avLst/>
              <a:gdLst/>
              <a:ahLst/>
              <a:cxnLst/>
              <a:rect l="l" t="t" r="r" b="b"/>
              <a:pathLst>
                <a:path w="3633470" h="1173479">
                  <a:moveTo>
                    <a:pt x="3633216" y="0"/>
                  </a:moveTo>
                  <a:lnTo>
                    <a:pt x="0" y="0"/>
                  </a:lnTo>
                  <a:lnTo>
                    <a:pt x="0" y="1173480"/>
                  </a:lnTo>
                  <a:lnTo>
                    <a:pt x="3633216" y="1173480"/>
                  </a:lnTo>
                  <a:lnTo>
                    <a:pt x="3633216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083307" y="5219700"/>
              <a:ext cx="3633470" cy="1173480"/>
            </a:xfrm>
            <a:custGeom>
              <a:avLst/>
              <a:gdLst/>
              <a:ahLst/>
              <a:cxnLst/>
              <a:rect l="l" t="t" r="r" b="b"/>
              <a:pathLst>
                <a:path w="3633470" h="1173479">
                  <a:moveTo>
                    <a:pt x="0" y="1173480"/>
                  </a:moveTo>
                  <a:lnTo>
                    <a:pt x="3633216" y="1173480"/>
                  </a:lnTo>
                  <a:lnTo>
                    <a:pt x="3633216" y="0"/>
                  </a:lnTo>
                  <a:lnTo>
                    <a:pt x="0" y="0"/>
                  </a:lnTo>
                  <a:lnTo>
                    <a:pt x="0" y="11734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88586" y="8056540"/>
            <a:ext cx="5138725" cy="1788225"/>
          </a:xfrm>
          <a:prstGeom prst="rect">
            <a:avLst/>
          </a:prstGeom>
        </p:spPr>
        <p:txBody>
          <a:bodyPr vert="horz" wrap="square" lIns="0" tIns="173271" rIns="0" bIns="0" rtlCol="0">
            <a:spAutoFit/>
          </a:bodyPr>
          <a:lstStyle/>
          <a:p>
            <a:pPr>
              <a:spcBef>
                <a:spcPts val="1364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set1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{"a",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"b"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"c"}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201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set2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{1,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2,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3}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162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set3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set1.union(set2)</a:t>
            </a:r>
            <a:r>
              <a:rPr sz="1871" spc="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fusionner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set1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set2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201"/>
              </a:spcBef>
              <a:tabLst>
                <a:tab pos="2432656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print(set3)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{1,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2,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3,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'c',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'b',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'a'}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652188" y="8148178"/>
            <a:ext cx="5485267" cy="1844594"/>
            <a:chOff x="6190297" y="5214937"/>
            <a:chExt cx="3517900" cy="1183005"/>
          </a:xfrm>
        </p:grpSpPr>
        <p:sp>
          <p:nvSpPr>
            <p:cNvPr id="22" name="object 22"/>
            <p:cNvSpPr/>
            <p:nvPr/>
          </p:nvSpPr>
          <p:spPr>
            <a:xfrm>
              <a:off x="6195059" y="5219700"/>
              <a:ext cx="3508375" cy="1173480"/>
            </a:xfrm>
            <a:custGeom>
              <a:avLst/>
              <a:gdLst/>
              <a:ahLst/>
              <a:cxnLst/>
              <a:rect l="l" t="t" r="r" b="b"/>
              <a:pathLst>
                <a:path w="3508375" h="1173479">
                  <a:moveTo>
                    <a:pt x="3508247" y="0"/>
                  </a:moveTo>
                  <a:lnTo>
                    <a:pt x="0" y="0"/>
                  </a:lnTo>
                  <a:lnTo>
                    <a:pt x="0" y="1173480"/>
                  </a:lnTo>
                  <a:lnTo>
                    <a:pt x="3508247" y="1173480"/>
                  </a:lnTo>
                  <a:lnTo>
                    <a:pt x="3508247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3" name="object 23"/>
            <p:cNvSpPr/>
            <p:nvPr/>
          </p:nvSpPr>
          <p:spPr>
            <a:xfrm>
              <a:off x="6195059" y="5219700"/>
              <a:ext cx="3508375" cy="1173480"/>
            </a:xfrm>
            <a:custGeom>
              <a:avLst/>
              <a:gdLst/>
              <a:ahLst/>
              <a:cxnLst/>
              <a:rect l="l" t="t" r="r" b="b"/>
              <a:pathLst>
                <a:path w="3508375" h="1173479">
                  <a:moveTo>
                    <a:pt x="0" y="1173480"/>
                  </a:moveTo>
                  <a:lnTo>
                    <a:pt x="3508247" y="1173480"/>
                  </a:lnTo>
                  <a:lnTo>
                    <a:pt x="3508247" y="0"/>
                  </a:lnTo>
                  <a:lnTo>
                    <a:pt x="0" y="0"/>
                  </a:lnTo>
                  <a:lnTo>
                    <a:pt x="0" y="11734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802587" y="8056539"/>
            <a:ext cx="4583268" cy="1788225"/>
          </a:xfrm>
          <a:prstGeom prst="rect">
            <a:avLst/>
          </a:prstGeom>
        </p:spPr>
        <p:txBody>
          <a:bodyPr vert="horz" wrap="square" lIns="0" tIns="173271" rIns="0" bIns="0" rtlCol="0">
            <a:spAutoFit/>
          </a:bodyPr>
          <a:lstStyle/>
          <a:p>
            <a:pPr>
              <a:spcBef>
                <a:spcPts val="1364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set1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{"a",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"b"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"c"}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201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set2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{1,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2,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3}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162"/>
              </a:spcBef>
              <a:tabLst>
                <a:tab pos="1924739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set1.update(set2)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#fusionner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set1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set2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201"/>
              </a:spcBef>
              <a:tabLst>
                <a:tab pos="188711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print(set1)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{1,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2,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3,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'c',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'b',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'a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'}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7957795" y="9679712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76359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19" y="767"/>
            <a:ext cx="19010313" cy="10693301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6679" y="806287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540396" y="537808"/>
            <a:ext cx="3156504" cy="1017844"/>
            <a:chOff x="9963911" y="344424"/>
            <a:chExt cx="2024380" cy="6527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0029" y="2493691"/>
            <a:ext cx="3141652" cy="89803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23" dirty="0">
                <a:solidFill>
                  <a:srgbClr val="0058A0"/>
                </a:solidFill>
                <a:latin typeface="Calibri"/>
                <a:cs typeface="Calibri"/>
              </a:rPr>
              <a:t>Tableaux</a:t>
            </a:r>
            <a:r>
              <a:rPr sz="2495" b="1" spc="-7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16" dirty="0">
                <a:solidFill>
                  <a:srgbClr val="0058A0"/>
                </a:solidFill>
                <a:latin typeface="Calibri"/>
                <a:cs typeface="Calibri"/>
              </a:rPr>
              <a:t>statiques</a:t>
            </a:r>
            <a:r>
              <a:rPr sz="2495" b="1" spc="-7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(set)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Autres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méthodes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962015" y="966366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8474125" y="9660312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166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7871" y="536109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52296"/>
              </p:ext>
            </p:extLst>
          </p:nvPr>
        </p:nvGraphicFramePr>
        <p:xfrm>
          <a:off x="3141714" y="3636884"/>
          <a:ext cx="12707206" cy="3401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3031"/>
                <a:gridCol w="9904175"/>
              </a:tblGrid>
              <a:tr h="526942">
                <a:tc>
                  <a:txBody>
                    <a:bodyPr/>
                    <a:lstStyle/>
                    <a:p>
                      <a:pPr marL="5613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Méthode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64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8A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643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8A0"/>
                    </a:solidFill>
                  </a:tcPr>
                </a:tc>
              </a:tr>
              <a:tr h="4790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b="1" u="sng" spc="-10" dirty="0">
                          <a:solidFill>
                            <a:srgbClr val="555555"/>
                          </a:solidFill>
                          <a:uFill>
                            <a:solidFill>
                              <a:srgbClr val="555555"/>
                            </a:solidFill>
                          </a:uFill>
                          <a:latin typeface="Calibri"/>
                          <a:cs typeface="Calibri"/>
                        </a:rPr>
                        <a:t>copy()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74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22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22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copie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2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74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4790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b="1" u="sng" spc="-15" dirty="0">
                          <a:solidFill>
                            <a:srgbClr val="555555"/>
                          </a:solidFill>
                          <a:uFill>
                            <a:solidFill>
                              <a:srgbClr val="555555"/>
                            </a:solidFill>
                          </a:uFill>
                          <a:latin typeface="Calibri"/>
                          <a:cs typeface="Calibri"/>
                        </a:rPr>
                        <a:t>difference()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74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2200" spc="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2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2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contenant</a:t>
                      </a:r>
                      <a:r>
                        <a:rPr sz="2200" spc="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différence</a:t>
                      </a:r>
                      <a:r>
                        <a:rPr sz="22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2200" spc="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plusieurs</a:t>
                      </a:r>
                      <a:r>
                        <a:rPr sz="2200" spc="1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74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4792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b="1" u="sng" spc="-10" dirty="0">
                          <a:solidFill>
                            <a:srgbClr val="555555"/>
                          </a:solidFill>
                          <a:uFill>
                            <a:solidFill>
                              <a:srgbClr val="555555"/>
                            </a:solidFill>
                          </a:uFill>
                          <a:latin typeface="Calibri"/>
                          <a:cs typeface="Calibri"/>
                        </a:rPr>
                        <a:t>intersection()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74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22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2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22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2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l’intersection</a:t>
                      </a:r>
                      <a:r>
                        <a:rPr sz="2200" spc="10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2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deux</a:t>
                      </a:r>
                      <a:r>
                        <a:rPr sz="22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autres</a:t>
                      </a:r>
                      <a:r>
                        <a:rPr sz="22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74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4790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b="1" u="sng" spc="-15" dirty="0">
                          <a:solidFill>
                            <a:srgbClr val="555555"/>
                          </a:solidFill>
                          <a:uFill>
                            <a:solidFill>
                              <a:srgbClr val="555555"/>
                            </a:solidFill>
                          </a:uFill>
                          <a:latin typeface="Calibri"/>
                          <a:cs typeface="Calibri"/>
                        </a:rPr>
                        <a:t>intersection_update()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74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Supprime</a:t>
                      </a:r>
                      <a:r>
                        <a:rPr sz="22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22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éléments</a:t>
                      </a:r>
                      <a:r>
                        <a:rPr sz="2200" spc="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d’un</a:t>
                      </a:r>
                      <a:r>
                        <a:rPr sz="2200" spc="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qui</a:t>
                      </a:r>
                      <a:r>
                        <a:rPr sz="22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ne</a:t>
                      </a:r>
                      <a:r>
                        <a:rPr sz="22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sont</a:t>
                      </a:r>
                      <a:r>
                        <a:rPr sz="22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pas</a:t>
                      </a:r>
                      <a:r>
                        <a:rPr sz="22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présents</a:t>
                      </a:r>
                      <a:r>
                        <a:rPr sz="2200" spc="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22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d'autres</a:t>
                      </a:r>
                      <a:r>
                        <a:rPr sz="2200" spc="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sets</a:t>
                      </a:r>
                      <a:r>
                        <a:rPr sz="2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742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4790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isdisjoint()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841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22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deux</a:t>
                      </a:r>
                      <a:r>
                        <a:rPr sz="22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sets</a:t>
                      </a:r>
                      <a:r>
                        <a:rPr sz="22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ont</a:t>
                      </a:r>
                      <a:r>
                        <a:rPr sz="2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22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intersection</a:t>
                      </a:r>
                      <a:r>
                        <a:rPr sz="2200" spc="1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841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4790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b="1" u="sng" spc="-10" dirty="0">
                          <a:solidFill>
                            <a:srgbClr val="555555"/>
                          </a:solidFill>
                          <a:uFill>
                            <a:solidFill>
                              <a:srgbClr val="555555"/>
                            </a:solidFill>
                          </a:uFill>
                          <a:latin typeface="Calibri"/>
                          <a:cs typeface="Calibri"/>
                        </a:rPr>
                        <a:t>issuperset()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841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2200" spc="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un</a:t>
                      </a:r>
                      <a:r>
                        <a:rPr sz="2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2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contient</a:t>
                      </a:r>
                      <a:r>
                        <a:rPr sz="22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2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autre</a:t>
                      </a:r>
                      <a:r>
                        <a:rPr sz="22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2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2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5841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7356" y="1308100"/>
            <a:ext cx="14020800" cy="6046655"/>
          </a:xfrm>
        </p:spPr>
        <p:txBody>
          <a:bodyPr/>
          <a:lstStyle/>
          <a:p>
            <a:r>
              <a:rPr lang="fr-FR" dirty="0"/>
              <a:t>Définir deux ensembles (sets) : X = {a, b, c, d } et Y = {s, b, d }, puis affichez les résultats</a:t>
            </a:r>
            <a:br>
              <a:rPr lang="fr-FR" dirty="0"/>
            </a:br>
            <a:r>
              <a:rPr lang="fr-FR" dirty="0"/>
              <a:t>suivants :</a:t>
            </a:r>
            <a:br>
              <a:rPr lang="fr-FR" dirty="0"/>
            </a:br>
            <a:r>
              <a:rPr lang="fr-FR" dirty="0"/>
              <a:t>– les ensembles initiaux ;</a:t>
            </a:r>
            <a:br>
              <a:rPr lang="fr-FR" dirty="0"/>
            </a:br>
            <a:r>
              <a:rPr lang="fr-FR" dirty="0"/>
              <a:t>– le test d’appartenance de l’élément 'c' à X ;</a:t>
            </a:r>
            <a:br>
              <a:rPr lang="fr-FR" dirty="0"/>
            </a:br>
            <a:r>
              <a:rPr lang="fr-FR" dirty="0"/>
              <a:t>– le test d’appartenance de l’élément 'a' à Y ;</a:t>
            </a:r>
            <a:br>
              <a:rPr lang="fr-FR" dirty="0"/>
            </a:br>
            <a:r>
              <a:rPr lang="fr-FR" dirty="0"/>
              <a:t>– les ensembles X − Y et Y − X ;</a:t>
            </a:r>
            <a:br>
              <a:rPr lang="fr-FR" dirty="0"/>
            </a:br>
            <a:r>
              <a:rPr lang="fr-FR" dirty="0"/>
              <a:t>– l’ensemble X ∪ Y (union) ;</a:t>
            </a:r>
            <a:br>
              <a:rPr lang="fr-FR" dirty="0"/>
            </a:br>
            <a:r>
              <a:rPr lang="fr-FR" dirty="0"/>
              <a:t>– l’ensemble X ∩ Y (intersection).</a:t>
            </a:r>
          </a:p>
        </p:txBody>
      </p:sp>
    </p:spTree>
    <p:extLst>
      <p:ext uri="{BB962C8B-B14F-4D97-AF65-F5344CB8AC3E}">
        <p14:creationId xmlns:p14="http://schemas.microsoft.com/office/powerpoint/2010/main" val="15773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8" y="-3342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758" y="2277596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8217" y="8058769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97800" y="719048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61934" y="533698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9409" y="531999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83553" y="9659555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95663" y="9656202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167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74615" y="2305587"/>
            <a:ext cx="10494287" cy="2383706"/>
          </a:xfrm>
          <a:prstGeom prst="rect">
            <a:avLst/>
          </a:prstGeom>
        </p:spPr>
        <p:txBody>
          <a:bodyPr vert="horz" wrap="square" lIns="0" tIns="204955" rIns="0" bIns="0" rtlCol="0">
            <a:spAutoFit/>
          </a:bodyPr>
          <a:lstStyle/>
          <a:p>
            <a:pPr marL="115841">
              <a:spcBef>
                <a:spcPts val="1614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Dictionnaires</a:t>
            </a:r>
            <a:endParaRPr sz="2495">
              <a:latin typeface="Calibri"/>
              <a:cs typeface="Calibri"/>
            </a:endParaRPr>
          </a:p>
          <a:p>
            <a:pPr marL="376235" indent="-356433">
              <a:spcBef>
                <a:spcPts val="1084"/>
              </a:spcBef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collection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ordonnée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modifiable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indexée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871">
              <a:latin typeface="Calibri"/>
              <a:cs typeface="Calibri"/>
            </a:endParaRPr>
          </a:p>
          <a:p>
            <a:pPr marL="376235" indent="-356433">
              <a:spcBef>
                <a:spcPts val="1310"/>
              </a:spcBef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Python,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dictionnaires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 écrits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accolades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endParaRPr sz="1871">
              <a:latin typeface="Calibri"/>
              <a:cs typeface="Calibri"/>
            </a:endParaRPr>
          </a:p>
          <a:p>
            <a:pPr marL="6094016">
              <a:spcBef>
                <a:spcPts val="1349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dictionnaire={clé1: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val1,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clé2:val2,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clén:valn}</a:t>
            </a:r>
            <a:endParaRPr sz="1871">
              <a:latin typeface="Calibri"/>
              <a:cs typeface="Calibri"/>
            </a:endParaRPr>
          </a:p>
          <a:p>
            <a:pPr marL="376235" indent="-356433">
              <a:spcBef>
                <a:spcPts val="1349"/>
              </a:spcBef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4614" y="6645633"/>
            <a:ext cx="10651716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376235" indent="-356433">
              <a:spcBef>
                <a:spcPts val="156"/>
              </a:spcBef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Parcours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thisdict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utilisant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l’instruction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for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thisdict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4373" y="4960724"/>
            <a:ext cx="9828926" cy="1243460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1289" rIns="0" bIns="0" rtlCol="0">
            <a:spAutoFit/>
          </a:bodyPr>
          <a:lstStyle/>
          <a:p>
            <a:pPr marL="139603">
              <a:spcBef>
                <a:spcPts val="561"/>
              </a:spcBef>
              <a:tabLst>
                <a:tab pos="6062332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thisdict={"brand":"Ford","model":"Mustang","year":1964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}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#déclaration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thisdict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201"/>
              </a:spcBef>
              <a:tabLst>
                <a:tab pos="1670285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print(thisdict)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#affichage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thisdict</a:t>
            </a:r>
            <a:endParaRPr sz="1871">
              <a:latin typeface="Calibri"/>
              <a:cs typeface="Calibri"/>
            </a:endParaRPr>
          </a:p>
          <a:p>
            <a:pPr marL="1665335">
              <a:spcBef>
                <a:spcPts val="1162"/>
              </a:spcBef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{'brand':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'Ford',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'model':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'Mustang',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'year':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1964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4373" y="7641179"/>
            <a:ext cx="9828926" cy="1684248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0299" rIns="0" bIns="0" rtlCol="0">
            <a:spAutoFit/>
          </a:bodyPr>
          <a:lstStyle/>
          <a:p>
            <a:pPr marL="139603">
              <a:spcBef>
                <a:spcPts val="554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thisdict={"brand":"Ford","model":"Mustang","year":1964}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1201"/>
              </a:spcBef>
              <a:tabLst>
                <a:tab pos="1959392" algn="l"/>
              </a:tabLst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thisdict:	#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parcourir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endParaRPr sz="1871">
              <a:latin typeface="Calibri"/>
              <a:cs typeface="Calibri"/>
            </a:endParaRPr>
          </a:p>
          <a:p>
            <a:pPr marL="192076">
              <a:spcBef>
                <a:spcPts val="1162"/>
              </a:spcBef>
              <a:tabLst>
                <a:tab pos="1975234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print(thisdict[x])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#afiicher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endParaRPr sz="1871">
              <a:latin typeface="Calibri"/>
              <a:cs typeface="Calibri"/>
            </a:endParaRPr>
          </a:p>
          <a:p>
            <a:pPr marL="1937610">
              <a:spcBef>
                <a:spcPts val="1193"/>
              </a:spcBef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{'brand':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'Ford',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'model':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'Mustang',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'year':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1964}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00" y="10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1800" y="228104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4259" y="806221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13842" y="722494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77976" y="537144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5451" y="535445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87609" y="2294439"/>
            <a:ext cx="4987237" cy="1047692"/>
          </a:xfrm>
          <a:prstGeom prst="rect">
            <a:avLst/>
          </a:prstGeom>
        </p:spPr>
        <p:txBody>
          <a:bodyPr vert="horz" wrap="square" lIns="0" tIns="219807" rIns="0" bIns="0" rtlCol="0">
            <a:spAutoFit/>
          </a:bodyPr>
          <a:lstStyle/>
          <a:p>
            <a:pPr marL="19802">
              <a:spcBef>
                <a:spcPts val="1731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Dictionnaires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169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16" dirty="0">
                <a:latin typeface="Calibri"/>
                <a:cs typeface="Calibri"/>
              </a:rPr>
              <a:t>Modification</a:t>
            </a:r>
            <a:r>
              <a:rPr sz="1871" spc="39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d’une</a:t>
            </a:r>
            <a:r>
              <a:rPr sz="1871" spc="23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valeur</a:t>
            </a:r>
            <a:r>
              <a:rPr sz="1871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d’une</a:t>
            </a:r>
            <a:r>
              <a:rPr sz="1871" spc="23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clé</a:t>
            </a:r>
            <a:r>
              <a:rPr sz="1871" spc="16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particulière</a:t>
            </a:r>
            <a:r>
              <a:rPr sz="1871" spc="101" dirty="0">
                <a:latin typeface="Calibri"/>
                <a:cs typeface="Calibri"/>
              </a:rPr>
              <a:t> </a:t>
            </a:r>
            <a:r>
              <a:rPr sz="1871" dirty="0"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1671" y="3448097"/>
            <a:ext cx="10085367" cy="1684248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0299" rIns="0" bIns="0" rtlCol="0">
            <a:spAutoFit/>
          </a:bodyPr>
          <a:lstStyle/>
          <a:p>
            <a:pPr marL="141583">
              <a:spcBef>
                <a:spcPts val="554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thisdict={"brand":"Ford","model":"Mustang","year":1964}</a:t>
            </a:r>
            <a:r>
              <a:rPr sz="1871" spc="25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#déclaration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b="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b="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thisdict</a:t>
            </a:r>
            <a:endParaRPr sz="1871">
              <a:latin typeface="Calibri"/>
              <a:cs typeface="Calibri"/>
            </a:endParaRPr>
          </a:p>
          <a:p>
            <a:pPr marL="141583">
              <a:spcBef>
                <a:spcPts val="1201"/>
              </a:spcBef>
              <a:tabLst>
                <a:tab pos="2531665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thisdict["year"]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=2018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#modifier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"year"</a:t>
            </a:r>
            <a:endParaRPr sz="1871">
              <a:latin typeface="Calibri"/>
              <a:cs typeface="Calibri"/>
            </a:endParaRPr>
          </a:p>
          <a:p>
            <a:pPr marL="141583">
              <a:spcBef>
                <a:spcPts val="1162"/>
              </a:spcBef>
              <a:tabLst>
                <a:tab pos="2546517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print(thisdict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thisdict</a:t>
            </a:r>
            <a:endParaRPr sz="1871">
              <a:latin typeface="Calibri"/>
              <a:cs typeface="Calibri"/>
            </a:endParaRPr>
          </a:p>
          <a:p>
            <a:pPr marR="99009" algn="ctr">
              <a:spcBef>
                <a:spcPts val="1201"/>
              </a:spcBef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{'brand':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'Ford',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'model':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'Mustang',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'year':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2018}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54245" y="6149642"/>
            <a:ext cx="10100219" cy="1341613"/>
            <a:chOff x="2060257" y="3943921"/>
            <a:chExt cx="6477635" cy="860425"/>
          </a:xfrm>
        </p:grpSpPr>
        <p:sp>
          <p:nvSpPr>
            <p:cNvPr id="14" name="object 14"/>
            <p:cNvSpPr/>
            <p:nvPr/>
          </p:nvSpPr>
          <p:spPr>
            <a:xfrm>
              <a:off x="2065020" y="3948684"/>
              <a:ext cx="6468110" cy="850900"/>
            </a:xfrm>
            <a:custGeom>
              <a:avLst/>
              <a:gdLst/>
              <a:ahLst/>
              <a:cxnLst/>
              <a:rect l="l" t="t" r="r" b="b"/>
              <a:pathLst>
                <a:path w="6468109" h="850900">
                  <a:moveTo>
                    <a:pt x="6467856" y="0"/>
                  </a:moveTo>
                  <a:lnTo>
                    <a:pt x="0" y="0"/>
                  </a:lnTo>
                  <a:lnTo>
                    <a:pt x="0" y="850391"/>
                  </a:lnTo>
                  <a:lnTo>
                    <a:pt x="6467856" y="850391"/>
                  </a:lnTo>
                  <a:lnTo>
                    <a:pt x="6467856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5020" y="3948684"/>
              <a:ext cx="6468110" cy="850900"/>
            </a:xfrm>
            <a:custGeom>
              <a:avLst/>
              <a:gdLst/>
              <a:ahLst/>
              <a:cxnLst/>
              <a:rect l="l" t="t" r="r" b="b"/>
              <a:pathLst>
                <a:path w="6468109" h="850900">
                  <a:moveTo>
                    <a:pt x="0" y="850391"/>
                  </a:moveTo>
                  <a:lnTo>
                    <a:pt x="6467856" y="850391"/>
                  </a:lnTo>
                  <a:lnTo>
                    <a:pt x="6467856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7608" y="5752306"/>
            <a:ext cx="11516089" cy="215198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latin typeface="Calibri"/>
                <a:cs typeface="Calibri"/>
              </a:rPr>
              <a:t>La</a:t>
            </a:r>
            <a:r>
              <a:rPr sz="1871" spc="-16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fonction</a:t>
            </a:r>
            <a:r>
              <a:rPr sz="1871" spc="55" dirty="0">
                <a:latin typeface="Calibri"/>
                <a:cs typeface="Calibri"/>
              </a:rPr>
              <a:t> </a:t>
            </a:r>
            <a:r>
              <a:rPr sz="1871" b="1" spc="-8" dirty="0">
                <a:latin typeface="Calibri"/>
                <a:cs typeface="Calibri"/>
              </a:rPr>
              <a:t>get()</a:t>
            </a:r>
            <a:r>
              <a:rPr sz="1871" b="1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permet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de</a:t>
            </a:r>
            <a:r>
              <a:rPr sz="1871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retourner</a:t>
            </a:r>
            <a:r>
              <a:rPr sz="1871" spc="8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la</a:t>
            </a:r>
            <a:r>
              <a:rPr sz="1871" spc="23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valeur</a:t>
            </a:r>
            <a:r>
              <a:rPr sz="1871" spc="8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d’une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clé</a:t>
            </a:r>
            <a:r>
              <a:rPr sz="1871" spc="23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particulière</a:t>
            </a:r>
            <a:r>
              <a:rPr sz="1871" spc="101" dirty="0">
                <a:latin typeface="Calibri"/>
                <a:cs typeface="Calibri"/>
              </a:rPr>
              <a:t> </a:t>
            </a:r>
            <a:r>
              <a:rPr sz="1871" dirty="0"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2114837">
              <a:spcBef>
                <a:spcPts val="1355"/>
              </a:spcBef>
              <a:tabLst>
                <a:tab pos="7916776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thisdict={"brand":"Ford","model":"Mustang","year":1964}	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déclaration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dictionnaire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thisdict</a:t>
            </a:r>
            <a:endParaRPr sz="1871">
              <a:latin typeface="Calibri"/>
              <a:cs typeface="Calibri"/>
            </a:endParaRPr>
          </a:p>
          <a:p>
            <a:pPr marL="2114837">
              <a:spcBef>
                <a:spcPts val="1201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thisdict.get("model")</a:t>
            </a:r>
            <a:r>
              <a:rPr sz="1871" spc="38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#retourner la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valeur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model</a:t>
            </a:r>
            <a:endParaRPr sz="1871">
              <a:latin typeface="Calibri"/>
              <a:cs typeface="Calibri"/>
            </a:endParaRPr>
          </a:p>
          <a:p>
            <a:pPr marL="2114837">
              <a:spcBef>
                <a:spcPts val="1162"/>
              </a:spcBef>
              <a:tabLst>
                <a:tab pos="4672244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print(x)	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871" b="1" spc="-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Mustang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598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latin typeface="Calibri"/>
                <a:cs typeface="Calibri"/>
              </a:rPr>
              <a:t>La</a:t>
            </a:r>
            <a:r>
              <a:rPr sz="1871" spc="-16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fonction</a:t>
            </a:r>
            <a:r>
              <a:rPr sz="1871" spc="62" dirty="0">
                <a:latin typeface="Calibri"/>
                <a:cs typeface="Calibri"/>
              </a:rPr>
              <a:t> </a:t>
            </a:r>
            <a:r>
              <a:rPr sz="1871" b="1" spc="-16" dirty="0">
                <a:latin typeface="Calibri"/>
                <a:cs typeface="Calibri"/>
              </a:rPr>
              <a:t>items()</a:t>
            </a:r>
            <a:r>
              <a:rPr sz="1871" b="1" spc="47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permet</a:t>
            </a:r>
            <a:r>
              <a:rPr sz="1871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de</a:t>
            </a:r>
            <a:r>
              <a:rPr sz="1871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retourner</a:t>
            </a:r>
            <a:r>
              <a:rPr sz="1871" spc="8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les</a:t>
            </a:r>
            <a:r>
              <a:rPr sz="1871" spc="47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clés</a:t>
            </a:r>
            <a:r>
              <a:rPr sz="1871" spc="47" dirty="0">
                <a:latin typeface="Calibri"/>
                <a:cs typeface="Calibri"/>
              </a:rPr>
              <a:t> </a:t>
            </a:r>
            <a:r>
              <a:rPr sz="1871" dirty="0">
                <a:latin typeface="Calibri"/>
                <a:cs typeface="Calibri"/>
              </a:rPr>
              <a:t>et </a:t>
            </a:r>
            <a:r>
              <a:rPr sz="1871" spc="-8" dirty="0">
                <a:latin typeface="Calibri"/>
                <a:cs typeface="Calibri"/>
              </a:rPr>
              <a:t>les</a:t>
            </a:r>
            <a:r>
              <a:rPr sz="1871" spc="47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valeurs</a:t>
            </a:r>
            <a:r>
              <a:rPr sz="1871" spc="8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d’un</a:t>
            </a:r>
            <a:r>
              <a:rPr sz="1871" spc="8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dictionnaire</a:t>
            </a:r>
            <a:r>
              <a:rPr sz="1871" spc="109" dirty="0">
                <a:latin typeface="Calibri"/>
                <a:cs typeface="Calibri"/>
              </a:rPr>
              <a:t> </a:t>
            </a:r>
            <a:r>
              <a:rPr sz="1871" dirty="0">
                <a:latin typeface="Calibri"/>
                <a:cs typeface="Calibri"/>
              </a:rPr>
              <a:t>à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la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fois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999595" y="966300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8511705" y="965964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168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261671" y="7963047"/>
            <a:ext cx="10085367" cy="2112302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14852" rIns="0" bIns="0" rtlCol="0">
            <a:spAutoFit/>
          </a:bodyPr>
          <a:lstStyle/>
          <a:p>
            <a:pPr marL="141583">
              <a:spcBef>
                <a:spcPts val="117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thisdict={"brand":"Ford","model":"Mustang","year":1964}</a:t>
            </a:r>
            <a:r>
              <a:rPr sz="1871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#declaration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spc="17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</a:t>
            </a:r>
            <a:endParaRPr sz="1871">
              <a:latin typeface="Calibri"/>
              <a:cs typeface="Calibri"/>
            </a:endParaRPr>
          </a:p>
          <a:p>
            <a:pPr marL="141583">
              <a:spcBef>
                <a:spcPts val="560"/>
              </a:spcBef>
              <a:tabLst>
                <a:tab pos="2802950" algn="l"/>
              </a:tabLst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thisdict.items()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#retourner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endParaRPr sz="1871">
              <a:latin typeface="Calibri"/>
              <a:cs typeface="Calibri"/>
            </a:endParaRPr>
          </a:p>
          <a:p>
            <a:pPr marL="359402">
              <a:spcBef>
                <a:spcPts val="560"/>
              </a:spcBef>
              <a:tabLst>
                <a:tab pos="2812851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print(x,y)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#afficher:</a:t>
            </a:r>
            <a:endParaRPr sz="1871">
              <a:latin typeface="Calibri"/>
              <a:cs typeface="Calibri"/>
            </a:endParaRPr>
          </a:p>
          <a:p>
            <a:pPr marL="2807901" marR="5593030">
              <a:lnSpc>
                <a:spcPct val="125000"/>
              </a:lnSpc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#brand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Ford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M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ng 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#year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1964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042" y="722390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36176" y="537040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1" y="535341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245808" y="2292478"/>
            <a:ext cx="6435783" cy="1049692"/>
          </a:xfrm>
          <a:prstGeom prst="rect">
            <a:avLst/>
          </a:prstGeom>
        </p:spPr>
        <p:txBody>
          <a:bodyPr vert="horz" wrap="square" lIns="0" tIns="221787" rIns="0" bIns="0" rtlCol="0">
            <a:spAutoFit/>
          </a:bodyPr>
          <a:lstStyle/>
          <a:p>
            <a:pPr marL="19802">
              <a:spcBef>
                <a:spcPts val="1746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Dictionnaires</a:t>
            </a:r>
            <a:endParaRPr sz="2495">
              <a:latin typeface="Calibri"/>
              <a:cs typeface="Calibri"/>
            </a:endParaRPr>
          </a:p>
          <a:p>
            <a:pPr marL="376235" indent="-356433">
              <a:spcBef>
                <a:spcPts val="1177"/>
              </a:spcBef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dirty="0">
                <a:latin typeface="Calibri"/>
                <a:cs typeface="Calibri"/>
              </a:rPr>
              <a:t>Il</a:t>
            </a:r>
            <a:r>
              <a:rPr sz="1871" spc="-23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est</a:t>
            </a:r>
            <a:r>
              <a:rPr sz="1871" spc="39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possible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de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vérifier</a:t>
            </a:r>
            <a:r>
              <a:rPr sz="1871" spc="16" dirty="0">
                <a:latin typeface="Calibri"/>
                <a:cs typeface="Calibri"/>
              </a:rPr>
              <a:t> </a:t>
            </a:r>
            <a:r>
              <a:rPr sz="1871" dirty="0">
                <a:latin typeface="Calibri"/>
                <a:cs typeface="Calibri"/>
              </a:rPr>
              <a:t>si</a:t>
            </a:r>
            <a:r>
              <a:rPr sz="1871" spc="-23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une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clé</a:t>
            </a:r>
            <a:r>
              <a:rPr sz="1871" spc="39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existe</a:t>
            </a:r>
            <a:r>
              <a:rPr sz="1871" spc="70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dans</a:t>
            </a:r>
            <a:r>
              <a:rPr sz="1871" spc="8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un</a:t>
            </a:r>
            <a:r>
              <a:rPr sz="1871" spc="-16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dictionnaire</a:t>
            </a:r>
            <a:r>
              <a:rPr sz="1871" spc="109" dirty="0">
                <a:latin typeface="Calibri"/>
                <a:cs typeface="Calibri"/>
              </a:rPr>
              <a:t> </a:t>
            </a:r>
            <a:r>
              <a:rPr sz="1871" dirty="0"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1674" y="3505025"/>
            <a:ext cx="10075466" cy="1984080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38613">
              <a:spcBef>
                <a:spcPts val="43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thisdict=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{"brand":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"Ford",</a:t>
            </a:r>
            <a:endParaRPr sz="1871">
              <a:latin typeface="Calibri"/>
              <a:cs typeface="Calibri"/>
            </a:endParaRPr>
          </a:p>
          <a:p>
            <a:pPr marL="138613" marR="7906875">
              <a:lnSpc>
                <a:spcPts val="3179"/>
              </a:lnSpc>
              <a:spcBef>
                <a:spcPts val="265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"model":</a:t>
            </a:r>
            <a:r>
              <a:rPr sz="187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"Mustang", </a:t>
            </a:r>
            <a:r>
              <a:rPr sz="187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"year":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1964}</a:t>
            </a:r>
            <a:endParaRPr sz="1871">
              <a:latin typeface="Calibri"/>
              <a:cs typeface="Calibri"/>
            </a:endParaRPr>
          </a:p>
          <a:p>
            <a:pPr marL="138613">
              <a:spcBef>
                <a:spcPts val="677"/>
              </a:spcBef>
              <a:tabLst>
                <a:tab pos="2401963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if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"model"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thisdict: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#vérifier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model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endParaRPr sz="1871">
              <a:latin typeface="Calibri"/>
              <a:cs typeface="Calibri"/>
            </a:endParaRPr>
          </a:p>
          <a:p>
            <a:pPr marL="248513">
              <a:spcBef>
                <a:spcPts val="936"/>
              </a:spcBef>
              <a:tabLst>
                <a:tab pos="6466291" algn="l"/>
              </a:tabLst>
            </a:pP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print("Yes,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'model'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one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of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the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keys in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thisdictdictionary")	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message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si 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34250" y="6311126"/>
            <a:ext cx="10256658" cy="3755527"/>
            <a:chOff x="2715577" y="4047553"/>
            <a:chExt cx="6577965" cy="2408555"/>
          </a:xfrm>
        </p:grpSpPr>
        <p:sp>
          <p:nvSpPr>
            <p:cNvPr id="14" name="object 14"/>
            <p:cNvSpPr/>
            <p:nvPr/>
          </p:nvSpPr>
          <p:spPr>
            <a:xfrm>
              <a:off x="2720339" y="4052315"/>
              <a:ext cx="6461760" cy="539750"/>
            </a:xfrm>
            <a:custGeom>
              <a:avLst/>
              <a:gdLst/>
              <a:ahLst/>
              <a:cxnLst/>
              <a:rect l="l" t="t" r="r" b="b"/>
              <a:pathLst>
                <a:path w="6461759" h="539750">
                  <a:moveTo>
                    <a:pt x="6461760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6461760" y="539495"/>
                  </a:lnTo>
                  <a:lnTo>
                    <a:pt x="6461760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0339" y="4052315"/>
              <a:ext cx="6461760" cy="539750"/>
            </a:xfrm>
            <a:custGeom>
              <a:avLst/>
              <a:gdLst/>
              <a:ahLst/>
              <a:cxnLst/>
              <a:rect l="l" t="t" r="r" b="b"/>
              <a:pathLst>
                <a:path w="6461759" h="539750">
                  <a:moveTo>
                    <a:pt x="0" y="539495"/>
                  </a:moveTo>
                  <a:lnTo>
                    <a:pt x="6461760" y="539495"/>
                  </a:lnTo>
                  <a:lnTo>
                    <a:pt x="6461760" y="0"/>
                  </a:lnTo>
                  <a:lnTo>
                    <a:pt x="0" y="0"/>
                  </a:lnTo>
                  <a:lnTo>
                    <a:pt x="0" y="5394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6" name="object 16"/>
            <p:cNvSpPr/>
            <p:nvPr/>
          </p:nvSpPr>
          <p:spPr>
            <a:xfrm>
              <a:off x="2744723" y="5128259"/>
              <a:ext cx="6544309" cy="1323340"/>
            </a:xfrm>
            <a:custGeom>
              <a:avLst/>
              <a:gdLst/>
              <a:ahLst/>
              <a:cxnLst/>
              <a:rect l="l" t="t" r="r" b="b"/>
              <a:pathLst>
                <a:path w="6544309" h="1323339">
                  <a:moveTo>
                    <a:pt x="6544056" y="0"/>
                  </a:moveTo>
                  <a:lnTo>
                    <a:pt x="0" y="0"/>
                  </a:lnTo>
                  <a:lnTo>
                    <a:pt x="0" y="1322832"/>
                  </a:lnTo>
                  <a:lnTo>
                    <a:pt x="6544056" y="1322832"/>
                  </a:lnTo>
                  <a:lnTo>
                    <a:pt x="6544056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7" name="object 17"/>
            <p:cNvSpPr/>
            <p:nvPr/>
          </p:nvSpPr>
          <p:spPr>
            <a:xfrm>
              <a:off x="2744723" y="5128259"/>
              <a:ext cx="6544309" cy="1323340"/>
            </a:xfrm>
            <a:custGeom>
              <a:avLst/>
              <a:gdLst/>
              <a:ahLst/>
              <a:cxnLst/>
              <a:rect l="l" t="t" r="r" b="b"/>
              <a:pathLst>
                <a:path w="6544309" h="1323339">
                  <a:moveTo>
                    <a:pt x="0" y="1322832"/>
                  </a:moveTo>
                  <a:lnTo>
                    <a:pt x="6544056" y="1322832"/>
                  </a:lnTo>
                  <a:lnTo>
                    <a:pt x="6544056" y="0"/>
                  </a:lnTo>
                  <a:lnTo>
                    <a:pt x="0" y="0"/>
                  </a:lnTo>
                  <a:lnTo>
                    <a:pt x="0" y="13228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45809" y="5754183"/>
            <a:ext cx="12597302" cy="4211977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376235" indent="-356433">
              <a:spcBef>
                <a:spcPts val="156"/>
              </a:spcBef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spc="-8" dirty="0">
                <a:latin typeface="Calibri"/>
                <a:cs typeface="Calibri"/>
              </a:rPr>
              <a:t>La</a:t>
            </a:r>
            <a:r>
              <a:rPr sz="1871" spc="-16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fonction</a:t>
            </a:r>
            <a:r>
              <a:rPr sz="1871" spc="62" dirty="0">
                <a:latin typeface="Calibri"/>
                <a:cs typeface="Calibri"/>
              </a:rPr>
              <a:t> </a:t>
            </a:r>
            <a:r>
              <a:rPr sz="1871" b="1" spc="-8" dirty="0">
                <a:latin typeface="Calibri"/>
                <a:cs typeface="Calibri"/>
              </a:rPr>
              <a:t>len()</a:t>
            </a:r>
            <a:r>
              <a:rPr sz="1871" b="1" spc="47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permet</a:t>
            </a:r>
            <a:r>
              <a:rPr sz="1871" spc="8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de </a:t>
            </a:r>
            <a:r>
              <a:rPr sz="1871" spc="-16" dirty="0">
                <a:latin typeface="Calibri"/>
                <a:cs typeface="Calibri"/>
              </a:rPr>
              <a:t>retourner</a:t>
            </a:r>
            <a:r>
              <a:rPr sz="1871" spc="16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la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longueur</a:t>
            </a:r>
            <a:r>
              <a:rPr sz="1871" spc="16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d’un</a:t>
            </a:r>
            <a:r>
              <a:rPr sz="1871" spc="8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dictionnaire</a:t>
            </a:r>
            <a:r>
              <a:rPr sz="1871" spc="109" dirty="0">
                <a:latin typeface="Calibri"/>
                <a:cs typeface="Calibri"/>
              </a:rPr>
              <a:t> </a:t>
            </a:r>
            <a:r>
              <a:rPr sz="1871" dirty="0"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39"/>
              </a:spcBef>
              <a:buFont typeface="Arial MT"/>
              <a:buChar char="•"/>
            </a:pPr>
            <a:endParaRPr sz="2027">
              <a:latin typeface="Calibri"/>
              <a:cs typeface="Calibri"/>
            </a:endParaRPr>
          </a:p>
          <a:p>
            <a:pPr marL="3134631">
              <a:tabLst>
                <a:tab pos="8999936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thisdict={"brand":"Ford","model":"Mustang","year":1964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}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#déclaration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thisdict</a:t>
            </a:r>
            <a:endParaRPr sz="1871">
              <a:latin typeface="Calibri"/>
              <a:cs typeface="Calibri"/>
            </a:endParaRPr>
          </a:p>
          <a:p>
            <a:pPr marL="3134631">
              <a:spcBef>
                <a:spcPts val="936"/>
              </a:spcBef>
              <a:tabLst>
                <a:tab pos="5763326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print(len(thisdict))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longueur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481">
              <a:latin typeface="Calibri"/>
              <a:cs typeface="Calibri"/>
            </a:endParaRPr>
          </a:p>
          <a:p>
            <a:pPr marL="376235" indent="-356433"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dirty="0">
                <a:latin typeface="Calibri"/>
                <a:cs typeface="Calibri"/>
              </a:rPr>
              <a:t>Il</a:t>
            </a:r>
            <a:r>
              <a:rPr sz="1871" spc="-31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est</a:t>
            </a:r>
            <a:r>
              <a:rPr sz="1871" spc="39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possible</a:t>
            </a:r>
            <a:r>
              <a:rPr sz="1871" spc="23" dirty="0">
                <a:latin typeface="Calibri"/>
                <a:cs typeface="Calibri"/>
              </a:rPr>
              <a:t> </a:t>
            </a:r>
            <a:r>
              <a:rPr sz="1871" spc="-31" dirty="0">
                <a:latin typeface="Calibri"/>
                <a:cs typeface="Calibri"/>
              </a:rPr>
              <a:t>d’ajouter</a:t>
            </a:r>
            <a:r>
              <a:rPr sz="1871" spc="94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un</a:t>
            </a:r>
            <a:r>
              <a:rPr sz="1871" spc="-23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élément</a:t>
            </a:r>
            <a:r>
              <a:rPr sz="1871" dirty="0">
                <a:latin typeface="Calibri"/>
                <a:cs typeface="Calibri"/>
              </a:rPr>
              <a:t> à</a:t>
            </a:r>
            <a:r>
              <a:rPr sz="1871" spc="23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un</a:t>
            </a:r>
            <a:r>
              <a:rPr sz="1871" spc="-16" dirty="0">
                <a:latin typeface="Calibri"/>
                <a:cs typeface="Calibri"/>
              </a:rPr>
              <a:t> </a:t>
            </a:r>
            <a:r>
              <a:rPr sz="1871" spc="-23" dirty="0">
                <a:latin typeface="Calibri"/>
                <a:cs typeface="Calibri"/>
              </a:rPr>
              <a:t>dictionnaire</a:t>
            </a:r>
            <a:r>
              <a:rPr sz="1871" spc="109" dirty="0">
                <a:latin typeface="Calibri"/>
                <a:cs typeface="Calibri"/>
              </a:rPr>
              <a:t> </a:t>
            </a:r>
            <a:r>
              <a:rPr sz="1871" dirty="0"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3174235" marR="6906882">
              <a:lnSpc>
                <a:spcPct val="141700"/>
              </a:lnSpc>
              <a:spcBef>
                <a:spcPts val="483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thisdict=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{"brand":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"Ford",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"model":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"Mustang",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"year":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1964}</a:t>
            </a:r>
            <a:endParaRPr sz="1871">
              <a:latin typeface="Calibri"/>
              <a:cs typeface="Calibri"/>
            </a:endParaRPr>
          </a:p>
          <a:p>
            <a:pPr marL="3174235">
              <a:spcBef>
                <a:spcPts val="93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thisdict["color"]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"red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#ajout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("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color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"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"red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dictionnaire</a:t>
            </a:r>
            <a:endParaRPr sz="1871">
              <a:latin typeface="Calibri"/>
              <a:cs typeface="Calibri"/>
            </a:endParaRPr>
          </a:p>
          <a:p>
            <a:pPr marL="3174235">
              <a:spcBef>
                <a:spcPts val="936"/>
              </a:spcBef>
              <a:tabLst>
                <a:tab pos="5579168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print(thisdict)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{'brand':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'Ford',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'model':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'Mustang',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'year':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1964,</a:t>
            </a:r>
            <a:r>
              <a:rPr sz="1871" b="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'color':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'red'}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957795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169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" y="16815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716" y="2297753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2175" y="8078926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81758" y="739205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45892" y="553855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3367" y="552156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grpSp>
        <p:nvGrpSpPr>
          <p:cNvPr id="11" name="object 11"/>
          <p:cNvGrpSpPr/>
          <p:nvPr/>
        </p:nvGrpSpPr>
        <p:grpSpPr>
          <a:xfrm>
            <a:off x="3892275" y="3466889"/>
            <a:ext cx="7809080" cy="6569449"/>
            <a:chOff x="2490025" y="2212657"/>
            <a:chExt cx="5008245" cy="4213225"/>
          </a:xfrm>
        </p:grpSpPr>
        <p:sp>
          <p:nvSpPr>
            <p:cNvPr id="12" name="object 12"/>
            <p:cNvSpPr/>
            <p:nvPr/>
          </p:nvSpPr>
          <p:spPr>
            <a:xfrm>
              <a:off x="2494788" y="2217420"/>
              <a:ext cx="4998720" cy="1584960"/>
            </a:xfrm>
            <a:custGeom>
              <a:avLst/>
              <a:gdLst/>
              <a:ahLst/>
              <a:cxnLst/>
              <a:rect l="l" t="t" r="r" b="b"/>
              <a:pathLst>
                <a:path w="4998720" h="1584960">
                  <a:moveTo>
                    <a:pt x="4998720" y="0"/>
                  </a:moveTo>
                  <a:lnTo>
                    <a:pt x="0" y="0"/>
                  </a:lnTo>
                  <a:lnTo>
                    <a:pt x="0" y="1584959"/>
                  </a:lnTo>
                  <a:lnTo>
                    <a:pt x="4998720" y="1584959"/>
                  </a:lnTo>
                  <a:lnTo>
                    <a:pt x="4998720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4788" y="2217420"/>
              <a:ext cx="4998720" cy="1584960"/>
            </a:xfrm>
            <a:custGeom>
              <a:avLst/>
              <a:gdLst/>
              <a:ahLst/>
              <a:cxnLst/>
              <a:rect l="l" t="t" r="r" b="b"/>
              <a:pathLst>
                <a:path w="4998720" h="1584960">
                  <a:moveTo>
                    <a:pt x="0" y="1584959"/>
                  </a:moveTo>
                  <a:lnTo>
                    <a:pt x="4998720" y="1584959"/>
                  </a:lnTo>
                  <a:lnTo>
                    <a:pt x="4998720" y="0"/>
                  </a:lnTo>
                  <a:lnTo>
                    <a:pt x="0" y="0"/>
                  </a:lnTo>
                  <a:lnTo>
                    <a:pt x="0" y="158495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4788" y="4418076"/>
              <a:ext cx="4998720" cy="2002789"/>
            </a:xfrm>
            <a:custGeom>
              <a:avLst/>
              <a:gdLst/>
              <a:ahLst/>
              <a:cxnLst/>
              <a:rect l="l" t="t" r="r" b="b"/>
              <a:pathLst>
                <a:path w="4998720" h="2002789">
                  <a:moveTo>
                    <a:pt x="4998720" y="0"/>
                  </a:moveTo>
                  <a:lnTo>
                    <a:pt x="0" y="0"/>
                  </a:lnTo>
                  <a:lnTo>
                    <a:pt x="0" y="2002536"/>
                  </a:lnTo>
                  <a:lnTo>
                    <a:pt x="4998720" y="2002536"/>
                  </a:lnTo>
                  <a:lnTo>
                    <a:pt x="4998720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2494788" y="4418076"/>
              <a:ext cx="4998720" cy="2002789"/>
            </a:xfrm>
            <a:custGeom>
              <a:avLst/>
              <a:gdLst/>
              <a:ahLst/>
              <a:cxnLst/>
              <a:rect l="l" t="t" r="r" b="b"/>
              <a:pathLst>
                <a:path w="4998720" h="2002789">
                  <a:moveTo>
                    <a:pt x="0" y="2002536"/>
                  </a:moveTo>
                  <a:lnTo>
                    <a:pt x="4998720" y="2002536"/>
                  </a:lnTo>
                  <a:lnTo>
                    <a:pt x="4998720" y="0"/>
                  </a:lnTo>
                  <a:lnTo>
                    <a:pt x="0" y="0"/>
                  </a:lnTo>
                  <a:lnTo>
                    <a:pt x="0" y="20025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30335" y="2302922"/>
            <a:ext cx="9445749" cy="7624797"/>
          </a:xfrm>
          <a:prstGeom prst="rect">
            <a:avLst/>
          </a:prstGeom>
        </p:spPr>
        <p:txBody>
          <a:bodyPr vert="horz" wrap="square" lIns="0" tIns="227728" rIns="0" bIns="0" rtlCol="0">
            <a:spAutoFit/>
          </a:bodyPr>
          <a:lstStyle/>
          <a:p>
            <a:pPr marL="44554">
              <a:spcBef>
                <a:spcPts val="1793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Dictionnaires</a:t>
            </a:r>
            <a:endParaRPr sz="2495">
              <a:latin typeface="Calibri"/>
              <a:cs typeface="Calibri"/>
            </a:endParaRPr>
          </a:p>
          <a:p>
            <a:pPr marL="376235" indent="-357423">
              <a:spcBef>
                <a:spcPts val="1216"/>
              </a:spcBef>
              <a:buFont typeface="Arial MT"/>
              <a:buChar char="•"/>
              <a:tabLst>
                <a:tab pos="376235" algn="l"/>
                <a:tab pos="37722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popitem()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dernier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2811861" marR="4117793">
              <a:lnSpc>
                <a:spcPct val="141700"/>
              </a:lnSpc>
              <a:spcBef>
                <a:spcPts val="49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thisdict=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{"brand":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"Ford",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"model":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"Mustang",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"year":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1964</a:t>
            </a:r>
            <a:endParaRPr sz="1871">
              <a:latin typeface="Calibri"/>
              <a:cs typeface="Calibri"/>
            </a:endParaRPr>
          </a:p>
          <a:p>
            <a:pPr marL="2811861">
              <a:spcBef>
                <a:spcPts val="936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1871">
              <a:latin typeface="Calibri"/>
              <a:cs typeface="Calibri"/>
            </a:endParaRPr>
          </a:p>
          <a:p>
            <a:pPr marL="2811861">
              <a:spcBef>
                <a:spcPts val="943"/>
              </a:spcBef>
              <a:tabLst>
                <a:tab pos="4812837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thisdict.popitem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#supprimer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dernier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endParaRPr sz="1871">
              <a:latin typeface="Calibri"/>
              <a:cs typeface="Calibri"/>
            </a:endParaRPr>
          </a:p>
          <a:p>
            <a:pPr marL="2863346">
              <a:spcBef>
                <a:spcPts val="936"/>
              </a:spcBef>
              <a:tabLst>
                <a:tab pos="4834619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print(thisdict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871" b="1" spc="36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{'brand':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'Ford',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'model':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'Mustang'}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78"/>
              </a:spcBef>
            </a:pPr>
            <a:endParaRPr sz="2573">
              <a:latin typeface="Calibri"/>
              <a:cs typeface="Calibri"/>
            </a:endParaRPr>
          </a:p>
          <a:p>
            <a:pPr marL="286137" indent="-267325">
              <a:buFont typeface="Arial MT"/>
              <a:buChar char="•"/>
              <a:tabLst>
                <a:tab pos="28712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del()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particulière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78"/>
              </a:spcBef>
            </a:pPr>
            <a:endParaRPr sz="2807">
              <a:latin typeface="Calibri"/>
              <a:cs typeface="Calibri"/>
            </a:endParaRPr>
          </a:p>
          <a:p>
            <a:pPr marL="2811861">
              <a:spcBef>
                <a:spcPts val="8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thisdict=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endParaRPr sz="1871">
              <a:latin typeface="Calibri"/>
              <a:cs typeface="Calibri"/>
            </a:endParaRPr>
          </a:p>
          <a:p>
            <a:pPr marL="2811861">
              <a:spcBef>
                <a:spcPts val="1201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"brand":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"Ford",</a:t>
            </a:r>
            <a:endParaRPr sz="1871">
              <a:latin typeface="Calibri"/>
              <a:cs typeface="Calibri"/>
            </a:endParaRPr>
          </a:p>
          <a:p>
            <a:pPr marL="2811861" marR="4603928">
              <a:lnSpc>
                <a:spcPts val="3446"/>
              </a:lnSpc>
              <a:spcBef>
                <a:spcPts val="273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"model":</a:t>
            </a:r>
            <a:r>
              <a:rPr sz="187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"Mustang", </a:t>
            </a:r>
            <a:r>
              <a:rPr sz="187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"year":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1964</a:t>
            </a:r>
            <a:endParaRPr sz="1871">
              <a:latin typeface="Calibri"/>
              <a:cs typeface="Calibri"/>
            </a:endParaRPr>
          </a:p>
          <a:p>
            <a:pPr marL="2811861">
              <a:spcBef>
                <a:spcPts val="881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1871">
              <a:latin typeface="Calibri"/>
              <a:cs typeface="Calibri"/>
            </a:endParaRPr>
          </a:p>
          <a:p>
            <a:pPr marL="2811861">
              <a:spcBef>
                <a:spcPts val="1162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del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(thisdict["model"])</a:t>
            </a:r>
            <a:r>
              <a:rPr sz="1871" spc="56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l’élément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"model"</a:t>
            </a:r>
            <a:endParaRPr sz="1871">
              <a:latin typeface="Calibri"/>
              <a:cs typeface="Calibri"/>
            </a:endParaRPr>
          </a:p>
          <a:p>
            <a:pPr marL="2811861">
              <a:spcBef>
                <a:spcPts val="1201"/>
              </a:spcBef>
              <a:tabLst>
                <a:tab pos="5159369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print(thisdict)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{'brand':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'Ford',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'year':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1964}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967511" y="9679712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8479621" y="9676359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170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" y="4783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716" y="2285721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2175" y="8066894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81758" y="727173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45892" y="541823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3367" y="540124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grpSp>
        <p:nvGrpSpPr>
          <p:cNvPr id="11" name="object 11"/>
          <p:cNvGrpSpPr/>
          <p:nvPr/>
        </p:nvGrpSpPr>
        <p:grpSpPr>
          <a:xfrm>
            <a:off x="3992079" y="3397825"/>
            <a:ext cx="8426915" cy="3137690"/>
            <a:chOff x="2554033" y="2176081"/>
            <a:chExt cx="5404485" cy="2012314"/>
          </a:xfrm>
        </p:grpSpPr>
        <p:sp>
          <p:nvSpPr>
            <p:cNvPr id="12" name="object 12"/>
            <p:cNvSpPr/>
            <p:nvPr/>
          </p:nvSpPr>
          <p:spPr>
            <a:xfrm>
              <a:off x="2558795" y="2180844"/>
              <a:ext cx="5394960" cy="2002789"/>
            </a:xfrm>
            <a:custGeom>
              <a:avLst/>
              <a:gdLst/>
              <a:ahLst/>
              <a:cxnLst/>
              <a:rect l="l" t="t" r="r" b="b"/>
              <a:pathLst>
                <a:path w="5394959" h="2002789">
                  <a:moveTo>
                    <a:pt x="5394959" y="0"/>
                  </a:moveTo>
                  <a:lnTo>
                    <a:pt x="0" y="0"/>
                  </a:lnTo>
                  <a:lnTo>
                    <a:pt x="0" y="2002535"/>
                  </a:lnTo>
                  <a:lnTo>
                    <a:pt x="5394959" y="2002535"/>
                  </a:lnTo>
                  <a:lnTo>
                    <a:pt x="5394959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58795" y="2180844"/>
              <a:ext cx="5394960" cy="2002789"/>
            </a:xfrm>
            <a:custGeom>
              <a:avLst/>
              <a:gdLst/>
              <a:ahLst/>
              <a:cxnLst/>
              <a:rect l="l" t="t" r="r" b="b"/>
              <a:pathLst>
                <a:path w="5394959" h="2002789">
                  <a:moveTo>
                    <a:pt x="0" y="2002535"/>
                  </a:moveTo>
                  <a:lnTo>
                    <a:pt x="5394959" y="2002535"/>
                  </a:lnTo>
                  <a:lnTo>
                    <a:pt x="5394959" y="0"/>
                  </a:lnTo>
                  <a:lnTo>
                    <a:pt x="0" y="0"/>
                  </a:lnTo>
                  <a:lnTo>
                    <a:pt x="0" y="20025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5524" y="2321600"/>
            <a:ext cx="10694289" cy="4671976"/>
          </a:xfrm>
          <a:prstGeom prst="rect">
            <a:avLst/>
          </a:prstGeom>
        </p:spPr>
        <p:txBody>
          <a:bodyPr vert="horz" wrap="square" lIns="0" tIns="197032" rIns="0" bIns="0" rtlCol="0">
            <a:spAutoFit/>
          </a:bodyPr>
          <a:lstStyle/>
          <a:p>
            <a:pPr marL="19802">
              <a:spcBef>
                <a:spcPts val="1550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Dictionnaires</a:t>
            </a:r>
            <a:endParaRPr sz="2495">
              <a:latin typeface="Calibri"/>
              <a:cs typeface="Calibri"/>
            </a:endParaRPr>
          </a:p>
          <a:p>
            <a:pPr marL="379204" indent="-357423">
              <a:spcBef>
                <a:spcPts val="1045"/>
              </a:spcBef>
              <a:buFont typeface="Arial MT"/>
              <a:buChar char="•"/>
              <a:tabLst>
                <a:tab pos="379204" algn="l"/>
                <a:tab pos="380195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pop()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supprimer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élément du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particulière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2886118">
              <a:spcBef>
                <a:spcPts val="1263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thisdict=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endParaRPr sz="1871">
              <a:latin typeface="Calibri"/>
              <a:cs typeface="Calibri"/>
            </a:endParaRPr>
          </a:p>
          <a:p>
            <a:pPr marL="2886118">
              <a:spcBef>
                <a:spcPts val="1193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"brand":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"Ford",</a:t>
            </a:r>
            <a:endParaRPr sz="1871">
              <a:latin typeface="Calibri"/>
              <a:cs typeface="Calibri"/>
            </a:endParaRPr>
          </a:p>
          <a:p>
            <a:pPr marL="2886118">
              <a:spcBef>
                <a:spcPts val="1169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"model":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"Mustang",</a:t>
            </a:r>
            <a:endParaRPr sz="1871">
              <a:latin typeface="Calibri"/>
              <a:cs typeface="Calibri"/>
            </a:endParaRPr>
          </a:p>
          <a:p>
            <a:pPr marL="2886118">
              <a:spcBef>
                <a:spcPts val="1193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"year":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1964</a:t>
            </a:r>
            <a:endParaRPr sz="1871">
              <a:latin typeface="Calibri"/>
              <a:cs typeface="Calibri"/>
            </a:endParaRPr>
          </a:p>
          <a:p>
            <a:pPr marL="2886118">
              <a:spcBef>
                <a:spcPts val="1201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1871">
              <a:latin typeface="Calibri"/>
              <a:cs typeface="Calibri"/>
            </a:endParaRPr>
          </a:p>
          <a:p>
            <a:pPr marL="2938593" marR="7921" indent="-52475">
              <a:lnSpc>
                <a:spcPts val="3446"/>
              </a:lnSpc>
              <a:spcBef>
                <a:spcPts val="273"/>
              </a:spcBef>
              <a:tabLst>
                <a:tab pos="4908876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thisdict.pop("brand")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#supprimer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l’élément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b="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"brand"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print(thisdict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{'model':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'Mustang',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'year':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1964}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78"/>
              </a:spcBef>
            </a:pPr>
            <a:endParaRPr sz="1559">
              <a:latin typeface="Calibri"/>
              <a:cs typeface="Calibri"/>
            </a:endParaRPr>
          </a:p>
          <a:p>
            <a:pPr marL="289107" indent="-267325">
              <a:spcBef>
                <a:spcPts val="8"/>
              </a:spcBef>
              <a:buFont typeface="Arial MT"/>
              <a:buChar char="•"/>
              <a:tabLst>
                <a:tab pos="29009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keys()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967511" y="9667680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8479621" y="9664327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171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99504" y="7136024"/>
            <a:ext cx="8412063" cy="3001068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3269" rIns="0" bIns="0" rtlCol="0">
            <a:spAutoFit/>
          </a:bodyPr>
          <a:lstStyle/>
          <a:p>
            <a:pPr marL="142573">
              <a:spcBef>
                <a:spcPts val="577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thisdict=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endParaRPr sz="1871">
              <a:latin typeface="Calibri"/>
              <a:cs typeface="Calibri"/>
            </a:endParaRPr>
          </a:p>
          <a:p>
            <a:pPr marL="142573">
              <a:spcBef>
                <a:spcPts val="1201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"brand":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"Ford",</a:t>
            </a:r>
            <a:endParaRPr sz="1871">
              <a:latin typeface="Calibri"/>
              <a:cs typeface="Calibri"/>
            </a:endParaRPr>
          </a:p>
          <a:p>
            <a:pPr marL="142573" marR="6239560">
              <a:lnSpc>
                <a:spcPts val="3446"/>
              </a:lnSpc>
              <a:spcBef>
                <a:spcPts val="273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"model":</a:t>
            </a:r>
            <a:r>
              <a:rPr sz="187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"Mustang", </a:t>
            </a:r>
            <a:r>
              <a:rPr sz="187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"year":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1964</a:t>
            </a:r>
            <a:endParaRPr sz="1871">
              <a:latin typeface="Calibri"/>
              <a:cs typeface="Calibri"/>
            </a:endParaRPr>
          </a:p>
          <a:p>
            <a:pPr marL="142573">
              <a:spcBef>
                <a:spcPts val="881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1871">
              <a:latin typeface="Calibri"/>
              <a:cs typeface="Calibri"/>
            </a:endParaRPr>
          </a:p>
          <a:p>
            <a:pPr marL="142573">
              <a:spcBef>
                <a:spcPts val="1162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retourner</a:t>
            </a:r>
            <a:r>
              <a:rPr sz="1871" b="1" spc="35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endParaRPr sz="1871">
              <a:latin typeface="Calibri"/>
              <a:cs typeface="Calibri"/>
            </a:endParaRPr>
          </a:p>
          <a:p>
            <a:pPr marL="142573">
              <a:spcBef>
                <a:spcPts val="1201"/>
              </a:spcBef>
              <a:tabLst>
                <a:tab pos="2348498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print(thisdict.keys()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dict_keys(['brand',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'model',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'year'])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07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966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81549" y="722390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45683" y="537040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5315" y="2492923"/>
            <a:ext cx="7790268" cy="872383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Dictionnaires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403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values()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spc="11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3158" y="535341"/>
            <a:ext cx="5823888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spc="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47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16" dirty="0">
                <a:solidFill>
                  <a:srgbClr val="0058A0"/>
                </a:solidFill>
              </a:rPr>
              <a:t>Listes,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tuples,</a:t>
            </a:r>
            <a:r>
              <a:rPr sz="249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dictionnaires,</a:t>
            </a:r>
            <a:r>
              <a:rPr sz="2495" spc="-47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ensembles</a:t>
            </a:r>
            <a:r>
              <a:rPr sz="2495" spc="-133" dirty="0">
                <a:solidFill>
                  <a:srgbClr val="0058A0"/>
                </a:solidFill>
              </a:rPr>
              <a:t> </a:t>
            </a:r>
            <a:r>
              <a:rPr sz="2495" dirty="0">
                <a:solidFill>
                  <a:srgbClr val="0058A0"/>
                </a:solidFill>
              </a:rPr>
              <a:t>(set)</a:t>
            </a:r>
            <a:endParaRPr sz="2495"/>
          </a:p>
        </p:txBody>
      </p:sp>
      <p:grpSp>
        <p:nvGrpSpPr>
          <p:cNvPr id="12" name="object 12"/>
          <p:cNvGrpSpPr/>
          <p:nvPr/>
        </p:nvGrpSpPr>
        <p:grpSpPr>
          <a:xfrm>
            <a:off x="4072664" y="6909950"/>
            <a:ext cx="8593255" cy="3137690"/>
            <a:chOff x="2605849" y="4431601"/>
            <a:chExt cx="5511165" cy="2012314"/>
          </a:xfrm>
        </p:grpSpPr>
        <p:sp>
          <p:nvSpPr>
            <p:cNvPr id="13" name="object 13"/>
            <p:cNvSpPr/>
            <p:nvPr/>
          </p:nvSpPr>
          <p:spPr>
            <a:xfrm>
              <a:off x="2610611" y="4436364"/>
              <a:ext cx="5501640" cy="2002789"/>
            </a:xfrm>
            <a:custGeom>
              <a:avLst/>
              <a:gdLst/>
              <a:ahLst/>
              <a:cxnLst/>
              <a:rect l="l" t="t" r="r" b="b"/>
              <a:pathLst>
                <a:path w="5501640" h="2002789">
                  <a:moveTo>
                    <a:pt x="5501640" y="0"/>
                  </a:moveTo>
                  <a:lnTo>
                    <a:pt x="0" y="0"/>
                  </a:lnTo>
                  <a:lnTo>
                    <a:pt x="0" y="2002536"/>
                  </a:lnTo>
                  <a:lnTo>
                    <a:pt x="5501640" y="2002536"/>
                  </a:lnTo>
                  <a:lnTo>
                    <a:pt x="5501640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0611" y="4436364"/>
              <a:ext cx="5501640" cy="2002789"/>
            </a:xfrm>
            <a:custGeom>
              <a:avLst/>
              <a:gdLst/>
              <a:ahLst/>
              <a:cxnLst/>
              <a:rect l="l" t="t" r="r" b="b"/>
              <a:pathLst>
                <a:path w="5501640" h="2002789">
                  <a:moveTo>
                    <a:pt x="0" y="2002536"/>
                  </a:moveTo>
                  <a:lnTo>
                    <a:pt x="5501640" y="2002536"/>
                  </a:lnTo>
                  <a:lnTo>
                    <a:pt x="5501640" y="0"/>
                  </a:lnTo>
                  <a:lnTo>
                    <a:pt x="0" y="0"/>
                  </a:lnTo>
                  <a:lnTo>
                    <a:pt x="0" y="2002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5316" y="6388371"/>
            <a:ext cx="11094300" cy="3539835"/>
          </a:xfrm>
          <a:prstGeom prst="rect">
            <a:avLst/>
          </a:prstGeom>
        </p:spPr>
        <p:txBody>
          <a:bodyPr vert="horz" wrap="square" lIns="0" tIns="169311" rIns="0" bIns="0" rtlCol="0">
            <a:spAutoFit/>
          </a:bodyPr>
          <a:lstStyle/>
          <a:p>
            <a:pPr marL="285146" indent="-266335">
              <a:spcBef>
                <a:spcPts val="1333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copy()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permet de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copier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2963345">
              <a:spcBef>
                <a:spcPts val="1169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thisdict=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endParaRPr sz="1871">
              <a:latin typeface="Calibri"/>
              <a:cs typeface="Calibri"/>
            </a:endParaRPr>
          </a:p>
          <a:p>
            <a:pPr marL="2963345">
              <a:spcBef>
                <a:spcPts val="1193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"brand":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"Ford",</a:t>
            </a:r>
            <a:endParaRPr sz="1871">
              <a:latin typeface="Calibri"/>
              <a:cs typeface="Calibri"/>
            </a:endParaRPr>
          </a:p>
          <a:p>
            <a:pPr marL="2963345" marR="6100947">
              <a:lnSpc>
                <a:spcPts val="3446"/>
              </a:lnSpc>
              <a:spcBef>
                <a:spcPts val="28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"model":</a:t>
            </a:r>
            <a:r>
              <a:rPr sz="187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"Mustang", </a:t>
            </a:r>
            <a:r>
              <a:rPr sz="187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"year":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1964</a:t>
            </a:r>
            <a:endParaRPr sz="1871">
              <a:latin typeface="Calibri"/>
              <a:cs typeface="Calibri"/>
            </a:endParaRPr>
          </a:p>
          <a:p>
            <a:pPr marL="2963345">
              <a:spcBef>
                <a:spcPts val="881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}</a:t>
            </a:r>
            <a:endParaRPr sz="1871">
              <a:latin typeface="Calibri"/>
              <a:cs typeface="Calibri"/>
            </a:endParaRPr>
          </a:p>
          <a:p>
            <a:pPr marL="2963345">
              <a:spcBef>
                <a:spcPts val="1162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mydict=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thisdict.copy(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871" b="1" spc="43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#copier le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thisdict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dictionnaire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mydict</a:t>
            </a:r>
            <a:endParaRPr sz="1871">
              <a:latin typeface="Calibri"/>
              <a:cs typeface="Calibri"/>
            </a:endParaRPr>
          </a:p>
          <a:p>
            <a:pPr marL="2963345">
              <a:spcBef>
                <a:spcPts val="1201"/>
              </a:spcBef>
              <a:tabLst>
                <a:tab pos="5359366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print(mydict)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#afficher: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{'brand':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'Ford',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'model':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'Mustang',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'year':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1964}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967302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8479412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172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80088" y="3581065"/>
            <a:ext cx="8578404" cy="2114494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70299" rIns="0" bIns="0" rtlCol="0">
            <a:spAutoFit/>
          </a:bodyPr>
          <a:lstStyle/>
          <a:p>
            <a:pPr marL="138613">
              <a:spcBef>
                <a:spcPts val="554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thisdict=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{</a:t>
            </a:r>
            <a:endParaRPr sz="1871">
              <a:latin typeface="Calibri"/>
              <a:cs typeface="Calibri"/>
            </a:endParaRPr>
          </a:p>
          <a:p>
            <a:pPr marL="138613">
              <a:spcBef>
                <a:spcPts val="1193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"brand":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"Ford",</a:t>
            </a:r>
            <a:endParaRPr sz="1871">
              <a:latin typeface="Calibri"/>
              <a:cs typeface="Calibri"/>
            </a:endParaRPr>
          </a:p>
          <a:p>
            <a:pPr marL="138613" marR="6409856">
              <a:lnSpc>
                <a:spcPts val="3446"/>
              </a:lnSpc>
              <a:spcBef>
                <a:spcPts val="281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"model":</a:t>
            </a:r>
            <a:r>
              <a:rPr sz="187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"Mustang", </a:t>
            </a:r>
            <a:r>
              <a:rPr sz="187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"year":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1964}</a:t>
            </a:r>
            <a:endParaRPr sz="1871">
              <a:latin typeface="Calibri"/>
              <a:cs typeface="Calibri"/>
            </a:endParaRPr>
          </a:p>
          <a:p>
            <a:pPr marL="138613">
              <a:spcBef>
                <a:spcPts val="881"/>
              </a:spcBef>
              <a:tabLst>
                <a:tab pos="2529685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print(thisdict.values()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)	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#afficher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dict_values(['Ford', 'Mustang',</a:t>
            </a:r>
            <a:r>
              <a:rPr sz="1871" b="1" spc="-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1964])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876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1876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583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40166" y="722390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04300" y="537040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1775" y="535341"/>
            <a:ext cx="5143676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8" dirty="0">
                <a:solidFill>
                  <a:srgbClr val="0058A0"/>
                </a:solidFill>
              </a:rPr>
              <a:t>Manipulation</a:t>
            </a:r>
            <a:r>
              <a:rPr sz="2495" spc="-55" dirty="0">
                <a:solidFill>
                  <a:srgbClr val="0058A0"/>
                </a:solidFill>
              </a:rPr>
              <a:t> </a:t>
            </a:r>
            <a:r>
              <a:rPr sz="2495" spc="8" dirty="0">
                <a:solidFill>
                  <a:srgbClr val="0058A0"/>
                </a:solidFill>
              </a:rPr>
              <a:t>des</a:t>
            </a:r>
            <a:r>
              <a:rPr sz="2495" spc="-5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fonctions</a:t>
            </a:r>
            <a:r>
              <a:rPr sz="2495" dirty="0">
                <a:solidFill>
                  <a:srgbClr val="0058A0"/>
                </a:solidFill>
              </a:rPr>
              <a:t> lambda</a:t>
            </a:r>
            <a:endParaRPr sz="2495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925919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8438029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13933" y="2294334"/>
            <a:ext cx="4113950" cy="1047692"/>
          </a:xfrm>
          <a:prstGeom prst="rect">
            <a:avLst/>
          </a:prstGeom>
        </p:spPr>
        <p:txBody>
          <a:bodyPr vert="horz" wrap="square" lIns="0" tIns="219807" rIns="0" bIns="0" rtlCol="0">
            <a:spAutoFit/>
          </a:bodyPr>
          <a:lstStyle/>
          <a:p>
            <a:pPr marL="19802">
              <a:spcBef>
                <a:spcPts val="1731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Manipulation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fonctions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169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retourner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3933" y="6204092"/>
            <a:ext cx="8706129" cy="762506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possible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donner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défaut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paramètre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341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argument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défini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def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fct(arg=val):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appelé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argument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mot-clé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5553" y="3514529"/>
            <a:ext cx="5090209" cy="2125035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303030"/>
            </a:solidFill>
          </a:ln>
        </p:spPr>
        <p:txBody>
          <a:bodyPr vert="horz" wrap="square" lIns="0" tIns="69308" rIns="0" bIns="0" rtlCol="0">
            <a:spAutoFit/>
          </a:bodyPr>
          <a:lstStyle/>
          <a:p>
            <a:pPr marL="140593">
              <a:spcBef>
                <a:spcPts val="54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def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my_function(x):</a:t>
            </a:r>
            <a:endParaRPr sz="1871">
              <a:latin typeface="Calibri"/>
              <a:cs typeface="Calibri"/>
            </a:endParaRPr>
          </a:p>
          <a:p>
            <a:pPr marL="250493">
              <a:spcBef>
                <a:spcPts val="1201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return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5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*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endParaRPr sz="1871">
              <a:latin typeface="Calibri"/>
              <a:cs typeface="Calibri"/>
            </a:endParaRPr>
          </a:p>
          <a:p>
            <a:pPr marL="140593">
              <a:spcBef>
                <a:spcPts val="1162"/>
              </a:spcBef>
              <a:tabLst>
                <a:tab pos="2498992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print(my_function(3))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appel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=3</a:t>
            </a:r>
            <a:endParaRPr sz="1871">
              <a:latin typeface="Calibri"/>
              <a:cs typeface="Calibri"/>
            </a:endParaRPr>
          </a:p>
          <a:p>
            <a:pPr marL="140593">
              <a:spcBef>
                <a:spcPts val="1201"/>
              </a:spcBef>
              <a:tabLst>
                <a:tab pos="2498992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print(my_function(5))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appel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=5</a:t>
            </a:r>
            <a:endParaRPr sz="1871">
              <a:latin typeface="Calibri"/>
              <a:cs typeface="Calibri"/>
            </a:endParaRPr>
          </a:p>
          <a:p>
            <a:pPr marL="140593">
              <a:spcBef>
                <a:spcPts val="1201"/>
              </a:spcBef>
              <a:tabLst>
                <a:tab pos="2498992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print(my_function(9))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appel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b="1" spc="-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=9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88935" y="3514530"/>
            <a:ext cx="3022838" cy="15538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2573">
              <a:spcBef>
                <a:spcPts val="437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Affichage:</a:t>
            </a:r>
            <a:endParaRPr sz="1871">
              <a:latin typeface="Calibri"/>
              <a:cs typeface="Calibri"/>
            </a:endParaRPr>
          </a:p>
          <a:p>
            <a:pPr marL="142573">
              <a:spcBef>
                <a:spcPts val="93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15</a:t>
            </a:r>
            <a:endParaRPr sz="1871">
              <a:latin typeface="Calibri"/>
              <a:cs typeface="Calibri"/>
            </a:endParaRPr>
          </a:p>
          <a:p>
            <a:pPr marL="142573">
              <a:spcBef>
                <a:spcPts val="93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25</a:t>
            </a:r>
            <a:endParaRPr sz="1871">
              <a:latin typeface="Calibri"/>
              <a:cs typeface="Calibri"/>
            </a:endParaRPr>
          </a:p>
          <a:p>
            <a:pPr marL="142573">
              <a:spcBef>
                <a:spcPts val="93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45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5552" y="7221540"/>
            <a:ext cx="7885319" cy="2546945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303030"/>
            </a:solidFill>
          </a:ln>
        </p:spPr>
        <p:txBody>
          <a:bodyPr vert="horz" wrap="square" lIns="0" tIns="69308" rIns="0" bIns="0" rtlCol="0">
            <a:spAutoFit/>
          </a:bodyPr>
          <a:lstStyle/>
          <a:p>
            <a:pPr marL="140593">
              <a:spcBef>
                <a:spcPts val="54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def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my_function(country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"Norway"):</a:t>
            </a:r>
            <a:endParaRPr sz="1871">
              <a:latin typeface="Calibri"/>
              <a:cs typeface="Calibri"/>
            </a:endParaRPr>
          </a:p>
          <a:p>
            <a:pPr marL="250493">
              <a:spcBef>
                <a:spcPts val="1201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print("I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am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"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+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country)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1871">
              <a:latin typeface="Calibri"/>
              <a:cs typeface="Calibri"/>
            </a:endParaRPr>
          </a:p>
          <a:p>
            <a:pPr marL="140593">
              <a:tabLst>
                <a:tab pos="2670278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my_function("Sweden")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appel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country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=Sweden</a:t>
            </a:r>
            <a:endParaRPr sz="1871">
              <a:latin typeface="Calibri"/>
              <a:cs typeface="Calibri"/>
            </a:endParaRPr>
          </a:p>
          <a:p>
            <a:pPr marL="140593">
              <a:spcBef>
                <a:spcPts val="1201"/>
              </a:spcBef>
              <a:tabLst>
                <a:tab pos="2655427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my_function("India")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appel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avec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country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=India</a:t>
            </a:r>
            <a:endParaRPr sz="1871">
              <a:latin typeface="Calibri"/>
              <a:cs typeface="Calibri"/>
            </a:endParaRPr>
          </a:p>
          <a:p>
            <a:pPr marL="140593">
              <a:spcBef>
                <a:spcPts val="1162"/>
              </a:spcBef>
              <a:tabLst>
                <a:tab pos="2646516" algn="l"/>
              </a:tabLst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my_function()	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appel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country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=Norway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(valeur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 défaut)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64441" y="7221541"/>
            <a:ext cx="3022838" cy="156486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5447" rIns="0" bIns="0" rtlCol="0">
            <a:spAutoFit/>
          </a:bodyPr>
          <a:lstStyle/>
          <a:p>
            <a:pPr marL="142573">
              <a:spcBef>
                <a:spcPts val="437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Affichage:</a:t>
            </a:r>
            <a:endParaRPr sz="1871">
              <a:latin typeface="Calibri"/>
              <a:cs typeface="Calibri"/>
            </a:endParaRPr>
          </a:p>
          <a:p>
            <a:pPr marL="142573" marR="1071280">
              <a:lnSpc>
                <a:spcPct val="141700"/>
              </a:lnSpc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am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Sweden </a:t>
            </a:r>
            <a:r>
              <a:rPr sz="1871" b="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am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India</a:t>
            </a:r>
            <a:endParaRPr sz="1871">
              <a:latin typeface="Calibri"/>
              <a:cs typeface="Calibri"/>
            </a:endParaRPr>
          </a:p>
          <a:p>
            <a:pPr marL="142573">
              <a:spcBef>
                <a:spcPts val="936"/>
              </a:spcBef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am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Norway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8" y="10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758" y="228104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8217" y="806221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97800" y="722494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61934" y="537144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9409" y="535445"/>
            <a:ext cx="5143676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8" dirty="0">
                <a:solidFill>
                  <a:srgbClr val="0058A0"/>
                </a:solidFill>
              </a:rPr>
              <a:t>Manipulation</a:t>
            </a:r>
            <a:r>
              <a:rPr sz="2495" spc="-55" dirty="0">
                <a:solidFill>
                  <a:srgbClr val="0058A0"/>
                </a:solidFill>
              </a:rPr>
              <a:t> </a:t>
            </a:r>
            <a:r>
              <a:rPr sz="2495" spc="8" dirty="0">
                <a:solidFill>
                  <a:srgbClr val="0058A0"/>
                </a:solidFill>
              </a:rPr>
              <a:t>des</a:t>
            </a:r>
            <a:r>
              <a:rPr sz="2495" spc="-5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fonctions</a:t>
            </a:r>
            <a:r>
              <a:rPr sz="2495" dirty="0">
                <a:solidFill>
                  <a:srgbClr val="0058A0"/>
                </a:solidFill>
              </a:rPr>
              <a:t> lambda</a:t>
            </a:r>
            <a:endParaRPr sz="2495"/>
          </a:p>
        </p:txBody>
      </p:sp>
      <p:sp>
        <p:nvSpPr>
          <p:cNvPr id="11" name="object 11"/>
          <p:cNvSpPr txBox="1"/>
          <p:nvPr/>
        </p:nvSpPr>
        <p:spPr>
          <a:xfrm>
            <a:off x="1174615" y="7557416"/>
            <a:ext cx="6365484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dirty="0">
                <a:latin typeface="Calibri"/>
                <a:cs typeface="Calibri"/>
              </a:rPr>
              <a:t>Il</a:t>
            </a:r>
            <a:r>
              <a:rPr sz="1871" spc="-31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est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possible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de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préciser</a:t>
            </a:r>
            <a:r>
              <a:rPr sz="1871" spc="55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le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nom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de</a:t>
            </a:r>
            <a:r>
              <a:rPr sz="1871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l'argument</a:t>
            </a:r>
            <a:r>
              <a:rPr sz="1871" dirty="0">
                <a:latin typeface="Calibri"/>
                <a:cs typeface="Calibri"/>
              </a:rPr>
              <a:t> </a:t>
            </a:r>
            <a:r>
              <a:rPr sz="1871" spc="-31" dirty="0">
                <a:latin typeface="Calibri"/>
                <a:cs typeface="Calibri"/>
              </a:rPr>
              <a:t>lors</a:t>
            </a:r>
            <a:r>
              <a:rPr sz="1871" spc="78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de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l'appel</a:t>
            </a:r>
            <a:r>
              <a:rPr sz="1871" spc="16" dirty="0">
                <a:latin typeface="Calibri"/>
                <a:cs typeface="Calibri"/>
              </a:rPr>
              <a:t> </a:t>
            </a:r>
            <a:r>
              <a:rPr sz="1871" dirty="0"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13069" y="3588002"/>
            <a:ext cx="7077381" cy="3570374"/>
            <a:chOff x="2493073" y="2301049"/>
            <a:chExt cx="4538980" cy="2289810"/>
          </a:xfrm>
        </p:grpSpPr>
        <p:sp>
          <p:nvSpPr>
            <p:cNvPr id="13" name="object 13"/>
            <p:cNvSpPr/>
            <p:nvPr/>
          </p:nvSpPr>
          <p:spPr>
            <a:xfrm>
              <a:off x="2497835" y="2305811"/>
              <a:ext cx="4529455" cy="2280285"/>
            </a:xfrm>
            <a:custGeom>
              <a:avLst/>
              <a:gdLst/>
              <a:ahLst/>
              <a:cxnLst/>
              <a:rect l="l" t="t" r="r" b="b"/>
              <a:pathLst>
                <a:path w="4529455" h="2280285">
                  <a:moveTo>
                    <a:pt x="4529327" y="0"/>
                  </a:moveTo>
                  <a:lnTo>
                    <a:pt x="0" y="0"/>
                  </a:lnTo>
                  <a:lnTo>
                    <a:pt x="0" y="2279904"/>
                  </a:lnTo>
                  <a:lnTo>
                    <a:pt x="4529327" y="2279904"/>
                  </a:lnTo>
                  <a:lnTo>
                    <a:pt x="4529327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7835" y="2305811"/>
              <a:ext cx="4529455" cy="2280285"/>
            </a:xfrm>
            <a:custGeom>
              <a:avLst/>
              <a:gdLst/>
              <a:ahLst/>
              <a:cxnLst/>
              <a:rect l="l" t="t" r="r" b="b"/>
              <a:pathLst>
                <a:path w="4529455" h="2280285">
                  <a:moveTo>
                    <a:pt x="0" y="2279904"/>
                  </a:moveTo>
                  <a:lnTo>
                    <a:pt x="4529327" y="2279904"/>
                  </a:lnTo>
                  <a:lnTo>
                    <a:pt x="4529327" y="0"/>
                  </a:lnTo>
                  <a:lnTo>
                    <a:pt x="0" y="0"/>
                  </a:lnTo>
                  <a:lnTo>
                    <a:pt x="0" y="22799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62083" y="3495226"/>
            <a:ext cx="2093115" cy="901006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61385" marR="7921" indent="-162374">
              <a:lnSpc>
                <a:spcPct val="153300"/>
              </a:lnSpc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def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fct(x=0,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y=0, z=0): </a:t>
            </a:r>
            <a:r>
              <a:rPr sz="187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return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x,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70" dirty="0">
                <a:solidFill>
                  <a:srgbClr val="555555"/>
                </a:solidFill>
                <a:latin typeface="Calibri"/>
                <a:cs typeface="Calibri"/>
              </a:rPr>
              <a:t>y,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z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7983553" y="966300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8495663" y="965964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62083" y="4803558"/>
            <a:ext cx="1656472" cy="178429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R="183167">
              <a:lnSpc>
                <a:spcPct val="152600"/>
              </a:lnSpc>
              <a:spcBef>
                <a:spcPts val="164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 (fct())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 (fct(10))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ri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(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0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8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))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201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(fct(10,8,3))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2037" y="4803558"/>
            <a:ext cx="4074346" cy="1782016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R="7921" indent="8911">
              <a:lnSpc>
                <a:spcPct val="152800"/>
              </a:lnSpc>
              <a:spcBef>
                <a:spcPts val="156"/>
              </a:spcBef>
            </a:pP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</a:t>
            </a:r>
            <a:r>
              <a:rPr sz="1871" b="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appel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x=0,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y=0,z=0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#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appel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x=10,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y=0,z=0 </a:t>
            </a:r>
            <a:r>
              <a:rPr sz="1871" b="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 appel de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 fonction avec x=10, y=8,z=0 </a:t>
            </a:r>
            <a:r>
              <a:rPr sz="1871" b="1" spc="-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# appel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x=10,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y=8,z=3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01250" y="3595427"/>
            <a:ext cx="1430724" cy="195914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44553">
              <a:spcBef>
                <a:spcPts val="452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Affichage:</a:t>
            </a:r>
            <a:endParaRPr sz="1871">
              <a:latin typeface="Calibri"/>
              <a:cs typeface="Calibri"/>
            </a:endParaRPr>
          </a:p>
          <a:p>
            <a:pPr marL="144553">
              <a:spcBef>
                <a:spcPts val="936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(0,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0,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0)</a:t>
            </a:r>
            <a:endParaRPr sz="1871">
              <a:latin typeface="Calibri"/>
              <a:cs typeface="Calibri"/>
            </a:endParaRPr>
          </a:p>
          <a:p>
            <a:pPr marL="144553">
              <a:spcBef>
                <a:spcPts val="936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(10,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0,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0)</a:t>
            </a:r>
            <a:endParaRPr sz="1871">
              <a:latin typeface="Calibri"/>
              <a:cs typeface="Calibri"/>
            </a:endParaRPr>
          </a:p>
          <a:p>
            <a:pPr marL="144553">
              <a:spcBef>
                <a:spcPts val="936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(10,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8,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0)</a:t>
            </a:r>
            <a:endParaRPr sz="1871">
              <a:latin typeface="Calibri"/>
              <a:cs typeface="Calibri"/>
            </a:endParaRPr>
          </a:p>
          <a:p>
            <a:pPr marL="144553">
              <a:spcBef>
                <a:spcPts val="936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(10,</a:t>
            </a:r>
            <a:r>
              <a:rPr sz="1871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8,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3)</a:t>
            </a:r>
            <a:endParaRPr sz="1871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53464"/>
              </p:ext>
            </p:extLst>
          </p:nvPr>
        </p:nvGraphicFramePr>
        <p:xfrm>
          <a:off x="3913069" y="8077109"/>
          <a:ext cx="8812072" cy="1653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263"/>
                <a:gridCol w="4984266"/>
                <a:gridCol w="318819"/>
                <a:gridCol w="1430724"/>
              </a:tblGrid>
              <a:tr h="90376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fct(z=10)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fct(z=10,</a:t>
                      </a:r>
                      <a:r>
                        <a:rPr sz="19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x=3,</a:t>
                      </a:r>
                      <a:r>
                        <a:rPr sz="19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y=80)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227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sz="1900" b="1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appel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b="1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b="1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fonction</a:t>
                      </a:r>
                      <a:r>
                        <a:rPr sz="1900" b="1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avec</a:t>
                      </a:r>
                      <a:r>
                        <a:rPr sz="1900" b="1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x=0,</a:t>
                      </a:r>
                      <a:r>
                        <a:rPr sz="1900" b="1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y=0,z=10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sz="1900" b="1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appel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900" b="1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b="1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fonction</a:t>
                      </a:r>
                      <a:r>
                        <a:rPr sz="1900" b="1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avec</a:t>
                      </a:r>
                      <a:r>
                        <a:rPr sz="1900" b="1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x=3,</a:t>
                      </a:r>
                      <a:r>
                        <a:rPr sz="1900" b="1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y=80,z=10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227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Affichage: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(0,</a:t>
                      </a: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0,</a:t>
                      </a: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10)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74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2220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9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fct(z=10,</a:t>
                      </a:r>
                      <a:r>
                        <a:rPr sz="19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y=80)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76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sz="1900" b="1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appel de</a:t>
                      </a:r>
                      <a:r>
                        <a:rPr sz="1900" b="1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900" b="1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fonction</a:t>
                      </a:r>
                      <a:r>
                        <a:rPr sz="1900" b="1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avec</a:t>
                      </a:r>
                      <a:r>
                        <a:rPr sz="1900" b="1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x=0,</a:t>
                      </a:r>
                      <a:r>
                        <a:rPr sz="1900" b="1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y=80,z=10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762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250"/>
                        </a:lnSpc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(3, </a:t>
                      </a: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80,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160"/>
                        </a:lnSpc>
                      </a:pP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(0,</a:t>
                      </a: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80,</a:t>
                      </a:r>
                      <a:r>
                        <a:rPr sz="19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174614" y="2309034"/>
            <a:ext cx="6711036" cy="1019871"/>
          </a:xfrm>
          <a:prstGeom prst="rect">
            <a:avLst/>
          </a:prstGeom>
        </p:spPr>
        <p:txBody>
          <a:bodyPr vert="horz" wrap="square" lIns="0" tIns="204955" rIns="0" bIns="0" rtlCol="0">
            <a:spAutoFit/>
          </a:bodyPr>
          <a:lstStyle/>
          <a:p>
            <a:pPr marL="115841">
              <a:spcBef>
                <a:spcPts val="1614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Manipulation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fonctions</a:t>
            </a:r>
            <a:endParaRPr sz="2495">
              <a:latin typeface="Calibri"/>
              <a:cs typeface="Calibri"/>
            </a:endParaRPr>
          </a:p>
          <a:p>
            <a:pPr marL="285146" indent="-266335">
              <a:spcBef>
                <a:spcPts val="1084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dirty="0">
                <a:latin typeface="Calibri"/>
                <a:cs typeface="Calibri"/>
              </a:rPr>
              <a:t>Il</a:t>
            </a:r>
            <a:r>
              <a:rPr sz="1871" spc="-31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est</a:t>
            </a:r>
            <a:r>
              <a:rPr sz="1871" spc="31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bien</a:t>
            </a:r>
            <a:r>
              <a:rPr sz="1871" spc="16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sûr</a:t>
            </a:r>
            <a:r>
              <a:rPr sz="1871" spc="-31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possible</a:t>
            </a:r>
            <a:r>
              <a:rPr sz="1871" spc="62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de</a:t>
            </a:r>
            <a:r>
              <a:rPr sz="1871" dirty="0">
                <a:latin typeface="Calibri"/>
                <a:cs typeface="Calibri"/>
              </a:rPr>
              <a:t> passer</a:t>
            </a:r>
            <a:r>
              <a:rPr sz="1871" spc="8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plusieurs</a:t>
            </a:r>
            <a:r>
              <a:rPr sz="1871" spc="39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arguments</a:t>
            </a:r>
            <a:r>
              <a:rPr sz="1871" spc="8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par</a:t>
            </a:r>
            <a:r>
              <a:rPr sz="1871" spc="-31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mot-clé</a:t>
            </a:r>
            <a:r>
              <a:rPr sz="1871" spc="62" dirty="0">
                <a:latin typeface="Calibri"/>
                <a:cs typeface="Calibri"/>
              </a:rPr>
              <a:t> </a:t>
            </a:r>
            <a:r>
              <a:rPr sz="1871" dirty="0"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4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81042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62215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042" y="722494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36176" y="537144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3651" y="535445"/>
            <a:ext cx="5143676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8" dirty="0">
                <a:solidFill>
                  <a:srgbClr val="0058A0"/>
                </a:solidFill>
              </a:rPr>
              <a:t>Manipulation</a:t>
            </a:r>
            <a:r>
              <a:rPr sz="2495" spc="-55" dirty="0">
                <a:solidFill>
                  <a:srgbClr val="0058A0"/>
                </a:solidFill>
              </a:rPr>
              <a:t> </a:t>
            </a:r>
            <a:r>
              <a:rPr sz="2495" spc="8" dirty="0">
                <a:solidFill>
                  <a:srgbClr val="0058A0"/>
                </a:solidFill>
              </a:rPr>
              <a:t>des</a:t>
            </a:r>
            <a:r>
              <a:rPr sz="2495" spc="-5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fonctions</a:t>
            </a:r>
            <a:r>
              <a:rPr sz="2495" dirty="0">
                <a:solidFill>
                  <a:srgbClr val="0058A0"/>
                </a:solidFill>
              </a:rPr>
              <a:t> lambda</a:t>
            </a:r>
            <a:endParaRPr sz="2495"/>
          </a:p>
        </p:txBody>
      </p:sp>
      <p:grpSp>
        <p:nvGrpSpPr>
          <p:cNvPr id="11" name="object 11"/>
          <p:cNvGrpSpPr/>
          <p:nvPr/>
        </p:nvGrpSpPr>
        <p:grpSpPr>
          <a:xfrm>
            <a:off x="4747528" y="4690600"/>
            <a:ext cx="8945738" cy="3137690"/>
            <a:chOff x="3044761" y="3008185"/>
            <a:chExt cx="5737225" cy="2012314"/>
          </a:xfrm>
        </p:grpSpPr>
        <p:sp>
          <p:nvSpPr>
            <p:cNvPr id="12" name="object 12"/>
            <p:cNvSpPr/>
            <p:nvPr/>
          </p:nvSpPr>
          <p:spPr>
            <a:xfrm>
              <a:off x="3049523" y="3012948"/>
              <a:ext cx="5727700" cy="2002789"/>
            </a:xfrm>
            <a:custGeom>
              <a:avLst/>
              <a:gdLst/>
              <a:ahLst/>
              <a:cxnLst/>
              <a:rect l="l" t="t" r="r" b="b"/>
              <a:pathLst>
                <a:path w="5727700" h="2002789">
                  <a:moveTo>
                    <a:pt x="5727191" y="0"/>
                  </a:moveTo>
                  <a:lnTo>
                    <a:pt x="0" y="0"/>
                  </a:lnTo>
                  <a:lnTo>
                    <a:pt x="0" y="2002535"/>
                  </a:lnTo>
                  <a:lnTo>
                    <a:pt x="5727191" y="2002535"/>
                  </a:lnTo>
                  <a:lnTo>
                    <a:pt x="5727191" y="0"/>
                  </a:lnTo>
                  <a:close/>
                </a:path>
              </a:pathLst>
            </a:custGeom>
            <a:solidFill>
              <a:srgbClr val="0058A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9523" y="3012948"/>
              <a:ext cx="5727700" cy="2002789"/>
            </a:xfrm>
            <a:custGeom>
              <a:avLst/>
              <a:gdLst/>
              <a:ahLst/>
              <a:cxnLst/>
              <a:rect l="l" t="t" r="r" b="b"/>
              <a:pathLst>
                <a:path w="5727700" h="2002789">
                  <a:moveTo>
                    <a:pt x="0" y="2002535"/>
                  </a:moveTo>
                  <a:lnTo>
                    <a:pt x="5727191" y="2002535"/>
                  </a:lnTo>
                  <a:lnTo>
                    <a:pt x="5727191" y="0"/>
                  </a:lnTo>
                  <a:lnTo>
                    <a:pt x="0" y="0"/>
                  </a:lnTo>
                  <a:lnTo>
                    <a:pt x="0" y="20025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96541" y="4598207"/>
            <a:ext cx="2554511" cy="902651"/>
          </a:xfrm>
          <a:prstGeom prst="rect">
            <a:avLst/>
          </a:prstGeom>
        </p:spPr>
        <p:txBody>
          <a:bodyPr vert="horz" wrap="square" lIns="0" tIns="171291" rIns="0" bIns="0" rtlCol="0">
            <a:spAutoFit/>
          </a:bodyPr>
          <a:lstStyle/>
          <a:p>
            <a:pPr>
              <a:spcBef>
                <a:spcPts val="1349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def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fct(a,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x=0,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y=0,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z=0):</a:t>
            </a:r>
            <a:endParaRPr sz="1871">
              <a:latin typeface="Calibri"/>
              <a:cs typeface="Calibri"/>
            </a:endParaRPr>
          </a:p>
          <a:p>
            <a:pPr marL="217820">
              <a:spcBef>
                <a:spcPts val="1193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return</a:t>
            </a:r>
            <a:r>
              <a:rPr sz="187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b,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x,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70" dirty="0">
                <a:solidFill>
                  <a:srgbClr val="555555"/>
                </a:solidFill>
                <a:latin typeface="Calibri"/>
                <a:cs typeface="Calibri"/>
              </a:rPr>
              <a:t>y,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z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957795" y="9663001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59648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96541" y="5904190"/>
            <a:ext cx="1875288" cy="903648"/>
          </a:xfrm>
          <a:prstGeom prst="rect">
            <a:avLst/>
          </a:prstGeom>
        </p:spPr>
        <p:txBody>
          <a:bodyPr vert="horz" wrap="square" lIns="0" tIns="172279" rIns="0" bIns="0" rtlCol="0">
            <a:spAutoFit/>
          </a:bodyPr>
          <a:lstStyle/>
          <a:p>
            <a:pPr>
              <a:spcBef>
                <a:spcPts val="1355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fct(1,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1))</a:t>
            </a:r>
            <a:endParaRPr sz="1871">
              <a:latin typeface="Calibri"/>
              <a:cs typeface="Calibri"/>
            </a:endParaRPr>
          </a:p>
          <a:p>
            <a:pPr>
              <a:spcBef>
                <a:spcPts val="1201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fct(1,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z=5))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53826" y="5904190"/>
            <a:ext cx="4603070" cy="906777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3861" marR="7921" indent="-14851">
              <a:lnSpc>
                <a:spcPct val="153500"/>
              </a:lnSpc>
              <a:spcBef>
                <a:spcPts val="156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#appel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 fonction avec a=b=1 et x=y=z=0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#appel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a=b=1,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x=y=0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z=5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6542" y="6927183"/>
            <a:ext cx="7620957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>
              <a:spcBef>
                <a:spcPts val="15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fct(1,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z=5,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y=32))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871" spc="4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#appel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a=b=1,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x=0,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y=32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z=5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70203" y="4698027"/>
            <a:ext cx="2214899" cy="15548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6437" rIns="0" bIns="0" rtlCol="0">
            <a:spAutoFit/>
          </a:bodyPr>
          <a:lstStyle/>
          <a:p>
            <a:pPr marL="145544">
              <a:spcBef>
                <a:spcPts val="444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Affichage:</a:t>
            </a:r>
            <a:endParaRPr sz="1871">
              <a:latin typeface="Calibri"/>
              <a:cs typeface="Calibri"/>
            </a:endParaRPr>
          </a:p>
          <a:p>
            <a:pPr marL="145544">
              <a:spcBef>
                <a:spcPts val="936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(1, 1, 0, 0, 0)</a:t>
            </a:r>
            <a:endParaRPr sz="1871">
              <a:latin typeface="Calibri"/>
              <a:cs typeface="Calibri"/>
            </a:endParaRPr>
          </a:p>
          <a:p>
            <a:pPr marL="145544">
              <a:spcBef>
                <a:spcPts val="943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(1,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1, 0,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0, 5)</a:t>
            </a:r>
            <a:endParaRPr sz="1871">
              <a:latin typeface="Calibri"/>
              <a:cs typeface="Calibri"/>
            </a:endParaRPr>
          </a:p>
          <a:p>
            <a:pPr marL="145544">
              <a:spcBef>
                <a:spcPts val="936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(1,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0,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32,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5)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45808" y="2493027"/>
            <a:ext cx="16632043" cy="1290703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Manipulation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8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95" b="1" spc="-62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fonctions</a:t>
            </a:r>
            <a:endParaRPr sz="2495">
              <a:latin typeface="Calibri"/>
              <a:cs typeface="Calibri"/>
            </a:endParaRPr>
          </a:p>
          <a:p>
            <a:pPr>
              <a:spcBef>
                <a:spcPts val="78"/>
              </a:spcBef>
            </a:pPr>
            <a:endParaRPr sz="2339">
              <a:latin typeface="Calibri"/>
              <a:cs typeface="Calibri"/>
            </a:endParaRPr>
          </a:p>
          <a:p>
            <a:pPr marL="376235" marR="7921" indent="-356433">
              <a:lnSpc>
                <a:spcPts val="2027"/>
              </a:lnSpc>
              <a:buFont typeface="Arial MT"/>
              <a:buChar char="•"/>
              <a:tabLst>
                <a:tab pos="375245" algn="l"/>
                <a:tab pos="376235" algn="l"/>
              </a:tabLst>
            </a:pPr>
            <a:r>
              <a:rPr sz="1871" dirty="0">
                <a:latin typeface="Calibri"/>
                <a:cs typeface="Calibri"/>
              </a:rPr>
              <a:t>Il</a:t>
            </a:r>
            <a:r>
              <a:rPr sz="1871" spc="-23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est</a:t>
            </a:r>
            <a:r>
              <a:rPr sz="1871" spc="47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possible</a:t>
            </a:r>
            <a:r>
              <a:rPr sz="1871" spc="39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de</a:t>
            </a:r>
            <a:r>
              <a:rPr sz="1871" spc="39" dirty="0">
                <a:latin typeface="Calibri"/>
                <a:cs typeface="Calibri"/>
              </a:rPr>
              <a:t> </a:t>
            </a:r>
            <a:r>
              <a:rPr sz="1871" spc="-31" dirty="0">
                <a:latin typeface="Calibri"/>
                <a:cs typeface="Calibri"/>
              </a:rPr>
              <a:t>faire</a:t>
            </a:r>
            <a:r>
              <a:rPr sz="1871" spc="39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un</a:t>
            </a:r>
            <a:r>
              <a:rPr sz="1871" spc="23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mélange</a:t>
            </a:r>
            <a:r>
              <a:rPr sz="1871" spc="8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d'arguments</a:t>
            </a:r>
            <a:r>
              <a:rPr sz="1871" spc="23" dirty="0">
                <a:latin typeface="Calibri"/>
                <a:cs typeface="Calibri"/>
              </a:rPr>
              <a:t> </a:t>
            </a:r>
            <a:r>
              <a:rPr sz="1871" spc="-16" dirty="0">
                <a:latin typeface="Calibri"/>
                <a:cs typeface="Calibri"/>
              </a:rPr>
              <a:t>positionnels</a:t>
            </a:r>
            <a:r>
              <a:rPr sz="1871" spc="86" dirty="0">
                <a:latin typeface="Calibri"/>
                <a:cs typeface="Calibri"/>
              </a:rPr>
              <a:t> </a:t>
            </a:r>
            <a:r>
              <a:rPr sz="1871" dirty="0">
                <a:latin typeface="Calibri"/>
                <a:cs typeface="Calibri"/>
              </a:rPr>
              <a:t>et</a:t>
            </a:r>
            <a:r>
              <a:rPr sz="1871" spc="16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par</a:t>
            </a:r>
            <a:r>
              <a:rPr sz="1871" spc="-23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mot-clé.</a:t>
            </a:r>
            <a:r>
              <a:rPr sz="1871" spc="101" dirty="0">
                <a:latin typeface="Calibri"/>
                <a:cs typeface="Calibri"/>
              </a:rPr>
              <a:t> </a:t>
            </a:r>
            <a:r>
              <a:rPr sz="1871" spc="-8" dirty="0">
                <a:latin typeface="Calibri"/>
                <a:cs typeface="Calibri"/>
              </a:rPr>
              <a:t>Ainsi</a:t>
            </a:r>
            <a:r>
              <a:rPr sz="1871" spc="16" dirty="0">
                <a:latin typeface="Calibri"/>
                <a:cs typeface="Calibri"/>
              </a:rPr>
              <a:t> </a:t>
            </a:r>
            <a:r>
              <a:rPr sz="1871" b="1" spc="-8" dirty="0">
                <a:latin typeface="Calibri"/>
                <a:cs typeface="Calibri"/>
              </a:rPr>
              <a:t>les</a:t>
            </a:r>
            <a:r>
              <a:rPr sz="1871" b="1" spc="39" dirty="0">
                <a:latin typeface="Calibri"/>
                <a:cs typeface="Calibri"/>
              </a:rPr>
              <a:t> </a:t>
            </a:r>
            <a:r>
              <a:rPr sz="1871" b="1" spc="-8" dirty="0">
                <a:latin typeface="Calibri"/>
                <a:cs typeface="Calibri"/>
              </a:rPr>
              <a:t>arguments</a:t>
            </a:r>
            <a:r>
              <a:rPr sz="1871" b="1" spc="-31" dirty="0">
                <a:latin typeface="Calibri"/>
                <a:cs typeface="Calibri"/>
              </a:rPr>
              <a:t> </a:t>
            </a:r>
            <a:r>
              <a:rPr sz="1871" b="1" spc="-8" dirty="0">
                <a:latin typeface="Calibri"/>
                <a:cs typeface="Calibri"/>
              </a:rPr>
              <a:t>positionnels</a:t>
            </a:r>
            <a:r>
              <a:rPr sz="1871" b="1" spc="78" dirty="0">
                <a:latin typeface="Calibri"/>
                <a:cs typeface="Calibri"/>
              </a:rPr>
              <a:t> </a:t>
            </a:r>
            <a:r>
              <a:rPr sz="1871" b="1" spc="-8" dirty="0">
                <a:latin typeface="Calibri"/>
                <a:cs typeface="Calibri"/>
              </a:rPr>
              <a:t>doivent</a:t>
            </a:r>
            <a:r>
              <a:rPr sz="1871" b="1" spc="-16" dirty="0">
                <a:latin typeface="Calibri"/>
                <a:cs typeface="Calibri"/>
              </a:rPr>
              <a:t> </a:t>
            </a:r>
            <a:r>
              <a:rPr sz="1871" b="1" spc="-8" dirty="0">
                <a:latin typeface="Calibri"/>
                <a:cs typeface="Calibri"/>
              </a:rPr>
              <a:t>toujours</a:t>
            </a:r>
            <a:r>
              <a:rPr sz="1871" b="1" dirty="0">
                <a:latin typeface="Calibri"/>
                <a:cs typeface="Calibri"/>
              </a:rPr>
              <a:t> </a:t>
            </a:r>
            <a:r>
              <a:rPr sz="1871" b="1" spc="-16" dirty="0">
                <a:latin typeface="Calibri"/>
                <a:cs typeface="Calibri"/>
              </a:rPr>
              <a:t>être</a:t>
            </a:r>
            <a:r>
              <a:rPr sz="1871" b="1" spc="31" dirty="0">
                <a:latin typeface="Calibri"/>
                <a:cs typeface="Calibri"/>
              </a:rPr>
              <a:t> </a:t>
            </a:r>
            <a:r>
              <a:rPr sz="1871" b="1" spc="-8" dirty="0">
                <a:latin typeface="Calibri"/>
                <a:cs typeface="Calibri"/>
              </a:rPr>
              <a:t>placés </a:t>
            </a:r>
            <a:r>
              <a:rPr sz="1871" b="1" spc="-16" dirty="0">
                <a:latin typeface="Calibri"/>
                <a:cs typeface="Calibri"/>
              </a:rPr>
              <a:t>avant</a:t>
            </a:r>
            <a:r>
              <a:rPr sz="1871" b="1" spc="-47" dirty="0">
                <a:latin typeface="Calibri"/>
                <a:cs typeface="Calibri"/>
              </a:rPr>
              <a:t> </a:t>
            </a:r>
            <a:r>
              <a:rPr sz="1871" b="1" spc="-8" dirty="0">
                <a:latin typeface="Calibri"/>
                <a:cs typeface="Calibri"/>
              </a:rPr>
              <a:t>les</a:t>
            </a:r>
            <a:r>
              <a:rPr sz="1871" b="1" spc="39" dirty="0">
                <a:latin typeface="Calibri"/>
                <a:cs typeface="Calibri"/>
              </a:rPr>
              <a:t> </a:t>
            </a:r>
            <a:r>
              <a:rPr sz="1871" b="1" spc="-8" dirty="0">
                <a:latin typeface="Calibri"/>
                <a:cs typeface="Calibri"/>
              </a:rPr>
              <a:t>arguments</a:t>
            </a:r>
            <a:r>
              <a:rPr sz="1871" b="1" spc="-31" dirty="0">
                <a:latin typeface="Calibri"/>
                <a:cs typeface="Calibri"/>
              </a:rPr>
              <a:t> </a:t>
            </a:r>
            <a:r>
              <a:rPr sz="1871" b="1" dirty="0">
                <a:latin typeface="Calibri"/>
                <a:cs typeface="Calibri"/>
              </a:rPr>
              <a:t>par </a:t>
            </a:r>
            <a:r>
              <a:rPr sz="1871" b="1" spc="16" dirty="0">
                <a:latin typeface="Calibri"/>
                <a:cs typeface="Calibri"/>
              </a:rPr>
              <a:t>mot- </a:t>
            </a:r>
            <a:r>
              <a:rPr sz="1871" b="1" spc="23" dirty="0">
                <a:latin typeface="Calibri"/>
                <a:cs typeface="Calibri"/>
              </a:rPr>
              <a:t> </a:t>
            </a:r>
            <a:r>
              <a:rPr sz="1871" b="1" spc="-8" dirty="0">
                <a:latin typeface="Calibri"/>
                <a:cs typeface="Calibri"/>
              </a:rPr>
              <a:t>clé</a:t>
            </a:r>
            <a:r>
              <a:rPr sz="1871" b="1" spc="8" dirty="0">
                <a:latin typeface="Calibri"/>
                <a:cs typeface="Calibri"/>
              </a:rPr>
              <a:t> </a:t>
            </a:r>
            <a:r>
              <a:rPr sz="1871" dirty="0"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4556" y="2984754"/>
            <a:ext cx="15316200" cy="3359253"/>
          </a:xfrm>
        </p:spPr>
        <p:txBody>
          <a:bodyPr/>
          <a:lstStyle/>
          <a:p>
            <a:r>
              <a:rPr lang="fr-FR" b="0" dirty="0"/>
              <a:t>Écrire une procédure </a:t>
            </a:r>
            <a:r>
              <a:rPr lang="fr-FR" b="0" dirty="0" err="1"/>
              <a:t>table_multiplication</a:t>
            </a:r>
            <a:r>
              <a:rPr lang="fr-FR" b="0" dirty="0"/>
              <a:t> avec trois paramètres :</a:t>
            </a:r>
            <a:r>
              <a:rPr lang="fr-FR" dirty="0"/>
              <a:t> </a:t>
            </a:r>
            <a:r>
              <a:rPr lang="fr-FR" dirty="0" err="1"/>
              <a:t>mul</a:t>
            </a:r>
            <a:r>
              <a:rPr lang="fr-FR" b="0" dirty="0"/>
              <a:t>(multiplicateur), </a:t>
            </a:r>
            <a:r>
              <a:rPr lang="fr-FR" dirty="0" err="1"/>
              <a:t>bornInf</a:t>
            </a:r>
            <a:r>
              <a:rPr lang="fr-FR" b="0" dirty="0"/>
              <a:t> et </a:t>
            </a:r>
            <a:r>
              <a:rPr lang="fr-FR" dirty="0" err="1"/>
              <a:t>bornSup</a:t>
            </a:r>
            <a:r>
              <a:rPr lang="fr-FR" b="0" dirty="0"/>
              <a:t>.</a:t>
            </a:r>
            <a:br>
              <a:rPr lang="fr-FR" b="0" dirty="0"/>
            </a:br>
            <a:r>
              <a:rPr lang="fr-FR" b="0" dirty="0"/>
              <a:t>Cette procédure doit afficher la table de multiplication avec les trois paramètres.</a:t>
            </a:r>
            <a:br>
              <a:rPr lang="fr-FR" b="0" dirty="0"/>
            </a:br>
            <a:r>
              <a:rPr lang="fr-FR" b="0" dirty="0"/>
              <a:t>Tester la procédure par un appel dans le programme principal.</a:t>
            </a:r>
            <a:br>
              <a:rPr lang="fr-FR" b="0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2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7" y="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07" y="22809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966" y="80621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81549" y="722390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45683" y="537040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5315" y="2492923"/>
            <a:ext cx="16117181" cy="2658641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Fonction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Lambda</a:t>
            </a:r>
            <a:endParaRPr sz="2495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95">
              <a:latin typeface="Calibri"/>
              <a:cs typeface="Calibri"/>
            </a:endParaRPr>
          </a:p>
          <a:p>
            <a:pPr marL="19802">
              <a:spcBef>
                <a:spcPts val="2043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Python,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lambda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déclarer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10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anonyme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(sans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nom),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raison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laquelle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87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appelées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lambda</a:t>
            </a:r>
            <a:r>
              <a:rPr sz="1871" b="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162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lambda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n’importe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871" spc="7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Python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normale,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sauf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qu’elle</a:t>
            </a:r>
            <a:r>
              <a:rPr sz="1871" b="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lors</a:t>
            </a:r>
            <a:r>
              <a:rPr sz="1871" b="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871" b="1" spc="8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qu’elle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contenue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dans une</a:t>
            </a:r>
            <a:r>
              <a:rPr sz="1871" b="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193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normale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l’utilisateur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def</a:t>
            </a:r>
            <a:r>
              <a:rPr sz="1871" b="1" spc="-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lambda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définie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sz="1871" spc="1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871" spc="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lambda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871">
              <a:latin typeface="Calibri"/>
              <a:cs typeface="Calibri"/>
            </a:endParaRPr>
          </a:p>
          <a:p>
            <a:pPr marL="285146" indent="-266335">
              <a:spcBef>
                <a:spcPts val="1201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lambda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871" spc="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d’arguments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5315" y="5697943"/>
            <a:ext cx="922792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b="1" spc="-3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71" b="1" spc="8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71" b="1" spc="-9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3158" y="535341"/>
            <a:ext cx="5143676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8" dirty="0">
                <a:solidFill>
                  <a:srgbClr val="0058A0"/>
                </a:solidFill>
              </a:rPr>
              <a:t>Manipulation</a:t>
            </a:r>
            <a:r>
              <a:rPr sz="2495" spc="-55" dirty="0">
                <a:solidFill>
                  <a:srgbClr val="0058A0"/>
                </a:solidFill>
              </a:rPr>
              <a:t> </a:t>
            </a:r>
            <a:r>
              <a:rPr sz="2495" spc="8" dirty="0">
                <a:solidFill>
                  <a:srgbClr val="0058A0"/>
                </a:solidFill>
              </a:rPr>
              <a:t>des</a:t>
            </a:r>
            <a:r>
              <a:rPr sz="2495" spc="-5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fonctions</a:t>
            </a:r>
            <a:r>
              <a:rPr sz="2495" dirty="0">
                <a:solidFill>
                  <a:srgbClr val="0058A0"/>
                </a:solidFill>
              </a:rPr>
              <a:t> lambda</a:t>
            </a:r>
            <a:endParaRPr sz="2495"/>
          </a:p>
        </p:txBody>
      </p:sp>
      <p:grpSp>
        <p:nvGrpSpPr>
          <p:cNvPr id="13" name="object 13"/>
          <p:cNvGrpSpPr/>
          <p:nvPr/>
        </p:nvGrpSpPr>
        <p:grpSpPr>
          <a:xfrm>
            <a:off x="3098385" y="6487268"/>
            <a:ext cx="5114962" cy="1237651"/>
            <a:chOff x="1981009" y="4160520"/>
            <a:chExt cx="3280410" cy="793750"/>
          </a:xfrm>
        </p:grpSpPr>
        <p:sp>
          <p:nvSpPr>
            <p:cNvPr id="14" name="object 14"/>
            <p:cNvSpPr/>
            <p:nvPr/>
          </p:nvSpPr>
          <p:spPr>
            <a:xfrm>
              <a:off x="1985772" y="4235196"/>
              <a:ext cx="3270885" cy="521334"/>
            </a:xfrm>
            <a:custGeom>
              <a:avLst/>
              <a:gdLst/>
              <a:ahLst/>
              <a:cxnLst/>
              <a:rect l="l" t="t" r="r" b="b"/>
              <a:pathLst>
                <a:path w="3270885" h="521335">
                  <a:moveTo>
                    <a:pt x="0" y="521207"/>
                  </a:moveTo>
                  <a:lnTo>
                    <a:pt x="3270504" y="521207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52120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5896" y="4160520"/>
              <a:ext cx="1588770" cy="79324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226211" y="6616301"/>
            <a:ext cx="3993156" cy="693846"/>
          </a:xfrm>
          <a:prstGeom prst="rect">
            <a:avLst/>
          </a:prstGeom>
        </p:spPr>
        <p:txBody>
          <a:bodyPr vert="horz" wrap="square" lIns="0" tIns="21783" rIns="0" bIns="0" rtlCol="0">
            <a:spAutoFit/>
          </a:bodyPr>
          <a:lstStyle/>
          <a:p>
            <a:pPr marL="19802">
              <a:spcBef>
                <a:spcPts val="172"/>
              </a:spcBef>
              <a:tabLst>
                <a:tab pos="3089087" algn="l"/>
              </a:tabLst>
            </a:pPr>
            <a:r>
              <a:rPr sz="4366" dirty="0">
                <a:solidFill>
                  <a:srgbClr val="555555"/>
                </a:solidFill>
                <a:latin typeface="Calibri"/>
                <a:cs typeface="Calibri"/>
              </a:rPr>
              <a:t>f=</a:t>
            </a:r>
            <a:r>
              <a:rPr sz="4366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4366" b="1" spc="8" dirty="0">
                <a:solidFill>
                  <a:srgbClr val="555555"/>
                </a:solidFill>
                <a:latin typeface="Calibri"/>
                <a:cs typeface="Calibri"/>
              </a:rPr>
              <a:t>lambda</a:t>
            </a:r>
            <a:r>
              <a:rPr sz="4366" b="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4366" dirty="0">
                <a:solidFill>
                  <a:srgbClr val="555555"/>
                </a:solidFill>
                <a:latin typeface="Calibri"/>
                <a:cs typeface="Calibri"/>
              </a:rPr>
              <a:t>x:	x*</a:t>
            </a:r>
            <a:r>
              <a:rPr sz="4366" spc="-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4366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endParaRPr sz="4366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64257" y="7251243"/>
            <a:ext cx="1733701" cy="1023785"/>
          </a:xfrm>
          <a:custGeom>
            <a:avLst/>
            <a:gdLst/>
            <a:ahLst/>
            <a:cxnLst/>
            <a:rect l="l" t="t" r="r" b="b"/>
            <a:pathLst>
              <a:path w="1111885" h="656589">
                <a:moveTo>
                  <a:pt x="501015" y="656590"/>
                </a:moveTo>
                <a:lnTo>
                  <a:pt x="492213" y="609854"/>
                </a:lnTo>
                <a:lnTo>
                  <a:pt x="485267" y="572897"/>
                </a:lnTo>
                <a:lnTo>
                  <a:pt x="459930" y="592137"/>
                </a:lnTo>
                <a:lnTo>
                  <a:pt x="10160" y="0"/>
                </a:lnTo>
                <a:lnTo>
                  <a:pt x="0" y="7620"/>
                </a:lnTo>
                <a:lnTo>
                  <a:pt x="449897" y="599757"/>
                </a:lnTo>
                <a:lnTo>
                  <a:pt x="424561" y="618998"/>
                </a:lnTo>
                <a:lnTo>
                  <a:pt x="501015" y="656590"/>
                </a:lnTo>
                <a:close/>
              </a:path>
              <a:path w="1111885" h="656589">
                <a:moveTo>
                  <a:pt x="1111631" y="425323"/>
                </a:moveTo>
                <a:lnTo>
                  <a:pt x="1104099" y="377317"/>
                </a:lnTo>
                <a:lnTo>
                  <a:pt x="1098423" y="341122"/>
                </a:lnTo>
                <a:lnTo>
                  <a:pt x="1072476" y="359587"/>
                </a:lnTo>
                <a:lnTo>
                  <a:pt x="827151" y="15367"/>
                </a:lnTo>
                <a:lnTo>
                  <a:pt x="816737" y="22733"/>
                </a:lnTo>
                <a:lnTo>
                  <a:pt x="1062177" y="366928"/>
                </a:lnTo>
                <a:lnTo>
                  <a:pt x="1036320" y="385318"/>
                </a:lnTo>
                <a:lnTo>
                  <a:pt x="1111631" y="425323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18" name="object 18"/>
          <p:cNvSpPr txBox="1"/>
          <p:nvPr/>
        </p:nvSpPr>
        <p:spPr>
          <a:xfrm>
            <a:off x="5160113" y="8428420"/>
            <a:ext cx="1550529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lambda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6371" y="7798584"/>
            <a:ext cx="980219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71" spc="-5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ment</a:t>
            </a:r>
            <a:endParaRPr sz="1871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90565" y="6201916"/>
            <a:ext cx="4242666" cy="2149551"/>
            <a:chOff x="2040127" y="3977513"/>
            <a:chExt cx="2720975" cy="1378585"/>
          </a:xfrm>
        </p:grpSpPr>
        <p:sp>
          <p:nvSpPr>
            <p:cNvPr id="21" name="object 21"/>
            <p:cNvSpPr/>
            <p:nvPr/>
          </p:nvSpPr>
          <p:spPr>
            <a:xfrm>
              <a:off x="3901439" y="3980688"/>
              <a:ext cx="856615" cy="338455"/>
            </a:xfrm>
            <a:custGeom>
              <a:avLst/>
              <a:gdLst/>
              <a:ahLst/>
              <a:cxnLst/>
              <a:rect l="l" t="t" r="r" b="b"/>
              <a:pathLst>
                <a:path w="856614" h="338454">
                  <a:moveTo>
                    <a:pt x="0" y="338328"/>
                  </a:moveTo>
                  <a:lnTo>
                    <a:pt x="2208" y="272462"/>
                  </a:lnTo>
                  <a:lnTo>
                    <a:pt x="8239" y="218694"/>
                  </a:lnTo>
                  <a:lnTo>
                    <a:pt x="17198" y="182451"/>
                  </a:lnTo>
                  <a:lnTo>
                    <a:pt x="28194" y="169163"/>
                  </a:lnTo>
                  <a:lnTo>
                    <a:pt x="400050" y="169163"/>
                  </a:lnTo>
                  <a:lnTo>
                    <a:pt x="411045" y="155876"/>
                  </a:lnTo>
                  <a:lnTo>
                    <a:pt x="420004" y="119634"/>
                  </a:lnTo>
                  <a:lnTo>
                    <a:pt x="426035" y="65865"/>
                  </a:lnTo>
                  <a:lnTo>
                    <a:pt x="428244" y="0"/>
                  </a:lnTo>
                  <a:lnTo>
                    <a:pt x="430452" y="65865"/>
                  </a:lnTo>
                  <a:lnTo>
                    <a:pt x="436483" y="119633"/>
                  </a:lnTo>
                  <a:lnTo>
                    <a:pt x="445442" y="155876"/>
                  </a:lnTo>
                  <a:lnTo>
                    <a:pt x="456438" y="169163"/>
                  </a:lnTo>
                  <a:lnTo>
                    <a:pt x="828294" y="169163"/>
                  </a:lnTo>
                  <a:lnTo>
                    <a:pt x="839289" y="182451"/>
                  </a:lnTo>
                  <a:lnTo>
                    <a:pt x="848248" y="218694"/>
                  </a:lnTo>
                  <a:lnTo>
                    <a:pt x="854279" y="272462"/>
                  </a:lnTo>
                  <a:lnTo>
                    <a:pt x="856488" y="338328"/>
                  </a:lnTo>
                </a:path>
              </a:pathLst>
            </a:custGeom>
            <a:ln w="6350">
              <a:solidFill>
                <a:srgbClr val="555555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2" name="object 22"/>
            <p:cNvSpPr/>
            <p:nvPr/>
          </p:nvSpPr>
          <p:spPr>
            <a:xfrm>
              <a:off x="2040127" y="4699254"/>
              <a:ext cx="501015" cy="656590"/>
            </a:xfrm>
            <a:custGeom>
              <a:avLst/>
              <a:gdLst/>
              <a:ahLst/>
              <a:cxnLst/>
              <a:rect l="l" t="t" r="r" b="b"/>
              <a:pathLst>
                <a:path w="501014" h="656589">
                  <a:moveTo>
                    <a:pt x="449904" y="599751"/>
                  </a:moveTo>
                  <a:lnTo>
                    <a:pt x="424561" y="618998"/>
                  </a:lnTo>
                  <a:lnTo>
                    <a:pt x="501015" y="656590"/>
                  </a:lnTo>
                  <a:lnTo>
                    <a:pt x="492220" y="609854"/>
                  </a:lnTo>
                  <a:lnTo>
                    <a:pt x="457581" y="609854"/>
                  </a:lnTo>
                  <a:lnTo>
                    <a:pt x="449904" y="599751"/>
                  </a:lnTo>
                  <a:close/>
                </a:path>
                <a:path w="501014" h="656589">
                  <a:moveTo>
                    <a:pt x="459939" y="592130"/>
                  </a:moveTo>
                  <a:lnTo>
                    <a:pt x="449904" y="599751"/>
                  </a:lnTo>
                  <a:lnTo>
                    <a:pt x="457581" y="609854"/>
                  </a:lnTo>
                  <a:lnTo>
                    <a:pt x="467614" y="602234"/>
                  </a:lnTo>
                  <a:lnTo>
                    <a:pt x="459939" y="592130"/>
                  </a:lnTo>
                  <a:close/>
                </a:path>
                <a:path w="501014" h="656589">
                  <a:moveTo>
                    <a:pt x="485267" y="572897"/>
                  </a:moveTo>
                  <a:lnTo>
                    <a:pt x="459939" y="592130"/>
                  </a:lnTo>
                  <a:lnTo>
                    <a:pt x="467614" y="602234"/>
                  </a:lnTo>
                  <a:lnTo>
                    <a:pt x="457581" y="609854"/>
                  </a:lnTo>
                  <a:lnTo>
                    <a:pt x="492220" y="609854"/>
                  </a:lnTo>
                  <a:lnTo>
                    <a:pt x="485267" y="572897"/>
                  </a:lnTo>
                  <a:close/>
                </a:path>
                <a:path w="501014" h="656589">
                  <a:moveTo>
                    <a:pt x="10160" y="0"/>
                  </a:moveTo>
                  <a:lnTo>
                    <a:pt x="0" y="7620"/>
                  </a:lnTo>
                  <a:lnTo>
                    <a:pt x="449904" y="599751"/>
                  </a:lnTo>
                  <a:lnTo>
                    <a:pt x="459939" y="59213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65680" y="5697943"/>
            <a:ext cx="2362427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une ligne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7967302" y="96628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8479412" y="96595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147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5884" y="8249683"/>
            <a:ext cx="2590155" cy="883693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 marR="7921">
              <a:spcBef>
                <a:spcPts val="156"/>
              </a:spcBef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accepte </a:t>
            </a:r>
            <a:r>
              <a:rPr sz="1871" spc="-39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stocke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31" dirty="0">
                <a:solidFill>
                  <a:srgbClr val="555555"/>
                </a:solidFill>
                <a:latin typeface="Calibri"/>
                <a:cs typeface="Calibri"/>
              </a:rPr>
              <a:t>l’expression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700"/>
            <a:ext cx="19000806" cy="106932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293638"/>
            <a:ext cx="18184552" cy="8037798"/>
            <a:chOff x="0" y="1462849"/>
            <a:chExt cx="11662410" cy="5154930"/>
          </a:xfrm>
        </p:grpSpPr>
        <p:sp>
          <p:nvSpPr>
            <p:cNvPr id="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459" y="8074811"/>
            <a:ext cx="384721" cy="1394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802">
              <a:lnSpc>
                <a:spcPts val="2970"/>
              </a:lnSpc>
            </a:pPr>
            <a:r>
              <a:rPr sz="2962" b="1" spc="-5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2962" b="1" spc="-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2" b="1" spc="-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962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042" y="735090"/>
            <a:ext cx="2019846" cy="6511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36176" y="549740"/>
            <a:ext cx="1026557" cy="101705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5808" y="6147882"/>
            <a:ext cx="10519040" cy="30789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285146" indent="-266335">
              <a:spcBef>
                <a:spcPts val="156"/>
              </a:spcBef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argument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cet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argument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sera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multiplié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inconnu</a:t>
            </a:r>
            <a:r>
              <a:rPr sz="1871" spc="47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957795" y="9675597"/>
            <a:ext cx="30980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02">
              <a:lnSpc>
                <a:spcPts val="1645"/>
              </a:lnSpc>
            </a:pPr>
            <a:r>
              <a:rPr dirty="0"/>
              <a:t>Copyright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spc="-8" dirty="0"/>
              <a:t>Tout</a:t>
            </a:r>
            <a:r>
              <a:rPr spc="-23" dirty="0"/>
              <a:t> </a:t>
            </a:r>
            <a:r>
              <a:rPr dirty="0"/>
              <a:t>droit</a:t>
            </a:r>
            <a:r>
              <a:rPr spc="-62" dirty="0"/>
              <a:t> </a:t>
            </a:r>
            <a:r>
              <a:rPr dirty="0"/>
              <a:t>réservé</a:t>
            </a:r>
            <a:r>
              <a:rPr spc="-55" dirty="0"/>
              <a:t> </a:t>
            </a:r>
            <a:r>
              <a:rPr dirty="0"/>
              <a:t>-</a:t>
            </a:r>
            <a:r>
              <a:rPr spc="-23" dirty="0"/>
              <a:t> </a:t>
            </a:r>
            <a:r>
              <a:rPr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469905" y="9672244"/>
            <a:ext cx="4188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06">
              <a:lnSpc>
                <a:spcPts val="1645"/>
              </a:lnSpc>
            </a:pPr>
            <a:r>
              <a:rPr dirty="0"/>
              <a:t>148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3651" y="548041"/>
            <a:ext cx="5143676" cy="1080504"/>
          </a:xfrm>
          <a:prstGeom prst="rect">
            <a:avLst/>
          </a:prstGeom>
        </p:spPr>
        <p:txBody>
          <a:bodyPr vert="horz" wrap="square" lIns="0" tIns="125745" rIns="0" bIns="0" rtlCol="0">
            <a:spAutoFit/>
          </a:bodyPr>
          <a:lstStyle/>
          <a:p>
            <a:pPr marL="19802">
              <a:spcBef>
                <a:spcPts val="990"/>
              </a:spcBef>
            </a:pPr>
            <a:r>
              <a:rPr sz="3118" spc="-16" dirty="0">
                <a:solidFill>
                  <a:srgbClr val="0058A0"/>
                </a:solidFill>
              </a:rPr>
              <a:t>02</a:t>
            </a:r>
            <a:r>
              <a:rPr sz="3118" spc="-23" dirty="0">
                <a:solidFill>
                  <a:srgbClr val="0058A0"/>
                </a:solidFill>
              </a:rPr>
              <a:t> </a:t>
            </a:r>
            <a:r>
              <a:rPr sz="3118" spc="-8" dirty="0">
                <a:solidFill>
                  <a:srgbClr val="0058A0"/>
                </a:solidFill>
              </a:rPr>
              <a:t>–</a:t>
            </a:r>
            <a:r>
              <a:rPr sz="3118" dirty="0">
                <a:solidFill>
                  <a:srgbClr val="0058A0"/>
                </a:solidFill>
              </a:rPr>
              <a:t> </a:t>
            </a:r>
            <a:r>
              <a:rPr sz="3118" spc="-16" dirty="0">
                <a:solidFill>
                  <a:srgbClr val="0058A0"/>
                </a:solidFill>
              </a:rPr>
              <a:t>MANIPULER</a:t>
            </a:r>
            <a:r>
              <a:rPr sz="3118" spc="16" dirty="0">
                <a:solidFill>
                  <a:srgbClr val="0058A0"/>
                </a:solidFill>
              </a:rPr>
              <a:t> </a:t>
            </a:r>
            <a:r>
              <a:rPr sz="3118" spc="-31" dirty="0">
                <a:solidFill>
                  <a:srgbClr val="0058A0"/>
                </a:solidFill>
              </a:rPr>
              <a:t>LES</a:t>
            </a:r>
            <a:r>
              <a:rPr sz="3118" spc="31" dirty="0">
                <a:solidFill>
                  <a:srgbClr val="0058A0"/>
                </a:solidFill>
              </a:rPr>
              <a:t> </a:t>
            </a:r>
            <a:r>
              <a:rPr sz="3118" spc="-23" dirty="0">
                <a:solidFill>
                  <a:srgbClr val="0058A0"/>
                </a:solidFill>
              </a:rPr>
              <a:t>DONNÉES</a:t>
            </a:r>
            <a:endParaRPr sz="3118"/>
          </a:p>
          <a:p>
            <a:pPr marL="35643">
              <a:spcBef>
                <a:spcPts val="694"/>
              </a:spcBef>
            </a:pPr>
            <a:r>
              <a:rPr sz="2495" spc="-8" dirty="0">
                <a:solidFill>
                  <a:srgbClr val="0058A0"/>
                </a:solidFill>
              </a:rPr>
              <a:t>Manipulation</a:t>
            </a:r>
            <a:r>
              <a:rPr sz="2495" spc="-55" dirty="0">
                <a:solidFill>
                  <a:srgbClr val="0058A0"/>
                </a:solidFill>
              </a:rPr>
              <a:t> </a:t>
            </a:r>
            <a:r>
              <a:rPr sz="2495" spc="8" dirty="0">
                <a:solidFill>
                  <a:srgbClr val="0058A0"/>
                </a:solidFill>
              </a:rPr>
              <a:t>des</a:t>
            </a:r>
            <a:r>
              <a:rPr sz="2495" spc="-55" dirty="0">
                <a:solidFill>
                  <a:srgbClr val="0058A0"/>
                </a:solidFill>
              </a:rPr>
              <a:t> </a:t>
            </a:r>
            <a:r>
              <a:rPr sz="2495" spc="-8" dirty="0">
                <a:solidFill>
                  <a:srgbClr val="0058A0"/>
                </a:solidFill>
              </a:rPr>
              <a:t>fonctions</a:t>
            </a:r>
            <a:r>
              <a:rPr sz="2495" dirty="0">
                <a:solidFill>
                  <a:srgbClr val="0058A0"/>
                </a:solidFill>
              </a:rPr>
              <a:t> lambda</a:t>
            </a:r>
            <a:endParaRPr sz="2495"/>
          </a:p>
        </p:txBody>
      </p:sp>
      <p:sp>
        <p:nvSpPr>
          <p:cNvPr id="12" name="object 12"/>
          <p:cNvSpPr txBox="1"/>
          <p:nvPr/>
        </p:nvSpPr>
        <p:spPr>
          <a:xfrm>
            <a:off x="5382293" y="4568044"/>
            <a:ext cx="3940679" cy="750202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303030"/>
            </a:solidFill>
          </a:ln>
        </p:spPr>
        <p:txBody>
          <a:bodyPr vert="horz" wrap="square" lIns="0" tIns="58417" rIns="0" bIns="0" rtlCol="0">
            <a:spAutoFit/>
          </a:bodyPr>
          <a:lstStyle/>
          <a:p>
            <a:pPr marL="139603">
              <a:spcBef>
                <a:spcPts val="460"/>
              </a:spcBef>
            </a:pP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x=</a:t>
            </a:r>
            <a:r>
              <a:rPr sz="187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lambda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a: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a+10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93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print(x(5))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</a:t>
            </a:r>
            <a:r>
              <a:rPr sz="1871" b="1" spc="-3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15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2293" y="6678190"/>
            <a:ext cx="3940679" cy="1956200"/>
          </a:xfrm>
          <a:prstGeom prst="rect">
            <a:avLst/>
          </a:prstGeom>
          <a:solidFill>
            <a:srgbClr val="0058A0">
              <a:alpha val="1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57427" rIns="0" bIns="0" rtlCol="0">
            <a:spAutoFit/>
          </a:bodyPr>
          <a:lstStyle/>
          <a:p>
            <a:pPr marL="139603">
              <a:spcBef>
                <a:spcPts val="452"/>
              </a:spcBef>
            </a:pP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def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myfunc(n):</a:t>
            </a:r>
            <a:endParaRPr sz="1871">
              <a:latin typeface="Calibri"/>
              <a:cs typeface="Calibri"/>
            </a:endParaRPr>
          </a:p>
          <a:p>
            <a:pPr marL="300988">
              <a:spcBef>
                <a:spcPts val="936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return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 lambda</a:t>
            </a:r>
            <a:r>
              <a:rPr sz="1871" b="1" spc="-62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dirty="0">
                <a:solidFill>
                  <a:srgbClr val="555555"/>
                </a:solidFill>
                <a:latin typeface="Calibri"/>
                <a:cs typeface="Calibri"/>
              </a:rPr>
              <a:t>a:</a:t>
            </a:r>
            <a:r>
              <a:rPr sz="1871" b="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a*n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1481">
              <a:latin typeface="Calibri"/>
              <a:cs typeface="Calibri"/>
            </a:endParaRPr>
          </a:p>
          <a:p>
            <a:pPr marL="139603"/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mydouble=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myfunc(2)</a:t>
            </a:r>
            <a:endParaRPr sz="1871">
              <a:latin typeface="Calibri"/>
              <a:cs typeface="Calibri"/>
            </a:endParaRPr>
          </a:p>
          <a:p>
            <a:pPr marL="139603">
              <a:spcBef>
                <a:spcPts val="936"/>
              </a:spcBef>
            </a:pP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print(mydouble(11</a:t>
            </a: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))</a:t>
            </a:r>
            <a:r>
              <a:rPr sz="1871" b="1" spc="49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#affiche</a:t>
            </a:r>
            <a:r>
              <a:rPr sz="1871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b="1" spc="-8" dirty="0">
                <a:solidFill>
                  <a:srgbClr val="555555"/>
                </a:solidFill>
                <a:latin typeface="Calibri"/>
                <a:cs typeface="Calibri"/>
              </a:rPr>
              <a:t>22</a:t>
            </a:r>
            <a:endParaRPr sz="187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5809" y="2505623"/>
            <a:ext cx="8750684" cy="1761729"/>
          </a:xfrm>
          <a:prstGeom prst="rect">
            <a:avLst/>
          </a:prstGeom>
        </p:spPr>
        <p:txBody>
          <a:bodyPr vert="horz" wrap="square" lIns="0" tIns="20793" rIns="0" bIns="0" rtlCol="0">
            <a:spAutoFit/>
          </a:bodyPr>
          <a:lstStyle/>
          <a:p>
            <a:pPr marL="19802">
              <a:spcBef>
                <a:spcPts val="164"/>
              </a:spcBef>
            </a:pPr>
            <a:r>
              <a:rPr sz="2495" b="1" spc="-8" dirty="0">
                <a:solidFill>
                  <a:srgbClr val="0058A0"/>
                </a:solidFill>
                <a:latin typeface="Calibri"/>
                <a:cs typeface="Calibri"/>
              </a:rPr>
              <a:t>Fonction</a:t>
            </a:r>
            <a:r>
              <a:rPr sz="2495" b="1" spc="-3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95" b="1" dirty="0">
                <a:solidFill>
                  <a:srgbClr val="0058A0"/>
                </a:solidFill>
                <a:latin typeface="Calibri"/>
                <a:cs typeface="Calibri"/>
              </a:rPr>
              <a:t>Lambda</a:t>
            </a:r>
            <a:endParaRPr sz="2495">
              <a:latin typeface="Calibri"/>
              <a:cs typeface="Calibri"/>
            </a:endParaRPr>
          </a:p>
          <a:p>
            <a:pPr marL="19802">
              <a:spcBef>
                <a:spcPts val="1637"/>
              </a:spcBef>
            </a:pPr>
            <a:r>
              <a:rPr sz="1871" b="1" spc="-16" dirty="0">
                <a:solidFill>
                  <a:srgbClr val="555555"/>
                </a:solidFill>
                <a:latin typeface="Calibri"/>
                <a:cs typeface="Calibri"/>
              </a:rPr>
              <a:t>Exemple:</a:t>
            </a:r>
            <a:endParaRPr sz="187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71">
              <a:latin typeface="Calibri"/>
              <a:cs typeface="Calibri"/>
            </a:endParaRPr>
          </a:p>
          <a:p>
            <a:pPr>
              <a:spcBef>
                <a:spcPts val="39"/>
              </a:spcBef>
            </a:pPr>
            <a:endParaRPr sz="1871">
              <a:latin typeface="Calibri"/>
              <a:cs typeface="Calibri"/>
            </a:endParaRPr>
          </a:p>
          <a:p>
            <a:pPr marL="285146" indent="-266335">
              <a:buFont typeface="Arial MT"/>
              <a:buChar char="•"/>
              <a:tabLst>
                <a:tab pos="286137" algn="l"/>
              </a:tabLst>
            </a:pP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lambda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87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ajoute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10</a:t>
            </a:r>
            <a:r>
              <a:rPr sz="187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871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passé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71" spc="-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argument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87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affiche</a:t>
            </a:r>
            <a:r>
              <a:rPr sz="1871" spc="23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71" spc="3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71" spc="-16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871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871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555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4730</TotalTime>
  <Words>3866</Words>
  <Application>Microsoft Office PowerPoint</Application>
  <PresentationFormat>Personnalisé</PresentationFormat>
  <Paragraphs>657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Arial</vt:lpstr>
      <vt:lpstr>Arial MT</vt:lpstr>
      <vt:lpstr>Calibri</vt:lpstr>
      <vt:lpstr>Open Sans</vt:lpstr>
      <vt:lpstr>Times New Roman</vt:lpstr>
      <vt:lpstr>Office Theme</vt:lpstr>
      <vt:lpstr>CHAPITRE 2</vt:lpstr>
      <vt:lpstr>CHAPITRE 2</vt:lpstr>
      <vt:lpstr>02 – MANIPULER LES DONNÉES Manipulation des fonctions lambda</vt:lpstr>
      <vt:lpstr>02 – MANIPULER LES DONNÉES Manipulation des fonctions lambda</vt:lpstr>
      <vt:lpstr>02 – MANIPULER LES DONNÉES Manipulation des fonctions lambda</vt:lpstr>
      <vt:lpstr>02 – MANIPULER LES DONNÉES Manipulation des fonctions lambda</vt:lpstr>
      <vt:lpstr>Écrire une procédure table_multiplication avec trois paramètres : mul(multiplicateur), bornInf et bornSup. Cette procédure doit afficher la table de multiplication avec les trois paramètres. Tester la procédure par un appel dans le programme principal. </vt:lpstr>
      <vt:lpstr>02 – MANIPULER LES DONNÉES Manipulation des fonctions lambda</vt:lpstr>
      <vt:lpstr>02 – MANIPULER LES DONNÉES Manipulation des fonctions lambda</vt:lpstr>
      <vt:lpstr>Présentation PowerPoint</vt:lpstr>
      <vt:lpstr>CHAPITRE 2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Présentation PowerPoint</vt:lpstr>
      <vt:lpstr>Présentation PowerPoint</vt:lpstr>
      <vt:lpstr>Présentation PowerPoint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Définir deux ensembles (sets) : X = {a, b, c, d } et Y = {s, b, d }, puis affichez les résultats suivants : – les ensembles initiaux ; – le test d’appartenance de l’élément 'c' à X ; – le test d’appartenance de l’élément 'a' à Y ; – les ensembles X − Y et Y − X ; – l’ensemble X ∪ Y (union) ; – l’ensemble X ∩ Y (intersection).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  <vt:lpstr>02 – MANIPULER LES DONNÉES Listes, tuples, dictionnaires, ensembles (set)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Compte Microsoft</cp:lastModifiedBy>
  <cp:revision>19</cp:revision>
  <dcterms:created xsi:type="dcterms:W3CDTF">2022-09-18T15:59:19Z</dcterms:created>
  <dcterms:modified xsi:type="dcterms:W3CDTF">2022-11-24T09:16:58Z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2022-09-18T00:00:00Z</vt:filetime>
  </property>
</Properties>
</file>