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46" r:id="rId73"/>
    <p:sldId id="353" r:id="rId74"/>
    <p:sldId id="354" r:id="rId75"/>
    <p:sldId id="355" r:id="rId76"/>
    <p:sldId id="356" r:id="rId77"/>
    <p:sldId id="357" r:id="rId78"/>
    <p:sldId id="358" r:id="rId79"/>
    <p:sldId id="368" r:id="rId80"/>
    <p:sldId id="369" r:id="rId81"/>
    <p:sldId id="370" r:id="rId82"/>
    <p:sldId id="371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19010313" cy="10693400"/>
  <p:notesSz cx="121920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14" y="72"/>
      </p:cViewPr>
      <p:guideLst>
        <p:guide orient="horz" pos="2880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424" y="3314954"/>
            <a:ext cx="100234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68850" y="5988304"/>
            <a:ext cx="82546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" y="17"/>
            <a:ext cx="1900080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11119104" y="0"/>
                </a:moveTo>
                <a:lnTo>
                  <a:pt x="0" y="0"/>
                </a:lnTo>
                <a:lnTo>
                  <a:pt x="0" y="5148072"/>
                </a:lnTo>
                <a:lnTo>
                  <a:pt x="11119104" y="5148072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bg object 18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0" y="5148072"/>
                </a:moveTo>
                <a:lnTo>
                  <a:pt x="11119104" y="5148072"/>
                </a:lnTo>
                <a:lnTo>
                  <a:pt x="11119104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bg object 19"/>
          <p:cNvSpPr/>
          <p:nvPr/>
        </p:nvSpPr>
        <p:spPr>
          <a:xfrm>
            <a:off x="1" y="5059680"/>
            <a:ext cx="836652" cy="1347470"/>
          </a:xfrm>
          <a:custGeom>
            <a:avLst/>
            <a:gdLst/>
            <a:ahLst/>
            <a:cxnLst/>
            <a:rect l="l" t="t" r="r" b="b"/>
            <a:pathLst>
              <a:path w="536575" h="1347470">
                <a:moveTo>
                  <a:pt x="536448" y="0"/>
                </a:moveTo>
                <a:lnTo>
                  <a:pt x="0" y="0"/>
                </a:lnTo>
                <a:lnTo>
                  <a:pt x="0" y="1078992"/>
                </a:lnTo>
                <a:lnTo>
                  <a:pt x="4318" y="1127213"/>
                </a:lnTo>
                <a:lnTo>
                  <a:pt x="16776" y="1172591"/>
                </a:lnTo>
                <a:lnTo>
                  <a:pt x="36614" y="1214374"/>
                </a:lnTo>
                <a:lnTo>
                  <a:pt x="63080" y="1251813"/>
                </a:lnTo>
                <a:lnTo>
                  <a:pt x="95402" y="1284135"/>
                </a:lnTo>
                <a:lnTo>
                  <a:pt x="132842" y="1310601"/>
                </a:lnTo>
                <a:lnTo>
                  <a:pt x="174625" y="1330439"/>
                </a:lnTo>
                <a:lnTo>
                  <a:pt x="220002" y="1342898"/>
                </a:lnTo>
                <a:lnTo>
                  <a:pt x="268224" y="1347216"/>
                </a:lnTo>
                <a:lnTo>
                  <a:pt x="536448" y="1347216"/>
                </a:lnTo>
                <a:lnTo>
                  <a:pt x="536448" y="1078992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9617" y="2459482"/>
            <a:ext cx="51296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73052" y="2459482"/>
            <a:ext cx="51296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1788373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05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05" y="10692003"/>
                </a:lnTo>
                <a:lnTo>
                  <a:pt x="7560005" y="0"/>
                </a:lnTo>
                <a:close/>
              </a:path>
            </a:pathLst>
          </a:custGeom>
          <a:solidFill>
            <a:srgbClr val="134A9C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2111" y="2648077"/>
            <a:ext cx="73268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57795" y="6672784"/>
            <a:ext cx="3098087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9617" y="9944862"/>
            <a:ext cx="2712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69905" y="6669431"/>
            <a:ext cx="418819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hyperlink" Target="http://www.ofppt.ma/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web-development-ide.html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267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175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4" y="1723505"/>
            <a:ext cx="8040768" cy="36986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624734" marR="7921" indent="-2205925">
              <a:spcBef>
                <a:spcPts val="156"/>
              </a:spcBef>
            </a:pP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Comparer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 script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avec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82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3742" b="1" spc="23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compilé</a:t>
            </a:r>
            <a:endParaRPr sz="3742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5223">
              <a:latin typeface="Calibri"/>
              <a:cs typeface="Calibri"/>
            </a:endParaRPr>
          </a:p>
          <a:p>
            <a:pPr marL="19802"/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2495" spc="-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script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2495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2495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5846766" y="873388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25567" y="1723501"/>
            <a:ext cx="807641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Comprendre</a:t>
            </a:r>
            <a:r>
              <a:rPr sz="3742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l’architecture</a:t>
            </a:r>
            <a:r>
              <a:rPr sz="3742" b="1" spc="-10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client/serveur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6" y="4404076"/>
            <a:ext cx="7790268" cy="1406241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Composition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d’une</a:t>
            </a:r>
            <a:r>
              <a:rPr sz="2495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architecture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client/serveur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Fonctionnement</a:t>
            </a:r>
            <a:r>
              <a:rPr sz="2495" spc="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d'un</a:t>
            </a:r>
            <a:r>
              <a:rPr sz="2495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système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client/serveur</a:t>
            </a:r>
            <a:r>
              <a:rPr sz="2495" spc="94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pour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le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cas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d’une</a:t>
            </a:r>
            <a:r>
              <a:rPr sz="2495" spc="-7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architecture</a:t>
            </a:r>
            <a:r>
              <a:rPr sz="2495" spc="7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Web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2" y="38694"/>
            <a:ext cx="19010311" cy="106794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17740" y="10383283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15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25" y="10386135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31" y="2310098"/>
            <a:ext cx="18184552" cy="8051659"/>
            <a:chOff x="0" y="1459801"/>
            <a:chExt cx="11662410" cy="5163820"/>
          </a:xfrm>
        </p:grpSpPr>
        <p:sp>
          <p:nvSpPr>
            <p:cNvPr id="6" name="object 6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0690" y="8096023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4407" y="570952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0273" y="756302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1883" y="677092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007842"/>
                </a:solidFill>
              </a:rPr>
              <a:t>Composition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d’une</a:t>
            </a:r>
            <a:r>
              <a:rPr sz="2495" spc="-47" dirty="0">
                <a:solidFill>
                  <a:srgbClr val="007842"/>
                </a:solidFill>
              </a:rPr>
              <a:t> </a:t>
            </a:r>
            <a:r>
              <a:rPr sz="2495" spc="-16" dirty="0">
                <a:solidFill>
                  <a:srgbClr val="007842"/>
                </a:solidFill>
              </a:rPr>
              <a:t>architecture</a:t>
            </a:r>
            <a:r>
              <a:rPr sz="2495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client/serveur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254040" y="2526835"/>
            <a:ext cx="16510258" cy="198473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2495" b="1" spc="-3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l'architecture</a:t>
            </a:r>
            <a:r>
              <a:rPr sz="2495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Client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 / Serveur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client-serveur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87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1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lequel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871" spc="1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(processeurs</a:t>
            </a:r>
            <a:r>
              <a:rPr sz="187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distants)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demandent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reçoivent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endParaRPr sz="1871">
              <a:latin typeface="Calibri"/>
              <a:cs typeface="Calibri"/>
            </a:endParaRPr>
          </a:p>
          <a:p>
            <a:pPr marL="285146">
              <a:spcBef>
                <a:spcPts val="265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centralisé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(Serveur).</a:t>
            </a:r>
            <a:endParaRPr sz="1871">
              <a:latin typeface="Calibri"/>
              <a:cs typeface="Calibri"/>
            </a:endParaRPr>
          </a:p>
          <a:p>
            <a:pPr marL="285146" marR="7921" indent="-266335">
              <a:lnSpc>
                <a:spcPct val="111700"/>
              </a:lnSpc>
              <a:spcBef>
                <a:spcPts val="90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871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situés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postes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ordinateurs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personnels,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serveurs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situés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ailleurs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réseau,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machines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puissantes.</a:t>
            </a:r>
            <a:endParaRPr sz="1871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099" y="4834013"/>
            <a:ext cx="6596577" cy="52706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40665" y="10006405"/>
            <a:ext cx="390107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23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4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Architecture</a:t>
            </a:r>
            <a:r>
              <a:rPr sz="1871" spc="62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Client-serveur</a:t>
            </a:r>
            <a:r>
              <a:rPr sz="1871" spc="-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[2]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18192" y="4667674"/>
            <a:ext cx="4225834" cy="851504"/>
            <a:chOff x="7638288" y="2971800"/>
            <a:chExt cx="2710180" cy="5461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8288" y="2971800"/>
              <a:ext cx="545592" cy="5455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0055" y="2993135"/>
              <a:ext cx="420624" cy="5151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3327" y="2977895"/>
              <a:ext cx="484631" cy="5394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848883" y="5618388"/>
            <a:ext cx="1275275" cy="453781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R="7921" algn="ctr">
              <a:spcBef>
                <a:spcPts val="172"/>
              </a:spcBef>
            </a:pPr>
            <a:r>
              <a:rPr sz="1403" b="1" spc="8" dirty="0">
                <a:latin typeface="Calibri"/>
                <a:cs typeface="Calibri"/>
              </a:rPr>
              <a:t>Ser</a:t>
            </a:r>
            <a:r>
              <a:rPr sz="1403" b="1" dirty="0">
                <a:latin typeface="Calibri"/>
                <a:cs typeface="Calibri"/>
              </a:rPr>
              <a:t>ve</a:t>
            </a:r>
            <a:r>
              <a:rPr sz="1403" b="1" spc="-16" dirty="0">
                <a:latin typeface="Calibri"/>
                <a:cs typeface="Calibri"/>
              </a:rPr>
              <a:t>u</a:t>
            </a:r>
            <a:r>
              <a:rPr sz="1403" b="1" dirty="0">
                <a:latin typeface="Calibri"/>
                <a:cs typeface="Calibri"/>
              </a:rPr>
              <a:t>r</a:t>
            </a:r>
            <a:r>
              <a:rPr sz="1403" b="1" spc="-47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d</a:t>
            </a:r>
            <a:r>
              <a:rPr sz="1403" b="1" spc="8" dirty="0">
                <a:latin typeface="Calibri"/>
                <a:cs typeface="Calibri"/>
              </a:rPr>
              <a:t>e</a:t>
            </a:r>
            <a:r>
              <a:rPr sz="1403" b="1" spc="-23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b</a:t>
            </a:r>
            <a:r>
              <a:rPr sz="1403" b="1" spc="8" dirty="0">
                <a:latin typeface="Calibri"/>
                <a:cs typeface="Calibri"/>
              </a:rPr>
              <a:t>a</a:t>
            </a:r>
            <a:r>
              <a:rPr sz="1403" b="1" dirty="0">
                <a:latin typeface="Calibri"/>
                <a:cs typeface="Calibri"/>
              </a:rPr>
              <a:t>ses</a:t>
            </a:r>
            <a:endParaRPr sz="1403">
              <a:latin typeface="Calibri"/>
              <a:cs typeface="Calibri"/>
            </a:endParaRPr>
          </a:p>
          <a:p>
            <a:pPr marR="2970" algn="ctr"/>
            <a:r>
              <a:rPr sz="1403" b="1" spc="-8" dirty="0">
                <a:latin typeface="Calibri"/>
                <a:cs typeface="Calibri"/>
              </a:rPr>
              <a:t>d</a:t>
            </a:r>
            <a:r>
              <a:rPr sz="1403" b="1" spc="8" dirty="0">
                <a:latin typeface="Calibri"/>
                <a:cs typeface="Calibri"/>
              </a:rPr>
              <a:t>e</a:t>
            </a:r>
            <a:r>
              <a:rPr sz="1403" b="1" spc="-23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donn</a:t>
            </a:r>
            <a:r>
              <a:rPr sz="1403" b="1" dirty="0">
                <a:latin typeface="Calibri"/>
                <a:cs typeface="Calibri"/>
              </a:rPr>
              <a:t>ée</a:t>
            </a:r>
            <a:r>
              <a:rPr sz="1403" b="1" spc="8" dirty="0">
                <a:latin typeface="Calibri"/>
                <a:cs typeface="Calibri"/>
              </a:rPr>
              <a:t>s</a:t>
            </a:r>
            <a:endParaRPr sz="140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53678" y="5618389"/>
            <a:ext cx="953486" cy="237889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>
              <a:spcBef>
                <a:spcPts val="172"/>
              </a:spcBef>
            </a:pPr>
            <a:r>
              <a:rPr sz="1403" b="1" spc="8" dirty="0">
                <a:latin typeface="Calibri"/>
                <a:cs typeface="Calibri"/>
              </a:rPr>
              <a:t>Ser</a:t>
            </a:r>
            <a:r>
              <a:rPr sz="1403" b="1" dirty="0">
                <a:latin typeface="Calibri"/>
                <a:cs typeface="Calibri"/>
              </a:rPr>
              <a:t>ve</a:t>
            </a:r>
            <a:r>
              <a:rPr sz="1403" b="1" spc="-16" dirty="0">
                <a:latin typeface="Calibri"/>
                <a:cs typeface="Calibri"/>
              </a:rPr>
              <a:t>u</a:t>
            </a:r>
            <a:r>
              <a:rPr sz="1403" b="1" dirty="0">
                <a:latin typeface="Calibri"/>
                <a:cs typeface="Calibri"/>
              </a:rPr>
              <a:t>r</a:t>
            </a:r>
            <a:r>
              <a:rPr sz="1403" b="1" spc="-47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w</a:t>
            </a:r>
            <a:r>
              <a:rPr sz="1403" b="1" dirty="0">
                <a:latin typeface="Calibri"/>
                <a:cs typeface="Calibri"/>
              </a:rPr>
              <a:t>e</a:t>
            </a:r>
            <a:r>
              <a:rPr sz="1403" b="1" spc="8" dirty="0">
                <a:latin typeface="Calibri"/>
                <a:cs typeface="Calibri"/>
              </a:rPr>
              <a:t>b</a:t>
            </a:r>
            <a:endParaRPr sz="140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27569" y="5618388"/>
            <a:ext cx="1289135" cy="453781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R="7921" algn="ctr">
              <a:spcBef>
                <a:spcPts val="172"/>
              </a:spcBef>
            </a:pPr>
            <a:r>
              <a:rPr sz="1403" b="1" spc="8" dirty="0">
                <a:latin typeface="Calibri"/>
                <a:cs typeface="Calibri"/>
              </a:rPr>
              <a:t>Ser</a:t>
            </a:r>
            <a:r>
              <a:rPr sz="1403" b="1" dirty="0">
                <a:latin typeface="Calibri"/>
                <a:cs typeface="Calibri"/>
              </a:rPr>
              <a:t>ve</a:t>
            </a:r>
            <a:r>
              <a:rPr sz="1403" b="1" spc="-16" dirty="0">
                <a:latin typeface="Calibri"/>
                <a:cs typeface="Calibri"/>
              </a:rPr>
              <a:t>u</a:t>
            </a:r>
            <a:r>
              <a:rPr sz="1403" b="1" dirty="0">
                <a:latin typeface="Calibri"/>
                <a:cs typeface="Calibri"/>
              </a:rPr>
              <a:t>r</a:t>
            </a:r>
            <a:r>
              <a:rPr sz="1403" b="1" spc="-47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st</a:t>
            </a:r>
            <a:r>
              <a:rPr sz="1403" b="1" spc="-16" dirty="0">
                <a:latin typeface="Calibri"/>
                <a:cs typeface="Calibri"/>
              </a:rPr>
              <a:t>o</a:t>
            </a:r>
            <a:r>
              <a:rPr sz="1403" b="1" spc="8" dirty="0">
                <a:latin typeface="Calibri"/>
                <a:cs typeface="Calibri"/>
              </a:rPr>
              <a:t>c</a:t>
            </a:r>
            <a:r>
              <a:rPr sz="1403" b="1" spc="-8" dirty="0">
                <a:latin typeface="Calibri"/>
                <a:cs typeface="Calibri"/>
              </a:rPr>
              <a:t>k</a:t>
            </a:r>
            <a:r>
              <a:rPr sz="1403" b="1" spc="8" dirty="0">
                <a:latin typeface="Calibri"/>
                <a:cs typeface="Calibri"/>
              </a:rPr>
              <a:t>a</a:t>
            </a:r>
            <a:r>
              <a:rPr sz="1403" b="1" dirty="0">
                <a:latin typeface="Calibri"/>
                <a:cs typeface="Calibri"/>
              </a:rPr>
              <a:t>ge</a:t>
            </a:r>
            <a:endParaRPr sz="1403">
              <a:latin typeface="Calibri"/>
              <a:cs typeface="Calibri"/>
            </a:endParaRPr>
          </a:p>
          <a:p>
            <a:pPr marR="6931" algn="ctr"/>
            <a:r>
              <a:rPr sz="1403" b="1" dirty="0">
                <a:latin typeface="Calibri"/>
                <a:cs typeface="Calibri"/>
              </a:rPr>
              <a:t>de</a:t>
            </a:r>
            <a:r>
              <a:rPr sz="1403" b="1" spc="-70" dirty="0">
                <a:latin typeface="Calibri"/>
                <a:cs typeface="Calibri"/>
              </a:rPr>
              <a:t> </a:t>
            </a:r>
            <a:r>
              <a:rPr sz="1403" b="1" spc="-8" dirty="0">
                <a:latin typeface="Calibri"/>
                <a:cs typeface="Calibri"/>
              </a:rPr>
              <a:t>fichiers</a:t>
            </a:r>
            <a:endParaRPr sz="1403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34990" y="4527472"/>
            <a:ext cx="6157559" cy="1630727"/>
          </a:xfrm>
          <a:custGeom>
            <a:avLst/>
            <a:gdLst/>
            <a:ahLst/>
            <a:cxnLst/>
            <a:rect l="l" t="t" r="r" b="b"/>
            <a:pathLst>
              <a:path w="3949065" h="1045845">
                <a:moveTo>
                  <a:pt x="772922" y="1045463"/>
                </a:moveTo>
                <a:lnTo>
                  <a:pt x="3948938" y="1045463"/>
                </a:lnTo>
                <a:lnTo>
                  <a:pt x="3948938" y="0"/>
                </a:lnTo>
                <a:lnTo>
                  <a:pt x="772922" y="0"/>
                </a:lnTo>
                <a:lnTo>
                  <a:pt x="772922" y="1045463"/>
                </a:lnTo>
                <a:close/>
              </a:path>
              <a:path w="3949065" h="1045845">
                <a:moveTo>
                  <a:pt x="724153" y="310261"/>
                </a:moveTo>
                <a:lnTo>
                  <a:pt x="0" y="611504"/>
                </a:lnTo>
              </a:path>
            </a:pathLst>
          </a:custGeom>
          <a:ln w="28575">
            <a:solidFill>
              <a:srgbClr val="555555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80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363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61922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63196" y="1712040"/>
            <a:ext cx="7607095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algn="ctr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Identifier</a:t>
            </a:r>
            <a:r>
              <a:rPr sz="3742" b="1" spc="-9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3742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approches</a:t>
            </a:r>
            <a:r>
              <a:rPr sz="3742" b="1" spc="-62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d’analyse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endParaRPr sz="3742">
              <a:latin typeface="Calibri"/>
              <a:cs typeface="Calibri"/>
            </a:endParaRPr>
          </a:p>
          <a:p>
            <a:pPr marL="7921" algn="ctr"/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problème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392614"/>
            <a:ext cx="7947697" cy="1406241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Composition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d’une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architecture</a:t>
            </a:r>
            <a:r>
              <a:rPr sz="2495" spc="47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client/serveur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F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onc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t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i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onn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spc="23" dirty="0">
                <a:solidFill>
                  <a:srgbClr val="FF7700"/>
                </a:solidFill>
                <a:latin typeface="Calibri"/>
                <a:cs typeface="Calibri"/>
              </a:rPr>
              <a:t>m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n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t</a:t>
            </a:r>
            <a:r>
              <a:rPr sz="2495" b="1" spc="-94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'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un 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s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y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s</a:t>
            </a:r>
            <a:r>
              <a:rPr sz="2495" b="1" spc="-47" dirty="0">
                <a:solidFill>
                  <a:srgbClr val="FF7700"/>
                </a:solidFill>
                <a:latin typeface="Calibri"/>
                <a:cs typeface="Calibri"/>
              </a:rPr>
              <a:t>t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è</a:t>
            </a:r>
            <a:r>
              <a:rPr sz="2495" b="1" spc="23" dirty="0">
                <a:solidFill>
                  <a:srgbClr val="FF7700"/>
                </a:solidFill>
                <a:latin typeface="Calibri"/>
                <a:cs typeface="Calibri"/>
              </a:rPr>
              <a:t>m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spc="-14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c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li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n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t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/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se</a:t>
            </a:r>
            <a:r>
              <a:rPr sz="2495" b="1" spc="39" dirty="0">
                <a:solidFill>
                  <a:srgbClr val="FF7700"/>
                </a:solidFill>
                <a:latin typeface="Calibri"/>
                <a:cs typeface="Calibri"/>
              </a:rPr>
              <a:t>r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v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eur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pour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l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cas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d’une</a:t>
            </a:r>
            <a:r>
              <a:rPr sz="2495" b="1" spc="-62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architecture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Web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3962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" y="2285366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60" y="807129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7" y="54622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3" y="73157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3" y="652360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31" dirty="0">
                <a:solidFill>
                  <a:srgbClr val="007842"/>
                </a:solidFill>
              </a:rPr>
              <a:t>F</a:t>
            </a:r>
            <a:r>
              <a:rPr sz="2495" dirty="0">
                <a:solidFill>
                  <a:srgbClr val="007842"/>
                </a:solidFill>
              </a:rPr>
              <a:t>onc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23" dirty="0">
                <a:solidFill>
                  <a:srgbClr val="007842"/>
                </a:solidFill>
              </a:rPr>
              <a:t>i</a:t>
            </a:r>
            <a:r>
              <a:rPr sz="2495" dirty="0">
                <a:solidFill>
                  <a:srgbClr val="007842"/>
                </a:solidFill>
              </a:rPr>
              <a:t>onn</a:t>
            </a:r>
            <a:r>
              <a:rPr sz="2495" spc="8" dirty="0">
                <a:solidFill>
                  <a:srgbClr val="007842"/>
                </a:solidFill>
              </a:rPr>
              <a:t>e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dirty="0">
                <a:solidFill>
                  <a:srgbClr val="007842"/>
                </a:solidFill>
              </a:rPr>
              <a:t>t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</a:t>
            </a:r>
            <a:r>
              <a:rPr sz="2495" spc="8" dirty="0">
                <a:solidFill>
                  <a:srgbClr val="007842"/>
                </a:solidFill>
              </a:rPr>
              <a:t>'</a:t>
            </a:r>
            <a:r>
              <a:rPr sz="2495" dirty="0">
                <a:solidFill>
                  <a:srgbClr val="007842"/>
                </a:solidFill>
              </a:rPr>
              <a:t>un 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8" dirty="0">
                <a:solidFill>
                  <a:srgbClr val="007842"/>
                </a:solidFill>
              </a:rPr>
              <a:t>y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-47" dirty="0">
                <a:solidFill>
                  <a:srgbClr val="007842"/>
                </a:solidFill>
              </a:rPr>
              <a:t>t</a:t>
            </a:r>
            <a:r>
              <a:rPr sz="2495" dirty="0">
                <a:solidFill>
                  <a:srgbClr val="007842"/>
                </a:solidFill>
              </a:rPr>
              <a:t>è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148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</a:t>
            </a:r>
            <a:r>
              <a:rPr sz="2495" spc="-23" dirty="0">
                <a:solidFill>
                  <a:srgbClr val="007842"/>
                </a:solidFill>
              </a:rPr>
              <a:t>li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70" dirty="0">
                <a:solidFill>
                  <a:srgbClr val="007842"/>
                </a:solidFill>
              </a:rPr>
              <a:t>/</a:t>
            </a:r>
            <a:r>
              <a:rPr sz="2495" dirty="0">
                <a:solidFill>
                  <a:srgbClr val="007842"/>
                </a:solidFill>
              </a:rPr>
              <a:t>se</a:t>
            </a:r>
            <a:r>
              <a:rPr sz="2495" spc="39" dirty="0">
                <a:solidFill>
                  <a:srgbClr val="007842"/>
                </a:solidFill>
              </a:rPr>
              <a:t>r</a:t>
            </a:r>
            <a:r>
              <a:rPr sz="2495" spc="-31" dirty="0">
                <a:solidFill>
                  <a:srgbClr val="007842"/>
                </a:solidFill>
              </a:rPr>
              <a:t>v</a:t>
            </a:r>
            <a:r>
              <a:rPr sz="2495" dirty="0">
                <a:solidFill>
                  <a:srgbClr val="007842"/>
                </a:solidFill>
              </a:rPr>
              <a:t>eur</a:t>
            </a:r>
            <a:r>
              <a:rPr sz="2495" spc="-70" dirty="0">
                <a:solidFill>
                  <a:srgbClr val="007842"/>
                </a:solidFill>
              </a:rPr>
              <a:t> </a:t>
            </a:r>
            <a:r>
              <a:rPr sz="2495" spc="-62" dirty="0">
                <a:solidFill>
                  <a:srgbClr val="007842"/>
                </a:solidFill>
              </a:rPr>
              <a:t>W</a:t>
            </a:r>
            <a:r>
              <a:rPr sz="2495" dirty="0">
                <a:solidFill>
                  <a:srgbClr val="007842"/>
                </a:solidFill>
              </a:rPr>
              <a:t>eb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2291734" y="4025702"/>
            <a:ext cx="14419124" cy="5915970"/>
            <a:chOff x="1469771" y="2575941"/>
            <a:chExt cx="9247505" cy="3794125"/>
          </a:xfrm>
        </p:grpSpPr>
        <p:sp>
          <p:nvSpPr>
            <p:cNvPr id="12" name="object 12"/>
            <p:cNvSpPr/>
            <p:nvPr/>
          </p:nvSpPr>
          <p:spPr>
            <a:xfrm>
              <a:off x="1476121" y="2582291"/>
              <a:ext cx="798195" cy="3781425"/>
            </a:xfrm>
            <a:custGeom>
              <a:avLst/>
              <a:gdLst/>
              <a:ahLst/>
              <a:cxnLst/>
              <a:rect l="l" t="t" r="r" b="b"/>
              <a:pathLst>
                <a:path w="798194" h="3781425">
                  <a:moveTo>
                    <a:pt x="15240" y="0"/>
                  </a:moveTo>
                  <a:lnTo>
                    <a:pt x="0" y="15239"/>
                  </a:lnTo>
                  <a:lnTo>
                    <a:pt x="33739" y="49623"/>
                  </a:lnTo>
                  <a:lnTo>
                    <a:pt x="66728" y="84461"/>
                  </a:lnTo>
                  <a:lnTo>
                    <a:pt x="98968" y="119745"/>
                  </a:lnTo>
                  <a:lnTo>
                    <a:pt x="130458" y="155465"/>
                  </a:lnTo>
                  <a:lnTo>
                    <a:pt x="161198" y="191609"/>
                  </a:lnTo>
                  <a:lnTo>
                    <a:pt x="191189" y="228168"/>
                  </a:lnTo>
                  <a:lnTo>
                    <a:pt x="220429" y="265131"/>
                  </a:lnTo>
                  <a:lnTo>
                    <a:pt x="248920" y="302489"/>
                  </a:lnTo>
                  <a:lnTo>
                    <a:pt x="276662" y="340230"/>
                  </a:lnTo>
                  <a:lnTo>
                    <a:pt x="303653" y="378346"/>
                  </a:lnTo>
                  <a:lnTo>
                    <a:pt x="329895" y="416824"/>
                  </a:lnTo>
                  <a:lnTo>
                    <a:pt x="355387" y="455656"/>
                  </a:lnTo>
                  <a:lnTo>
                    <a:pt x="380129" y="494832"/>
                  </a:lnTo>
                  <a:lnTo>
                    <a:pt x="404121" y="534339"/>
                  </a:lnTo>
                  <a:lnTo>
                    <a:pt x="427364" y="574170"/>
                  </a:lnTo>
                  <a:lnTo>
                    <a:pt x="449856" y="614312"/>
                  </a:lnTo>
                  <a:lnTo>
                    <a:pt x="471600" y="654757"/>
                  </a:lnTo>
                  <a:lnTo>
                    <a:pt x="492593" y="695494"/>
                  </a:lnTo>
                  <a:lnTo>
                    <a:pt x="512836" y="736512"/>
                  </a:lnTo>
                  <a:lnTo>
                    <a:pt x="532330" y="777801"/>
                  </a:lnTo>
                  <a:lnTo>
                    <a:pt x="551074" y="819352"/>
                  </a:lnTo>
                  <a:lnTo>
                    <a:pt x="569069" y="861153"/>
                  </a:lnTo>
                  <a:lnTo>
                    <a:pt x="586313" y="903195"/>
                  </a:lnTo>
                  <a:lnTo>
                    <a:pt x="602808" y="945468"/>
                  </a:lnTo>
                  <a:lnTo>
                    <a:pt x="618553" y="987960"/>
                  </a:lnTo>
                  <a:lnTo>
                    <a:pt x="633548" y="1030663"/>
                  </a:lnTo>
                  <a:lnTo>
                    <a:pt x="647794" y="1073565"/>
                  </a:lnTo>
                  <a:lnTo>
                    <a:pt x="661289" y="1116657"/>
                  </a:lnTo>
                  <a:lnTo>
                    <a:pt x="674035" y="1159927"/>
                  </a:lnTo>
                  <a:lnTo>
                    <a:pt x="686031" y="1203367"/>
                  </a:lnTo>
                  <a:lnTo>
                    <a:pt x="697278" y="1246966"/>
                  </a:lnTo>
                  <a:lnTo>
                    <a:pt x="707774" y="1290713"/>
                  </a:lnTo>
                  <a:lnTo>
                    <a:pt x="717521" y="1334598"/>
                  </a:lnTo>
                  <a:lnTo>
                    <a:pt x="726519" y="1378611"/>
                  </a:lnTo>
                  <a:lnTo>
                    <a:pt x="734766" y="1422742"/>
                  </a:lnTo>
                  <a:lnTo>
                    <a:pt x="742264" y="1466980"/>
                  </a:lnTo>
                  <a:lnTo>
                    <a:pt x="749011" y="1511316"/>
                  </a:lnTo>
                  <a:lnTo>
                    <a:pt x="755009" y="1555739"/>
                  </a:lnTo>
                  <a:lnTo>
                    <a:pt x="760258" y="1600238"/>
                  </a:lnTo>
                  <a:lnTo>
                    <a:pt x="764756" y="1644804"/>
                  </a:lnTo>
                  <a:lnTo>
                    <a:pt x="768505" y="1689427"/>
                  </a:lnTo>
                  <a:lnTo>
                    <a:pt x="771504" y="1734095"/>
                  </a:lnTo>
                  <a:lnTo>
                    <a:pt x="773753" y="1778800"/>
                  </a:lnTo>
                  <a:lnTo>
                    <a:pt x="775253" y="1823530"/>
                  </a:lnTo>
                  <a:lnTo>
                    <a:pt x="776003" y="1868275"/>
                  </a:lnTo>
                  <a:lnTo>
                    <a:pt x="776003" y="1913025"/>
                  </a:lnTo>
                  <a:lnTo>
                    <a:pt x="775253" y="1957771"/>
                  </a:lnTo>
                  <a:lnTo>
                    <a:pt x="773753" y="2002501"/>
                  </a:lnTo>
                  <a:lnTo>
                    <a:pt x="771504" y="2047205"/>
                  </a:lnTo>
                  <a:lnTo>
                    <a:pt x="768505" y="2091873"/>
                  </a:lnTo>
                  <a:lnTo>
                    <a:pt x="764756" y="2136496"/>
                  </a:lnTo>
                  <a:lnTo>
                    <a:pt x="760258" y="2181062"/>
                  </a:lnTo>
                  <a:lnTo>
                    <a:pt x="755009" y="2225562"/>
                  </a:lnTo>
                  <a:lnTo>
                    <a:pt x="749011" y="2269985"/>
                  </a:lnTo>
                  <a:lnTo>
                    <a:pt x="742264" y="2314320"/>
                  </a:lnTo>
                  <a:lnTo>
                    <a:pt x="734766" y="2358559"/>
                  </a:lnTo>
                  <a:lnTo>
                    <a:pt x="726519" y="2402690"/>
                  </a:lnTo>
                  <a:lnTo>
                    <a:pt x="717521" y="2446703"/>
                  </a:lnTo>
                  <a:lnTo>
                    <a:pt x="707774" y="2490588"/>
                  </a:lnTo>
                  <a:lnTo>
                    <a:pt x="697278" y="2534335"/>
                  </a:lnTo>
                  <a:lnTo>
                    <a:pt x="686031" y="2577934"/>
                  </a:lnTo>
                  <a:lnTo>
                    <a:pt x="674035" y="2621374"/>
                  </a:lnTo>
                  <a:lnTo>
                    <a:pt x="661289" y="2664645"/>
                  </a:lnTo>
                  <a:lnTo>
                    <a:pt x="647794" y="2707737"/>
                  </a:lnTo>
                  <a:lnTo>
                    <a:pt x="633548" y="2750639"/>
                  </a:lnTo>
                  <a:lnTo>
                    <a:pt x="618553" y="2793342"/>
                  </a:lnTo>
                  <a:lnTo>
                    <a:pt x="602808" y="2835834"/>
                  </a:lnTo>
                  <a:lnTo>
                    <a:pt x="586313" y="2878107"/>
                  </a:lnTo>
                  <a:lnTo>
                    <a:pt x="569069" y="2920149"/>
                  </a:lnTo>
                  <a:lnTo>
                    <a:pt x="551074" y="2961951"/>
                  </a:lnTo>
                  <a:lnTo>
                    <a:pt x="532330" y="3003502"/>
                  </a:lnTo>
                  <a:lnTo>
                    <a:pt x="512836" y="3044792"/>
                  </a:lnTo>
                  <a:lnTo>
                    <a:pt x="492593" y="3085810"/>
                  </a:lnTo>
                  <a:lnTo>
                    <a:pt x="471600" y="3126547"/>
                  </a:lnTo>
                  <a:lnTo>
                    <a:pt x="449856" y="3166992"/>
                  </a:lnTo>
                  <a:lnTo>
                    <a:pt x="427364" y="3207135"/>
                  </a:lnTo>
                  <a:lnTo>
                    <a:pt x="404121" y="3246965"/>
                  </a:lnTo>
                  <a:lnTo>
                    <a:pt x="380129" y="3286474"/>
                  </a:lnTo>
                  <a:lnTo>
                    <a:pt x="355387" y="3325649"/>
                  </a:lnTo>
                  <a:lnTo>
                    <a:pt x="329895" y="3364481"/>
                  </a:lnTo>
                  <a:lnTo>
                    <a:pt x="303653" y="3402960"/>
                  </a:lnTo>
                  <a:lnTo>
                    <a:pt x="276662" y="3441076"/>
                  </a:lnTo>
                  <a:lnTo>
                    <a:pt x="248920" y="3478818"/>
                  </a:lnTo>
                  <a:lnTo>
                    <a:pt x="220429" y="3516176"/>
                  </a:lnTo>
                  <a:lnTo>
                    <a:pt x="191189" y="3553139"/>
                  </a:lnTo>
                  <a:lnTo>
                    <a:pt x="161198" y="3589699"/>
                  </a:lnTo>
                  <a:lnTo>
                    <a:pt x="130458" y="3625843"/>
                  </a:lnTo>
                  <a:lnTo>
                    <a:pt x="98968" y="3661563"/>
                  </a:lnTo>
                  <a:lnTo>
                    <a:pt x="66728" y="3696848"/>
                  </a:lnTo>
                  <a:lnTo>
                    <a:pt x="33739" y="3731687"/>
                  </a:lnTo>
                  <a:lnTo>
                    <a:pt x="0" y="3766070"/>
                  </a:lnTo>
                  <a:lnTo>
                    <a:pt x="15240" y="3781348"/>
                  </a:lnTo>
                  <a:lnTo>
                    <a:pt x="49256" y="3746685"/>
                  </a:lnTo>
                  <a:lnTo>
                    <a:pt x="82517" y="3711563"/>
                  </a:lnTo>
                  <a:lnTo>
                    <a:pt x="115022" y="3675992"/>
                  </a:lnTo>
                  <a:lnTo>
                    <a:pt x="146771" y="3639981"/>
                  </a:lnTo>
                  <a:lnTo>
                    <a:pt x="177764" y="3603543"/>
                  </a:lnTo>
                  <a:lnTo>
                    <a:pt x="208001" y="3566686"/>
                  </a:lnTo>
                  <a:lnTo>
                    <a:pt x="237482" y="3529422"/>
                  </a:lnTo>
                  <a:lnTo>
                    <a:pt x="266207" y="3491760"/>
                  </a:lnTo>
                  <a:lnTo>
                    <a:pt x="294176" y="3453711"/>
                  </a:lnTo>
                  <a:lnTo>
                    <a:pt x="321390" y="3415285"/>
                  </a:lnTo>
                  <a:lnTo>
                    <a:pt x="347847" y="3376493"/>
                  </a:lnTo>
                  <a:lnTo>
                    <a:pt x="373549" y="3337344"/>
                  </a:lnTo>
                  <a:lnTo>
                    <a:pt x="398494" y="3297850"/>
                  </a:lnTo>
                  <a:lnTo>
                    <a:pt x="422684" y="3258020"/>
                  </a:lnTo>
                  <a:lnTo>
                    <a:pt x="446118" y="3217865"/>
                  </a:lnTo>
                  <a:lnTo>
                    <a:pt x="468796" y="3177395"/>
                  </a:lnTo>
                  <a:lnTo>
                    <a:pt x="490717" y="3136621"/>
                  </a:lnTo>
                  <a:lnTo>
                    <a:pt x="511883" y="3095552"/>
                  </a:lnTo>
                  <a:lnTo>
                    <a:pt x="532293" y="3054200"/>
                  </a:lnTo>
                  <a:lnTo>
                    <a:pt x="551948" y="3012574"/>
                  </a:lnTo>
                  <a:lnTo>
                    <a:pt x="570846" y="2970684"/>
                  </a:lnTo>
                  <a:lnTo>
                    <a:pt x="588988" y="2928542"/>
                  </a:lnTo>
                  <a:lnTo>
                    <a:pt x="606374" y="2886157"/>
                  </a:lnTo>
                  <a:lnTo>
                    <a:pt x="623005" y="2843540"/>
                  </a:lnTo>
                  <a:lnTo>
                    <a:pt x="638879" y="2800701"/>
                  </a:lnTo>
                  <a:lnTo>
                    <a:pt x="653998" y="2757651"/>
                  </a:lnTo>
                  <a:lnTo>
                    <a:pt x="668360" y="2714399"/>
                  </a:lnTo>
                  <a:lnTo>
                    <a:pt x="681967" y="2670956"/>
                  </a:lnTo>
                  <a:lnTo>
                    <a:pt x="694818" y="2627333"/>
                  </a:lnTo>
                  <a:lnTo>
                    <a:pt x="706913" y="2583539"/>
                  </a:lnTo>
                  <a:lnTo>
                    <a:pt x="718251" y="2539585"/>
                  </a:lnTo>
                  <a:lnTo>
                    <a:pt x="728834" y="2495481"/>
                  </a:lnTo>
                  <a:lnTo>
                    <a:pt x="738661" y="2451238"/>
                  </a:lnTo>
                  <a:lnTo>
                    <a:pt x="747733" y="2406867"/>
                  </a:lnTo>
                  <a:lnTo>
                    <a:pt x="756048" y="2362376"/>
                  </a:lnTo>
                  <a:lnTo>
                    <a:pt x="763607" y="2317777"/>
                  </a:lnTo>
                  <a:lnTo>
                    <a:pt x="770410" y="2273080"/>
                  </a:lnTo>
                  <a:lnTo>
                    <a:pt x="776458" y="2228295"/>
                  </a:lnTo>
                  <a:lnTo>
                    <a:pt x="781749" y="2183433"/>
                  </a:lnTo>
                  <a:lnTo>
                    <a:pt x="786285" y="2138504"/>
                  </a:lnTo>
                  <a:lnTo>
                    <a:pt x="790064" y="2093518"/>
                  </a:lnTo>
                  <a:lnTo>
                    <a:pt x="793088" y="2048485"/>
                  </a:lnTo>
                  <a:lnTo>
                    <a:pt x="795356" y="2003417"/>
                  </a:lnTo>
                  <a:lnTo>
                    <a:pt x="796868" y="1958322"/>
                  </a:lnTo>
                  <a:lnTo>
                    <a:pt x="797624" y="1913212"/>
                  </a:lnTo>
                  <a:lnTo>
                    <a:pt x="797624" y="1868097"/>
                  </a:lnTo>
                  <a:lnTo>
                    <a:pt x="796868" y="1822988"/>
                  </a:lnTo>
                  <a:lnTo>
                    <a:pt x="795356" y="1777893"/>
                  </a:lnTo>
                  <a:lnTo>
                    <a:pt x="793088" y="1732825"/>
                  </a:lnTo>
                  <a:lnTo>
                    <a:pt x="790064" y="1687792"/>
                  </a:lnTo>
                  <a:lnTo>
                    <a:pt x="786285" y="1642807"/>
                  </a:lnTo>
                  <a:lnTo>
                    <a:pt x="781749" y="1597878"/>
                  </a:lnTo>
                  <a:lnTo>
                    <a:pt x="776458" y="1553016"/>
                  </a:lnTo>
                  <a:lnTo>
                    <a:pt x="770410" y="1508231"/>
                  </a:lnTo>
                  <a:lnTo>
                    <a:pt x="763607" y="1463534"/>
                  </a:lnTo>
                  <a:lnTo>
                    <a:pt x="756048" y="1418936"/>
                  </a:lnTo>
                  <a:lnTo>
                    <a:pt x="747733" y="1374446"/>
                  </a:lnTo>
                  <a:lnTo>
                    <a:pt x="738661" y="1330074"/>
                  </a:lnTo>
                  <a:lnTo>
                    <a:pt x="728834" y="1285832"/>
                  </a:lnTo>
                  <a:lnTo>
                    <a:pt x="718251" y="1241729"/>
                  </a:lnTo>
                  <a:lnTo>
                    <a:pt x="706913" y="1197775"/>
                  </a:lnTo>
                  <a:lnTo>
                    <a:pt x="694818" y="1153982"/>
                  </a:lnTo>
                  <a:lnTo>
                    <a:pt x="681967" y="1110359"/>
                  </a:lnTo>
                  <a:lnTo>
                    <a:pt x="668360" y="1066917"/>
                  </a:lnTo>
                  <a:lnTo>
                    <a:pt x="653998" y="1023666"/>
                  </a:lnTo>
                  <a:lnTo>
                    <a:pt x="638879" y="980616"/>
                  </a:lnTo>
                  <a:lnTo>
                    <a:pt x="623005" y="937778"/>
                  </a:lnTo>
                  <a:lnTo>
                    <a:pt x="606374" y="895162"/>
                  </a:lnTo>
                  <a:lnTo>
                    <a:pt x="588988" y="852778"/>
                  </a:lnTo>
                  <a:lnTo>
                    <a:pt x="570846" y="810636"/>
                  </a:lnTo>
                  <a:lnTo>
                    <a:pt x="551948" y="768748"/>
                  </a:lnTo>
                  <a:lnTo>
                    <a:pt x="532293" y="727123"/>
                  </a:lnTo>
                  <a:lnTo>
                    <a:pt x="511883" y="685771"/>
                  </a:lnTo>
                  <a:lnTo>
                    <a:pt x="490717" y="644704"/>
                  </a:lnTo>
                  <a:lnTo>
                    <a:pt x="468796" y="603931"/>
                  </a:lnTo>
                  <a:lnTo>
                    <a:pt x="446118" y="563462"/>
                  </a:lnTo>
                  <a:lnTo>
                    <a:pt x="422684" y="523308"/>
                  </a:lnTo>
                  <a:lnTo>
                    <a:pt x="398494" y="483479"/>
                  </a:lnTo>
                  <a:lnTo>
                    <a:pt x="373549" y="443986"/>
                  </a:lnTo>
                  <a:lnTo>
                    <a:pt x="347847" y="404839"/>
                  </a:lnTo>
                  <a:lnTo>
                    <a:pt x="321390" y="366048"/>
                  </a:lnTo>
                  <a:lnTo>
                    <a:pt x="294176" y="327624"/>
                  </a:lnTo>
                  <a:lnTo>
                    <a:pt x="266207" y="289576"/>
                  </a:lnTo>
                  <a:lnTo>
                    <a:pt x="237482" y="251915"/>
                  </a:lnTo>
                  <a:lnTo>
                    <a:pt x="208001" y="214652"/>
                  </a:lnTo>
                  <a:lnTo>
                    <a:pt x="177764" y="177797"/>
                  </a:lnTo>
                  <a:lnTo>
                    <a:pt x="146771" y="141360"/>
                  </a:lnTo>
                  <a:lnTo>
                    <a:pt x="115022" y="105351"/>
                  </a:lnTo>
                  <a:lnTo>
                    <a:pt x="82517" y="69782"/>
                  </a:lnTo>
                  <a:lnTo>
                    <a:pt x="49256" y="3466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6121" y="2582291"/>
              <a:ext cx="798195" cy="3781425"/>
            </a:xfrm>
            <a:custGeom>
              <a:avLst/>
              <a:gdLst/>
              <a:ahLst/>
              <a:cxnLst/>
              <a:rect l="l" t="t" r="r" b="b"/>
              <a:pathLst>
                <a:path w="798194" h="3781425">
                  <a:moveTo>
                    <a:pt x="15240" y="0"/>
                  </a:moveTo>
                  <a:lnTo>
                    <a:pt x="49256" y="34661"/>
                  </a:lnTo>
                  <a:lnTo>
                    <a:pt x="82517" y="69782"/>
                  </a:lnTo>
                  <a:lnTo>
                    <a:pt x="115022" y="105351"/>
                  </a:lnTo>
                  <a:lnTo>
                    <a:pt x="146771" y="141360"/>
                  </a:lnTo>
                  <a:lnTo>
                    <a:pt x="177764" y="177797"/>
                  </a:lnTo>
                  <a:lnTo>
                    <a:pt x="208001" y="214652"/>
                  </a:lnTo>
                  <a:lnTo>
                    <a:pt x="237482" y="251915"/>
                  </a:lnTo>
                  <a:lnTo>
                    <a:pt x="266207" y="289576"/>
                  </a:lnTo>
                  <a:lnTo>
                    <a:pt x="294176" y="327624"/>
                  </a:lnTo>
                  <a:lnTo>
                    <a:pt x="321390" y="366048"/>
                  </a:lnTo>
                  <a:lnTo>
                    <a:pt x="347847" y="404839"/>
                  </a:lnTo>
                  <a:lnTo>
                    <a:pt x="373549" y="443986"/>
                  </a:lnTo>
                  <a:lnTo>
                    <a:pt x="398494" y="483479"/>
                  </a:lnTo>
                  <a:lnTo>
                    <a:pt x="422684" y="523308"/>
                  </a:lnTo>
                  <a:lnTo>
                    <a:pt x="446118" y="563462"/>
                  </a:lnTo>
                  <a:lnTo>
                    <a:pt x="468796" y="603931"/>
                  </a:lnTo>
                  <a:lnTo>
                    <a:pt x="490717" y="644704"/>
                  </a:lnTo>
                  <a:lnTo>
                    <a:pt x="511883" y="685771"/>
                  </a:lnTo>
                  <a:lnTo>
                    <a:pt x="532293" y="727123"/>
                  </a:lnTo>
                  <a:lnTo>
                    <a:pt x="551948" y="768748"/>
                  </a:lnTo>
                  <a:lnTo>
                    <a:pt x="570846" y="810636"/>
                  </a:lnTo>
                  <a:lnTo>
                    <a:pt x="588988" y="852778"/>
                  </a:lnTo>
                  <a:lnTo>
                    <a:pt x="606374" y="895162"/>
                  </a:lnTo>
                  <a:lnTo>
                    <a:pt x="623005" y="937778"/>
                  </a:lnTo>
                  <a:lnTo>
                    <a:pt x="638879" y="980616"/>
                  </a:lnTo>
                  <a:lnTo>
                    <a:pt x="653998" y="1023666"/>
                  </a:lnTo>
                  <a:lnTo>
                    <a:pt x="668360" y="1066917"/>
                  </a:lnTo>
                  <a:lnTo>
                    <a:pt x="681967" y="1110359"/>
                  </a:lnTo>
                  <a:lnTo>
                    <a:pt x="694818" y="1153982"/>
                  </a:lnTo>
                  <a:lnTo>
                    <a:pt x="706913" y="1197775"/>
                  </a:lnTo>
                  <a:lnTo>
                    <a:pt x="718251" y="1241729"/>
                  </a:lnTo>
                  <a:lnTo>
                    <a:pt x="728834" y="1285832"/>
                  </a:lnTo>
                  <a:lnTo>
                    <a:pt x="738661" y="1330074"/>
                  </a:lnTo>
                  <a:lnTo>
                    <a:pt x="747733" y="1374446"/>
                  </a:lnTo>
                  <a:lnTo>
                    <a:pt x="756048" y="1418936"/>
                  </a:lnTo>
                  <a:lnTo>
                    <a:pt x="763607" y="1463534"/>
                  </a:lnTo>
                  <a:lnTo>
                    <a:pt x="770410" y="1508231"/>
                  </a:lnTo>
                  <a:lnTo>
                    <a:pt x="776458" y="1553016"/>
                  </a:lnTo>
                  <a:lnTo>
                    <a:pt x="781749" y="1597878"/>
                  </a:lnTo>
                  <a:lnTo>
                    <a:pt x="786285" y="1642807"/>
                  </a:lnTo>
                  <a:lnTo>
                    <a:pt x="790064" y="1687792"/>
                  </a:lnTo>
                  <a:lnTo>
                    <a:pt x="793088" y="1732825"/>
                  </a:lnTo>
                  <a:lnTo>
                    <a:pt x="795356" y="1777893"/>
                  </a:lnTo>
                  <a:lnTo>
                    <a:pt x="796868" y="1822988"/>
                  </a:lnTo>
                  <a:lnTo>
                    <a:pt x="797624" y="1868097"/>
                  </a:lnTo>
                  <a:lnTo>
                    <a:pt x="797624" y="1913212"/>
                  </a:lnTo>
                  <a:lnTo>
                    <a:pt x="796868" y="1958322"/>
                  </a:lnTo>
                  <a:lnTo>
                    <a:pt x="795356" y="2003417"/>
                  </a:lnTo>
                  <a:lnTo>
                    <a:pt x="793088" y="2048485"/>
                  </a:lnTo>
                  <a:lnTo>
                    <a:pt x="790064" y="2093518"/>
                  </a:lnTo>
                  <a:lnTo>
                    <a:pt x="786285" y="2138504"/>
                  </a:lnTo>
                  <a:lnTo>
                    <a:pt x="781749" y="2183433"/>
                  </a:lnTo>
                  <a:lnTo>
                    <a:pt x="776458" y="2228295"/>
                  </a:lnTo>
                  <a:lnTo>
                    <a:pt x="770410" y="2273080"/>
                  </a:lnTo>
                  <a:lnTo>
                    <a:pt x="763607" y="2317777"/>
                  </a:lnTo>
                  <a:lnTo>
                    <a:pt x="756048" y="2362376"/>
                  </a:lnTo>
                  <a:lnTo>
                    <a:pt x="747733" y="2406867"/>
                  </a:lnTo>
                  <a:lnTo>
                    <a:pt x="738661" y="2451238"/>
                  </a:lnTo>
                  <a:lnTo>
                    <a:pt x="728834" y="2495481"/>
                  </a:lnTo>
                  <a:lnTo>
                    <a:pt x="718251" y="2539585"/>
                  </a:lnTo>
                  <a:lnTo>
                    <a:pt x="706913" y="2583539"/>
                  </a:lnTo>
                  <a:lnTo>
                    <a:pt x="694818" y="2627333"/>
                  </a:lnTo>
                  <a:lnTo>
                    <a:pt x="681967" y="2670956"/>
                  </a:lnTo>
                  <a:lnTo>
                    <a:pt x="668360" y="2714399"/>
                  </a:lnTo>
                  <a:lnTo>
                    <a:pt x="653998" y="2757651"/>
                  </a:lnTo>
                  <a:lnTo>
                    <a:pt x="638879" y="2800701"/>
                  </a:lnTo>
                  <a:lnTo>
                    <a:pt x="623005" y="2843540"/>
                  </a:lnTo>
                  <a:lnTo>
                    <a:pt x="606374" y="2886157"/>
                  </a:lnTo>
                  <a:lnTo>
                    <a:pt x="588988" y="2928542"/>
                  </a:lnTo>
                  <a:lnTo>
                    <a:pt x="570846" y="2970684"/>
                  </a:lnTo>
                  <a:lnTo>
                    <a:pt x="551948" y="3012574"/>
                  </a:lnTo>
                  <a:lnTo>
                    <a:pt x="532293" y="3054200"/>
                  </a:lnTo>
                  <a:lnTo>
                    <a:pt x="511883" y="3095552"/>
                  </a:lnTo>
                  <a:lnTo>
                    <a:pt x="490717" y="3136621"/>
                  </a:lnTo>
                  <a:lnTo>
                    <a:pt x="468796" y="3177395"/>
                  </a:lnTo>
                  <a:lnTo>
                    <a:pt x="446118" y="3217865"/>
                  </a:lnTo>
                  <a:lnTo>
                    <a:pt x="422684" y="3258020"/>
                  </a:lnTo>
                  <a:lnTo>
                    <a:pt x="398494" y="3297850"/>
                  </a:lnTo>
                  <a:lnTo>
                    <a:pt x="373549" y="3337344"/>
                  </a:lnTo>
                  <a:lnTo>
                    <a:pt x="347847" y="3376493"/>
                  </a:lnTo>
                  <a:lnTo>
                    <a:pt x="321390" y="3415285"/>
                  </a:lnTo>
                  <a:lnTo>
                    <a:pt x="294176" y="3453711"/>
                  </a:lnTo>
                  <a:lnTo>
                    <a:pt x="266207" y="3491760"/>
                  </a:lnTo>
                  <a:lnTo>
                    <a:pt x="237482" y="3529422"/>
                  </a:lnTo>
                  <a:lnTo>
                    <a:pt x="208001" y="3566686"/>
                  </a:lnTo>
                  <a:lnTo>
                    <a:pt x="177764" y="3603543"/>
                  </a:lnTo>
                  <a:lnTo>
                    <a:pt x="146771" y="3639981"/>
                  </a:lnTo>
                  <a:lnTo>
                    <a:pt x="115022" y="3675992"/>
                  </a:lnTo>
                  <a:lnTo>
                    <a:pt x="82517" y="3711563"/>
                  </a:lnTo>
                  <a:lnTo>
                    <a:pt x="49256" y="3746685"/>
                  </a:lnTo>
                  <a:lnTo>
                    <a:pt x="15240" y="3781348"/>
                  </a:lnTo>
                  <a:lnTo>
                    <a:pt x="0" y="3766070"/>
                  </a:lnTo>
                  <a:lnTo>
                    <a:pt x="33739" y="3731687"/>
                  </a:lnTo>
                  <a:lnTo>
                    <a:pt x="66728" y="3696848"/>
                  </a:lnTo>
                  <a:lnTo>
                    <a:pt x="98968" y="3661563"/>
                  </a:lnTo>
                  <a:lnTo>
                    <a:pt x="130458" y="3625843"/>
                  </a:lnTo>
                  <a:lnTo>
                    <a:pt x="161198" y="3589699"/>
                  </a:lnTo>
                  <a:lnTo>
                    <a:pt x="191189" y="3553139"/>
                  </a:lnTo>
                  <a:lnTo>
                    <a:pt x="220429" y="3516176"/>
                  </a:lnTo>
                  <a:lnTo>
                    <a:pt x="248920" y="3478818"/>
                  </a:lnTo>
                  <a:lnTo>
                    <a:pt x="276662" y="3441076"/>
                  </a:lnTo>
                  <a:lnTo>
                    <a:pt x="303653" y="3402960"/>
                  </a:lnTo>
                  <a:lnTo>
                    <a:pt x="329895" y="3364481"/>
                  </a:lnTo>
                  <a:lnTo>
                    <a:pt x="355387" y="3325649"/>
                  </a:lnTo>
                  <a:lnTo>
                    <a:pt x="380129" y="3286474"/>
                  </a:lnTo>
                  <a:lnTo>
                    <a:pt x="404121" y="3246965"/>
                  </a:lnTo>
                  <a:lnTo>
                    <a:pt x="427364" y="3207135"/>
                  </a:lnTo>
                  <a:lnTo>
                    <a:pt x="449856" y="3166992"/>
                  </a:lnTo>
                  <a:lnTo>
                    <a:pt x="471600" y="3126547"/>
                  </a:lnTo>
                  <a:lnTo>
                    <a:pt x="492593" y="3085810"/>
                  </a:lnTo>
                  <a:lnTo>
                    <a:pt x="512836" y="3044792"/>
                  </a:lnTo>
                  <a:lnTo>
                    <a:pt x="532330" y="3003502"/>
                  </a:lnTo>
                  <a:lnTo>
                    <a:pt x="551074" y="2961951"/>
                  </a:lnTo>
                  <a:lnTo>
                    <a:pt x="569069" y="2920149"/>
                  </a:lnTo>
                  <a:lnTo>
                    <a:pt x="586313" y="2878107"/>
                  </a:lnTo>
                  <a:lnTo>
                    <a:pt x="602808" y="2835834"/>
                  </a:lnTo>
                  <a:lnTo>
                    <a:pt x="618553" y="2793342"/>
                  </a:lnTo>
                  <a:lnTo>
                    <a:pt x="633548" y="2750639"/>
                  </a:lnTo>
                  <a:lnTo>
                    <a:pt x="647794" y="2707737"/>
                  </a:lnTo>
                  <a:lnTo>
                    <a:pt x="661289" y="2664645"/>
                  </a:lnTo>
                  <a:lnTo>
                    <a:pt x="674035" y="2621374"/>
                  </a:lnTo>
                  <a:lnTo>
                    <a:pt x="686031" y="2577934"/>
                  </a:lnTo>
                  <a:lnTo>
                    <a:pt x="697278" y="2534335"/>
                  </a:lnTo>
                  <a:lnTo>
                    <a:pt x="707774" y="2490588"/>
                  </a:lnTo>
                  <a:lnTo>
                    <a:pt x="717521" y="2446703"/>
                  </a:lnTo>
                  <a:lnTo>
                    <a:pt x="726519" y="2402690"/>
                  </a:lnTo>
                  <a:lnTo>
                    <a:pt x="734766" y="2358559"/>
                  </a:lnTo>
                  <a:lnTo>
                    <a:pt x="742264" y="2314320"/>
                  </a:lnTo>
                  <a:lnTo>
                    <a:pt x="749011" y="2269985"/>
                  </a:lnTo>
                  <a:lnTo>
                    <a:pt x="755009" y="2225562"/>
                  </a:lnTo>
                  <a:lnTo>
                    <a:pt x="760258" y="2181062"/>
                  </a:lnTo>
                  <a:lnTo>
                    <a:pt x="764756" y="2136496"/>
                  </a:lnTo>
                  <a:lnTo>
                    <a:pt x="768505" y="2091873"/>
                  </a:lnTo>
                  <a:lnTo>
                    <a:pt x="771504" y="2047205"/>
                  </a:lnTo>
                  <a:lnTo>
                    <a:pt x="773753" y="2002501"/>
                  </a:lnTo>
                  <a:lnTo>
                    <a:pt x="775253" y="1957771"/>
                  </a:lnTo>
                  <a:lnTo>
                    <a:pt x="776003" y="1913025"/>
                  </a:lnTo>
                  <a:lnTo>
                    <a:pt x="776003" y="1868275"/>
                  </a:lnTo>
                  <a:lnTo>
                    <a:pt x="775253" y="1823530"/>
                  </a:lnTo>
                  <a:lnTo>
                    <a:pt x="773753" y="1778800"/>
                  </a:lnTo>
                  <a:lnTo>
                    <a:pt x="771504" y="1734095"/>
                  </a:lnTo>
                  <a:lnTo>
                    <a:pt x="768505" y="1689427"/>
                  </a:lnTo>
                  <a:lnTo>
                    <a:pt x="764756" y="1644804"/>
                  </a:lnTo>
                  <a:lnTo>
                    <a:pt x="760258" y="1600238"/>
                  </a:lnTo>
                  <a:lnTo>
                    <a:pt x="755009" y="1555739"/>
                  </a:lnTo>
                  <a:lnTo>
                    <a:pt x="749011" y="1511316"/>
                  </a:lnTo>
                  <a:lnTo>
                    <a:pt x="742264" y="1466980"/>
                  </a:lnTo>
                  <a:lnTo>
                    <a:pt x="734766" y="1422742"/>
                  </a:lnTo>
                  <a:lnTo>
                    <a:pt x="726519" y="1378611"/>
                  </a:lnTo>
                  <a:lnTo>
                    <a:pt x="717521" y="1334598"/>
                  </a:lnTo>
                  <a:lnTo>
                    <a:pt x="707774" y="1290713"/>
                  </a:lnTo>
                  <a:lnTo>
                    <a:pt x="697278" y="1246966"/>
                  </a:lnTo>
                  <a:lnTo>
                    <a:pt x="686031" y="1203367"/>
                  </a:lnTo>
                  <a:lnTo>
                    <a:pt x="674035" y="1159927"/>
                  </a:lnTo>
                  <a:lnTo>
                    <a:pt x="661289" y="1116657"/>
                  </a:lnTo>
                  <a:lnTo>
                    <a:pt x="647794" y="1073565"/>
                  </a:lnTo>
                  <a:lnTo>
                    <a:pt x="633548" y="1030663"/>
                  </a:lnTo>
                  <a:lnTo>
                    <a:pt x="618553" y="987960"/>
                  </a:lnTo>
                  <a:lnTo>
                    <a:pt x="602808" y="945468"/>
                  </a:lnTo>
                  <a:lnTo>
                    <a:pt x="586313" y="903195"/>
                  </a:lnTo>
                  <a:lnTo>
                    <a:pt x="569069" y="861153"/>
                  </a:lnTo>
                  <a:lnTo>
                    <a:pt x="551074" y="819352"/>
                  </a:lnTo>
                  <a:lnTo>
                    <a:pt x="532330" y="777801"/>
                  </a:lnTo>
                  <a:lnTo>
                    <a:pt x="512836" y="736512"/>
                  </a:lnTo>
                  <a:lnTo>
                    <a:pt x="492593" y="695494"/>
                  </a:lnTo>
                  <a:lnTo>
                    <a:pt x="471600" y="654757"/>
                  </a:lnTo>
                  <a:lnTo>
                    <a:pt x="449856" y="614312"/>
                  </a:lnTo>
                  <a:lnTo>
                    <a:pt x="427364" y="574170"/>
                  </a:lnTo>
                  <a:lnTo>
                    <a:pt x="404121" y="534339"/>
                  </a:lnTo>
                  <a:lnTo>
                    <a:pt x="380129" y="494832"/>
                  </a:lnTo>
                  <a:lnTo>
                    <a:pt x="355387" y="455656"/>
                  </a:lnTo>
                  <a:lnTo>
                    <a:pt x="329895" y="416824"/>
                  </a:lnTo>
                  <a:lnTo>
                    <a:pt x="303653" y="378346"/>
                  </a:lnTo>
                  <a:lnTo>
                    <a:pt x="276662" y="340230"/>
                  </a:lnTo>
                  <a:lnTo>
                    <a:pt x="248920" y="302489"/>
                  </a:lnTo>
                  <a:lnTo>
                    <a:pt x="220429" y="265131"/>
                  </a:lnTo>
                  <a:lnTo>
                    <a:pt x="191189" y="228168"/>
                  </a:lnTo>
                  <a:lnTo>
                    <a:pt x="161198" y="191609"/>
                  </a:lnTo>
                  <a:lnTo>
                    <a:pt x="130458" y="155465"/>
                  </a:lnTo>
                  <a:lnTo>
                    <a:pt x="98968" y="119745"/>
                  </a:lnTo>
                  <a:lnTo>
                    <a:pt x="66728" y="84461"/>
                  </a:lnTo>
                  <a:lnTo>
                    <a:pt x="33739" y="49623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12699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7360" y="2697480"/>
              <a:ext cx="8979535" cy="417830"/>
            </a:xfrm>
            <a:custGeom>
              <a:avLst/>
              <a:gdLst/>
              <a:ahLst/>
              <a:cxnLst/>
              <a:rect l="l" t="t" r="r" b="b"/>
              <a:pathLst>
                <a:path w="8979535" h="417830">
                  <a:moveTo>
                    <a:pt x="8979408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8979408" y="417575"/>
                  </a:lnTo>
                  <a:lnTo>
                    <a:pt x="8979408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5232" y="2645664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260604" y="0"/>
                  </a:moveTo>
                  <a:lnTo>
                    <a:pt x="213769" y="4199"/>
                  </a:lnTo>
                  <a:lnTo>
                    <a:pt x="169685" y="16308"/>
                  </a:lnTo>
                  <a:lnTo>
                    <a:pt x="129088" y="35588"/>
                  </a:lnTo>
                  <a:lnTo>
                    <a:pt x="92715" y="61302"/>
                  </a:lnTo>
                  <a:lnTo>
                    <a:pt x="61302" y="92715"/>
                  </a:lnTo>
                  <a:lnTo>
                    <a:pt x="35588" y="129088"/>
                  </a:lnTo>
                  <a:lnTo>
                    <a:pt x="16308" y="169685"/>
                  </a:lnTo>
                  <a:lnTo>
                    <a:pt x="4199" y="213769"/>
                  </a:lnTo>
                  <a:lnTo>
                    <a:pt x="0" y="260603"/>
                  </a:lnTo>
                  <a:lnTo>
                    <a:pt x="4199" y="307438"/>
                  </a:lnTo>
                  <a:lnTo>
                    <a:pt x="16308" y="351522"/>
                  </a:lnTo>
                  <a:lnTo>
                    <a:pt x="35588" y="392119"/>
                  </a:lnTo>
                  <a:lnTo>
                    <a:pt x="61302" y="428492"/>
                  </a:lnTo>
                  <a:lnTo>
                    <a:pt x="92715" y="459905"/>
                  </a:lnTo>
                  <a:lnTo>
                    <a:pt x="129088" y="485619"/>
                  </a:lnTo>
                  <a:lnTo>
                    <a:pt x="169685" y="504899"/>
                  </a:lnTo>
                  <a:lnTo>
                    <a:pt x="213769" y="517008"/>
                  </a:lnTo>
                  <a:lnTo>
                    <a:pt x="260604" y="521208"/>
                  </a:lnTo>
                  <a:lnTo>
                    <a:pt x="307438" y="517008"/>
                  </a:lnTo>
                  <a:lnTo>
                    <a:pt x="351522" y="504899"/>
                  </a:lnTo>
                  <a:lnTo>
                    <a:pt x="392119" y="485619"/>
                  </a:lnTo>
                  <a:lnTo>
                    <a:pt x="428492" y="459905"/>
                  </a:lnTo>
                  <a:lnTo>
                    <a:pt x="459905" y="428492"/>
                  </a:lnTo>
                  <a:lnTo>
                    <a:pt x="485619" y="392119"/>
                  </a:lnTo>
                  <a:lnTo>
                    <a:pt x="504899" y="351522"/>
                  </a:lnTo>
                  <a:lnTo>
                    <a:pt x="517008" y="307438"/>
                  </a:lnTo>
                  <a:lnTo>
                    <a:pt x="521207" y="260603"/>
                  </a:lnTo>
                  <a:lnTo>
                    <a:pt x="517008" y="213769"/>
                  </a:lnTo>
                  <a:lnTo>
                    <a:pt x="504899" y="169685"/>
                  </a:lnTo>
                  <a:lnTo>
                    <a:pt x="485619" y="129088"/>
                  </a:lnTo>
                  <a:lnTo>
                    <a:pt x="459905" y="92715"/>
                  </a:lnTo>
                  <a:lnTo>
                    <a:pt x="428492" y="61302"/>
                  </a:lnTo>
                  <a:lnTo>
                    <a:pt x="392119" y="35588"/>
                  </a:lnTo>
                  <a:lnTo>
                    <a:pt x="351522" y="16308"/>
                  </a:lnTo>
                  <a:lnTo>
                    <a:pt x="307438" y="4199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8736" y="3322320"/>
              <a:ext cx="8638540" cy="421005"/>
            </a:xfrm>
            <a:custGeom>
              <a:avLst/>
              <a:gdLst/>
              <a:ahLst/>
              <a:cxnLst/>
              <a:rect l="l" t="t" r="r" b="b"/>
              <a:pathLst>
                <a:path w="8638540" h="421004">
                  <a:moveTo>
                    <a:pt x="8638031" y="0"/>
                  </a:moveTo>
                  <a:lnTo>
                    <a:pt x="0" y="0"/>
                  </a:lnTo>
                  <a:lnTo>
                    <a:pt x="0" y="420623"/>
                  </a:lnTo>
                  <a:lnTo>
                    <a:pt x="8638031" y="420623"/>
                  </a:lnTo>
                  <a:lnTo>
                    <a:pt x="8638031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9656" y="3270504"/>
              <a:ext cx="521334" cy="524510"/>
            </a:xfrm>
            <a:custGeom>
              <a:avLst/>
              <a:gdLst/>
              <a:ahLst/>
              <a:cxnLst/>
              <a:rect l="l" t="t" r="r" b="b"/>
              <a:pathLst>
                <a:path w="521335" h="524510">
                  <a:moveTo>
                    <a:pt x="260604" y="0"/>
                  </a:moveTo>
                  <a:lnTo>
                    <a:pt x="213769" y="4222"/>
                  </a:lnTo>
                  <a:lnTo>
                    <a:pt x="169685" y="16398"/>
                  </a:lnTo>
                  <a:lnTo>
                    <a:pt x="129088" y="35785"/>
                  </a:lnTo>
                  <a:lnTo>
                    <a:pt x="92715" y="61645"/>
                  </a:lnTo>
                  <a:lnTo>
                    <a:pt x="61302" y="93237"/>
                  </a:lnTo>
                  <a:lnTo>
                    <a:pt x="35588" y="129822"/>
                  </a:lnTo>
                  <a:lnTo>
                    <a:pt x="16308" y="170658"/>
                  </a:lnTo>
                  <a:lnTo>
                    <a:pt x="4199" y="215007"/>
                  </a:lnTo>
                  <a:lnTo>
                    <a:pt x="0" y="262128"/>
                  </a:lnTo>
                  <a:lnTo>
                    <a:pt x="4199" y="309248"/>
                  </a:lnTo>
                  <a:lnTo>
                    <a:pt x="16308" y="353597"/>
                  </a:lnTo>
                  <a:lnTo>
                    <a:pt x="35588" y="394433"/>
                  </a:lnTo>
                  <a:lnTo>
                    <a:pt x="61302" y="431018"/>
                  </a:lnTo>
                  <a:lnTo>
                    <a:pt x="92715" y="462610"/>
                  </a:lnTo>
                  <a:lnTo>
                    <a:pt x="129088" y="488470"/>
                  </a:lnTo>
                  <a:lnTo>
                    <a:pt x="169685" y="507857"/>
                  </a:lnTo>
                  <a:lnTo>
                    <a:pt x="213769" y="520033"/>
                  </a:lnTo>
                  <a:lnTo>
                    <a:pt x="260604" y="524256"/>
                  </a:lnTo>
                  <a:lnTo>
                    <a:pt x="307438" y="520033"/>
                  </a:lnTo>
                  <a:lnTo>
                    <a:pt x="351522" y="507857"/>
                  </a:lnTo>
                  <a:lnTo>
                    <a:pt x="392119" y="488470"/>
                  </a:lnTo>
                  <a:lnTo>
                    <a:pt x="428492" y="462610"/>
                  </a:lnTo>
                  <a:lnTo>
                    <a:pt x="459905" y="431018"/>
                  </a:lnTo>
                  <a:lnTo>
                    <a:pt x="485619" y="394433"/>
                  </a:lnTo>
                  <a:lnTo>
                    <a:pt x="504899" y="353597"/>
                  </a:lnTo>
                  <a:lnTo>
                    <a:pt x="517008" y="309248"/>
                  </a:lnTo>
                  <a:lnTo>
                    <a:pt x="521207" y="262128"/>
                  </a:lnTo>
                  <a:lnTo>
                    <a:pt x="517008" y="215007"/>
                  </a:lnTo>
                  <a:lnTo>
                    <a:pt x="504899" y="170658"/>
                  </a:lnTo>
                  <a:lnTo>
                    <a:pt x="485619" y="129822"/>
                  </a:lnTo>
                  <a:lnTo>
                    <a:pt x="459905" y="93237"/>
                  </a:lnTo>
                  <a:lnTo>
                    <a:pt x="428492" y="61645"/>
                  </a:lnTo>
                  <a:lnTo>
                    <a:pt x="392119" y="35785"/>
                  </a:lnTo>
                  <a:lnTo>
                    <a:pt x="351522" y="16398"/>
                  </a:lnTo>
                  <a:lnTo>
                    <a:pt x="307438" y="422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7232" y="3950208"/>
              <a:ext cx="8479790" cy="417830"/>
            </a:xfrm>
            <a:custGeom>
              <a:avLst/>
              <a:gdLst/>
              <a:ahLst/>
              <a:cxnLst/>
              <a:rect l="l" t="t" r="r" b="b"/>
              <a:pathLst>
                <a:path w="8479790" h="417829">
                  <a:moveTo>
                    <a:pt x="8479536" y="0"/>
                  </a:moveTo>
                  <a:lnTo>
                    <a:pt x="0" y="0"/>
                  </a:lnTo>
                  <a:lnTo>
                    <a:pt x="0" y="417576"/>
                  </a:lnTo>
                  <a:lnTo>
                    <a:pt x="8479536" y="417576"/>
                  </a:lnTo>
                  <a:lnTo>
                    <a:pt x="8479536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5104" y="3898391"/>
              <a:ext cx="524510" cy="521334"/>
            </a:xfrm>
            <a:custGeom>
              <a:avLst/>
              <a:gdLst/>
              <a:ahLst/>
              <a:cxnLst/>
              <a:rect l="l" t="t" r="r" b="b"/>
              <a:pathLst>
                <a:path w="524510" h="521335">
                  <a:moveTo>
                    <a:pt x="262127" y="0"/>
                  </a:moveTo>
                  <a:lnTo>
                    <a:pt x="215007" y="4199"/>
                  </a:lnTo>
                  <a:lnTo>
                    <a:pt x="170658" y="16308"/>
                  </a:lnTo>
                  <a:lnTo>
                    <a:pt x="129822" y="35588"/>
                  </a:lnTo>
                  <a:lnTo>
                    <a:pt x="93237" y="61302"/>
                  </a:lnTo>
                  <a:lnTo>
                    <a:pt x="61645" y="92715"/>
                  </a:lnTo>
                  <a:lnTo>
                    <a:pt x="35785" y="129088"/>
                  </a:lnTo>
                  <a:lnTo>
                    <a:pt x="16398" y="169685"/>
                  </a:lnTo>
                  <a:lnTo>
                    <a:pt x="4222" y="213769"/>
                  </a:lnTo>
                  <a:lnTo>
                    <a:pt x="0" y="260603"/>
                  </a:lnTo>
                  <a:lnTo>
                    <a:pt x="4222" y="307438"/>
                  </a:lnTo>
                  <a:lnTo>
                    <a:pt x="16398" y="351522"/>
                  </a:lnTo>
                  <a:lnTo>
                    <a:pt x="35785" y="392119"/>
                  </a:lnTo>
                  <a:lnTo>
                    <a:pt x="61645" y="428492"/>
                  </a:lnTo>
                  <a:lnTo>
                    <a:pt x="93237" y="459905"/>
                  </a:lnTo>
                  <a:lnTo>
                    <a:pt x="129822" y="485619"/>
                  </a:lnTo>
                  <a:lnTo>
                    <a:pt x="170658" y="504899"/>
                  </a:lnTo>
                  <a:lnTo>
                    <a:pt x="215007" y="517008"/>
                  </a:lnTo>
                  <a:lnTo>
                    <a:pt x="262127" y="521207"/>
                  </a:lnTo>
                  <a:lnTo>
                    <a:pt x="309248" y="517008"/>
                  </a:lnTo>
                  <a:lnTo>
                    <a:pt x="353597" y="504899"/>
                  </a:lnTo>
                  <a:lnTo>
                    <a:pt x="394433" y="485619"/>
                  </a:lnTo>
                  <a:lnTo>
                    <a:pt x="431018" y="459905"/>
                  </a:lnTo>
                  <a:lnTo>
                    <a:pt x="462610" y="428492"/>
                  </a:lnTo>
                  <a:lnTo>
                    <a:pt x="488470" y="392119"/>
                  </a:lnTo>
                  <a:lnTo>
                    <a:pt x="507857" y="351522"/>
                  </a:lnTo>
                  <a:lnTo>
                    <a:pt x="520033" y="307438"/>
                  </a:lnTo>
                  <a:lnTo>
                    <a:pt x="524256" y="260603"/>
                  </a:lnTo>
                  <a:lnTo>
                    <a:pt x="520033" y="213769"/>
                  </a:lnTo>
                  <a:lnTo>
                    <a:pt x="507857" y="169685"/>
                  </a:lnTo>
                  <a:lnTo>
                    <a:pt x="488470" y="129088"/>
                  </a:lnTo>
                  <a:lnTo>
                    <a:pt x="462610" y="92715"/>
                  </a:lnTo>
                  <a:lnTo>
                    <a:pt x="431018" y="61302"/>
                  </a:lnTo>
                  <a:lnTo>
                    <a:pt x="394433" y="35588"/>
                  </a:lnTo>
                  <a:lnTo>
                    <a:pt x="353597" y="16308"/>
                  </a:lnTo>
                  <a:lnTo>
                    <a:pt x="309248" y="419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7232" y="4578095"/>
              <a:ext cx="8479790" cy="417830"/>
            </a:xfrm>
            <a:custGeom>
              <a:avLst/>
              <a:gdLst/>
              <a:ahLst/>
              <a:cxnLst/>
              <a:rect l="l" t="t" r="r" b="b"/>
              <a:pathLst>
                <a:path w="8479790" h="417829">
                  <a:moveTo>
                    <a:pt x="8479536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8479536" y="417575"/>
                  </a:lnTo>
                  <a:lnTo>
                    <a:pt x="8479536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5104" y="4526280"/>
              <a:ext cx="524510" cy="521334"/>
            </a:xfrm>
            <a:custGeom>
              <a:avLst/>
              <a:gdLst/>
              <a:ahLst/>
              <a:cxnLst/>
              <a:rect l="l" t="t" r="r" b="b"/>
              <a:pathLst>
                <a:path w="524510" h="521335">
                  <a:moveTo>
                    <a:pt x="262127" y="0"/>
                  </a:moveTo>
                  <a:lnTo>
                    <a:pt x="215007" y="4199"/>
                  </a:lnTo>
                  <a:lnTo>
                    <a:pt x="170658" y="16308"/>
                  </a:lnTo>
                  <a:lnTo>
                    <a:pt x="129822" y="35588"/>
                  </a:lnTo>
                  <a:lnTo>
                    <a:pt x="93237" y="61302"/>
                  </a:lnTo>
                  <a:lnTo>
                    <a:pt x="61645" y="92715"/>
                  </a:lnTo>
                  <a:lnTo>
                    <a:pt x="35785" y="129088"/>
                  </a:lnTo>
                  <a:lnTo>
                    <a:pt x="16398" y="169685"/>
                  </a:lnTo>
                  <a:lnTo>
                    <a:pt x="4222" y="213769"/>
                  </a:lnTo>
                  <a:lnTo>
                    <a:pt x="0" y="260604"/>
                  </a:lnTo>
                  <a:lnTo>
                    <a:pt x="4222" y="307438"/>
                  </a:lnTo>
                  <a:lnTo>
                    <a:pt x="16398" y="351522"/>
                  </a:lnTo>
                  <a:lnTo>
                    <a:pt x="35785" y="392119"/>
                  </a:lnTo>
                  <a:lnTo>
                    <a:pt x="61645" y="428492"/>
                  </a:lnTo>
                  <a:lnTo>
                    <a:pt x="93237" y="459905"/>
                  </a:lnTo>
                  <a:lnTo>
                    <a:pt x="129822" y="485619"/>
                  </a:lnTo>
                  <a:lnTo>
                    <a:pt x="170658" y="504899"/>
                  </a:lnTo>
                  <a:lnTo>
                    <a:pt x="215007" y="517008"/>
                  </a:lnTo>
                  <a:lnTo>
                    <a:pt x="262127" y="521208"/>
                  </a:lnTo>
                  <a:lnTo>
                    <a:pt x="309248" y="517008"/>
                  </a:lnTo>
                  <a:lnTo>
                    <a:pt x="353597" y="504899"/>
                  </a:lnTo>
                  <a:lnTo>
                    <a:pt x="394433" y="485619"/>
                  </a:lnTo>
                  <a:lnTo>
                    <a:pt x="431018" y="459905"/>
                  </a:lnTo>
                  <a:lnTo>
                    <a:pt x="462610" y="428492"/>
                  </a:lnTo>
                  <a:lnTo>
                    <a:pt x="488470" y="392119"/>
                  </a:lnTo>
                  <a:lnTo>
                    <a:pt x="507857" y="351522"/>
                  </a:lnTo>
                  <a:lnTo>
                    <a:pt x="520033" y="307438"/>
                  </a:lnTo>
                  <a:lnTo>
                    <a:pt x="524256" y="260604"/>
                  </a:lnTo>
                  <a:lnTo>
                    <a:pt x="520033" y="213769"/>
                  </a:lnTo>
                  <a:lnTo>
                    <a:pt x="507857" y="169685"/>
                  </a:lnTo>
                  <a:lnTo>
                    <a:pt x="488470" y="129088"/>
                  </a:lnTo>
                  <a:lnTo>
                    <a:pt x="462610" y="92715"/>
                  </a:lnTo>
                  <a:lnTo>
                    <a:pt x="431018" y="61302"/>
                  </a:lnTo>
                  <a:lnTo>
                    <a:pt x="394433" y="35588"/>
                  </a:lnTo>
                  <a:lnTo>
                    <a:pt x="353597" y="16308"/>
                  </a:lnTo>
                  <a:lnTo>
                    <a:pt x="309248" y="419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8736" y="5202936"/>
              <a:ext cx="8638540" cy="417830"/>
            </a:xfrm>
            <a:custGeom>
              <a:avLst/>
              <a:gdLst/>
              <a:ahLst/>
              <a:cxnLst/>
              <a:rect l="l" t="t" r="r" b="b"/>
              <a:pathLst>
                <a:path w="8638540" h="417829">
                  <a:moveTo>
                    <a:pt x="8638031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8638031" y="417575"/>
                  </a:lnTo>
                  <a:lnTo>
                    <a:pt x="8638031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819656" y="5151120"/>
              <a:ext cx="521334" cy="524510"/>
            </a:xfrm>
            <a:custGeom>
              <a:avLst/>
              <a:gdLst/>
              <a:ahLst/>
              <a:cxnLst/>
              <a:rect l="l" t="t" r="r" b="b"/>
              <a:pathLst>
                <a:path w="521335" h="524510">
                  <a:moveTo>
                    <a:pt x="260604" y="0"/>
                  </a:moveTo>
                  <a:lnTo>
                    <a:pt x="213769" y="4222"/>
                  </a:lnTo>
                  <a:lnTo>
                    <a:pt x="169685" y="16398"/>
                  </a:lnTo>
                  <a:lnTo>
                    <a:pt x="129088" y="35785"/>
                  </a:lnTo>
                  <a:lnTo>
                    <a:pt x="92715" y="61645"/>
                  </a:lnTo>
                  <a:lnTo>
                    <a:pt x="61302" y="93237"/>
                  </a:lnTo>
                  <a:lnTo>
                    <a:pt x="35588" y="129822"/>
                  </a:lnTo>
                  <a:lnTo>
                    <a:pt x="16308" y="170658"/>
                  </a:lnTo>
                  <a:lnTo>
                    <a:pt x="4199" y="215007"/>
                  </a:lnTo>
                  <a:lnTo>
                    <a:pt x="0" y="262127"/>
                  </a:lnTo>
                  <a:lnTo>
                    <a:pt x="4199" y="309248"/>
                  </a:lnTo>
                  <a:lnTo>
                    <a:pt x="16308" y="353597"/>
                  </a:lnTo>
                  <a:lnTo>
                    <a:pt x="35588" y="394433"/>
                  </a:lnTo>
                  <a:lnTo>
                    <a:pt x="61302" y="431018"/>
                  </a:lnTo>
                  <a:lnTo>
                    <a:pt x="92715" y="462610"/>
                  </a:lnTo>
                  <a:lnTo>
                    <a:pt x="129088" y="488470"/>
                  </a:lnTo>
                  <a:lnTo>
                    <a:pt x="169685" y="507857"/>
                  </a:lnTo>
                  <a:lnTo>
                    <a:pt x="213769" y="520033"/>
                  </a:lnTo>
                  <a:lnTo>
                    <a:pt x="260604" y="524255"/>
                  </a:lnTo>
                  <a:lnTo>
                    <a:pt x="307438" y="520033"/>
                  </a:lnTo>
                  <a:lnTo>
                    <a:pt x="351522" y="507857"/>
                  </a:lnTo>
                  <a:lnTo>
                    <a:pt x="392119" y="488470"/>
                  </a:lnTo>
                  <a:lnTo>
                    <a:pt x="428492" y="462610"/>
                  </a:lnTo>
                  <a:lnTo>
                    <a:pt x="459905" y="431018"/>
                  </a:lnTo>
                  <a:lnTo>
                    <a:pt x="485619" y="394433"/>
                  </a:lnTo>
                  <a:lnTo>
                    <a:pt x="504899" y="353597"/>
                  </a:lnTo>
                  <a:lnTo>
                    <a:pt x="517008" y="309248"/>
                  </a:lnTo>
                  <a:lnTo>
                    <a:pt x="521207" y="262127"/>
                  </a:lnTo>
                  <a:lnTo>
                    <a:pt x="517008" y="215007"/>
                  </a:lnTo>
                  <a:lnTo>
                    <a:pt x="504899" y="170658"/>
                  </a:lnTo>
                  <a:lnTo>
                    <a:pt x="485619" y="129822"/>
                  </a:lnTo>
                  <a:lnTo>
                    <a:pt x="459905" y="93237"/>
                  </a:lnTo>
                  <a:lnTo>
                    <a:pt x="428492" y="61645"/>
                  </a:lnTo>
                  <a:lnTo>
                    <a:pt x="392119" y="35785"/>
                  </a:lnTo>
                  <a:lnTo>
                    <a:pt x="351522" y="16398"/>
                  </a:lnTo>
                  <a:lnTo>
                    <a:pt x="307438" y="422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7360" y="5830824"/>
              <a:ext cx="8979535" cy="417830"/>
            </a:xfrm>
            <a:custGeom>
              <a:avLst/>
              <a:gdLst/>
              <a:ahLst/>
              <a:cxnLst/>
              <a:rect l="l" t="t" r="r" b="b"/>
              <a:pathLst>
                <a:path w="8979535" h="417829">
                  <a:moveTo>
                    <a:pt x="8979408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8979408" y="417575"/>
                  </a:lnTo>
                  <a:lnTo>
                    <a:pt x="8979408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45809" y="2502104"/>
            <a:ext cx="16515209" cy="722264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Interaction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Client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/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ordinateurs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fournissent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interface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permettant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demander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auprès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d'afficher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 interaction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passe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suivantes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 marL="1978204" marR="1549494">
              <a:lnSpc>
                <a:spcPct val="111700"/>
              </a:lnSpc>
              <a:spcBef>
                <a:spcPts val="1528"/>
              </a:spcBef>
            </a:pP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L'utilisateur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saisit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l'URL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(Uniform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Locator)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web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FFFFFF"/>
                </a:solidFill>
                <a:latin typeface="Calibri"/>
                <a:cs typeface="Calibri"/>
              </a:rPr>
              <a:t>fichier.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navigateur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demande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alors</a:t>
            </a:r>
            <a:r>
              <a:rPr sz="1871" spc="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(DOMAIN 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SYSTEM).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1559">
              <a:latin typeface="Calibri"/>
              <a:cs typeface="Calibri"/>
            </a:endParaRPr>
          </a:p>
          <a:p>
            <a:pPr marL="2514834"/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DNS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recherche</a:t>
            </a:r>
            <a:r>
              <a:rPr sz="1871" spc="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l'adresse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WEB.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2573">
              <a:latin typeface="Calibri"/>
              <a:cs typeface="Calibri"/>
            </a:endParaRPr>
          </a:p>
          <a:p>
            <a:pPr marL="2760376"/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répond</a:t>
            </a:r>
            <a:r>
              <a:rPr sz="1871" spc="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l'adresse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du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Web.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573">
              <a:latin typeface="Calibri"/>
              <a:cs typeface="Calibri"/>
            </a:endParaRPr>
          </a:p>
          <a:p>
            <a:pPr marL="2760376"/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navigateur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envoie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requête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HTTP/HTTPS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l'adresse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WEB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(fournie</a:t>
            </a:r>
            <a:r>
              <a:rPr sz="1871" spc="1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DNS).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2573">
              <a:latin typeface="Calibri"/>
              <a:cs typeface="Calibri"/>
            </a:endParaRPr>
          </a:p>
          <a:p>
            <a:pPr marL="2514834"/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envoie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fichiers</a:t>
            </a:r>
            <a:r>
              <a:rPr sz="1871" spc="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nécessaires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(pages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html,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documents,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images,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….).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1559">
              <a:latin typeface="Calibri"/>
              <a:cs typeface="Calibri"/>
            </a:endParaRPr>
          </a:p>
          <a:p>
            <a:pPr marL="1978204">
              <a:spcBef>
                <a:spcPts val="8"/>
              </a:spcBef>
            </a:pP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navigateur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rend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alors</a:t>
            </a:r>
            <a:r>
              <a:rPr sz="1871" spc="9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fichiers</a:t>
            </a:r>
            <a:r>
              <a:rPr sz="1871" spc="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7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s'affiche.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rendu</a:t>
            </a:r>
            <a:r>
              <a:rPr sz="1871" spc="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effectué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l'aide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l'interpréteur</a:t>
            </a:r>
            <a:r>
              <a:rPr sz="1871" spc="9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(Document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Model),</a:t>
            </a:r>
            <a:endParaRPr sz="1871">
              <a:latin typeface="Calibri"/>
              <a:cs typeface="Calibri"/>
            </a:endParaRPr>
          </a:p>
          <a:p>
            <a:pPr marL="1978204">
              <a:spcBef>
                <a:spcPts val="265"/>
              </a:spcBef>
            </a:pP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l'interpréteur</a:t>
            </a:r>
            <a:r>
              <a:rPr sz="1871" spc="1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187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moteur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JS,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collectivement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connus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sous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nom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compilateurs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JIT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(Just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Time).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8854" y="4131043"/>
            <a:ext cx="1648551" cy="5716955"/>
            <a:chOff x="1455097" y="2643500"/>
            <a:chExt cx="1057275" cy="3666490"/>
          </a:xfrm>
        </p:grpSpPr>
        <p:sp>
          <p:nvSpPr>
            <p:cNvPr id="27" name="object 27"/>
            <p:cNvSpPr/>
            <p:nvPr/>
          </p:nvSpPr>
          <p:spPr>
            <a:xfrm>
              <a:off x="1475232" y="577900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260604" y="0"/>
                  </a:moveTo>
                  <a:lnTo>
                    <a:pt x="213769" y="4198"/>
                  </a:lnTo>
                  <a:lnTo>
                    <a:pt x="169685" y="16303"/>
                  </a:lnTo>
                  <a:lnTo>
                    <a:pt x="129088" y="35579"/>
                  </a:lnTo>
                  <a:lnTo>
                    <a:pt x="92715" y="61290"/>
                  </a:lnTo>
                  <a:lnTo>
                    <a:pt x="61302" y="92699"/>
                  </a:lnTo>
                  <a:lnTo>
                    <a:pt x="35588" y="129071"/>
                  </a:lnTo>
                  <a:lnTo>
                    <a:pt x="16308" y="169670"/>
                  </a:lnTo>
                  <a:lnTo>
                    <a:pt x="4199" y="213759"/>
                  </a:lnTo>
                  <a:lnTo>
                    <a:pt x="0" y="260603"/>
                  </a:lnTo>
                  <a:lnTo>
                    <a:pt x="4199" y="307448"/>
                  </a:lnTo>
                  <a:lnTo>
                    <a:pt x="16308" y="351537"/>
                  </a:lnTo>
                  <a:lnTo>
                    <a:pt x="35588" y="392136"/>
                  </a:lnTo>
                  <a:lnTo>
                    <a:pt x="61302" y="428508"/>
                  </a:lnTo>
                  <a:lnTo>
                    <a:pt x="92715" y="459917"/>
                  </a:lnTo>
                  <a:lnTo>
                    <a:pt x="129088" y="485628"/>
                  </a:lnTo>
                  <a:lnTo>
                    <a:pt x="169685" y="504904"/>
                  </a:lnTo>
                  <a:lnTo>
                    <a:pt x="213769" y="517009"/>
                  </a:lnTo>
                  <a:lnTo>
                    <a:pt x="260604" y="521207"/>
                  </a:lnTo>
                  <a:lnTo>
                    <a:pt x="307438" y="517009"/>
                  </a:lnTo>
                  <a:lnTo>
                    <a:pt x="351522" y="504904"/>
                  </a:lnTo>
                  <a:lnTo>
                    <a:pt x="392119" y="485628"/>
                  </a:lnTo>
                  <a:lnTo>
                    <a:pt x="428492" y="459917"/>
                  </a:lnTo>
                  <a:lnTo>
                    <a:pt x="459905" y="428508"/>
                  </a:lnTo>
                  <a:lnTo>
                    <a:pt x="485619" y="392136"/>
                  </a:lnTo>
                  <a:lnTo>
                    <a:pt x="504899" y="351537"/>
                  </a:lnTo>
                  <a:lnTo>
                    <a:pt x="517008" y="307448"/>
                  </a:lnTo>
                  <a:lnTo>
                    <a:pt x="521207" y="260603"/>
                  </a:lnTo>
                  <a:lnTo>
                    <a:pt x="517008" y="213759"/>
                  </a:lnTo>
                  <a:lnTo>
                    <a:pt x="504899" y="169670"/>
                  </a:lnTo>
                  <a:lnTo>
                    <a:pt x="485619" y="129071"/>
                  </a:lnTo>
                  <a:lnTo>
                    <a:pt x="459905" y="92699"/>
                  </a:lnTo>
                  <a:lnTo>
                    <a:pt x="428492" y="61290"/>
                  </a:lnTo>
                  <a:lnTo>
                    <a:pt x="392119" y="35579"/>
                  </a:lnTo>
                  <a:lnTo>
                    <a:pt x="351522" y="16303"/>
                  </a:lnTo>
                  <a:lnTo>
                    <a:pt x="307438" y="4198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8616" y="2647019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4" h="455294">
                  <a:moveTo>
                    <a:pt x="267291" y="0"/>
                  </a:moveTo>
                  <a:lnTo>
                    <a:pt x="219244" y="4305"/>
                  </a:lnTo>
                  <a:lnTo>
                    <a:pt x="174024" y="16719"/>
                  </a:lnTo>
                  <a:lnTo>
                    <a:pt x="132383" y="36486"/>
                  </a:lnTo>
                  <a:lnTo>
                    <a:pt x="95078" y="62851"/>
                  </a:lnTo>
                  <a:lnTo>
                    <a:pt x="62862" y="95061"/>
                  </a:lnTo>
                  <a:lnTo>
                    <a:pt x="36492" y="132359"/>
                  </a:lnTo>
                  <a:lnTo>
                    <a:pt x="16722" y="173991"/>
                  </a:lnTo>
                  <a:lnTo>
                    <a:pt x="4306" y="219203"/>
                  </a:lnTo>
                  <a:lnTo>
                    <a:pt x="0" y="267239"/>
                  </a:lnTo>
                  <a:lnTo>
                    <a:pt x="4306" y="315279"/>
                  </a:lnTo>
                  <a:lnTo>
                    <a:pt x="16721" y="360494"/>
                  </a:lnTo>
                  <a:lnTo>
                    <a:pt x="36492" y="402129"/>
                  </a:lnTo>
                  <a:lnTo>
                    <a:pt x="62862" y="439429"/>
                  </a:lnTo>
                  <a:lnTo>
                    <a:pt x="78428" y="454993"/>
                  </a:lnTo>
                  <a:lnTo>
                    <a:pt x="88343" y="445078"/>
                  </a:lnTo>
                  <a:lnTo>
                    <a:pt x="73627" y="430363"/>
                  </a:lnTo>
                  <a:lnTo>
                    <a:pt x="48645" y="395027"/>
                  </a:lnTo>
                  <a:lnTo>
                    <a:pt x="29916" y="355585"/>
                  </a:lnTo>
                  <a:lnTo>
                    <a:pt x="18154" y="312750"/>
                  </a:lnTo>
                  <a:lnTo>
                    <a:pt x="14075" y="267239"/>
                  </a:lnTo>
                  <a:lnTo>
                    <a:pt x="18199" y="221761"/>
                  </a:lnTo>
                  <a:lnTo>
                    <a:pt x="29989" y="178957"/>
                  </a:lnTo>
                  <a:lnTo>
                    <a:pt x="48732" y="139540"/>
                  </a:lnTo>
                  <a:lnTo>
                    <a:pt x="73715" y="104223"/>
                  </a:lnTo>
                  <a:lnTo>
                    <a:pt x="104226" y="73720"/>
                  </a:lnTo>
                  <a:lnTo>
                    <a:pt x="139552" y="48743"/>
                  </a:lnTo>
                  <a:lnTo>
                    <a:pt x="178979" y="30006"/>
                  </a:lnTo>
                  <a:lnTo>
                    <a:pt x="221797" y="18221"/>
                  </a:lnTo>
                  <a:lnTo>
                    <a:pt x="267291" y="14102"/>
                  </a:lnTo>
                  <a:lnTo>
                    <a:pt x="350900" y="14072"/>
                  </a:lnTo>
                  <a:lnTo>
                    <a:pt x="315548" y="4352"/>
                  </a:lnTo>
                  <a:lnTo>
                    <a:pt x="267525" y="29"/>
                  </a:lnTo>
                  <a:lnTo>
                    <a:pt x="267291" y="29"/>
                  </a:lnTo>
                  <a:close/>
                </a:path>
                <a:path w="455294" h="455294">
                  <a:moveTo>
                    <a:pt x="350900" y="14072"/>
                  </a:moveTo>
                  <a:lnTo>
                    <a:pt x="267291" y="14072"/>
                  </a:lnTo>
                  <a:lnTo>
                    <a:pt x="312805" y="18151"/>
                  </a:lnTo>
                  <a:lnTo>
                    <a:pt x="355643" y="29911"/>
                  </a:lnTo>
                  <a:lnTo>
                    <a:pt x="395090" y="48637"/>
                  </a:lnTo>
                  <a:lnTo>
                    <a:pt x="430429" y="73614"/>
                  </a:lnTo>
                  <a:lnTo>
                    <a:pt x="445122" y="88304"/>
                  </a:lnTo>
                  <a:lnTo>
                    <a:pt x="455059" y="78367"/>
                  </a:lnTo>
                  <a:lnTo>
                    <a:pt x="439629" y="62924"/>
                  </a:lnTo>
                  <a:lnTo>
                    <a:pt x="402353" y="36554"/>
                  </a:lnTo>
                  <a:lnTo>
                    <a:pt x="360742" y="16779"/>
                  </a:lnTo>
                  <a:lnTo>
                    <a:pt x="350900" y="14072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58616" y="2647019"/>
              <a:ext cx="445134" cy="455295"/>
            </a:xfrm>
            <a:custGeom>
              <a:avLst/>
              <a:gdLst/>
              <a:ahLst/>
              <a:cxnLst/>
              <a:rect l="l" t="t" r="r" b="b"/>
              <a:pathLst>
                <a:path w="445135" h="455294">
                  <a:moveTo>
                    <a:pt x="267291" y="14072"/>
                  </a:moveTo>
                  <a:lnTo>
                    <a:pt x="312805" y="18151"/>
                  </a:lnTo>
                  <a:lnTo>
                    <a:pt x="355643" y="29911"/>
                  </a:lnTo>
                  <a:lnTo>
                    <a:pt x="395090" y="48637"/>
                  </a:lnTo>
                  <a:lnTo>
                    <a:pt x="430429" y="73614"/>
                  </a:lnTo>
                  <a:lnTo>
                    <a:pt x="445122" y="88304"/>
                  </a:lnTo>
                </a:path>
                <a:path w="445135" h="455294">
                  <a:moveTo>
                    <a:pt x="88343" y="445078"/>
                  </a:moveTo>
                  <a:lnTo>
                    <a:pt x="48645" y="395027"/>
                  </a:lnTo>
                  <a:lnTo>
                    <a:pt x="29916" y="355585"/>
                  </a:lnTo>
                  <a:lnTo>
                    <a:pt x="18154" y="312750"/>
                  </a:lnTo>
                  <a:lnTo>
                    <a:pt x="14075" y="267239"/>
                  </a:lnTo>
                  <a:lnTo>
                    <a:pt x="18199" y="221761"/>
                  </a:lnTo>
                  <a:lnTo>
                    <a:pt x="29989" y="178957"/>
                  </a:lnTo>
                  <a:lnTo>
                    <a:pt x="48732" y="139540"/>
                  </a:lnTo>
                  <a:lnTo>
                    <a:pt x="73715" y="104223"/>
                  </a:lnTo>
                  <a:lnTo>
                    <a:pt x="104226" y="73720"/>
                  </a:lnTo>
                  <a:lnTo>
                    <a:pt x="139552" y="48743"/>
                  </a:lnTo>
                  <a:lnTo>
                    <a:pt x="178979" y="30006"/>
                  </a:lnTo>
                  <a:lnTo>
                    <a:pt x="221797" y="18221"/>
                  </a:lnTo>
                  <a:lnTo>
                    <a:pt x="267291" y="14102"/>
                  </a:lnTo>
                </a:path>
                <a:path w="445135" h="455294">
                  <a:moveTo>
                    <a:pt x="267291" y="0"/>
                  </a:moveTo>
                  <a:lnTo>
                    <a:pt x="219244" y="4305"/>
                  </a:lnTo>
                  <a:lnTo>
                    <a:pt x="174024" y="16719"/>
                  </a:lnTo>
                  <a:lnTo>
                    <a:pt x="132383" y="36486"/>
                  </a:lnTo>
                  <a:lnTo>
                    <a:pt x="95078" y="62851"/>
                  </a:lnTo>
                  <a:lnTo>
                    <a:pt x="62862" y="95061"/>
                  </a:lnTo>
                  <a:lnTo>
                    <a:pt x="36492" y="132359"/>
                  </a:lnTo>
                  <a:lnTo>
                    <a:pt x="16722" y="173991"/>
                  </a:lnTo>
                  <a:lnTo>
                    <a:pt x="4306" y="219203"/>
                  </a:lnTo>
                  <a:lnTo>
                    <a:pt x="0" y="267239"/>
                  </a:lnTo>
                  <a:lnTo>
                    <a:pt x="4306" y="315279"/>
                  </a:lnTo>
                  <a:lnTo>
                    <a:pt x="16721" y="360494"/>
                  </a:lnTo>
                  <a:lnTo>
                    <a:pt x="36492" y="402129"/>
                  </a:lnTo>
                  <a:lnTo>
                    <a:pt x="62862" y="439429"/>
                  </a:lnTo>
                  <a:lnTo>
                    <a:pt x="78428" y="454993"/>
                  </a:lnTo>
                </a:path>
              </a:pathLst>
            </a:custGeom>
            <a:ln w="7037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89" y="2643501"/>
              <a:ext cx="194805" cy="854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307" y="2784025"/>
              <a:ext cx="79798" cy="1301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12521" y="3271859"/>
              <a:ext cx="457200" cy="455295"/>
            </a:xfrm>
            <a:custGeom>
              <a:avLst/>
              <a:gdLst/>
              <a:ahLst/>
              <a:cxnLst/>
              <a:rect l="l" t="t" r="r" b="b"/>
              <a:pathLst>
                <a:path w="457200" h="455295">
                  <a:moveTo>
                    <a:pt x="268716" y="0"/>
                  </a:moveTo>
                  <a:lnTo>
                    <a:pt x="220219" y="4305"/>
                  </a:lnTo>
                  <a:lnTo>
                    <a:pt x="174797" y="16719"/>
                  </a:lnTo>
                  <a:lnTo>
                    <a:pt x="132971" y="36486"/>
                  </a:lnTo>
                  <a:lnTo>
                    <a:pt x="95500" y="62851"/>
                  </a:lnTo>
                  <a:lnTo>
                    <a:pt x="63142" y="95061"/>
                  </a:lnTo>
                  <a:lnTo>
                    <a:pt x="36654" y="132359"/>
                  </a:lnTo>
                  <a:lnTo>
                    <a:pt x="16796" y="173991"/>
                  </a:lnTo>
                  <a:lnTo>
                    <a:pt x="4325" y="219203"/>
                  </a:lnTo>
                  <a:lnTo>
                    <a:pt x="0" y="267239"/>
                  </a:lnTo>
                  <a:lnTo>
                    <a:pt x="4325" y="315279"/>
                  </a:lnTo>
                  <a:lnTo>
                    <a:pt x="16796" y="360494"/>
                  </a:lnTo>
                  <a:lnTo>
                    <a:pt x="36654" y="402128"/>
                  </a:lnTo>
                  <a:lnTo>
                    <a:pt x="63142" y="439428"/>
                  </a:lnTo>
                  <a:lnTo>
                    <a:pt x="78777" y="454991"/>
                  </a:lnTo>
                  <a:lnTo>
                    <a:pt x="88737" y="445076"/>
                  </a:lnTo>
                  <a:lnTo>
                    <a:pt x="73955" y="430361"/>
                  </a:lnTo>
                  <a:lnTo>
                    <a:pt x="48862" y="395025"/>
                  </a:lnTo>
                  <a:lnTo>
                    <a:pt x="30049" y="355583"/>
                  </a:lnTo>
                  <a:lnTo>
                    <a:pt x="18235" y="312749"/>
                  </a:lnTo>
                  <a:lnTo>
                    <a:pt x="14137" y="267239"/>
                  </a:lnTo>
                  <a:lnTo>
                    <a:pt x="18279" y="221761"/>
                  </a:lnTo>
                  <a:lnTo>
                    <a:pt x="30121" y="178956"/>
                  </a:lnTo>
                  <a:lnTo>
                    <a:pt x="48947" y="139539"/>
                  </a:lnTo>
                  <a:lnTo>
                    <a:pt x="74041" y="104221"/>
                  </a:lnTo>
                  <a:lnTo>
                    <a:pt x="104688" y="73715"/>
                  </a:lnTo>
                  <a:lnTo>
                    <a:pt x="140171" y="48735"/>
                  </a:lnTo>
                  <a:lnTo>
                    <a:pt x="179775" y="29992"/>
                  </a:lnTo>
                  <a:lnTo>
                    <a:pt x="222783" y="18200"/>
                  </a:lnTo>
                  <a:lnTo>
                    <a:pt x="268480" y="14072"/>
                  </a:lnTo>
                  <a:lnTo>
                    <a:pt x="352518" y="14072"/>
                  </a:lnTo>
                  <a:lnTo>
                    <a:pt x="316952" y="4331"/>
                  </a:lnTo>
                  <a:lnTo>
                    <a:pt x="268716" y="0"/>
                  </a:lnTo>
                  <a:close/>
                </a:path>
                <a:path w="457200" h="455295">
                  <a:moveTo>
                    <a:pt x="352518" y="14072"/>
                  </a:moveTo>
                  <a:lnTo>
                    <a:pt x="268480" y="14072"/>
                  </a:lnTo>
                  <a:lnTo>
                    <a:pt x="314197" y="18151"/>
                  </a:lnTo>
                  <a:lnTo>
                    <a:pt x="357226" y="29911"/>
                  </a:lnTo>
                  <a:lnTo>
                    <a:pt x="396849" y="48637"/>
                  </a:lnTo>
                  <a:lnTo>
                    <a:pt x="432346" y="73614"/>
                  </a:lnTo>
                  <a:lnTo>
                    <a:pt x="447105" y="88305"/>
                  </a:lnTo>
                  <a:lnTo>
                    <a:pt x="457091" y="78364"/>
                  </a:lnTo>
                  <a:lnTo>
                    <a:pt x="441586" y="62917"/>
                  </a:lnTo>
                  <a:lnTo>
                    <a:pt x="404145" y="36545"/>
                  </a:lnTo>
                  <a:lnTo>
                    <a:pt x="362347" y="16765"/>
                  </a:lnTo>
                  <a:lnTo>
                    <a:pt x="352518" y="14072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812521" y="3271859"/>
              <a:ext cx="447675" cy="455295"/>
            </a:xfrm>
            <a:custGeom>
              <a:avLst/>
              <a:gdLst/>
              <a:ahLst/>
              <a:cxnLst/>
              <a:rect l="l" t="t" r="r" b="b"/>
              <a:pathLst>
                <a:path w="447675" h="455295">
                  <a:moveTo>
                    <a:pt x="268480" y="14072"/>
                  </a:moveTo>
                  <a:lnTo>
                    <a:pt x="314197" y="18151"/>
                  </a:lnTo>
                  <a:lnTo>
                    <a:pt x="357226" y="29911"/>
                  </a:lnTo>
                  <a:lnTo>
                    <a:pt x="396849" y="48637"/>
                  </a:lnTo>
                  <a:lnTo>
                    <a:pt x="432346" y="73614"/>
                  </a:lnTo>
                  <a:lnTo>
                    <a:pt x="447105" y="88305"/>
                  </a:lnTo>
                </a:path>
                <a:path w="447675" h="455295">
                  <a:moveTo>
                    <a:pt x="88737" y="445076"/>
                  </a:moveTo>
                  <a:lnTo>
                    <a:pt x="48862" y="395025"/>
                  </a:lnTo>
                  <a:lnTo>
                    <a:pt x="30049" y="355583"/>
                  </a:lnTo>
                  <a:lnTo>
                    <a:pt x="18235" y="312749"/>
                  </a:lnTo>
                  <a:lnTo>
                    <a:pt x="14137" y="267239"/>
                  </a:lnTo>
                  <a:lnTo>
                    <a:pt x="18279" y="221761"/>
                  </a:lnTo>
                  <a:lnTo>
                    <a:pt x="30121" y="178956"/>
                  </a:lnTo>
                  <a:lnTo>
                    <a:pt x="48947" y="139539"/>
                  </a:lnTo>
                  <a:lnTo>
                    <a:pt x="74041" y="104221"/>
                  </a:lnTo>
                  <a:lnTo>
                    <a:pt x="104688" y="73715"/>
                  </a:lnTo>
                  <a:lnTo>
                    <a:pt x="140171" y="48735"/>
                  </a:lnTo>
                  <a:lnTo>
                    <a:pt x="179775" y="29992"/>
                  </a:lnTo>
                  <a:lnTo>
                    <a:pt x="222783" y="18200"/>
                  </a:lnTo>
                  <a:lnTo>
                    <a:pt x="268480" y="14072"/>
                  </a:lnTo>
                </a:path>
                <a:path w="447675" h="455295">
                  <a:moveTo>
                    <a:pt x="268480" y="0"/>
                  </a:moveTo>
                  <a:lnTo>
                    <a:pt x="220219" y="4305"/>
                  </a:lnTo>
                  <a:lnTo>
                    <a:pt x="174797" y="16719"/>
                  </a:lnTo>
                  <a:lnTo>
                    <a:pt x="132971" y="36486"/>
                  </a:lnTo>
                  <a:lnTo>
                    <a:pt x="95500" y="62851"/>
                  </a:lnTo>
                  <a:lnTo>
                    <a:pt x="63142" y="95061"/>
                  </a:lnTo>
                  <a:lnTo>
                    <a:pt x="36654" y="132359"/>
                  </a:lnTo>
                  <a:lnTo>
                    <a:pt x="16796" y="173991"/>
                  </a:lnTo>
                  <a:lnTo>
                    <a:pt x="4325" y="219203"/>
                  </a:lnTo>
                  <a:lnTo>
                    <a:pt x="0" y="267239"/>
                  </a:lnTo>
                  <a:lnTo>
                    <a:pt x="4325" y="315279"/>
                  </a:lnTo>
                  <a:lnTo>
                    <a:pt x="16796" y="360494"/>
                  </a:lnTo>
                  <a:lnTo>
                    <a:pt x="36654" y="402128"/>
                  </a:lnTo>
                  <a:lnTo>
                    <a:pt x="63142" y="439428"/>
                  </a:lnTo>
                  <a:lnTo>
                    <a:pt x="78777" y="454992"/>
                  </a:lnTo>
                </a:path>
              </a:pathLst>
            </a:custGeom>
            <a:ln w="7053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7480" y="3268338"/>
              <a:ext cx="195652" cy="854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6890" y="3410355"/>
              <a:ext cx="128781" cy="1858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73731" y="3899747"/>
              <a:ext cx="455295" cy="455295"/>
            </a:xfrm>
            <a:custGeom>
              <a:avLst/>
              <a:gdLst/>
              <a:ahLst/>
              <a:cxnLst/>
              <a:rect l="l" t="t" r="r" b="b"/>
              <a:pathLst>
                <a:path w="455294" h="455295">
                  <a:moveTo>
                    <a:pt x="267522" y="0"/>
                  </a:moveTo>
                  <a:lnTo>
                    <a:pt x="219242" y="4305"/>
                  </a:lnTo>
                  <a:lnTo>
                    <a:pt x="174021" y="16719"/>
                  </a:lnTo>
                  <a:lnTo>
                    <a:pt x="132381" y="36486"/>
                  </a:lnTo>
                  <a:lnTo>
                    <a:pt x="95076" y="62852"/>
                  </a:lnTo>
                  <a:lnTo>
                    <a:pt x="62861" y="95061"/>
                  </a:lnTo>
                  <a:lnTo>
                    <a:pt x="36491" y="132359"/>
                  </a:lnTo>
                  <a:lnTo>
                    <a:pt x="16721" y="173991"/>
                  </a:lnTo>
                  <a:lnTo>
                    <a:pt x="4306" y="219203"/>
                  </a:lnTo>
                  <a:lnTo>
                    <a:pt x="0" y="267239"/>
                  </a:lnTo>
                  <a:lnTo>
                    <a:pt x="4306" y="315279"/>
                  </a:lnTo>
                  <a:lnTo>
                    <a:pt x="16721" y="360494"/>
                  </a:lnTo>
                  <a:lnTo>
                    <a:pt x="36492" y="402128"/>
                  </a:lnTo>
                  <a:lnTo>
                    <a:pt x="62861" y="439428"/>
                  </a:lnTo>
                  <a:lnTo>
                    <a:pt x="78427" y="454991"/>
                  </a:lnTo>
                  <a:lnTo>
                    <a:pt x="88343" y="445075"/>
                  </a:lnTo>
                  <a:lnTo>
                    <a:pt x="73626" y="430361"/>
                  </a:lnTo>
                  <a:lnTo>
                    <a:pt x="48645" y="395025"/>
                  </a:lnTo>
                  <a:lnTo>
                    <a:pt x="29916" y="355583"/>
                  </a:lnTo>
                  <a:lnTo>
                    <a:pt x="18154" y="312749"/>
                  </a:lnTo>
                  <a:lnTo>
                    <a:pt x="14075" y="267239"/>
                  </a:lnTo>
                  <a:lnTo>
                    <a:pt x="18198" y="221761"/>
                  </a:lnTo>
                  <a:lnTo>
                    <a:pt x="29987" y="178956"/>
                  </a:lnTo>
                  <a:lnTo>
                    <a:pt x="48730" y="139539"/>
                  </a:lnTo>
                  <a:lnTo>
                    <a:pt x="73713" y="104221"/>
                  </a:lnTo>
                  <a:lnTo>
                    <a:pt x="104223" y="73715"/>
                  </a:lnTo>
                  <a:lnTo>
                    <a:pt x="139549" y="48735"/>
                  </a:lnTo>
                  <a:lnTo>
                    <a:pt x="178977" y="29992"/>
                  </a:lnTo>
                  <a:lnTo>
                    <a:pt x="221794" y="18200"/>
                  </a:lnTo>
                  <a:lnTo>
                    <a:pt x="267288" y="14072"/>
                  </a:lnTo>
                  <a:lnTo>
                    <a:pt x="350953" y="14072"/>
                  </a:lnTo>
                  <a:lnTo>
                    <a:pt x="315545" y="4331"/>
                  </a:lnTo>
                  <a:lnTo>
                    <a:pt x="267522" y="0"/>
                  </a:lnTo>
                  <a:close/>
                </a:path>
                <a:path w="455294" h="455295">
                  <a:moveTo>
                    <a:pt x="350953" y="14072"/>
                  </a:moveTo>
                  <a:lnTo>
                    <a:pt x="267288" y="14072"/>
                  </a:lnTo>
                  <a:lnTo>
                    <a:pt x="312802" y="18151"/>
                  </a:lnTo>
                  <a:lnTo>
                    <a:pt x="355640" y="29911"/>
                  </a:lnTo>
                  <a:lnTo>
                    <a:pt x="395087" y="48637"/>
                  </a:lnTo>
                  <a:lnTo>
                    <a:pt x="430426" y="73614"/>
                  </a:lnTo>
                  <a:lnTo>
                    <a:pt x="445119" y="88304"/>
                  </a:lnTo>
                  <a:lnTo>
                    <a:pt x="455060" y="78363"/>
                  </a:lnTo>
                  <a:lnTo>
                    <a:pt x="439626" y="62917"/>
                  </a:lnTo>
                  <a:lnTo>
                    <a:pt x="402350" y="36545"/>
                  </a:lnTo>
                  <a:lnTo>
                    <a:pt x="360739" y="16765"/>
                  </a:lnTo>
                  <a:lnTo>
                    <a:pt x="350953" y="14072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7" name="object 37"/>
            <p:cNvSpPr/>
            <p:nvPr/>
          </p:nvSpPr>
          <p:spPr>
            <a:xfrm>
              <a:off x="1973731" y="3899747"/>
              <a:ext cx="445134" cy="455295"/>
            </a:xfrm>
            <a:custGeom>
              <a:avLst/>
              <a:gdLst/>
              <a:ahLst/>
              <a:cxnLst/>
              <a:rect l="l" t="t" r="r" b="b"/>
              <a:pathLst>
                <a:path w="445135" h="455295">
                  <a:moveTo>
                    <a:pt x="267288" y="14072"/>
                  </a:moveTo>
                  <a:lnTo>
                    <a:pt x="312802" y="18151"/>
                  </a:lnTo>
                  <a:lnTo>
                    <a:pt x="355640" y="29911"/>
                  </a:lnTo>
                  <a:lnTo>
                    <a:pt x="395087" y="48637"/>
                  </a:lnTo>
                  <a:lnTo>
                    <a:pt x="430426" y="73614"/>
                  </a:lnTo>
                  <a:lnTo>
                    <a:pt x="445119" y="88304"/>
                  </a:lnTo>
                </a:path>
                <a:path w="445135" h="455295">
                  <a:moveTo>
                    <a:pt x="88343" y="445075"/>
                  </a:moveTo>
                  <a:lnTo>
                    <a:pt x="48645" y="395025"/>
                  </a:lnTo>
                  <a:lnTo>
                    <a:pt x="29916" y="355583"/>
                  </a:lnTo>
                  <a:lnTo>
                    <a:pt x="18154" y="312749"/>
                  </a:lnTo>
                  <a:lnTo>
                    <a:pt x="14075" y="267239"/>
                  </a:lnTo>
                  <a:lnTo>
                    <a:pt x="18198" y="221761"/>
                  </a:lnTo>
                  <a:lnTo>
                    <a:pt x="29987" y="178956"/>
                  </a:lnTo>
                  <a:lnTo>
                    <a:pt x="48730" y="139539"/>
                  </a:lnTo>
                  <a:lnTo>
                    <a:pt x="73713" y="104221"/>
                  </a:lnTo>
                  <a:lnTo>
                    <a:pt x="104223" y="73715"/>
                  </a:lnTo>
                  <a:lnTo>
                    <a:pt x="139549" y="48735"/>
                  </a:lnTo>
                  <a:lnTo>
                    <a:pt x="178977" y="29992"/>
                  </a:lnTo>
                  <a:lnTo>
                    <a:pt x="221794" y="18200"/>
                  </a:lnTo>
                  <a:lnTo>
                    <a:pt x="267288" y="14072"/>
                  </a:lnTo>
                </a:path>
                <a:path w="445135" h="455295">
                  <a:moveTo>
                    <a:pt x="267288" y="0"/>
                  </a:moveTo>
                  <a:lnTo>
                    <a:pt x="219242" y="4305"/>
                  </a:lnTo>
                  <a:lnTo>
                    <a:pt x="174021" y="16719"/>
                  </a:lnTo>
                  <a:lnTo>
                    <a:pt x="132381" y="36486"/>
                  </a:lnTo>
                  <a:lnTo>
                    <a:pt x="95076" y="62852"/>
                  </a:lnTo>
                  <a:lnTo>
                    <a:pt x="62861" y="95061"/>
                  </a:lnTo>
                  <a:lnTo>
                    <a:pt x="36491" y="132359"/>
                  </a:lnTo>
                  <a:lnTo>
                    <a:pt x="16721" y="173991"/>
                  </a:lnTo>
                  <a:lnTo>
                    <a:pt x="4306" y="219203"/>
                  </a:lnTo>
                  <a:lnTo>
                    <a:pt x="0" y="267239"/>
                  </a:lnTo>
                  <a:lnTo>
                    <a:pt x="4306" y="315279"/>
                  </a:lnTo>
                  <a:lnTo>
                    <a:pt x="16721" y="360494"/>
                  </a:lnTo>
                  <a:lnTo>
                    <a:pt x="36492" y="402128"/>
                  </a:lnTo>
                  <a:lnTo>
                    <a:pt x="62861" y="439428"/>
                  </a:lnTo>
                  <a:lnTo>
                    <a:pt x="78427" y="454991"/>
                  </a:lnTo>
                </a:path>
              </a:pathLst>
            </a:custGeom>
            <a:ln w="7037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7501" y="3896229"/>
              <a:ext cx="194809" cy="854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0642" y="4045226"/>
              <a:ext cx="116912" cy="13082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973731" y="4515779"/>
              <a:ext cx="534670" cy="537210"/>
            </a:xfrm>
            <a:custGeom>
              <a:avLst/>
              <a:gdLst/>
              <a:ahLst/>
              <a:cxnLst/>
              <a:rect l="l" t="t" r="r" b="b"/>
              <a:pathLst>
                <a:path w="534669" h="537210">
                  <a:moveTo>
                    <a:pt x="267522" y="0"/>
                  </a:moveTo>
                  <a:lnTo>
                    <a:pt x="267288" y="0"/>
                  </a:lnTo>
                  <a:lnTo>
                    <a:pt x="219242" y="4324"/>
                  </a:lnTo>
                  <a:lnTo>
                    <a:pt x="174021" y="16793"/>
                  </a:lnTo>
                  <a:lnTo>
                    <a:pt x="132381" y="36649"/>
                  </a:lnTo>
                  <a:lnTo>
                    <a:pt x="95076" y="63132"/>
                  </a:lnTo>
                  <a:lnTo>
                    <a:pt x="62861" y="95485"/>
                  </a:lnTo>
                  <a:lnTo>
                    <a:pt x="36464" y="133008"/>
                  </a:lnTo>
                  <a:lnTo>
                    <a:pt x="16709" y="174813"/>
                  </a:lnTo>
                  <a:lnTo>
                    <a:pt x="4303" y="220207"/>
                  </a:lnTo>
                  <a:lnTo>
                    <a:pt x="0" y="268431"/>
                  </a:lnTo>
                  <a:lnTo>
                    <a:pt x="4306" y="316685"/>
                  </a:lnTo>
                  <a:lnTo>
                    <a:pt x="16721" y="362102"/>
                  </a:lnTo>
                  <a:lnTo>
                    <a:pt x="36492" y="403922"/>
                  </a:lnTo>
                  <a:lnTo>
                    <a:pt x="62861" y="441388"/>
                  </a:lnTo>
                  <a:lnTo>
                    <a:pt x="95076" y="473741"/>
                  </a:lnTo>
                  <a:lnTo>
                    <a:pt x="132381" y="500225"/>
                  </a:lnTo>
                  <a:lnTo>
                    <a:pt x="174021" y="520080"/>
                  </a:lnTo>
                  <a:lnTo>
                    <a:pt x="219242" y="532549"/>
                  </a:lnTo>
                  <a:lnTo>
                    <a:pt x="267288" y="536874"/>
                  </a:lnTo>
                  <a:lnTo>
                    <a:pt x="315332" y="532549"/>
                  </a:lnTo>
                  <a:lnTo>
                    <a:pt x="350911" y="522738"/>
                  </a:lnTo>
                  <a:lnTo>
                    <a:pt x="267288" y="522738"/>
                  </a:lnTo>
                  <a:lnTo>
                    <a:pt x="221772" y="518641"/>
                  </a:lnTo>
                  <a:lnTo>
                    <a:pt x="178932" y="506829"/>
                  </a:lnTo>
                  <a:lnTo>
                    <a:pt x="139485" y="488019"/>
                  </a:lnTo>
                  <a:lnTo>
                    <a:pt x="104145" y="462930"/>
                  </a:lnTo>
                  <a:lnTo>
                    <a:pt x="73626" y="432280"/>
                  </a:lnTo>
                  <a:lnTo>
                    <a:pt x="48645" y="396787"/>
                  </a:lnTo>
                  <a:lnTo>
                    <a:pt x="29916" y="357169"/>
                  </a:lnTo>
                  <a:lnTo>
                    <a:pt x="18154" y="314144"/>
                  </a:lnTo>
                  <a:lnTo>
                    <a:pt x="14075" y="268431"/>
                  </a:lnTo>
                  <a:lnTo>
                    <a:pt x="18206" y="222721"/>
                  </a:lnTo>
                  <a:lnTo>
                    <a:pt x="30014" y="179699"/>
                  </a:lnTo>
                  <a:lnTo>
                    <a:pt x="48730" y="140161"/>
                  </a:lnTo>
                  <a:lnTo>
                    <a:pt x="73713" y="104686"/>
                  </a:lnTo>
                  <a:lnTo>
                    <a:pt x="104223" y="74044"/>
                  </a:lnTo>
                  <a:lnTo>
                    <a:pt x="139549" y="48952"/>
                  </a:lnTo>
                  <a:lnTo>
                    <a:pt x="178977" y="30126"/>
                  </a:lnTo>
                  <a:lnTo>
                    <a:pt x="221794" y="18282"/>
                  </a:lnTo>
                  <a:lnTo>
                    <a:pt x="267288" y="14135"/>
                  </a:lnTo>
                  <a:lnTo>
                    <a:pt x="350953" y="14135"/>
                  </a:lnTo>
                  <a:lnTo>
                    <a:pt x="315545" y="4351"/>
                  </a:lnTo>
                  <a:lnTo>
                    <a:pt x="267522" y="0"/>
                  </a:lnTo>
                  <a:close/>
                </a:path>
                <a:path w="534669" h="537210">
                  <a:moveTo>
                    <a:pt x="350953" y="14135"/>
                  </a:moveTo>
                  <a:lnTo>
                    <a:pt x="267288" y="14135"/>
                  </a:lnTo>
                  <a:lnTo>
                    <a:pt x="312802" y="18232"/>
                  </a:lnTo>
                  <a:lnTo>
                    <a:pt x="355640" y="30045"/>
                  </a:lnTo>
                  <a:lnTo>
                    <a:pt x="395087" y="48854"/>
                  </a:lnTo>
                  <a:lnTo>
                    <a:pt x="430426" y="73942"/>
                  </a:lnTo>
                  <a:lnTo>
                    <a:pt x="460944" y="104591"/>
                  </a:lnTo>
                  <a:lnTo>
                    <a:pt x="485925" y="140083"/>
                  </a:lnTo>
                  <a:lnTo>
                    <a:pt x="504669" y="179755"/>
                  </a:lnTo>
                  <a:lnTo>
                    <a:pt x="516418" y="222750"/>
                  </a:lnTo>
                  <a:lnTo>
                    <a:pt x="520495" y="268431"/>
                  </a:lnTo>
                  <a:lnTo>
                    <a:pt x="516416" y="314144"/>
                  </a:lnTo>
                  <a:lnTo>
                    <a:pt x="504654" y="357169"/>
                  </a:lnTo>
                  <a:lnTo>
                    <a:pt x="485925" y="396787"/>
                  </a:lnTo>
                  <a:lnTo>
                    <a:pt x="460944" y="432280"/>
                  </a:lnTo>
                  <a:lnTo>
                    <a:pt x="430427" y="462930"/>
                  </a:lnTo>
                  <a:lnTo>
                    <a:pt x="395087" y="488019"/>
                  </a:lnTo>
                  <a:lnTo>
                    <a:pt x="355641" y="506829"/>
                  </a:lnTo>
                  <a:lnTo>
                    <a:pt x="312803" y="518641"/>
                  </a:lnTo>
                  <a:lnTo>
                    <a:pt x="267288" y="522738"/>
                  </a:lnTo>
                  <a:lnTo>
                    <a:pt x="350911" y="522738"/>
                  </a:lnTo>
                  <a:lnTo>
                    <a:pt x="402190" y="500225"/>
                  </a:lnTo>
                  <a:lnTo>
                    <a:pt x="439494" y="473741"/>
                  </a:lnTo>
                  <a:lnTo>
                    <a:pt x="471708" y="441388"/>
                  </a:lnTo>
                  <a:lnTo>
                    <a:pt x="498078" y="403922"/>
                  </a:lnTo>
                  <a:lnTo>
                    <a:pt x="517848" y="362102"/>
                  </a:lnTo>
                  <a:lnTo>
                    <a:pt x="530264" y="316685"/>
                  </a:lnTo>
                  <a:lnTo>
                    <a:pt x="534571" y="268431"/>
                  </a:lnTo>
                  <a:lnTo>
                    <a:pt x="530279" y="220180"/>
                  </a:lnTo>
                  <a:lnTo>
                    <a:pt x="517873" y="174767"/>
                  </a:lnTo>
                  <a:lnTo>
                    <a:pt x="498111" y="132949"/>
                  </a:lnTo>
                  <a:lnTo>
                    <a:pt x="471811" y="95550"/>
                  </a:lnTo>
                  <a:lnTo>
                    <a:pt x="439626" y="63197"/>
                  </a:lnTo>
                  <a:lnTo>
                    <a:pt x="402350" y="36708"/>
                  </a:lnTo>
                  <a:lnTo>
                    <a:pt x="360739" y="16839"/>
                  </a:lnTo>
                  <a:lnTo>
                    <a:pt x="350953" y="14135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3731" y="4515779"/>
              <a:ext cx="534670" cy="537210"/>
            </a:xfrm>
            <a:custGeom>
              <a:avLst/>
              <a:gdLst/>
              <a:ahLst/>
              <a:cxnLst/>
              <a:rect l="l" t="t" r="r" b="b"/>
              <a:pathLst>
                <a:path w="534669" h="537210">
                  <a:moveTo>
                    <a:pt x="267288" y="14135"/>
                  </a:moveTo>
                  <a:lnTo>
                    <a:pt x="312802" y="18232"/>
                  </a:lnTo>
                  <a:lnTo>
                    <a:pt x="355640" y="30045"/>
                  </a:lnTo>
                  <a:lnTo>
                    <a:pt x="395087" y="48854"/>
                  </a:lnTo>
                  <a:lnTo>
                    <a:pt x="430426" y="73942"/>
                  </a:lnTo>
                  <a:lnTo>
                    <a:pt x="460944" y="104591"/>
                  </a:lnTo>
                  <a:lnTo>
                    <a:pt x="485925" y="140083"/>
                  </a:lnTo>
                  <a:lnTo>
                    <a:pt x="504654" y="179699"/>
                  </a:lnTo>
                  <a:lnTo>
                    <a:pt x="516416" y="222721"/>
                  </a:lnTo>
                  <a:lnTo>
                    <a:pt x="520495" y="268431"/>
                  </a:lnTo>
                  <a:lnTo>
                    <a:pt x="516416" y="314144"/>
                  </a:lnTo>
                  <a:lnTo>
                    <a:pt x="504654" y="357169"/>
                  </a:lnTo>
                  <a:lnTo>
                    <a:pt x="485925" y="396787"/>
                  </a:lnTo>
                  <a:lnTo>
                    <a:pt x="460944" y="432280"/>
                  </a:lnTo>
                  <a:lnTo>
                    <a:pt x="430427" y="462930"/>
                  </a:lnTo>
                  <a:lnTo>
                    <a:pt x="395087" y="488019"/>
                  </a:lnTo>
                  <a:lnTo>
                    <a:pt x="355641" y="506829"/>
                  </a:lnTo>
                  <a:lnTo>
                    <a:pt x="312803" y="518641"/>
                  </a:lnTo>
                  <a:lnTo>
                    <a:pt x="267288" y="522738"/>
                  </a:lnTo>
                  <a:lnTo>
                    <a:pt x="221772" y="518641"/>
                  </a:lnTo>
                  <a:lnTo>
                    <a:pt x="178932" y="506829"/>
                  </a:lnTo>
                  <a:lnTo>
                    <a:pt x="139485" y="488019"/>
                  </a:lnTo>
                  <a:lnTo>
                    <a:pt x="104145" y="462930"/>
                  </a:lnTo>
                  <a:lnTo>
                    <a:pt x="73626" y="432280"/>
                  </a:lnTo>
                  <a:lnTo>
                    <a:pt x="48645" y="396787"/>
                  </a:lnTo>
                  <a:lnTo>
                    <a:pt x="29916" y="357169"/>
                  </a:lnTo>
                  <a:lnTo>
                    <a:pt x="18154" y="314144"/>
                  </a:lnTo>
                  <a:lnTo>
                    <a:pt x="14075" y="268431"/>
                  </a:lnTo>
                  <a:lnTo>
                    <a:pt x="18198" y="222750"/>
                  </a:lnTo>
                  <a:lnTo>
                    <a:pt x="29987" y="179755"/>
                  </a:lnTo>
                  <a:lnTo>
                    <a:pt x="48730" y="140161"/>
                  </a:lnTo>
                  <a:lnTo>
                    <a:pt x="73713" y="104686"/>
                  </a:lnTo>
                  <a:lnTo>
                    <a:pt x="104223" y="74044"/>
                  </a:lnTo>
                  <a:lnTo>
                    <a:pt x="139549" y="48952"/>
                  </a:lnTo>
                  <a:lnTo>
                    <a:pt x="178977" y="30126"/>
                  </a:lnTo>
                  <a:lnTo>
                    <a:pt x="221794" y="18282"/>
                  </a:lnTo>
                  <a:lnTo>
                    <a:pt x="267288" y="14135"/>
                  </a:lnTo>
                </a:path>
                <a:path w="534669" h="537210">
                  <a:moveTo>
                    <a:pt x="267288" y="0"/>
                  </a:moveTo>
                  <a:lnTo>
                    <a:pt x="219242" y="4324"/>
                  </a:lnTo>
                  <a:lnTo>
                    <a:pt x="174021" y="16793"/>
                  </a:lnTo>
                  <a:lnTo>
                    <a:pt x="132381" y="36649"/>
                  </a:lnTo>
                  <a:lnTo>
                    <a:pt x="95076" y="63132"/>
                  </a:lnTo>
                  <a:lnTo>
                    <a:pt x="62861" y="95485"/>
                  </a:lnTo>
                  <a:lnTo>
                    <a:pt x="36491" y="132949"/>
                  </a:lnTo>
                  <a:lnTo>
                    <a:pt x="16721" y="174767"/>
                  </a:lnTo>
                  <a:lnTo>
                    <a:pt x="4306" y="220180"/>
                  </a:lnTo>
                  <a:lnTo>
                    <a:pt x="0" y="268431"/>
                  </a:lnTo>
                  <a:lnTo>
                    <a:pt x="4306" y="316685"/>
                  </a:lnTo>
                  <a:lnTo>
                    <a:pt x="16721" y="362102"/>
                  </a:lnTo>
                  <a:lnTo>
                    <a:pt x="36492" y="403922"/>
                  </a:lnTo>
                  <a:lnTo>
                    <a:pt x="62861" y="441388"/>
                  </a:lnTo>
                  <a:lnTo>
                    <a:pt x="95076" y="473741"/>
                  </a:lnTo>
                  <a:lnTo>
                    <a:pt x="132381" y="500225"/>
                  </a:lnTo>
                  <a:lnTo>
                    <a:pt x="174021" y="520080"/>
                  </a:lnTo>
                  <a:lnTo>
                    <a:pt x="219242" y="532549"/>
                  </a:lnTo>
                  <a:lnTo>
                    <a:pt x="267288" y="536874"/>
                  </a:lnTo>
                  <a:lnTo>
                    <a:pt x="315332" y="532549"/>
                  </a:lnTo>
                  <a:lnTo>
                    <a:pt x="360551" y="520080"/>
                  </a:lnTo>
                  <a:lnTo>
                    <a:pt x="402190" y="500225"/>
                  </a:lnTo>
                  <a:lnTo>
                    <a:pt x="439494" y="473741"/>
                  </a:lnTo>
                  <a:lnTo>
                    <a:pt x="471708" y="441388"/>
                  </a:lnTo>
                  <a:lnTo>
                    <a:pt x="498078" y="403922"/>
                  </a:lnTo>
                  <a:lnTo>
                    <a:pt x="517848" y="362102"/>
                  </a:lnTo>
                  <a:lnTo>
                    <a:pt x="530264" y="316685"/>
                  </a:lnTo>
                  <a:lnTo>
                    <a:pt x="534571" y="268431"/>
                  </a:lnTo>
                  <a:lnTo>
                    <a:pt x="530286" y="220207"/>
                  </a:lnTo>
                  <a:lnTo>
                    <a:pt x="517895" y="174813"/>
                  </a:lnTo>
                  <a:lnTo>
                    <a:pt x="498152" y="133008"/>
                  </a:lnTo>
                  <a:lnTo>
                    <a:pt x="471811" y="95550"/>
                  </a:lnTo>
                  <a:lnTo>
                    <a:pt x="439626" y="63197"/>
                  </a:lnTo>
                  <a:lnTo>
                    <a:pt x="402350" y="36708"/>
                  </a:lnTo>
                  <a:lnTo>
                    <a:pt x="360739" y="16839"/>
                  </a:lnTo>
                  <a:lnTo>
                    <a:pt x="315545" y="4351"/>
                  </a:lnTo>
                  <a:lnTo>
                    <a:pt x="267522" y="0"/>
                  </a:lnTo>
                  <a:lnTo>
                    <a:pt x="267376" y="0"/>
                  </a:lnTo>
                  <a:close/>
                </a:path>
              </a:pathLst>
            </a:custGeom>
            <a:ln w="7053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1573" y="4658853"/>
              <a:ext cx="172027" cy="23965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18283" y="5152811"/>
              <a:ext cx="455295" cy="457200"/>
            </a:xfrm>
            <a:custGeom>
              <a:avLst/>
              <a:gdLst/>
              <a:ahLst/>
              <a:cxnLst/>
              <a:rect l="l" t="t" r="r" b="b"/>
              <a:pathLst>
                <a:path w="455294" h="457200">
                  <a:moveTo>
                    <a:pt x="267522" y="0"/>
                  </a:moveTo>
                  <a:lnTo>
                    <a:pt x="219242" y="4324"/>
                  </a:lnTo>
                  <a:lnTo>
                    <a:pt x="174021" y="16793"/>
                  </a:lnTo>
                  <a:lnTo>
                    <a:pt x="132381" y="36649"/>
                  </a:lnTo>
                  <a:lnTo>
                    <a:pt x="95076" y="63132"/>
                  </a:lnTo>
                  <a:lnTo>
                    <a:pt x="62861" y="95485"/>
                  </a:lnTo>
                  <a:lnTo>
                    <a:pt x="36491" y="132949"/>
                  </a:lnTo>
                  <a:lnTo>
                    <a:pt x="16721" y="174767"/>
                  </a:lnTo>
                  <a:lnTo>
                    <a:pt x="4306" y="220180"/>
                  </a:lnTo>
                  <a:lnTo>
                    <a:pt x="0" y="268431"/>
                  </a:lnTo>
                  <a:lnTo>
                    <a:pt x="4306" y="316685"/>
                  </a:lnTo>
                  <a:lnTo>
                    <a:pt x="16721" y="362102"/>
                  </a:lnTo>
                  <a:lnTo>
                    <a:pt x="36492" y="403922"/>
                  </a:lnTo>
                  <a:lnTo>
                    <a:pt x="62861" y="441388"/>
                  </a:lnTo>
                  <a:lnTo>
                    <a:pt x="78427" y="457020"/>
                  </a:lnTo>
                  <a:lnTo>
                    <a:pt x="88343" y="447060"/>
                  </a:lnTo>
                  <a:lnTo>
                    <a:pt x="73626" y="432280"/>
                  </a:lnTo>
                  <a:lnTo>
                    <a:pt x="48645" y="396787"/>
                  </a:lnTo>
                  <a:lnTo>
                    <a:pt x="29916" y="357169"/>
                  </a:lnTo>
                  <a:lnTo>
                    <a:pt x="18154" y="314144"/>
                  </a:lnTo>
                  <a:lnTo>
                    <a:pt x="14075" y="268431"/>
                  </a:lnTo>
                  <a:lnTo>
                    <a:pt x="18198" y="222750"/>
                  </a:lnTo>
                  <a:lnTo>
                    <a:pt x="29987" y="179755"/>
                  </a:lnTo>
                  <a:lnTo>
                    <a:pt x="48730" y="140161"/>
                  </a:lnTo>
                  <a:lnTo>
                    <a:pt x="73713" y="104686"/>
                  </a:lnTo>
                  <a:lnTo>
                    <a:pt x="104223" y="74044"/>
                  </a:lnTo>
                  <a:lnTo>
                    <a:pt x="139549" y="48952"/>
                  </a:lnTo>
                  <a:lnTo>
                    <a:pt x="178977" y="30126"/>
                  </a:lnTo>
                  <a:lnTo>
                    <a:pt x="221794" y="18282"/>
                  </a:lnTo>
                  <a:lnTo>
                    <a:pt x="267288" y="14135"/>
                  </a:lnTo>
                  <a:lnTo>
                    <a:pt x="350953" y="14135"/>
                  </a:lnTo>
                  <a:lnTo>
                    <a:pt x="315545" y="4351"/>
                  </a:lnTo>
                  <a:lnTo>
                    <a:pt x="267522" y="0"/>
                  </a:lnTo>
                  <a:close/>
                </a:path>
                <a:path w="455294" h="457200">
                  <a:moveTo>
                    <a:pt x="350953" y="14135"/>
                  </a:moveTo>
                  <a:lnTo>
                    <a:pt x="267288" y="14135"/>
                  </a:lnTo>
                  <a:lnTo>
                    <a:pt x="312802" y="18232"/>
                  </a:lnTo>
                  <a:lnTo>
                    <a:pt x="355640" y="30045"/>
                  </a:lnTo>
                  <a:lnTo>
                    <a:pt x="395087" y="48854"/>
                  </a:lnTo>
                  <a:lnTo>
                    <a:pt x="430426" y="73942"/>
                  </a:lnTo>
                  <a:lnTo>
                    <a:pt x="445119" y="88698"/>
                  </a:lnTo>
                  <a:lnTo>
                    <a:pt x="455060" y="78712"/>
                  </a:lnTo>
                  <a:lnTo>
                    <a:pt x="439626" y="63197"/>
                  </a:lnTo>
                  <a:lnTo>
                    <a:pt x="402350" y="36708"/>
                  </a:lnTo>
                  <a:lnTo>
                    <a:pt x="360739" y="16839"/>
                  </a:lnTo>
                  <a:lnTo>
                    <a:pt x="350953" y="14135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4" name="object 44"/>
            <p:cNvSpPr/>
            <p:nvPr/>
          </p:nvSpPr>
          <p:spPr>
            <a:xfrm>
              <a:off x="1818283" y="5152811"/>
              <a:ext cx="445134" cy="457200"/>
            </a:xfrm>
            <a:custGeom>
              <a:avLst/>
              <a:gdLst/>
              <a:ahLst/>
              <a:cxnLst/>
              <a:rect l="l" t="t" r="r" b="b"/>
              <a:pathLst>
                <a:path w="445135" h="457200">
                  <a:moveTo>
                    <a:pt x="267288" y="14135"/>
                  </a:moveTo>
                  <a:lnTo>
                    <a:pt x="312802" y="18232"/>
                  </a:lnTo>
                  <a:lnTo>
                    <a:pt x="355640" y="30045"/>
                  </a:lnTo>
                  <a:lnTo>
                    <a:pt x="395087" y="48854"/>
                  </a:lnTo>
                  <a:lnTo>
                    <a:pt x="430426" y="73942"/>
                  </a:lnTo>
                  <a:lnTo>
                    <a:pt x="445119" y="88698"/>
                  </a:lnTo>
                </a:path>
                <a:path w="445135" h="457200">
                  <a:moveTo>
                    <a:pt x="88343" y="447060"/>
                  </a:moveTo>
                  <a:lnTo>
                    <a:pt x="48645" y="396787"/>
                  </a:lnTo>
                  <a:lnTo>
                    <a:pt x="29916" y="357169"/>
                  </a:lnTo>
                  <a:lnTo>
                    <a:pt x="18154" y="314144"/>
                  </a:lnTo>
                  <a:lnTo>
                    <a:pt x="14075" y="268431"/>
                  </a:lnTo>
                  <a:lnTo>
                    <a:pt x="18198" y="222750"/>
                  </a:lnTo>
                  <a:lnTo>
                    <a:pt x="29987" y="179755"/>
                  </a:lnTo>
                  <a:lnTo>
                    <a:pt x="48730" y="140161"/>
                  </a:lnTo>
                  <a:lnTo>
                    <a:pt x="73713" y="104686"/>
                  </a:lnTo>
                  <a:lnTo>
                    <a:pt x="104223" y="74044"/>
                  </a:lnTo>
                  <a:lnTo>
                    <a:pt x="139549" y="48952"/>
                  </a:lnTo>
                  <a:lnTo>
                    <a:pt x="178977" y="30126"/>
                  </a:lnTo>
                  <a:lnTo>
                    <a:pt x="221794" y="18282"/>
                  </a:lnTo>
                  <a:lnTo>
                    <a:pt x="267288" y="14135"/>
                  </a:lnTo>
                </a:path>
                <a:path w="445135" h="457200">
                  <a:moveTo>
                    <a:pt x="267288" y="0"/>
                  </a:moveTo>
                  <a:lnTo>
                    <a:pt x="219242" y="4324"/>
                  </a:lnTo>
                  <a:lnTo>
                    <a:pt x="174021" y="16793"/>
                  </a:lnTo>
                  <a:lnTo>
                    <a:pt x="132381" y="36649"/>
                  </a:lnTo>
                  <a:lnTo>
                    <a:pt x="95076" y="63132"/>
                  </a:lnTo>
                  <a:lnTo>
                    <a:pt x="62861" y="95485"/>
                  </a:lnTo>
                  <a:lnTo>
                    <a:pt x="36491" y="132949"/>
                  </a:lnTo>
                  <a:lnTo>
                    <a:pt x="16721" y="174767"/>
                  </a:lnTo>
                  <a:lnTo>
                    <a:pt x="4306" y="220180"/>
                  </a:lnTo>
                  <a:lnTo>
                    <a:pt x="0" y="268431"/>
                  </a:lnTo>
                  <a:lnTo>
                    <a:pt x="4306" y="316685"/>
                  </a:lnTo>
                  <a:lnTo>
                    <a:pt x="16721" y="362102"/>
                  </a:lnTo>
                  <a:lnTo>
                    <a:pt x="36492" y="403922"/>
                  </a:lnTo>
                  <a:lnTo>
                    <a:pt x="62861" y="441388"/>
                  </a:lnTo>
                  <a:lnTo>
                    <a:pt x="78427" y="457020"/>
                  </a:lnTo>
                </a:path>
              </a:pathLst>
            </a:custGeom>
            <a:ln w="7053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2039" y="5149278"/>
              <a:ext cx="194836" cy="857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9143" y="5295883"/>
              <a:ext cx="112296" cy="11972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76787" y="5771219"/>
              <a:ext cx="537845" cy="535305"/>
            </a:xfrm>
            <a:custGeom>
              <a:avLst/>
              <a:gdLst/>
              <a:ahLst/>
              <a:cxnLst/>
              <a:rect l="l" t="t" r="r" b="b"/>
              <a:pathLst>
                <a:path w="537844" h="535304">
                  <a:moveTo>
                    <a:pt x="268992" y="0"/>
                  </a:moveTo>
                  <a:lnTo>
                    <a:pt x="268786" y="0"/>
                  </a:lnTo>
                  <a:lnTo>
                    <a:pt x="220483" y="4299"/>
                  </a:lnTo>
                  <a:lnTo>
                    <a:pt x="175019" y="16712"/>
                  </a:lnTo>
                  <a:lnTo>
                    <a:pt x="133152" y="36485"/>
                  </a:lnTo>
                  <a:lnTo>
                    <a:pt x="95641" y="62862"/>
                  </a:lnTo>
                  <a:lnTo>
                    <a:pt x="63246" y="95088"/>
                  </a:lnTo>
                  <a:lnTo>
                    <a:pt x="36725" y="132409"/>
                  </a:lnTo>
                  <a:lnTo>
                    <a:pt x="16838" y="174069"/>
                  </a:lnTo>
                  <a:lnTo>
                    <a:pt x="4343" y="219313"/>
                  </a:lnTo>
                  <a:lnTo>
                    <a:pt x="0" y="267385"/>
                  </a:lnTo>
                  <a:lnTo>
                    <a:pt x="4315" y="315468"/>
                  </a:lnTo>
                  <a:lnTo>
                    <a:pt x="16783" y="360725"/>
                  </a:lnTo>
                  <a:lnTo>
                    <a:pt x="36646" y="402400"/>
                  </a:lnTo>
                  <a:lnTo>
                    <a:pt x="63144" y="439739"/>
                  </a:lnTo>
                  <a:lnTo>
                    <a:pt x="95518" y="471986"/>
                  </a:lnTo>
                  <a:lnTo>
                    <a:pt x="133011" y="498385"/>
                  </a:lnTo>
                  <a:lnTo>
                    <a:pt x="174863" y="518181"/>
                  </a:lnTo>
                  <a:lnTo>
                    <a:pt x="220315" y="530618"/>
                  </a:lnTo>
                  <a:lnTo>
                    <a:pt x="268610" y="534941"/>
                  </a:lnTo>
                  <a:lnTo>
                    <a:pt x="316916" y="530646"/>
                  </a:lnTo>
                  <a:lnTo>
                    <a:pt x="352732" y="520869"/>
                  </a:lnTo>
                  <a:lnTo>
                    <a:pt x="268934" y="520869"/>
                  </a:lnTo>
                  <a:lnTo>
                    <a:pt x="223175" y="516799"/>
                  </a:lnTo>
                  <a:lnTo>
                    <a:pt x="180104" y="505042"/>
                  </a:lnTo>
                  <a:lnTo>
                    <a:pt x="140441" y="486311"/>
                  </a:lnTo>
                  <a:lnTo>
                    <a:pt x="104905" y="461323"/>
                  </a:lnTo>
                  <a:lnTo>
                    <a:pt x="74214" y="430793"/>
                  </a:lnTo>
                  <a:lnTo>
                    <a:pt x="49089" y="395436"/>
                  </a:lnTo>
                  <a:lnTo>
                    <a:pt x="30247" y="355968"/>
                  </a:lnTo>
                  <a:lnTo>
                    <a:pt x="18409" y="313105"/>
                  </a:lnTo>
                  <a:lnTo>
                    <a:pt x="14294" y="267561"/>
                  </a:lnTo>
                  <a:lnTo>
                    <a:pt x="18433" y="221957"/>
                  </a:lnTo>
                  <a:lnTo>
                    <a:pt x="30277" y="179117"/>
                  </a:lnTo>
                  <a:lnTo>
                    <a:pt x="49112" y="139667"/>
                  </a:lnTo>
                  <a:lnTo>
                    <a:pt x="74220" y="104319"/>
                  </a:lnTo>
                  <a:lnTo>
                    <a:pt x="104885" y="73786"/>
                  </a:lnTo>
                  <a:lnTo>
                    <a:pt x="140390" y="48782"/>
                  </a:lnTo>
                  <a:lnTo>
                    <a:pt x="180020" y="30020"/>
                  </a:lnTo>
                  <a:lnTo>
                    <a:pt x="223057" y="18212"/>
                  </a:lnTo>
                  <a:lnTo>
                    <a:pt x="268786" y="14072"/>
                  </a:lnTo>
                  <a:lnTo>
                    <a:pt x="352808" y="14072"/>
                  </a:lnTo>
                  <a:lnTo>
                    <a:pt x="317258" y="4334"/>
                  </a:lnTo>
                  <a:lnTo>
                    <a:pt x="268992" y="0"/>
                  </a:lnTo>
                  <a:close/>
                </a:path>
                <a:path w="537844" h="535304">
                  <a:moveTo>
                    <a:pt x="352808" y="14072"/>
                  </a:moveTo>
                  <a:lnTo>
                    <a:pt x="268786" y="14072"/>
                  </a:lnTo>
                  <a:lnTo>
                    <a:pt x="314544" y="18145"/>
                  </a:lnTo>
                  <a:lnTo>
                    <a:pt x="357614" y="29904"/>
                  </a:lnTo>
                  <a:lnTo>
                    <a:pt x="397277" y="48636"/>
                  </a:lnTo>
                  <a:lnTo>
                    <a:pt x="432814" y="73624"/>
                  </a:lnTo>
                  <a:lnTo>
                    <a:pt x="463505" y="104154"/>
                  </a:lnTo>
                  <a:lnTo>
                    <a:pt x="488630" y="139511"/>
                  </a:lnTo>
                  <a:lnTo>
                    <a:pt x="507470" y="178978"/>
                  </a:lnTo>
                  <a:lnTo>
                    <a:pt x="519306" y="221841"/>
                  </a:lnTo>
                  <a:lnTo>
                    <a:pt x="523418" y="267385"/>
                  </a:lnTo>
                  <a:lnTo>
                    <a:pt x="519326" y="312938"/>
                  </a:lnTo>
                  <a:lnTo>
                    <a:pt x="507513" y="355814"/>
                  </a:lnTo>
                  <a:lnTo>
                    <a:pt x="488694" y="395297"/>
                  </a:lnTo>
                  <a:lnTo>
                    <a:pt x="463590" y="430672"/>
                  </a:lnTo>
                  <a:lnTo>
                    <a:pt x="432919" y="461222"/>
                  </a:lnTo>
                  <a:lnTo>
                    <a:pt x="397400" y="486233"/>
                  </a:lnTo>
                  <a:lnTo>
                    <a:pt x="357750" y="504988"/>
                  </a:lnTo>
                  <a:lnTo>
                    <a:pt x="314688" y="516772"/>
                  </a:lnTo>
                  <a:lnTo>
                    <a:pt x="268934" y="520869"/>
                  </a:lnTo>
                  <a:lnTo>
                    <a:pt x="352732" y="520869"/>
                  </a:lnTo>
                  <a:lnTo>
                    <a:pt x="404249" y="498463"/>
                  </a:lnTo>
                  <a:lnTo>
                    <a:pt x="441760" y="472086"/>
                  </a:lnTo>
                  <a:lnTo>
                    <a:pt x="474155" y="439860"/>
                  </a:lnTo>
                  <a:lnTo>
                    <a:pt x="500676" y="402539"/>
                  </a:lnTo>
                  <a:lnTo>
                    <a:pt x="520564" y="360879"/>
                  </a:lnTo>
                  <a:lnTo>
                    <a:pt x="533061" y="315634"/>
                  </a:lnTo>
                  <a:lnTo>
                    <a:pt x="537408" y="267561"/>
                  </a:lnTo>
                  <a:lnTo>
                    <a:pt x="533101" y="219417"/>
                  </a:lnTo>
                  <a:lnTo>
                    <a:pt x="520646" y="174183"/>
                  </a:lnTo>
                  <a:lnTo>
                    <a:pt x="500801" y="132526"/>
                  </a:lnTo>
                  <a:lnTo>
                    <a:pt x="474324" y="95202"/>
                  </a:lnTo>
                  <a:lnTo>
                    <a:pt x="441973" y="62966"/>
                  </a:lnTo>
                  <a:lnTo>
                    <a:pt x="404507" y="36573"/>
                  </a:lnTo>
                  <a:lnTo>
                    <a:pt x="362682" y="16777"/>
                  </a:lnTo>
                  <a:lnTo>
                    <a:pt x="352808" y="14072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6787" y="5771219"/>
              <a:ext cx="537845" cy="535305"/>
            </a:xfrm>
            <a:custGeom>
              <a:avLst/>
              <a:gdLst/>
              <a:ahLst/>
              <a:cxnLst/>
              <a:rect l="l" t="t" r="r" b="b"/>
              <a:pathLst>
                <a:path w="537844" h="535304">
                  <a:moveTo>
                    <a:pt x="268786" y="14072"/>
                  </a:moveTo>
                  <a:lnTo>
                    <a:pt x="314544" y="18145"/>
                  </a:lnTo>
                  <a:lnTo>
                    <a:pt x="357614" y="29904"/>
                  </a:lnTo>
                  <a:lnTo>
                    <a:pt x="397277" y="48636"/>
                  </a:lnTo>
                  <a:lnTo>
                    <a:pt x="432814" y="73624"/>
                  </a:lnTo>
                  <a:lnTo>
                    <a:pt x="463505" y="104154"/>
                  </a:lnTo>
                  <a:lnTo>
                    <a:pt x="488630" y="139511"/>
                  </a:lnTo>
                  <a:lnTo>
                    <a:pt x="507470" y="178978"/>
                  </a:lnTo>
                  <a:lnTo>
                    <a:pt x="519306" y="221841"/>
                  </a:lnTo>
                  <a:lnTo>
                    <a:pt x="523418" y="267385"/>
                  </a:lnTo>
                  <a:lnTo>
                    <a:pt x="519326" y="312938"/>
                  </a:lnTo>
                  <a:lnTo>
                    <a:pt x="507513" y="355814"/>
                  </a:lnTo>
                  <a:lnTo>
                    <a:pt x="488694" y="395297"/>
                  </a:lnTo>
                  <a:lnTo>
                    <a:pt x="463590" y="430672"/>
                  </a:lnTo>
                  <a:lnTo>
                    <a:pt x="432919" y="461222"/>
                  </a:lnTo>
                  <a:lnTo>
                    <a:pt x="397400" y="486233"/>
                  </a:lnTo>
                  <a:lnTo>
                    <a:pt x="357750" y="504988"/>
                  </a:lnTo>
                  <a:lnTo>
                    <a:pt x="314688" y="516772"/>
                  </a:lnTo>
                  <a:lnTo>
                    <a:pt x="268934" y="520869"/>
                  </a:lnTo>
                  <a:lnTo>
                    <a:pt x="223175" y="516799"/>
                  </a:lnTo>
                  <a:lnTo>
                    <a:pt x="180104" y="505042"/>
                  </a:lnTo>
                  <a:lnTo>
                    <a:pt x="140441" y="486311"/>
                  </a:lnTo>
                  <a:lnTo>
                    <a:pt x="104905" y="461323"/>
                  </a:lnTo>
                  <a:lnTo>
                    <a:pt x="74214" y="430793"/>
                  </a:lnTo>
                  <a:lnTo>
                    <a:pt x="49089" y="395436"/>
                  </a:lnTo>
                  <a:lnTo>
                    <a:pt x="30247" y="355968"/>
                  </a:lnTo>
                  <a:lnTo>
                    <a:pt x="18409" y="313105"/>
                  </a:lnTo>
                  <a:lnTo>
                    <a:pt x="14294" y="267561"/>
                  </a:lnTo>
                  <a:lnTo>
                    <a:pt x="18433" y="221957"/>
                  </a:lnTo>
                  <a:lnTo>
                    <a:pt x="30277" y="179117"/>
                  </a:lnTo>
                  <a:lnTo>
                    <a:pt x="49112" y="139667"/>
                  </a:lnTo>
                  <a:lnTo>
                    <a:pt x="74220" y="104319"/>
                  </a:lnTo>
                  <a:lnTo>
                    <a:pt x="104885" y="73786"/>
                  </a:lnTo>
                  <a:lnTo>
                    <a:pt x="140390" y="48782"/>
                  </a:lnTo>
                  <a:lnTo>
                    <a:pt x="180020" y="30020"/>
                  </a:lnTo>
                  <a:lnTo>
                    <a:pt x="223057" y="18212"/>
                  </a:lnTo>
                  <a:lnTo>
                    <a:pt x="268786" y="14072"/>
                  </a:lnTo>
                </a:path>
                <a:path w="537844" h="535304">
                  <a:moveTo>
                    <a:pt x="268786" y="0"/>
                  </a:moveTo>
                  <a:lnTo>
                    <a:pt x="220483" y="4299"/>
                  </a:lnTo>
                  <a:lnTo>
                    <a:pt x="175019" y="16712"/>
                  </a:lnTo>
                  <a:lnTo>
                    <a:pt x="133152" y="36485"/>
                  </a:lnTo>
                  <a:lnTo>
                    <a:pt x="95641" y="62862"/>
                  </a:lnTo>
                  <a:lnTo>
                    <a:pt x="63246" y="95088"/>
                  </a:lnTo>
                  <a:lnTo>
                    <a:pt x="36725" y="132409"/>
                  </a:lnTo>
                  <a:lnTo>
                    <a:pt x="16838" y="174069"/>
                  </a:lnTo>
                  <a:lnTo>
                    <a:pt x="4343" y="219313"/>
                  </a:lnTo>
                  <a:lnTo>
                    <a:pt x="0" y="267385"/>
                  </a:lnTo>
                  <a:lnTo>
                    <a:pt x="4315" y="315468"/>
                  </a:lnTo>
                  <a:lnTo>
                    <a:pt x="16783" y="360725"/>
                  </a:lnTo>
                  <a:lnTo>
                    <a:pt x="36646" y="402400"/>
                  </a:lnTo>
                  <a:lnTo>
                    <a:pt x="63144" y="439739"/>
                  </a:lnTo>
                  <a:lnTo>
                    <a:pt x="95518" y="471986"/>
                  </a:lnTo>
                  <a:lnTo>
                    <a:pt x="133011" y="498385"/>
                  </a:lnTo>
                  <a:lnTo>
                    <a:pt x="174863" y="518181"/>
                  </a:lnTo>
                  <a:lnTo>
                    <a:pt x="220315" y="530618"/>
                  </a:lnTo>
                  <a:lnTo>
                    <a:pt x="268610" y="534942"/>
                  </a:lnTo>
                  <a:lnTo>
                    <a:pt x="316916" y="530646"/>
                  </a:lnTo>
                  <a:lnTo>
                    <a:pt x="362382" y="518234"/>
                  </a:lnTo>
                  <a:lnTo>
                    <a:pt x="404249" y="498463"/>
                  </a:lnTo>
                  <a:lnTo>
                    <a:pt x="441760" y="472086"/>
                  </a:lnTo>
                  <a:lnTo>
                    <a:pt x="474155" y="439860"/>
                  </a:lnTo>
                  <a:lnTo>
                    <a:pt x="500676" y="402539"/>
                  </a:lnTo>
                  <a:lnTo>
                    <a:pt x="520564" y="360879"/>
                  </a:lnTo>
                  <a:lnTo>
                    <a:pt x="533061" y="315634"/>
                  </a:lnTo>
                  <a:lnTo>
                    <a:pt x="537408" y="267561"/>
                  </a:lnTo>
                  <a:lnTo>
                    <a:pt x="533101" y="219417"/>
                  </a:lnTo>
                  <a:lnTo>
                    <a:pt x="520646" y="174183"/>
                  </a:lnTo>
                  <a:lnTo>
                    <a:pt x="500801" y="132526"/>
                  </a:lnTo>
                  <a:lnTo>
                    <a:pt x="474324" y="95202"/>
                  </a:lnTo>
                  <a:lnTo>
                    <a:pt x="441973" y="62966"/>
                  </a:lnTo>
                  <a:lnTo>
                    <a:pt x="404507" y="36573"/>
                  </a:lnTo>
                  <a:lnTo>
                    <a:pt x="362682" y="16777"/>
                  </a:lnTo>
                  <a:lnTo>
                    <a:pt x="317258" y="4334"/>
                  </a:lnTo>
                  <a:lnTo>
                    <a:pt x="268992" y="0"/>
                  </a:lnTo>
                  <a:lnTo>
                    <a:pt x="268845" y="0"/>
                  </a:lnTo>
                  <a:close/>
                </a:path>
              </a:pathLst>
            </a:custGeom>
            <a:ln w="7053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7421" y="5909679"/>
              <a:ext cx="147749" cy="246714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7957796" y="967207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469905" y="1040845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17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843" y="0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844" y="2271404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615" y="805732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332" y="53225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2198" y="71760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808" y="638398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31" dirty="0">
                <a:solidFill>
                  <a:srgbClr val="007842"/>
                </a:solidFill>
              </a:rPr>
              <a:t>F</a:t>
            </a:r>
            <a:r>
              <a:rPr sz="2495" dirty="0">
                <a:solidFill>
                  <a:srgbClr val="007842"/>
                </a:solidFill>
              </a:rPr>
              <a:t>onc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23" dirty="0">
                <a:solidFill>
                  <a:srgbClr val="007842"/>
                </a:solidFill>
              </a:rPr>
              <a:t>i</a:t>
            </a:r>
            <a:r>
              <a:rPr sz="2495" dirty="0">
                <a:solidFill>
                  <a:srgbClr val="007842"/>
                </a:solidFill>
              </a:rPr>
              <a:t>onn</a:t>
            </a:r>
            <a:r>
              <a:rPr sz="2495" spc="8" dirty="0">
                <a:solidFill>
                  <a:srgbClr val="007842"/>
                </a:solidFill>
              </a:rPr>
              <a:t>e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dirty="0">
                <a:solidFill>
                  <a:srgbClr val="007842"/>
                </a:solidFill>
              </a:rPr>
              <a:t>t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</a:t>
            </a:r>
            <a:r>
              <a:rPr sz="2495" spc="8" dirty="0">
                <a:solidFill>
                  <a:srgbClr val="007842"/>
                </a:solidFill>
              </a:rPr>
              <a:t>'</a:t>
            </a:r>
            <a:r>
              <a:rPr sz="2495" dirty="0">
                <a:solidFill>
                  <a:srgbClr val="007842"/>
                </a:solidFill>
              </a:rPr>
              <a:t>un 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8" dirty="0">
                <a:solidFill>
                  <a:srgbClr val="007842"/>
                </a:solidFill>
              </a:rPr>
              <a:t>y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-47" dirty="0">
                <a:solidFill>
                  <a:srgbClr val="007842"/>
                </a:solidFill>
              </a:rPr>
              <a:t>t</a:t>
            </a:r>
            <a:r>
              <a:rPr sz="2495" dirty="0">
                <a:solidFill>
                  <a:srgbClr val="007842"/>
                </a:solidFill>
              </a:rPr>
              <a:t>è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148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</a:t>
            </a:r>
            <a:r>
              <a:rPr sz="2495" spc="-23" dirty="0">
                <a:solidFill>
                  <a:srgbClr val="007842"/>
                </a:solidFill>
              </a:rPr>
              <a:t>li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70" dirty="0">
                <a:solidFill>
                  <a:srgbClr val="007842"/>
                </a:solidFill>
              </a:rPr>
              <a:t>/</a:t>
            </a:r>
            <a:r>
              <a:rPr sz="2495" dirty="0">
                <a:solidFill>
                  <a:srgbClr val="007842"/>
                </a:solidFill>
              </a:rPr>
              <a:t>se</a:t>
            </a:r>
            <a:r>
              <a:rPr sz="2495" spc="39" dirty="0">
                <a:solidFill>
                  <a:srgbClr val="007842"/>
                </a:solidFill>
              </a:rPr>
              <a:t>r</a:t>
            </a:r>
            <a:r>
              <a:rPr sz="2495" spc="-31" dirty="0">
                <a:solidFill>
                  <a:srgbClr val="007842"/>
                </a:solidFill>
              </a:rPr>
              <a:t>v</a:t>
            </a:r>
            <a:r>
              <a:rPr sz="2495" dirty="0">
                <a:solidFill>
                  <a:srgbClr val="007842"/>
                </a:solidFill>
              </a:rPr>
              <a:t>eur</a:t>
            </a:r>
            <a:r>
              <a:rPr sz="2495" spc="-70" dirty="0">
                <a:solidFill>
                  <a:srgbClr val="007842"/>
                </a:solidFill>
              </a:rPr>
              <a:t> </a:t>
            </a:r>
            <a:r>
              <a:rPr sz="2495" spc="-62" dirty="0">
                <a:solidFill>
                  <a:srgbClr val="007842"/>
                </a:solidFill>
              </a:rPr>
              <a:t>W</a:t>
            </a:r>
            <a:r>
              <a:rPr sz="2495" dirty="0">
                <a:solidFill>
                  <a:srgbClr val="007842"/>
                </a:solidFill>
              </a:rPr>
              <a:t>eb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6848224" y="9901173"/>
            <a:ext cx="526645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23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5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Fonctionnement</a:t>
            </a:r>
            <a:r>
              <a:rPr sz="1871" spc="7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système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client</a:t>
            </a:r>
            <a:r>
              <a:rPr sz="1871" spc="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serveur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72203" y="3557274"/>
            <a:ext cx="3821865" cy="1449536"/>
          </a:xfrm>
          <a:custGeom>
            <a:avLst/>
            <a:gdLst/>
            <a:ahLst/>
            <a:cxnLst/>
            <a:rect l="l" t="t" r="r" b="b"/>
            <a:pathLst>
              <a:path w="2451100" h="929639">
                <a:moveTo>
                  <a:pt x="0" y="154939"/>
                </a:moveTo>
                <a:lnTo>
                  <a:pt x="7896" y="105956"/>
                </a:lnTo>
                <a:lnTo>
                  <a:pt x="29886" y="63422"/>
                </a:lnTo>
                <a:lnTo>
                  <a:pt x="63422" y="29886"/>
                </a:lnTo>
                <a:lnTo>
                  <a:pt x="105956" y="7896"/>
                </a:lnTo>
                <a:lnTo>
                  <a:pt x="154939" y="0"/>
                </a:lnTo>
                <a:lnTo>
                  <a:pt x="2295652" y="0"/>
                </a:lnTo>
                <a:lnTo>
                  <a:pt x="2344635" y="7896"/>
                </a:lnTo>
                <a:lnTo>
                  <a:pt x="2387169" y="29886"/>
                </a:lnTo>
                <a:lnTo>
                  <a:pt x="2420705" y="63422"/>
                </a:lnTo>
                <a:lnTo>
                  <a:pt x="2442695" y="105956"/>
                </a:lnTo>
                <a:lnTo>
                  <a:pt x="2450591" y="154939"/>
                </a:lnTo>
                <a:lnTo>
                  <a:pt x="2450591" y="774700"/>
                </a:lnTo>
                <a:lnTo>
                  <a:pt x="2442695" y="823683"/>
                </a:lnTo>
                <a:lnTo>
                  <a:pt x="2420705" y="866217"/>
                </a:lnTo>
                <a:lnTo>
                  <a:pt x="2387169" y="899753"/>
                </a:lnTo>
                <a:lnTo>
                  <a:pt x="2344635" y="921743"/>
                </a:lnTo>
                <a:lnTo>
                  <a:pt x="2295652" y="929639"/>
                </a:lnTo>
                <a:lnTo>
                  <a:pt x="154939" y="929639"/>
                </a:lnTo>
                <a:lnTo>
                  <a:pt x="105956" y="921743"/>
                </a:lnTo>
                <a:lnTo>
                  <a:pt x="63422" y="899753"/>
                </a:lnTo>
                <a:lnTo>
                  <a:pt x="29886" y="866217"/>
                </a:lnTo>
                <a:lnTo>
                  <a:pt x="7896" y="823683"/>
                </a:lnTo>
                <a:lnTo>
                  <a:pt x="0" y="774700"/>
                </a:lnTo>
                <a:lnTo>
                  <a:pt x="0" y="154939"/>
                </a:lnTo>
                <a:close/>
              </a:path>
            </a:pathLst>
          </a:custGeom>
          <a:ln w="28575">
            <a:solidFill>
              <a:srgbClr val="008146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1225964" y="2488140"/>
            <a:ext cx="9873481" cy="220646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Fonctionnement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client/serveur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illustré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 marL="8201922">
              <a:spcBef>
                <a:spcPts val="1302"/>
              </a:spcBef>
            </a:pP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Client</a:t>
            </a:r>
            <a:endParaRPr sz="1715">
              <a:latin typeface="Calibri"/>
              <a:cs typeface="Calibri"/>
            </a:endParaRPr>
          </a:p>
          <a:p>
            <a:pPr marL="8201922" marR="7921">
              <a:lnSpc>
                <a:spcPts val="1871"/>
              </a:lnSpc>
              <a:spcBef>
                <a:spcPts val="780"/>
              </a:spcBef>
            </a:pPr>
            <a:r>
              <a:rPr sz="1715" spc="8" dirty="0">
                <a:solidFill>
                  <a:srgbClr val="555555"/>
                </a:solidFill>
                <a:latin typeface="Calibri"/>
                <a:cs typeface="Calibri"/>
              </a:rPr>
              <a:t>IHM</a:t>
            </a:r>
            <a:r>
              <a:rPr sz="1715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spc="-8" dirty="0">
                <a:solidFill>
                  <a:srgbClr val="555555"/>
                </a:solidFill>
                <a:latin typeface="Calibri"/>
                <a:cs typeface="Calibri"/>
              </a:rPr>
              <a:t>(pages</a:t>
            </a:r>
            <a:r>
              <a:rPr sz="1715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html)</a:t>
            </a:r>
            <a:r>
              <a:rPr sz="171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- </a:t>
            </a:r>
            <a:r>
              <a:rPr sz="1715" spc="-36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715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endParaRPr sz="1715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99605" y="5073545"/>
            <a:ext cx="4294152" cy="2351536"/>
            <a:chOff x="7131304" y="3256915"/>
            <a:chExt cx="2753995" cy="1508125"/>
          </a:xfrm>
        </p:grpSpPr>
        <p:sp>
          <p:nvSpPr>
            <p:cNvPr id="15" name="object 15"/>
            <p:cNvSpPr/>
            <p:nvPr/>
          </p:nvSpPr>
          <p:spPr>
            <a:xfrm>
              <a:off x="7131304" y="3256915"/>
              <a:ext cx="612775" cy="389255"/>
            </a:xfrm>
            <a:custGeom>
              <a:avLst/>
              <a:gdLst/>
              <a:ahLst/>
              <a:cxnLst/>
              <a:rect l="l" t="t" r="r" b="b"/>
              <a:pathLst>
                <a:path w="612775" h="389254">
                  <a:moveTo>
                    <a:pt x="491871" y="329564"/>
                  </a:moveTo>
                  <a:lnTo>
                    <a:pt x="484124" y="334137"/>
                  </a:lnTo>
                  <a:lnTo>
                    <a:pt x="481995" y="342149"/>
                  </a:lnTo>
                  <a:lnTo>
                    <a:pt x="480187" y="349504"/>
                  </a:lnTo>
                  <a:lnTo>
                    <a:pt x="484886" y="357251"/>
                  </a:lnTo>
                  <a:lnTo>
                    <a:pt x="612521" y="389255"/>
                  </a:lnTo>
                  <a:lnTo>
                    <a:pt x="609861" y="379603"/>
                  </a:lnTo>
                  <a:lnTo>
                    <a:pt x="582295" y="379603"/>
                  </a:lnTo>
                  <a:lnTo>
                    <a:pt x="570102" y="367792"/>
                  </a:lnTo>
                  <a:lnTo>
                    <a:pt x="542330" y="342149"/>
                  </a:lnTo>
                  <a:lnTo>
                    <a:pt x="491871" y="329564"/>
                  </a:lnTo>
                  <a:close/>
                </a:path>
                <a:path w="612775" h="389254">
                  <a:moveTo>
                    <a:pt x="542330" y="342149"/>
                  </a:moveTo>
                  <a:lnTo>
                    <a:pt x="570484" y="368046"/>
                  </a:lnTo>
                  <a:lnTo>
                    <a:pt x="582295" y="379603"/>
                  </a:lnTo>
                  <a:lnTo>
                    <a:pt x="588487" y="373253"/>
                  </a:lnTo>
                  <a:lnTo>
                    <a:pt x="578485" y="373253"/>
                  </a:lnTo>
                  <a:lnTo>
                    <a:pt x="571941" y="349533"/>
                  </a:lnTo>
                  <a:lnTo>
                    <a:pt x="542330" y="342149"/>
                  </a:lnTo>
                  <a:close/>
                </a:path>
                <a:path w="612775" h="389254">
                  <a:moveTo>
                    <a:pt x="569722" y="257810"/>
                  </a:moveTo>
                  <a:lnTo>
                    <a:pt x="562101" y="259969"/>
                  </a:lnTo>
                  <a:lnTo>
                    <a:pt x="554481" y="262000"/>
                  </a:lnTo>
                  <a:lnTo>
                    <a:pt x="550037" y="269875"/>
                  </a:lnTo>
                  <a:lnTo>
                    <a:pt x="552069" y="277495"/>
                  </a:lnTo>
                  <a:lnTo>
                    <a:pt x="564968" y="324255"/>
                  </a:lnTo>
                  <a:lnTo>
                    <a:pt x="589915" y="347218"/>
                  </a:lnTo>
                  <a:lnTo>
                    <a:pt x="602234" y="359156"/>
                  </a:lnTo>
                  <a:lnTo>
                    <a:pt x="582295" y="379603"/>
                  </a:lnTo>
                  <a:lnTo>
                    <a:pt x="609861" y="379603"/>
                  </a:lnTo>
                  <a:lnTo>
                    <a:pt x="579627" y="269875"/>
                  </a:lnTo>
                  <a:lnTo>
                    <a:pt x="577596" y="262382"/>
                  </a:lnTo>
                  <a:lnTo>
                    <a:pt x="569722" y="257810"/>
                  </a:lnTo>
                  <a:close/>
                </a:path>
                <a:path w="612775" h="389254">
                  <a:moveTo>
                    <a:pt x="571941" y="349533"/>
                  </a:moveTo>
                  <a:lnTo>
                    <a:pt x="578485" y="373253"/>
                  </a:lnTo>
                  <a:lnTo>
                    <a:pt x="595756" y="355473"/>
                  </a:lnTo>
                  <a:lnTo>
                    <a:pt x="571941" y="349533"/>
                  </a:lnTo>
                  <a:close/>
                </a:path>
                <a:path w="612775" h="389254">
                  <a:moveTo>
                    <a:pt x="564968" y="324255"/>
                  </a:moveTo>
                  <a:lnTo>
                    <a:pt x="571941" y="349533"/>
                  </a:lnTo>
                  <a:lnTo>
                    <a:pt x="595756" y="355473"/>
                  </a:lnTo>
                  <a:lnTo>
                    <a:pt x="578485" y="373253"/>
                  </a:lnTo>
                  <a:lnTo>
                    <a:pt x="588487" y="373253"/>
                  </a:lnTo>
                  <a:lnTo>
                    <a:pt x="602234" y="359156"/>
                  </a:lnTo>
                  <a:lnTo>
                    <a:pt x="589915" y="347218"/>
                  </a:lnTo>
                  <a:lnTo>
                    <a:pt x="564968" y="324255"/>
                  </a:lnTo>
                  <a:close/>
                </a:path>
                <a:path w="612775" h="389254">
                  <a:moveTo>
                    <a:pt x="570102" y="367792"/>
                  </a:moveTo>
                  <a:lnTo>
                    <a:pt x="570365" y="368046"/>
                  </a:lnTo>
                  <a:lnTo>
                    <a:pt x="570102" y="367792"/>
                  </a:lnTo>
                  <a:close/>
                </a:path>
                <a:path w="612775" h="389254">
                  <a:moveTo>
                    <a:pt x="570207" y="367792"/>
                  </a:moveTo>
                  <a:lnTo>
                    <a:pt x="570484" y="368046"/>
                  </a:lnTo>
                  <a:lnTo>
                    <a:pt x="570207" y="367792"/>
                  </a:lnTo>
                  <a:close/>
                </a:path>
                <a:path w="612775" h="389254">
                  <a:moveTo>
                    <a:pt x="568605" y="337438"/>
                  </a:moveTo>
                  <a:lnTo>
                    <a:pt x="537210" y="337438"/>
                  </a:lnTo>
                  <a:lnTo>
                    <a:pt x="542330" y="342149"/>
                  </a:lnTo>
                  <a:lnTo>
                    <a:pt x="571941" y="349533"/>
                  </a:lnTo>
                  <a:lnTo>
                    <a:pt x="568605" y="337438"/>
                  </a:lnTo>
                  <a:close/>
                </a:path>
                <a:path w="612775" h="389254">
                  <a:moveTo>
                    <a:pt x="547013" y="308229"/>
                  </a:moveTo>
                  <a:lnTo>
                    <a:pt x="503427" y="308229"/>
                  </a:lnTo>
                  <a:lnTo>
                    <a:pt x="537591" y="337820"/>
                  </a:lnTo>
                  <a:lnTo>
                    <a:pt x="537210" y="337438"/>
                  </a:lnTo>
                  <a:lnTo>
                    <a:pt x="568605" y="337438"/>
                  </a:lnTo>
                  <a:lnTo>
                    <a:pt x="564968" y="324255"/>
                  </a:lnTo>
                  <a:lnTo>
                    <a:pt x="556387" y="316357"/>
                  </a:lnTo>
                  <a:lnTo>
                    <a:pt x="547013" y="308229"/>
                  </a:lnTo>
                  <a:close/>
                </a:path>
                <a:path w="612775" h="389254">
                  <a:moveTo>
                    <a:pt x="446114" y="226568"/>
                  </a:moveTo>
                  <a:lnTo>
                    <a:pt x="397510" y="226568"/>
                  </a:lnTo>
                  <a:lnTo>
                    <a:pt x="433959" y="252984"/>
                  </a:lnTo>
                  <a:lnTo>
                    <a:pt x="469265" y="280162"/>
                  </a:lnTo>
                  <a:lnTo>
                    <a:pt x="503681" y="308483"/>
                  </a:lnTo>
                  <a:lnTo>
                    <a:pt x="503427" y="308229"/>
                  </a:lnTo>
                  <a:lnTo>
                    <a:pt x="547013" y="308229"/>
                  </a:lnTo>
                  <a:lnTo>
                    <a:pt x="521970" y="286512"/>
                  </a:lnTo>
                  <a:lnTo>
                    <a:pt x="486791" y="257683"/>
                  </a:lnTo>
                  <a:lnTo>
                    <a:pt x="450850" y="229997"/>
                  </a:lnTo>
                  <a:lnTo>
                    <a:pt x="446114" y="226568"/>
                  </a:lnTo>
                  <a:close/>
                </a:path>
                <a:path w="612775" h="389254">
                  <a:moveTo>
                    <a:pt x="468884" y="279908"/>
                  </a:moveTo>
                  <a:lnTo>
                    <a:pt x="469193" y="280162"/>
                  </a:lnTo>
                  <a:lnTo>
                    <a:pt x="468884" y="279908"/>
                  </a:lnTo>
                  <a:close/>
                </a:path>
                <a:path w="612775" h="389254">
                  <a:moveTo>
                    <a:pt x="433577" y="252730"/>
                  </a:moveTo>
                  <a:lnTo>
                    <a:pt x="433908" y="252984"/>
                  </a:lnTo>
                  <a:lnTo>
                    <a:pt x="433577" y="252730"/>
                  </a:lnTo>
                  <a:close/>
                </a:path>
                <a:path w="612775" h="389254">
                  <a:moveTo>
                    <a:pt x="411401" y="201549"/>
                  </a:moveTo>
                  <a:lnTo>
                    <a:pt x="360552" y="201549"/>
                  </a:lnTo>
                  <a:lnTo>
                    <a:pt x="360934" y="201802"/>
                  </a:lnTo>
                  <a:lnTo>
                    <a:pt x="397764" y="226822"/>
                  </a:lnTo>
                  <a:lnTo>
                    <a:pt x="397510" y="226568"/>
                  </a:lnTo>
                  <a:lnTo>
                    <a:pt x="446114" y="226568"/>
                  </a:lnTo>
                  <a:lnTo>
                    <a:pt x="414020" y="203326"/>
                  </a:lnTo>
                  <a:lnTo>
                    <a:pt x="411401" y="201549"/>
                  </a:lnTo>
                  <a:close/>
                </a:path>
                <a:path w="612775" h="389254">
                  <a:moveTo>
                    <a:pt x="360809" y="201723"/>
                  </a:moveTo>
                  <a:close/>
                </a:path>
                <a:path w="612775" h="389254">
                  <a:moveTo>
                    <a:pt x="376031" y="177546"/>
                  </a:moveTo>
                  <a:lnTo>
                    <a:pt x="323088" y="177546"/>
                  </a:lnTo>
                  <a:lnTo>
                    <a:pt x="360809" y="201723"/>
                  </a:lnTo>
                  <a:lnTo>
                    <a:pt x="360552" y="201549"/>
                  </a:lnTo>
                  <a:lnTo>
                    <a:pt x="411401" y="201549"/>
                  </a:lnTo>
                  <a:lnTo>
                    <a:pt x="376031" y="177546"/>
                  </a:lnTo>
                  <a:close/>
                </a:path>
                <a:path w="612775" h="389254">
                  <a:moveTo>
                    <a:pt x="340312" y="154686"/>
                  </a:moveTo>
                  <a:lnTo>
                    <a:pt x="284734" y="154686"/>
                  </a:lnTo>
                  <a:lnTo>
                    <a:pt x="323469" y="177800"/>
                  </a:lnTo>
                  <a:lnTo>
                    <a:pt x="323088" y="177546"/>
                  </a:lnTo>
                  <a:lnTo>
                    <a:pt x="376031" y="177546"/>
                  </a:lnTo>
                  <a:lnTo>
                    <a:pt x="340312" y="154686"/>
                  </a:lnTo>
                  <a:close/>
                </a:path>
                <a:path w="612775" h="389254">
                  <a:moveTo>
                    <a:pt x="245872" y="132969"/>
                  </a:moveTo>
                  <a:lnTo>
                    <a:pt x="285115" y="154939"/>
                  </a:lnTo>
                  <a:lnTo>
                    <a:pt x="284734" y="154686"/>
                  </a:lnTo>
                  <a:lnTo>
                    <a:pt x="340312" y="154686"/>
                  </a:lnTo>
                  <a:lnTo>
                    <a:pt x="338327" y="153415"/>
                  </a:lnTo>
                  <a:lnTo>
                    <a:pt x="304314" y="133096"/>
                  </a:lnTo>
                  <a:lnTo>
                    <a:pt x="246252" y="133096"/>
                  </a:lnTo>
                  <a:lnTo>
                    <a:pt x="245872" y="132969"/>
                  </a:lnTo>
                  <a:close/>
                </a:path>
                <a:path w="612775" h="389254">
                  <a:moveTo>
                    <a:pt x="206375" y="112395"/>
                  </a:moveTo>
                  <a:lnTo>
                    <a:pt x="246252" y="133096"/>
                  </a:lnTo>
                  <a:lnTo>
                    <a:pt x="304314" y="133096"/>
                  </a:lnTo>
                  <a:lnTo>
                    <a:pt x="299212" y="130048"/>
                  </a:lnTo>
                  <a:lnTo>
                    <a:pt x="267786" y="112522"/>
                  </a:lnTo>
                  <a:lnTo>
                    <a:pt x="206755" y="112522"/>
                  </a:lnTo>
                  <a:lnTo>
                    <a:pt x="206375" y="112395"/>
                  </a:lnTo>
                  <a:close/>
                </a:path>
                <a:path w="612775" h="389254">
                  <a:moveTo>
                    <a:pt x="120413" y="41656"/>
                  </a:moveTo>
                  <a:lnTo>
                    <a:pt x="42291" y="41656"/>
                  </a:lnTo>
                  <a:lnTo>
                    <a:pt x="84581" y="57658"/>
                  </a:lnTo>
                  <a:lnTo>
                    <a:pt x="125856" y="74802"/>
                  </a:lnTo>
                  <a:lnTo>
                    <a:pt x="166624" y="93090"/>
                  </a:lnTo>
                  <a:lnTo>
                    <a:pt x="206755" y="112522"/>
                  </a:lnTo>
                  <a:lnTo>
                    <a:pt x="267786" y="112522"/>
                  </a:lnTo>
                  <a:lnTo>
                    <a:pt x="259588" y="107950"/>
                  </a:lnTo>
                  <a:lnTo>
                    <a:pt x="219328" y="86868"/>
                  </a:lnTo>
                  <a:lnTo>
                    <a:pt x="178562" y="67183"/>
                  </a:lnTo>
                  <a:lnTo>
                    <a:pt x="137032" y="48513"/>
                  </a:lnTo>
                  <a:lnTo>
                    <a:pt x="120413" y="41656"/>
                  </a:lnTo>
                  <a:close/>
                </a:path>
                <a:path w="612775" h="389254">
                  <a:moveTo>
                    <a:pt x="166243" y="92963"/>
                  </a:moveTo>
                  <a:lnTo>
                    <a:pt x="166506" y="93090"/>
                  </a:lnTo>
                  <a:lnTo>
                    <a:pt x="166243" y="92963"/>
                  </a:lnTo>
                  <a:close/>
                </a:path>
                <a:path w="612775" h="389254">
                  <a:moveTo>
                    <a:pt x="125475" y="74675"/>
                  </a:moveTo>
                  <a:lnTo>
                    <a:pt x="125759" y="74802"/>
                  </a:lnTo>
                  <a:lnTo>
                    <a:pt x="125475" y="74675"/>
                  </a:lnTo>
                  <a:close/>
                </a:path>
                <a:path w="612775" h="389254">
                  <a:moveTo>
                    <a:pt x="84200" y="57531"/>
                  </a:moveTo>
                  <a:lnTo>
                    <a:pt x="84507" y="57658"/>
                  </a:lnTo>
                  <a:lnTo>
                    <a:pt x="84200" y="57531"/>
                  </a:lnTo>
                  <a:close/>
                </a:path>
                <a:path w="612775" h="389254">
                  <a:moveTo>
                    <a:pt x="9271" y="0"/>
                  </a:moveTo>
                  <a:lnTo>
                    <a:pt x="0" y="27050"/>
                  </a:lnTo>
                  <a:lnTo>
                    <a:pt x="42672" y="41910"/>
                  </a:lnTo>
                  <a:lnTo>
                    <a:pt x="42291" y="41656"/>
                  </a:lnTo>
                  <a:lnTo>
                    <a:pt x="120413" y="41656"/>
                  </a:lnTo>
                  <a:lnTo>
                    <a:pt x="94869" y="31114"/>
                  </a:lnTo>
                  <a:lnTo>
                    <a:pt x="52324" y="148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404" y="3820668"/>
              <a:ext cx="2447925" cy="929640"/>
            </a:xfrm>
            <a:custGeom>
              <a:avLst/>
              <a:gdLst/>
              <a:ahLst/>
              <a:cxnLst/>
              <a:rect l="l" t="t" r="r" b="b"/>
              <a:pathLst>
                <a:path w="2447925" h="929639">
                  <a:moveTo>
                    <a:pt x="0" y="154939"/>
                  </a:moveTo>
                  <a:lnTo>
                    <a:pt x="7896" y="105956"/>
                  </a:lnTo>
                  <a:lnTo>
                    <a:pt x="29886" y="63422"/>
                  </a:lnTo>
                  <a:lnTo>
                    <a:pt x="63422" y="29886"/>
                  </a:lnTo>
                  <a:lnTo>
                    <a:pt x="105956" y="7896"/>
                  </a:lnTo>
                  <a:lnTo>
                    <a:pt x="154940" y="0"/>
                  </a:lnTo>
                  <a:lnTo>
                    <a:pt x="2292604" y="0"/>
                  </a:lnTo>
                  <a:lnTo>
                    <a:pt x="2341587" y="7896"/>
                  </a:lnTo>
                  <a:lnTo>
                    <a:pt x="2384121" y="29886"/>
                  </a:lnTo>
                  <a:lnTo>
                    <a:pt x="2417657" y="63422"/>
                  </a:lnTo>
                  <a:lnTo>
                    <a:pt x="2439647" y="105956"/>
                  </a:lnTo>
                  <a:lnTo>
                    <a:pt x="2447544" y="154939"/>
                  </a:lnTo>
                  <a:lnTo>
                    <a:pt x="2447544" y="774699"/>
                  </a:lnTo>
                  <a:lnTo>
                    <a:pt x="2439647" y="823683"/>
                  </a:lnTo>
                  <a:lnTo>
                    <a:pt x="2417657" y="866217"/>
                  </a:lnTo>
                  <a:lnTo>
                    <a:pt x="2384121" y="899753"/>
                  </a:lnTo>
                  <a:lnTo>
                    <a:pt x="2341587" y="921743"/>
                  </a:lnTo>
                  <a:lnTo>
                    <a:pt x="2292604" y="929639"/>
                  </a:lnTo>
                  <a:lnTo>
                    <a:pt x="154940" y="929639"/>
                  </a:lnTo>
                  <a:lnTo>
                    <a:pt x="105956" y="921743"/>
                  </a:lnTo>
                  <a:lnTo>
                    <a:pt x="63422" y="899753"/>
                  </a:lnTo>
                  <a:lnTo>
                    <a:pt x="29886" y="866217"/>
                  </a:lnTo>
                  <a:lnTo>
                    <a:pt x="7896" y="823683"/>
                  </a:lnTo>
                  <a:lnTo>
                    <a:pt x="0" y="774699"/>
                  </a:lnTo>
                  <a:lnTo>
                    <a:pt x="0" y="154939"/>
                  </a:lnTo>
                  <a:close/>
                </a:path>
              </a:pathLst>
            </a:custGeom>
            <a:ln w="28575">
              <a:solidFill>
                <a:srgbClr val="008146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727757" y="6215549"/>
            <a:ext cx="2528768" cy="87381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lnSpc>
                <a:spcPts val="1965"/>
              </a:lnSpc>
              <a:spcBef>
                <a:spcPts val="156"/>
              </a:spcBef>
            </a:pP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Serveur</a:t>
            </a:r>
            <a:r>
              <a:rPr sz="1715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(Serveur</a:t>
            </a:r>
            <a:r>
              <a:rPr sz="171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web</a:t>
            </a:r>
            <a:r>
              <a:rPr sz="1715" b="1" spc="23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/</a:t>
            </a:r>
            <a:endParaRPr sz="1715">
              <a:latin typeface="Calibri"/>
              <a:cs typeface="Calibri"/>
            </a:endParaRPr>
          </a:p>
          <a:p>
            <a:pPr marL="19802">
              <a:lnSpc>
                <a:spcPts val="1965"/>
              </a:lnSpc>
            </a:pP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Serveur</a:t>
            </a:r>
            <a:r>
              <a:rPr sz="171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d’application)</a:t>
            </a:r>
            <a:endParaRPr sz="1715">
              <a:latin typeface="Calibri"/>
              <a:cs typeface="Calibri"/>
            </a:endParaRPr>
          </a:p>
          <a:p>
            <a:pPr marL="19802">
              <a:spcBef>
                <a:spcPts val="569"/>
              </a:spcBef>
            </a:pP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Programmes,</a:t>
            </a:r>
            <a:r>
              <a:rPr sz="1715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spc="-8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71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715" dirty="0">
                <a:solidFill>
                  <a:srgbClr val="555555"/>
                </a:solidFill>
                <a:latin typeface="Calibri"/>
                <a:cs typeface="Calibri"/>
              </a:rPr>
              <a:t>BD</a:t>
            </a:r>
            <a:endParaRPr sz="1715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54678" y="7662116"/>
            <a:ext cx="4416927" cy="2162423"/>
            <a:chOff x="4921948" y="4917059"/>
            <a:chExt cx="2832735" cy="1386840"/>
          </a:xfrm>
        </p:grpSpPr>
        <p:sp>
          <p:nvSpPr>
            <p:cNvPr id="19" name="object 19"/>
            <p:cNvSpPr/>
            <p:nvPr/>
          </p:nvSpPr>
          <p:spPr>
            <a:xfrm>
              <a:off x="7136891" y="4917059"/>
              <a:ext cx="617855" cy="411480"/>
            </a:xfrm>
            <a:custGeom>
              <a:avLst/>
              <a:gdLst/>
              <a:ahLst/>
              <a:cxnLst/>
              <a:rect l="l" t="t" r="r" b="b"/>
              <a:pathLst>
                <a:path w="617854" h="411479">
                  <a:moveTo>
                    <a:pt x="94487" y="285369"/>
                  </a:moveTo>
                  <a:lnTo>
                    <a:pt x="85471" y="286131"/>
                  </a:lnTo>
                  <a:lnTo>
                    <a:pt x="0" y="386080"/>
                  </a:lnTo>
                  <a:lnTo>
                    <a:pt x="129158" y="411353"/>
                  </a:lnTo>
                  <a:lnTo>
                    <a:pt x="136651" y="406273"/>
                  </a:lnTo>
                  <a:lnTo>
                    <a:pt x="139700" y="390779"/>
                  </a:lnTo>
                  <a:lnTo>
                    <a:pt x="139355" y="390271"/>
                  </a:lnTo>
                  <a:lnTo>
                    <a:pt x="31368" y="390271"/>
                  </a:lnTo>
                  <a:lnTo>
                    <a:pt x="21971" y="363220"/>
                  </a:lnTo>
                  <a:lnTo>
                    <a:pt x="37600" y="357886"/>
                  </a:lnTo>
                  <a:lnTo>
                    <a:pt x="73375" y="344238"/>
                  </a:lnTo>
                  <a:lnTo>
                    <a:pt x="107187" y="304673"/>
                  </a:lnTo>
                  <a:lnTo>
                    <a:pt x="106552" y="295656"/>
                  </a:lnTo>
                  <a:lnTo>
                    <a:pt x="94487" y="285369"/>
                  </a:lnTo>
                  <a:close/>
                </a:path>
                <a:path w="617854" h="411479">
                  <a:moveTo>
                    <a:pt x="61812" y="357759"/>
                  </a:moveTo>
                  <a:lnTo>
                    <a:pt x="37973" y="357759"/>
                  </a:lnTo>
                  <a:lnTo>
                    <a:pt x="21971" y="363220"/>
                  </a:lnTo>
                  <a:lnTo>
                    <a:pt x="31368" y="390271"/>
                  </a:lnTo>
                  <a:lnTo>
                    <a:pt x="43560" y="386080"/>
                  </a:lnTo>
                  <a:lnTo>
                    <a:pt x="37591" y="386080"/>
                  </a:lnTo>
                  <a:lnTo>
                    <a:pt x="29463" y="362712"/>
                  </a:lnTo>
                  <a:lnTo>
                    <a:pt x="57576" y="362712"/>
                  </a:lnTo>
                  <a:lnTo>
                    <a:pt x="61812" y="357759"/>
                  </a:lnTo>
                  <a:close/>
                </a:path>
                <a:path w="617854" h="411479">
                  <a:moveTo>
                    <a:pt x="79566" y="372514"/>
                  </a:moveTo>
                  <a:lnTo>
                    <a:pt x="47625" y="384683"/>
                  </a:lnTo>
                  <a:lnTo>
                    <a:pt x="31368" y="390271"/>
                  </a:lnTo>
                  <a:lnTo>
                    <a:pt x="139355" y="390271"/>
                  </a:lnTo>
                  <a:lnTo>
                    <a:pt x="134619" y="383286"/>
                  </a:lnTo>
                  <a:lnTo>
                    <a:pt x="79566" y="372514"/>
                  </a:lnTo>
                  <a:close/>
                </a:path>
                <a:path w="617854" h="411479">
                  <a:moveTo>
                    <a:pt x="29463" y="362712"/>
                  </a:moveTo>
                  <a:lnTo>
                    <a:pt x="37591" y="386080"/>
                  </a:lnTo>
                  <a:lnTo>
                    <a:pt x="53547" y="367423"/>
                  </a:lnTo>
                  <a:lnTo>
                    <a:pt x="29463" y="362712"/>
                  </a:lnTo>
                  <a:close/>
                </a:path>
                <a:path w="617854" h="411479">
                  <a:moveTo>
                    <a:pt x="53547" y="367423"/>
                  </a:moveTo>
                  <a:lnTo>
                    <a:pt x="37591" y="386080"/>
                  </a:lnTo>
                  <a:lnTo>
                    <a:pt x="43560" y="386080"/>
                  </a:lnTo>
                  <a:lnTo>
                    <a:pt x="47625" y="384683"/>
                  </a:lnTo>
                  <a:lnTo>
                    <a:pt x="79566" y="372514"/>
                  </a:lnTo>
                  <a:lnTo>
                    <a:pt x="53547" y="367423"/>
                  </a:lnTo>
                  <a:close/>
                </a:path>
                <a:path w="617854" h="411479">
                  <a:moveTo>
                    <a:pt x="152830" y="341757"/>
                  </a:moveTo>
                  <a:lnTo>
                    <a:pt x="79882" y="341757"/>
                  </a:lnTo>
                  <a:lnTo>
                    <a:pt x="73375" y="344238"/>
                  </a:lnTo>
                  <a:lnTo>
                    <a:pt x="53547" y="367423"/>
                  </a:lnTo>
                  <a:lnTo>
                    <a:pt x="79566" y="372514"/>
                  </a:lnTo>
                  <a:lnTo>
                    <a:pt x="90297" y="368427"/>
                  </a:lnTo>
                  <a:lnTo>
                    <a:pt x="132206" y="351028"/>
                  </a:lnTo>
                  <a:lnTo>
                    <a:pt x="152830" y="341757"/>
                  </a:lnTo>
                  <a:close/>
                </a:path>
                <a:path w="617854" h="411479">
                  <a:moveTo>
                    <a:pt x="57576" y="362712"/>
                  </a:moveTo>
                  <a:lnTo>
                    <a:pt x="29463" y="362712"/>
                  </a:lnTo>
                  <a:lnTo>
                    <a:pt x="53547" y="367423"/>
                  </a:lnTo>
                  <a:lnTo>
                    <a:pt x="57576" y="362712"/>
                  </a:lnTo>
                  <a:close/>
                </a:path>
                <a:path w="617854" h="411479">
                  <a:moveTo>
                    <a:pt x="73375" y="344238"/>
                  </a:moveTo>
                  <a:lnTo>
                    <a:pt x="37591" y="357886"/>
                  </a:lnTo>
                  <a:lnTo>
                    <a:pt x="37973" y="357759"/>
                  </a:lnTo>
                  <a:lnTo>
                    <a:pt x="61812" y="357759"/>
                  </a:lnTo>
                  <a:lnTo>
                    <a:pt x="73375" y="344238"/>
                  </a:lnTo>
                  <a:close/>
                </a:path>
                <a:path w="617854" h="411479">
                  <a:moveTo>
                    <a:pt x="189415" y="324739"/>
                  </a:moveTo>
                  <a:lnTo>
                    <a:pt x="121157" y="324739"/>
                  </a:lnTo>
                  <a:lnTo>
                    <a:pt x="79501" y="341884"/>
                  </a:lnTo>
                  <a:lnTo>
                    <a:pt x="79882" y="341757"/>
                  </a:lnTo>
                  <a:lnTo>
                    <a:pt x="152830" y="341757"/>
                  </a:lnTo>
                  <a:lnTo>
                    <a:pt x="173735" y="332359"/>
                  </a:lnTo>
                  <a:lnTo>
                    <a:pt x="189415" y="324739"/>
                  </a:lnTo>
                  <a:close/>
                </a:path>
                <a:path w="617854" h="411479">
                  <a:moveTo>
                    <a:pt x="161798" y="306324"/>
                  </a:moveTo>
                  <a:lnTo>
                    <a:pt x="120776" y="324866"/>
                  </a:lnTo>
                  <a:lnTo>
                    <a:pt x="121157" y="324739"/>
                  </a:lnTo>
                  <a:lnTo>
                    <a:pt x="189415" y="324739"/>
                  </a:lnTo>
                  <a:lnTo>
                    <a:pt x="214502" y="312547"/>
                  </a:lnTo>
                  <a:lnTo>
                    <a:pt x="225901" y="306578"/>
                  </a:lnTo>
                  <a:lnTo>
                    <a:pt x="161416" y="306578"/>
                  </a:lnTo>
                  <a:lnTo>
                    <a:pt x="161798" y="306324"/>
                  </a:lnTo>
                  <a:close/>
                </a:path>
                <a:path w="617854" h="411479">
                  <a:moveTo>
                    <a:pt x="201929" y="286893"/>
                  </a:moveTo>
                  <a:lnTo>
                    <a:pt x="161416" y="306578"/>
                  </a:lnTo>
                  <a:lnTo>
                    <a:pt x="225901" y="306578"/>
                  </a:lnTo>
                  <a:lnTo>
                    <a:pt x="254761" y="291465"/>
                  </a:lnTo>
                  <a:lnTo>
                    <a:pt x="262504" y="287147"/>
                  </a:lnTo>
                  <a:lnTo>
                    <a:pt x="201549" y="287147"/>
                  </a:lnTo>
                  <a:lnTo>
                    <a:pt x="201929" y="286893"/>
                  </a:lnTo>
                  <a:close/>
                </a:path>
                <a:path w="617854" h="411479">
                  <a:moveTo>
                    <a:pt x="299471" y="266319"/>
                  </a:moveTo>
                  <a:lnTo>
                    <a:pt x="241426" y="266319"/>
                  </a:lnTo>
                  <a:lnTo>
                    <a:pt x="201549" y="287147"/>
                  </a:lnTo>
                  <a:lnTo>
                    <a:pt x="262504" y="287147"/>
                  </a:lnTo>
                  <a:lnTo>
                    <a:pt x="294385" y="269367"/>
                  </a:lnTo>
                  <a:lnTo>
                    <a:pt x="299471" y="266319"/>
                  </a:lnTo>
                  <a:close/>
                </a:path>
                <a:path w="617854" h="411479">
                  <a:moveTo>
                    <a:pt x="335557" y="244602"/>
                  </a:moveTo>
                  <a:lnTo>
                    <a:pt x="280288" y="244602"/>
                  </a:lnTo>
                  <a:lnTo>
                    <a:pt x="241046" y="266446"/>
                  </a:lnTo>
                  <a:lnTo>
                    <a:pt x="241426" y="266319"/>
                  </a:lnTo>
                  <a:lnTo>
                    <a:pt x="299471" y="266319"/>
                  </a:lnTo>
                  <a:lnTo>
                    <a:pt x="333375" y="245999"/>
                  </a:lnTo>
                  <a:lnTo>
                    <a:pt x="335557" y="244602"/>
                  </a:lnTo>
                  <a:close/>
                </a:path>
                <a:path w="617854" h="411479">
                  <a:moveTo>
                    <a:pt x="406822" y="197612"/>
                  </a:moveTo>
                  <a:lnTo>
                    <a:pt x="355980" y="197612"/>
                  </a:lnTo>
                  <a:lnTo>
                    <a:pt x="318134" y="221869"/>
                  </a:lnTo>
                  <a:lnTo>
                    <a:pt x="279907" y="244729"/>
                  </a:lnTo>
                  <a:lnTo>
                    <a:pt x="280288" y="244602"/>
                  </a:lnTo>
                  <a:lnTo>
                    <a:pt x="335557" y="244602"/>
                  </a:lnTo>
                  <a:lnTo>
                    <a:pt x="371475" y="221615"/>
                  </a:lnTo>
                  <a:lnTo>
                    <a:pt x="406822" y="197612"/>
                  </a:lnTo>
                  <a:close/>
                </a:path>
                <a:path w="617854" h="411479">
                  <a:moveTo>
                    <a:pt x="318515" y="221615"/>
                  </a:moveTo>
                  <a:lnTo>
                    <a:pt x="318091" y="221869"/>
                  </a:lnTo>
                  <a:lnTo>
                    <a:pt x="318515" y="221615"/>
                  </a:lnTo>
                  <a:close/>
                </a:path>
                <a:path w="617854" h="411479">
                  <a:moveTo>
                    <a:pt x="441512" y="172593"/>
                  </a:moveTo>
                  <a:lnTo>
                    <a:pt x="392810" y="172593"/>
                  </a:lnTo>
                  <a:lnTo>
                    <a:pt x="355856" y="197691"/>
                  </a:lnTo>
                  <a:lnTo>
                    <a:pt x="406822" y="197612"/>
                  </a:lnTo>
                  <a:lnTo>
                    <a:pt x="409066" y="196088"/>
                  </a:lnTo>
                  <a:lnTo>
                    <a:pt x="441512" y="172593"/>
                  </a:lnTo>
                  <a:close/>
                </a:path>
                <a:path w="617854" h="411479">
                  <a:moveTo>
                    <a:pt x="597407" y="0"/>
                  </a:moveTo>
                  <a:lnTo>
                    <a:pt x="565023" y="31623"/>
                  </a:lnTo>
                  <a:lnTo>
                    <a:pt x="532129" y="61976"/>
                  </a:lnTo>
                  <a:lnTo>
                    <a:pt x="498348" y="91313"/>
                  </a:lnTo>
                  <a:lnTo>
                    <a:pt x="463930" y="119507"/>
                  </a:lnTo>
                  <a:lnTo>
                    <a:pt x="428625" y="146685"/>
                  </a:lnTo>
                  <a:lnTo>
                    <a:pt x="392429" y="172847"/>
                  </a:lnTo>
                  <a:lnTo>
                    <a:pt x="392810" y="172593"/>
                  </a:lnTo>
                  <a:lnTo>
                    <a:pt x="441512" y="172593"/>
                  </a:lnTo>
                  <a:lnTo>
                    <a:pt x="481837" y="141732"/>
                  </a:lnTo>
                  <a:lnTo>
                    <a:pt x="517016" y="113030"/>
                  </a:lnTo>
                  <a:lnTo>
                    <a:pt x="551433" y="83058"/>
                  </a:lnTo>
                  <a:lnTo>
                    <a:pt x="584834" y="52197"/>
                  </a:lnTo>
                  <a:lnTo>
                    <a:pt x="617347" y="20447"/>
                  </a:lnTo>
                  <a:lnTo>
                    <a:pt x="597407" y="0"/>
                  </a:lnTo>
                  <a:close/>
                </a:path>
                <a:path w="617854" h="411479">
                  <a:moveTo>
                    <a:pt x="428878" y="146431"/>
                  </a:moveTo>
                  <a:lnTo>
                    <a:pt x="428528" y="146685"/>
                  </a:lnTo>
                  <a:lnTo>
                    <a:pt x="428878" y="146431"/>
                  </a:lnTo>
                  <a:close/>
                </a:path>
                <a:path w="617854" h="411479">
                  <a:moveTo>
                    <a:pt x="464184" y="119253"/>
                  </a:moveTo>
                  <a:lnTo>
                    <a:pt x="463855" y="119507"/>
                  </a:lnTo>
                  <a:lnTo>
                    <a:pt x="464184" y="119253"/>
                  </a:lnTo>
                  <a:close/>
                </a:path>
                <a:path w="617854" h="411479">
                  <a:moveTo>
                    <a:pt x="498728" y="90932"/>
                  </a:moveTo>
                  <a:lnTo>
                    <a:pt x="498265" y="91313"/>
                  </a:lnTo>
                  <a:lnTo>
                    <a:pt x="498728" y="90932"/>
                  </a:lnTo>
                  <a:close/>
                </a:path>
                <a:path w="617854" h="411479">
                  <a:moveTo>
                    <a:pt x="532510" y="61595"/>
                  </a:moveTo>
                  <a:lnTo>
                    <a:pt x="532073" y="61976"/>
                  </a:lnTo>
                  <a:lnTo>
                    <a:pt x="532510" y="61595"/>
                  </a:lnTo>
                  <a:close/>
                </a:path>
                <a:path w="617854" h="411479">
                  <a:moveTo>
                    <a:pt x="565276" y="31369"/>
                  </a:moveTo>
                  <a:lnTo>
                    <a:pt x="565001" y="31623"/>
                  </a:lnTo>
                  <a:lnTo>
                    <a:pt x="565276" y="31369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6235" y="5356860"/>
              <a:ext cx="2447925" cy="932815"/>
            </a:xfrm>
            <a:custGeom>
              <a:avLst/>
              <a:gdLst/>
              <a:ahLst/>
              <a:cxnLst/>
              <a:rect l="l" t="t" r="r" b="b"/>
              <a:pathLst>
                <a:path w="2447925" h="932814">
                  <a:moveTo>
                    <a:pt x="0" y="155447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2292095" y="0"/>
                  </a:lnTo>
                  <a:lnTo>
                    <a:pt x="2341229" y="7924"/>
                  </a:lnTo>
                  <a:lnTo>
                    <a:pt x="2383901" y="29992"/>
                  </a:lnTo>
                  <a:lnTo>
                    <a:pt x="2417551" y="63642"/>
                  </a:lnTo>
                  <a:lnTo>
                    <a:pt x="2439619" y="106314"/>
                  </a:lnTo>
                  <a:lnTo>
                    <a:pt x="2447543" y="155447"/>
                  </a:lnTo>
                  <a:lnTo>
                    <a:pt x="2447543" y="777239"/>
                  </a:lnTo>
                  <a:lnTo>
                    <a:pt x="2439619" y="826373"/>
                  </a:lnTo>
                  <a:lnTo>
                    <a:pt x="2417551" y="869045"/>
                  </a:lnTo>
                  <a:lnTo>
                    <a:pt x="2383901" y="902695"/>
                  </a:lnTo>
                  <a:lnTo>
                    <a:pt x="2341229" y="924763"/>
                  </a:lnTo>
                  <a:lnTo>
                    <a:pt x="2292095" y="932688"/>
                  </a:lnTo>
                  <a:lnTo>
                    <a:pt x="155448" y="932688"/>
                  </a:lnTo>
                  <a:lnTo>
                    <a:pt x="106314" y="924763"/>
                  </a:lnTo>
                  <a:lnTo>
                    <a:pt x="63642" y="902695"/>
                  </a:lnTo>
                  <a:lnTo>
                    <a:pt x="29992" y="869045"/>
                  </a:lnTo>
                  <a:lnTo>
                    <a:pt x="7924" y="826373"/>
                  </a:lnTo>
                  <a:lnTo>
                    <a:pt x="0" y="777239"/>
                  </a:lnTo>
                  <a:lnTo>
                    <a:pt x="0" y="155447"/>
                  </a:lnTo>
                  <a:close/>
                </a:path>
              </a:pathLst>
            </a:custGeom>
            <a:ln w="28575">
              <a:solidFill>
                <a:srgbClr val="008146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498383" y="8900281"/>
            <a:ext cx="1507953" cy="28391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715" b="1" spc="-23" dirty="0">
                <a:solidFill>
                  <a:srgbClr val="FF7700"/>
                </a:solidFill>
                <a:latin typeface="Calibri"/>
                <a:cs typeface="Calibri"/>
              </a:rPr>
              <a:t>L</a:t>
            </a:r>
            <a:r>
              <a:rPr sz="1715" b="1" spc="8" dirty="0">
                <a:solidFill>
                  <a:srgbClr val="FF7700"/>
                </a:solidFill>
                <a:latin typeface="Calibri"/>
                <a:cs typeface="Calibri"/>
              </a:rPr>
              <a:t>an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g</a:t>
            </a:r>
            <a:r>
              <a:rPr sz="1715" b="1" spc="8" dirty="0">
                <a:solidFill>
                  <a:srgbClr val="FF7700"/>
                </a:solidFill>
                <a:latin typeface="Calibri"/>
                <a:cs typeface="Calibri"/>
              </a:rPr>
              <a:t>a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ge</a:t>
            </a:r>
            <a:r>
              <a:rPr sz="1715" b="1" spc="-62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715" b="1" spc="-16" dirty="0">
                <a:solidFill>
                  <a:srgbClr val="FF7700"/>
                </a:solidFill>
                <a:latin typeface="Calibri"/>
                <a:cs typeface="Calibri"/>
              </a:rPr>
              <a:t>s</a:t>
            </a: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1715" b="1" spc="-16" dirty="0">
                <a:solidFill>
                  <a:srgbClr val="FF7700"/>
                </a:solidFill>
                <a:latin typeface="Calibri"/>
                <a:cs typeface="Calibri"/>
              </a:rPr>
              <a:t>r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v</a:t>
            </a:r>
            <a:r>
              <a:rPr sz="1715" b="1" spc="-8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1715" b="1" spc="8" dirty="0">
                <a:solidFill>
                  <a:srgbClr val="FF7700"/>
                </a:solidFill>
                <a:latin typeface="Calibri"/>
                <a:cs typeface="Calibri"/>
              </a:rPr>
              <a:t>u</a:t>
            </a:r>
            <a:r>
              <a:rPr sz="1715" b="1" dirty="0">
                <a:solidFill>
                  <a:srgbClr val="FF7700"/>
                </a:solidFill>
                <a:latin typeface="Calibri"/>
                <a:cs typeface="Calibri"/>
              </a:rPr>
              <a:t>r</a:t>
            </a:r>
            <a:endParaRPr sz="1715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48058" y="3854311"/>
            <a:ext cx="8903163" cy="5779333"/>
            <a:chOff x="2416492" y="2474976"/>
            <a:chExt cx="5709920" cy="3706495"/>
          </a:xfrm>
        </p:grpSpPr>
        <p:sp>
          <p:nvSpPr>
            <p:cNvPr id="23" name="object 23"/>
            <p:cNvSpPr/>
            <p:nvPr/>
          </p:nvSpPr>
          <p:spPr>
            <a:xfrm>
              <a:off x="4562728" y="4926711"/>
              <a:ext cx="617855" cy="389890"/>
            </a:xfrm>
            <a:custGeom>
              <a:avLst/>
              <a:gdLst/>
              <a:ahLst/>
              <a:cxnLst/>
              <a:rect l="l" t="t" r="r" b="b"/>
              <a:pathLst>
                <a:path w="617854" h="389889">
                  <a:moveTo>
                    <a:pt x="40596" y="39399"/>
                  </a:moveTo>
                  <a:lnTo>
                    <a:pt x="91312" y="102996"/>
                  </a:lnTo>
                  <a:lnTo>
                    <a:pt x="126873" y="131952"/>
                  </a:lnTo>
                  <a:lnTo>
                    <a:pt x="163195" y="159765"/>
                  </a:lnTo>
                  <a:lnTo>
                    <a:pt x="200406" y="186562"/>
                  </a:lnTo>
                  <a:lnTo>
                    <a:pt x="238251" y="212089"/>
                  </a:lnTo>
                  <a:lnTo>
                    <a:pt x="276733" y="236474"/>
                  </a:lnTo>
                  <a:lnTo>
                    <a:pt x="316103" y="259841"/>
                  </a:lnTo>
                  <a:lnTo>
                    <a:pt x="355981" y="281939"/>
                  </a:lnTo>
                  <a:lnTo>
                    <a:pt x="396621" y="302894"/>
                  </a:lnTo>
                  <a:lnTo>
                    <a:pt x="437896" y="322706"/>
                  </a:lnTo>
                  <a:lnTo>
                    <a:pt x="479679" y="341248"/>
                  </a:lnTo>
                  <a:lnTo>
                    <a:pt x="522224" y="358647"/>
                  </a:lnTo>
                  <a:lnTo>
                    <a:pt x="565150" y="374776"/>
                  </a:lnTo>
                  <a:lnTo>
                    <a:pt x="608457" y="389508"/>
                  </a:lnTo>
                  <a:lnTo>
                    <a:pt x="617728" y="362457"/>
                  </a:lnTo>
                  <a:lnTo>
                    <a:pt x="574675" y="347725"/>
                  </a:lnTo>
                  <a:lnTo>
                    <a:pt x="533186" y="332104"/>
                  </a:lnTo>
                  <a:lnTo>
                    <a:pt x="532765" y="332104"/>
                  </a:lnTo>
                  <a:lnTo>
                    <a:pt x="490728" y="314959"/>
                  </a:lnTo>
                  <a:lnTo>
                    <a:pt x="450278" y="296925"/>
                  </a:lnTo>
                  <a:lnTo>
                    <a:pt x="450088" y="296925"/>
                  </a:lnTo>
                  <a:lnTo>
                    <a:pt x="409194" y="277240"/>
                  </a:lnTo>
                  <a:lnTo>
                    <a:pt x="409328" y="277240"/>
                  </a:lnTo>
                  <a:lnTo>
                    <a:pt x="369809" y="256920"/>
                  </a:lnTo>
                  <a:lnTo>
                    <a:pt x="330656" y="235203"/>
                  </a:lnTo>
                  <a:lnTo>
                    <a:pt x="330454" y="235203"/>
                  </a:lnTo>
                  <a:lnTo>
                    <a:pt x="291592" y="212089"/>
                  </a:lnTo>
                  <a:lnTo>
                    <a:pt x="254147" y="188340"/>
                  </a:lnTo>
                  <a:lnTo>
                    <a:pt x="254000" y="188340"/>
                  </a:lnTo>
                  <a:lnTo>
                    <a:pt x="216535" y="162940"/>
                  </a:lnTo>
                  <a:lnTo>
                    <a:pt x="180086" y="136651"/>
                  </a:lnTo>
                  <a:lnTo>
                    <a:pt x="144399" y="109474"/>
                  </a:lnTo>
                  <a:lnTo>
                    <a:pt x="109474" y="81025"/>
                  </a:lnTo>
                  <a:lnTo>
                    <a:pt x="75565" y="51688"/>
                  </a:lnTo>
                  <a:lnTo>
                    <a:pt x="70284" y="46753"/>
                  </a:lnTo>
                  <a:lnTo>
                    <a:pt x="40596" y="39399"/>
                  </a:lnTo>
                  <a:close/>
                </a:path>
                <a:path w="617854" h="389889">
                  <a:moveTo>
                    <a:pt x="574718" y="347725"/>
                  </a:moveTo>
                  <a:lnTo>
                    <a:pt x="575056" y="347852"/>
                  </a:lnTo>
                  <a:lnTo>
                    <a:pt x="574718" y="347725"/>
                  </a:lnTo>
                  <a:close/>
                </a:path>
                <a:path w="617854" h="389889">
                  <a:moveTo>
                    <a:pt x="532511" y="331850"/>
                  </a:moveTo>
                  <a:lnTo>
                    <a:pt x="532765" y="332104"/>
                  </a:lnTo>
                  <a:lnTo>
                    <a:pt x="533186" y="332104"/>
                  </a:lnTo>
                  <a:lnTo>
                    <a:pt x="532511" y="331850"/>
                  </a:lnTo>
                  <a:close/>
                </a:path>
                <a:path w="617854" h="389889">
                  <a:moveTo>
                    <a:pt x="490823" y="314959"/>
                  </a:moveTo>
                  <a:lnTo>
                    <a:pt x="491109" y="315086"/>
                  </a:lnTo>
                  <a:lnTo>
                    <a:pt x="490823" y="314959"/>
                  </a:lnTo>
                  <a:close/>
                </a:path>
                <a:path w="617854" h="389889">
                  <a:moveTo>
                    <a:pt x="449707" y="296671"/>
                  </a:moveTo>
                  <a:lnTo>
                    <a:pt x="450088" y="296925"/>
                  </a:lnTo>
                  <a:lnTo>
                    <a:pt x="450278" y="296925"/>
                  </a:lnTo>
                  <a:lnTo>
                    <a:pt x="449707" y="296671"/>
                  </a:lnTo>
                  <a:close/>
                </a:path>
                <a:path w="617854" h="389889">
                  <a:moveTo>
                    <a:pt x="409328" y="277240"/>
                  </a:moveTo>
                  <a:lnTo>
                    <a:pt x="409194" y="277240"/>
                  </a:lnTo>
                  <a:lnTo>
                    <a:pt x="409575" y="277368"/>
                  </a:lnTo>
                  <a:lnTo>
                    <a:pt x="409328" y="277240"/>
                  </a:lnTo>
                  <a:close/>
                </a:path>
                <a:path w="617854" h="389889">
                  <a:moveTo>
                    <a:pt x="369316" y="256666"/>
                  </a:moveTo>
                  <a:lnTo>
                    <a:pt x="369697" y="256920"/>
                  </a:lnTo>
                  <a:lnTo>
                    <a:pt x="369316" y="256666"/>
                  </a:lnTo>
                  <a:close/>
                </a:path>
                <a:path w="617854" h="389889">
                  <a:moveTo>
                    <a:pt x="330200" y="234950"/>
                  </a:moveTo>
                  <a:lnTo>
                    <a:pt x="330454" y="235203"/>
                  </a:lnTo>
                  <a:lnTo>
                    <a:pt x="330656" y="235203"/>
                  </a:lnTo>
                  <a:lnTo>
                    <a:pt x="330200" y="234950"/>
                  </a:lnTo>
                  <a:close/>
                </a:path>
                <a:path w="617854" h="389889">
                  <a:moveTo>
                    <a:pt x="291645" y="212089"/>
                  </a:moveTo>
                  <a:lnTo>
                    <a:pt x="291846" y="212216"/>
                  </a:lnTo>
                  <a:lnTo>
                    <a:pt x="291645" y="212089"/>
                  </a:lnTo>
                  <a:close/>
                </a:path>
                <a:path w="617854" h="389889">
                  <a:moveTo>
                    <a:pt x="253746" y="188087"/>
                  </a:moveTo>
                  <a:lnTo>
                    <a:pt x="254000" y="188340"/>
                  </a:lnTo>
                  <a:lnTo>
                    <a:pt x="254147" y="188340"/>
                  </a:lnTo>
                  <a:lnTo>
                    <a:pt x="253746" y="188087"/>
                  </a:lnTo>
                  <a:close/>
                </a:path>
                <a:path w="617854" h="389889">
                  <a:moveTo>
                    <a:pt x="216563" y="162940"/>
                  </a:moveTo>
                  <a:lnTo>
                    <a:pt x="216916" y="163194"/>
                  </a:lnTo>
                  <a:lnTo>
                    <a:pt x="216563" y="162940"/>
                  </a:lnTo>
                  <a:close/>
                </a:path>
                <a:path w="617854" h="389889">
                  <a:moveTo>
                    <a:pt x="180133" y="136651"/>
                  </a:moveTo>
                  <a:lnTo>
                    <a:pt x="180467" y="136906"/>
                  </a:lnTo>
                  <a:lnTo>
                    <a:pt x="180133" y="136651"/>
                  </a:lnTo>
                  <a:close/>
                </a:path>
                <a:path w="617854" h="389889">
                  <a:moveTo>
                    <a:pt x="0" y="0"/>
                  </a:moveTo>
                  <a:lnTo>
                    <a:pt x="33274" y="119125"/>
                  </a:lnTo>
                  <a:lnTo>
                    <a:pt x="35306" y="126745"/>
                  </a:lnTo>
                  <a:lnTo>
                    <a:pt x="43180" y="131190"/>
                  </a:lnTo>
                  <a:lnTo>
                    <a:pt x="50800" y="129031"/>
                  </a:lnTo>
                  <a:lnTo>
                    <a:pt x="58420" y="127000"/>
                  </a:lnTo>
                  <a:lnTo>
                    <a:pt x="62865" y="118999"/>
                  </a:lnTo>
                  <a:lnTo>
                    <a:pt x="60706" y="111506"/>
                  </a:lnTo>
                  <a:lnTo>
                    <a:pt x="47697" y="64862"/>
                  </a:lnTo>
                  <a:lnTo>
                    <a:pt x="22860" y="42163"/>
                  </a:lnTo>
                  <a:lnTo>
                    <a:pt x="10413" y="29971"/>
                  </a:lnTo>
                  <a:lnTo>
                    <a:pt x="30225" y="9397"/>
                  </a:lnTo>
                  <a:lnTo>
                    <a:pt x="37993" y="9397"/>
                  </a:lnTo>
                  <a:lnTo>
                    <a:pt x="0" y="0"/>
                  </a:lnTo>
                  <a:close/>
                </a:path>
                <a:path w="617854" h="389889">
                  <a:moveTo>
                    <a:pt x="144467" y="109474"/>
                  </a:moveTo>
                  <a:lnTo>
                    <a:pt x="144780" y="109727"/>
                  </a:lnTo>
                  <a:lnTo>
                    <a:pt x="144467" y="109474"/>
                  </a:lnTo>
                  <a:close/>
                </a:path>
                <a:path w="617854" h="389889">
                  <a:moveTo>
                    <a:pt x="109560" y="81025"/>
                  </a:moveTo>
                  <a:lnTo>
                    <a:pt x="109855" y="81280"/>
                  </a:lnTo>
                  <a:lnTo>
                    <a:pt x="109560" y="81025"/>
                  </a:lnTo>
                  <a:close/>
                </a:path>
                <a:path w="617854" h="389889">
                  <a:moveTo>
                    <a:pt x="30225" y="9397"/>
                  </a:moveTo>
                  <a:lnTo>
                    <a:pt x="10413" y="29971"/>
                  </a:lnTo>
                  <a:lnTo>
                    <a:pt x="22860" y="42163"/>
                  </a:lnTo>
                  <a:lnTo>
                    <a:pt x="47697" y="64862"/>
                  </a:lnTo>
                  <a:lnTo>
                    <a:pt x="40596" y="39399"/>
                  </a:lnTo>
                  <a:lnTo>
                    <a:pt x="16891" y="33527"/>
                  </a:lnTo>
                  <a:lnTo>
                    <a:pt x="34036" y="15875"/>
                  </a:lnTo>
                  <a:lnTo>
                    <a:pt x="36907" y="15875"/>
                  </a:lnTo>
                  <a:lnTo>
                    <a:pt x="30225" y="9397"/>
                  </a:lnTo>
                  <a:close/>
                </a:path>
                <a:path w="617854" h="389889">
                  <a:moveTo>
                    <a:pt x="85742" y="21208"/>
                  </a:moveTo>
                  <a:lnTo>
                    <a:pt x="42418" y="21208"/>
                  </a:lnTo>
                  <a:lnTo>
                    <a:pt x="70284" y="46753"/>
                  </a:lnTo>
                  <a:lnTo>
                    <a:pt x="120904" y="59308"/>
                  </a:lnTo>
                  <a:lnTo>
                    <a:pt x="128650" y="54609"/>
                  </a:lnTo>
                  <a:lnTo>
                    <a:pt x="132461" y="39369"/>
                  </a:lnTo>
                  <a:lnTo>
                    <a:pt x="127762" y="31622"/>
                  </a:lnTo>
                  <a:lnTo>
                    <a:pt x="85742" y="21208"/>
                  </a:lnTo>
                  <a:close/>
                </a:path>
                <a:path w="617854" h="389889">
                  <a:moveTo>
                    <a:pt x="75668" y="51688"/>
                  </a:moveTo>
                  <a:lnTo>
                    <a:pt x="75946" y="51943"/>
                  </a:lnTo>
                  <a:lnTo>
                    <a:pt x="75668" y="51688"/>
                  </a:lnTo>
                  <a:close/>
                </a:path>
                <a:path w="617854" h="389889">
                  <a:moveTo>
                    <a:pt x="36907" y="15875"/>
                  </a:moveTo>
                  <a:lnTo>
                    <a:pt x="34036" y="15875"/>
                  </a:lnTo>
                  <a:lnTo>
                    <a:pt x="40596" y="39399"/>
                  </a:lnTo>
                  <a:lnTo>
                    <a:pt x="70284" y="46753"/>
                  </a:lnTo>
                  <a:lnTo>
                    <a:pt x="42695" y="21462"/>
                  </a:lnTo>
                  <a:lnTo>
                    <a:pt x="36907" y="15875"/>
                  </a:lnTo>
                  <a:close/>
                </a:path>
                <a:path w="617854" h="389889">
                  <a:moveTo>
                    <a:pt x="34036" y="15875"/>
                  </a:moveTo>
                  <a:lnTo>
                    <a:pt x="16891" y="33527"/>
                  </a:lnTo>
                  <a:lnTo>
                    <a:pt x="40596" y="39399"/>
                  </a:lnTo>
                  <a:lnTo>
                    <a:pt x="34036" y="15875"/>
                  </a:lnTo>
                  <a:close/>
                </a:path>
                <a:path w="617854" h="389889">
                  <a:moveTo>
                    <a:pt x="37993" y="9397"/>
                  </a:moveTo>
                  <a:lnTo>
                    <a:pt x="30225" y="9397"/>
                  </a:lnTo>
                  <a:lnTo>
                    <a:pt x="42672" y="21462"/>
                  </a:lnTo>
                  <a:lnTo>
                    <a:pt x="42418" y="21208"/>
                  </a:lnTo>
                  <a:lnTo>
                    <a:pt x="85742" y="21208"/>
                  </a:lnTo>
                  <a:lnTo>
                    <a:pt x="37993" y="9397"/>
                  </a:lnTo>
                  <a:close/>
                </a:path>
                <a:path w="617854" h="389889">
                  <a:moveTo>
                    <a:pt x="42418" y="21208"/>
                  </a:moveTo>
                  <a:lnTo>
                    <a:pt x="42672" y="21462"/>
                  </a:lnTo>
                  <a:lnTo>
                    <a:pt x="42418" y="2120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0779" y="3820668"/>
              <a:ext cx="2447925" cy="929640"/>
            </a:xfrm>
            <a:custGeom>
              <a:avLst/>
              <a:gdLst/>
              <a:ahLst/>
              <a:cxnLst/>
              <a:rect l="l" t="t" r="r" b="b"/>
              <a:pathLst>
                <a:path w="2447925" h="929639">
                  <a:moveTo>
                    <a:pt x="0" y="154939"/>
                  </a:moveTo>
                  <a:lnTo>
                    <a:pt x="7896" y="105956"/>
                  </a:lnTo>
                  <a:lnTo>
                    <a:pt x="29886" y="63422"/>
                  </a:lnTo>
                  <a:lnTo>
                    <a:pt x="63422" y="29886"/>
                  </a:lnTo>
                  <a:lnTo>
                    <a:pt x="105956" y="7896"/>
                  </a:lnTo>
                  <a:lnTo>
                    <a:pt x="154939" y="0"/>
                  </a:lnTo>
                  <a:lnTo>
                    <a:pt x="2292604" y="0"/>
                  </a:lnTo>
                  <a:lnTo>
                    <a:pt x="2341587" y="7896"/>
                  </a:lnTo>
                  <a:lnTo>
                    <a:pt x="2384121" y="29886"/>
                  </a:lnTo>
                  <a:lnTo>
                    <a:pt x="2417657" y="63422"/>
                  </a:lnTo>
                  <a:lnTo>
                    <a:pt x="2439647" y="105956"/>
                  </a:lnTo>
                  <a:lnTo>
                    <a:pt x="2447544" y="154939"/>
                  </a:lnTo>
                  <a:lnTo>
                    <a:pt x="2447544" y="774699"/>
                  </a:lnTo>
                  <a:lnTo>
                    <a:pt x="2439647" y="823683"/>
                  </a:lnTo>
                  <a:lnTo>
                    <a:pt x="2417657" y="866217"/>
                  </a:lnTo>
                  <a:lnTo>
                    <a:pt x="2384121" y="899753"/>
                  </a:lnTo>
                  <a:lnTo>
                    <a:pt x="2341587" y="921743"/>
                  </a:lnTo>
                  <a:lnTo>
                    <a:pt x="2292604" y="929639"/>
                  </a:lnTo>
                  <a:lnTo>
                    <a:pt x="154939" y="929639"/>
                  </a:lnTo>
                  <a:lnTo>
                    <a:pt x="105956" y="921743"/>
                  </a:lnTo>
                  <a:lnTo>
                    <a:pt x="63422" y="899753"/>
                  </a:lnTo>
                  <a:lnTo>
                    <a:pt x="29886" y="866217"/>
                  </a:lnTo>
                  <a:lnTo>
                    <a:pt x="7896" y="823683"/>
                  </a:lnTo>
                  <a:lnTo>
                    <a:pt x="0" y="774699"/>
                  </a:lnTo>
                  <a:lnTo>
                    <a:pt x="0" y="154939"/>
                  </a:lnTo>
                  <a:close/>
                </a:path>
              </a:pathLst>
            </a:custGeom>
            <a:ln w="28575">
              <a:solidFill>
                <a:srgbClr val="008146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2695" y="3242564"/>
              <a:ext cx="622300" cy="412115"/>
            </a:xfrm>
            <a:custGeom>
              <a:avLst/>
              <a:gdLst/>
              <a:ahLst/>
              <a:cxnLst/>
              <a:rect l="l" t="t" r="r" b="b"/>
              <a:pathLst>
                <a:path w="622300" h="412114">
                  <a:moveTo>
                    <a:pt x="542520" y="39022"/>
                  </a:moveTo>
                  <a:lnTo>
                    <a:pt x="488950" y="60578"/>
                  </a:lnTo>
                  <a:lnTo>
                    <a:pt x="447166" y="79121"/>
                  </a:lnTo>
                  <a:lnTo>
                    <a:pt x="406018" y="98933"/>
                  </a:lnTo>
                  <a:lnTo>
                    <a:pt x="365505" y="119887"/>
                  </a:lnTo>
                  <a:lnTo>
                    <a:pt x="325500" y="141986"/>
                  </a:lnTo>
                  <a:lnTo>
                    <a:pt x="286384" y="165353"/>
                  </a:lnTo>
                  <a:lnTo>
                    <a:pt x="247776" y="189737"/>
                  </a:lnTo>
                  <a:lnTo>
                    <a:pt x="210057" y="215264"/>
                  </a:lnTo>
                  <a:lnTo>
                    <a:pt x="172846" y="242062"/>
                  </a:lnTo>
                  <a:lnTo>
                    <a:pt x="136651" y="269748"/>
                  </a:lnTo>
                  <a:lnTo>
                    <a:pt x="101218" y="298703"/>
                  </a:lnTo>
                  <a:lnTo>
                    <a:pt x="66548" y="328549"/>
                  </a:lnTo>
                  <a:lnTo>
                    <a:pt x="32765" y="359537"/>
                  </a:lnTo>
                  <a:lnTo>
                    <a:pt x="0" y="391413"/>
                  </a:lnTo>
                  <a:lnTo>
                    <a:pt x="19938" y="411861"/>
                  </a:lnTo>
                  <a:lnTo>
                    <a:pt x="52450" y="380111"/>
                  </a:lnTo>
                  <a:lnTo>
                    <a:pt x="52612" y="380111"/>
                  </a:lnTo>
                  <a:lnTo>
                    <a:pt x="85725" y="349758"/>
                  </a:lnTo>
                  <a:lnTo>
                    <a:pt x="119466" y="320675"/>
                  </a:lnTo>
                  <a:lnTo>
                    <a:pt x="154247" y="292226"/>
                  </a:lnTo>
                  <a:lnTo>
                    <a:pt x="189786" y="265049"/>
                  </a:lnTo>
                  <a:lnTo>
                    <a:pt x="226213" y="238887"/>
                  </a:lnTo>
                  <a:lnTo>
                    <a:pt x="263277" y="213740"/>
                  </a:lnTo>
                  <a:lnTo>
                    <a:pt x="301296" y="189737"/>
                  </a:lnTo>
                  <a:lnTo>
                    <a:pt x="301116" y="189737"/>
                  </a:lnTo>
                  <a:lnTo>
                    <a:pt x="339764" y="166877"/>
                  </a:lnTo>
                  <a:lnTo>
                    <a:pt x="339598" y="166877"/>
                  </a:lnTo>
                  <a:lnTo>
                    <a:pt x="379094" y="144907"/>
                  </a:lnTo>
                  <a:lnTo>
                    <a:pt x="418973" y="124333"/>
                  </a:lnTo>
                  <a:lnTo>
                    <a:pt x="419121" y="124333"/>
                  </a:lnTo>
                  <a:lnTo>
                    <a:pt x="459094" y="105156"/>
                  </a:lnTo>
                  <a:lnTo>
                    <a:pt x="500094" y="86868"/>
                  </a:lnTo>
                  <a:lnTo>
                    <a:pt x="541724" y="69850"/>
                  </a:lnTo>
                  <a:lnTo>
                    <a:pt x="548711" y="67209"/>
                  </a:lnTo>
                  <a:lnTo>
                    <a:pt x="568553" y="44222"/>
                  </a:lnTo>
                  <a:lnTo>
                    <a:pt x="542520" y="39022"/>
                  </a:lnTo>
                  <a:close/>
                </a:path>
                <a:path w="622300" h="412114">
                  <a:moveTo>
                    <a:pt x="52612" y="380111"/>
                  </a:moveTo>
                  <a:lnTo>
                    <a:pt x="52450" y="380111"/>
                  </a:lnTo>
                  <a:lnTo>
                    <a:pt x="52196" y="380492"/>
                  </a:lnTo>
                  <a:lnTo>
                    <a:pt x="52612" y="380111"/>
                  </a:lnTo>
                  <a:close/>
                </a:path>
                <a:path w="622300" h="412114">
                  <a:moveTo>
                    <a:pt x="85765" y="349758"/>
                  </a:moveTo>
                  <a:lnTo>
                    <a:pt x="85470" y="350012"/>
                  </a:lnTo>
                  <a:lnTo>
                    <a:pt x="85765" y="349758"/>
                  </a:lnTo>
                  <a:close/>
                </a:path>
                <a:path w="622300" h="412114">
                  <a:moveTo>
                    <a:pt x="119761" y="320421"/>
                  </a:moveTo>
                  <a:lnTo>
                    <a:pt x="119379" y="320675"/>
                  </a:lnTo>
                  <a:lnTo>
                    <a:pt x="119761" y="320421"/>
                  </a:lnTo>
                  <a:close/>
                </a:path>
                <a:path w="622300" h="412114">
                  <a:moveTo>
                    <a:pt x="154558" y="291973"/>
                  </a:moveTo>
                  <a:lnTo>
                    <a:pt x="154177" y="292226"/>
                  </a:lnTo>
                  <a:lnTo>
                    <a:pt x="154558" y="291973"/>
                  </a:lnTo>
                  <a:close/>
                </a:path>
                <a:path w="622300" h="412114">
                  <a:moveTo>
                    <a:pt x="190118" y="264795"/>
                  </a:moveTo>
                  <a:lnTo>
                    <a:pt x="189737" y="265049"/>
                  </a:lnTo>
                  <a:lnTo>
                    <a:pt x="190118" y="264795"/>
                  </a:lnTo>
                  <a:close/>
                </a:path>
                <a:path w="622300" h="412114">
                  <a:moveTo>
                    <a:pt x="226567" y="238633"/>
                  </a:moveTo>
                  <a:lnTo>
                    <a:pt x="226187" y="238887"/>
                  </a:lnTo>
                  <a:lnTo>
                    <a:pt x="226567" y="238633"/>
                  </a:lnTo>
                  <a:close/>
                </a:path>
                <a:path w="622300" h="412114">
                  <a:moveTo>
                    <a:pt x="301498" y="189611"/>
                  </a:moveTo>
                  <a:lnTo>
                    <a:pt x="301116" y="189737"/>
                  </a:lnTo>
                  <a:lnTo>
                    <a:pt x="301296" y="189737"/>
                  </a:lnTo>
                  <a:lnTo>
                    <a:pt x="301498" y="189611"/>
                  </a:lnTo>
                  <a:close/>
                </a:path>
                <a:path w="622300" h="412114">
                  <a:moveTo>
                    <a:pt x="339978" y="166750"/>
                  </a:moveTo>
                  <a:lnTo>
                    <a:pt x="339598" y="166877"/>
                  </a:lnTo>
                  <a:lnTo>
                    <a:pt x="339764" y="166877"/>
                  </a:lnTo>
                  <a:lnTo>
                    <a:pt x="339978" y="166750"/>
                  </a:lnTo>
                  <a:close/>
                </a:path>
                <a:path w="622300" h="412114">
                  <a:moveTo>
                    <a:pt x="379204" y="144907"/>
                  </a:moveTo>
                  <a:lnTo>
                    <a:pt x="378713" y="145161"/>
                  </a:lnTo>
                  <a:lnTo>
                    <a:pt x="379204" y="144907"/>
                  </a:lnTo>
                  <a:close/>
                </a:path>
                <a:path w="622300" h="412114">
                  <a:moveTo>
                    <a:pt x="597837" y="53975"/>
                  </a:moveTo>
                  <a:lnTo>
                    <a:pt x="584073" y="53975"/>
                  </a:lnTo>
                  <a:lnTo>
                    <a:pt x="548711" y="67209"/>
                  </a:lnTo>
                  <a:lnTo>
                    <a:pt x="519683" y="100837"/>
                  </a:lnTo>
                  <a:lnTo>
                    <a:pt x="514603" y="106807"/>
                  </a:lnTo>
                  <a:lnTo>
                    <a:pt x="515238" y="115824"/>
                  </a:lnTo>
                  <a:lnTo>
                    <a:pt x="521207" y="120903"/>
                  </a:lnTo>
                  <a:lnTo>
                    <a:pt x="527176" y="126111"/>
                  </a:lnTo>
                  <a:lnTo>
                    <a:pt x="536193" y="125475"/>
                  </a:lnTo>
                  <a:lnTo>
                    <a:pt x="541274" y="119507"/>
                  </a:lnTo>
                  <a:lnTo>
                    <a:pt x="597837" y="53975"/>
                  </a:lnTo>
                  <a:close/>
                </a:path>
                <a:path w="622300" h="412114">
                  <a:moveTo>
                    <a:pt x="419121" y="124333"/>
                  </a:moveTo>
                  <a:lnTo>
                    <a:pt x="418973" y="124333"/>
                  </a:lnTo>
                  <a:lnTo>
                    <a:pt x="418591" y="124587"/>
                  </a:lnTo>
                  <a:lnTo>
                    <a:pt x="419121" y="124333"/>
                  </a:lnTo>
                  <a:close/>
                </a:path>
                <a:path w="622300" h="412114">
                  <a:moveTo>
                    <a:pt x="459358" y="105028"/>
                  </a:moveTo>
                  <a:lnTo>
                    <a:pt x="458977" y="105156"/>
                  </a:lnTo>
                  <a:lnTo>
                    <a:pt x="459358" y="105028"/>
                  </a:lnTo>
                  <a:close/>
                </a:path>
                <a:path w="622300" h="412114">
                  <a:moveTo>
                    <a:pt x="500379" y="86740"/>
                  </a:moveTo>
                  <a:lnTo>
                    <a:pt x="499999" y="86868"/>
                  </a:lnTo>
                  <a:lnTo>
                    <a:pt x="500379" y="86740"/>
                  </a:lnTo>
                  <a:close/>
                </a:path>
                <a:path w="622300" h="412114">
                  <a:moveTo>
                    <a:pt x="542036" y="69723"/>
                  </a:moveTo>
                  <a:lnTo>
                    <a:pt x="541654" y="69850"/>
                  </a:lnTo>
                  <a:lnTo>
                    <a:pt x="542036" y="69723"/>
                  </a:lnTo>
                  <a:close/>
                </a:path>
                <a:path w="622300" h="412114">
                  <a:moveTo>
                    <a:pt x="568553" y="44222"/>
                  </a:moveTo>
                  <a:lnTo>
                    <a:pt x="548711" y="67209"/>
                  </a:lnTo>
                  <a:lnTo>
                    <a:pt x="583733" y="54101"/>
                  </a:lnTo>
                  <a:lnTo>
                    <a:pt x="598585" y="49022"/>
                  </a:lnTo>
                  <a:lnTo>
                    <a:pt x="592581" y="49022"/>
                  </a:lnTo>
                  <a:lnTo>
                    <a:pt x="568553" y="44222"/>
                  </a:lnTo>
                  <a:close/>
                </a:path>
                <a:path w="622300" h="412114">
                  <a:moveTo>
                    <a:pt x="600582" y="21462"/>
                  </a:moveTo>
                  <a:lnTo>
                    <a:pt x="590803" y="21462"/>
                  </a:lnTo>
                  <a:lnTo>
                    <a:pt x="600075" y="48513"/>
                  </a:lnTo>
                  <a:lnTo>
                    <a:pt x="583691" y="54101"/>
                  </a:lnTo>
                  <a:lnTo>
                    <a:pt x="584073" y="53975"/>
                  </a:lnTo>
                  <a:lnTo>
                    <a:pt x="597837" y="53975"/>
                  </a:lnTo>
                  <a:lnTo>
                    <a:pt x="622173" y="25781"/>
                  </a:lnTo>
                  <a:lnTo>
                    <a:pt x="600582" y="21462"/>
                  </a:lnTo>
                  <a:close/>
                </a:path>
                <a:path w="622300" h="412114">
                  <a:moveTo>
                    <a:pt x="584073" y="53975"/>
                  </a:moveTo>
                  <a:lnTo>
                    <a:pt x="583691" y="54101"/>
                  </a:lnTo>
                  <a:lnTo>
                    <a:pt x="584073" y="53975"/>
                  </a:lnTo>
                  <a:close/>
                </a:path>
                <a:path w="622300" h="412114">
                  <a:moveTo>
                    <a:pt x="584580" y="25653"/>
                  </a:moveTo>
                  <a:lnTo>
                    <a:pt x="568553" y="44222"/>
                  </a:lnTo>
                  <a:lnTo>
                    <a:pt x="592581" y="49022"/>
                  </a:lnTo>
                  <a:lnTo>
                    <a:pt x="584580" y="25653"/>
                  </a:lnTo>
                  <a:close/>
                </a:path>
                <a:path w="622300" h="412114">
                  <a:moveTo>
                    <a:pt x="592240" y="25653"/>
                  </a:moveTo>
                  <a:lnTo>
                    <a:pt x="584580" y="25653"/>
                  </a:lnTo>
                  <a:lnTo>
                    <a:pt x="592581" y="49022"/>
                  </a:lnTo>
                  <a:lnTo>
                    <a:pt x="598585" y="49022"/>
                  </a:lnTo>
                  <a:lnTo>
                    <a:pt x="600075" y="48513"/>
                  </a:lnTo>
                  <a:lnTo>
                    <a:pt x="592240" y="25653"/>
                  </a:lnTo>
                  <a:close/>
                </a:path>
                <a:path w="622300" h="412114">
                  <a:moveTo>
                    <a:pt x="590803" y="21462"/>
                  </a:moveTo>
                  <a:lnTo>
                    <a:pt x="574293" y="27177"/>
                  </a:lnTo>
                  <a:lnTo>
                    <a:pt x="542520" y="39022"/>
                  </a:lnTo>
                  <a:lnTo>
                    <a:pt x="568553" y="44222"/>
                  </a:lnTo>
                  <a:lnTo>
                    <a:pt x="584580" y="25653"/>
                  </a:lnTo>
                  <a:lnTo>
                    <a:pt x="592240" y="25653"/>
                  </a:lnTo>
                  <a:lnTo>
                    <a:pt x="590803" y="21462"/>
                  </a:lnTo>
                  <a:close/>
                </a:path>
                <a:path w="622300" h="412114">
                  <a:moveTo>
                    <a:pt x="493140" y="0"/>
                  </a:moveTo>
                  <a:lnTo>
                    <a:pt x="485648" y="4952"/>
                  </a:lnTo>
                  <a:lnTo>
                    <a:pt x="484124" y="12700"/>
                  </a:lnTo>
                  <a:lnTo>
                    <a:pt x="482473" y="20447"/>
                  </a:lnTo>
                  <a:lnTo>
                    <a:pt x="487552" y="27939"/>
                  </a:lnTo>
                  <a:lnTo>
                    <a:pt x="495300" y="29590"/>
                  </a:lnTo>
                  <a:lnTo>
                    <a:pt x="542520" y="39022"/>
                  </a:lnTo>
                  <a:lnTo>
                    <a:pt x="574293" y="27177"/>
                  </a:lnTo>
                  <a:lnTo>
                    <a:pt x="590803" y="21462"/>
                  </a:lnTo>
                  <a:lnTo>
                    <a:pt x="600582" y="21462"/>
                  </a:lnTo>
                  <a:lnTo>
                    <a:pt x="493140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639" y="2474976"/>
              <a:ext cx="899160" cy="5394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0167" y="3950208"/>
              <a:ext cx="685800" cy="685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0687" y="5337048"/>
              <a:ext cx="350520" cy="4724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9063" y="3925824"/>
              <a:ext cx="801624" cy="7193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2079" y="5462016"/>
              <a:ext cx="719327" cy="71932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900808" y="5024040"/>
            <a:ext cx="387533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1)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7937951" y="965811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450060" y="1039449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18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08534" y="7847982"/>
            <a:ext cx="4984266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2)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PHP)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accède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BD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8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MySQL)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génère 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HTM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demandée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7431" y="7868062"/>
            <a:ext cx="5060506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envoie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générée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8239" y="4910965"/>
            <a:ext cx="4388214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4)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exécuté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" y="13962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41" y="2285366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700" y="807129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8417" y="54622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4283" y="73157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5893" y="652360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31" dirty="0">
                <a:solidFill>
                  <a:srgbClr val="007842"/>
                </a:solidFill>
              </a:rPr>
              <a:t>F</a:t>
            </a:r>
            <a:r>
              <a:rPr sz="2495" dirty="0">
                <a:solidFill>
                  <a:srgbClr val="007842"/>
                </a:solidFill>
              </a:rPr>
              <a:t>onc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23" dirty="0">
                <a:solidFill>
                  <a:srgbClr val="007842"/>
                </a:solidFill>
              </a:rPr>
              <a:t>i</a:t>
            </a:r>
            <a:r>
              <a:rPr sz="2495" dirty="0">
                <a:solidFill>
                  <a:srgbClr val="007842"/>
                </a:solidFill>
              </a:rPr>
              <a:t>onn</a:t>
            </a:r>
            <a:r>
              <a:rPr sz="2495" spc="8" dirty="0">
                <a:solidFill>
                  <a:srgbClr val="007842"/>
                </a:solidFill>
              </a:rPr>
              <a:t>e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dirty="0">
                <a:solidFill>
                  <a:srgbClr val="007842"/>
                </a:solidFill>
              </a:rPr>
              <a:t>t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</a:t>
            </a:r>
            <a:r>
              <a:rPr sz="2495" spc="8" dirty="0">
                <a:solidFill>
                  <a:srgbClr val="007842"/>
                </a:solidFill>
              </a:rPr>
              <a:t>'</a:t>
            </a:r>
            <a:r>
              <a:rPr sz="2495" dirty="0">
                <a:solidFill>
                  <a:srgbClr val="007842"/>
                </a:solidFill>
              </a:rPr>
              <a:t>un 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8" dirty="0">
                <a:solidFill>
                  <a:srgbClr val="007842"/>
                </a:solidFill>
              </a:rPr>
              <a:t>y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-47" dirty="0">
                <a:solidFill>
                  <a:srgbClr val="007842"/>
                </a:solidFill>
              </a:rPr>
              <a:t>t</a:t>
            </a:r>
            <a:r>
              <a:rPr sz="2495" dirty="0">
                <a:solidFill>
                  <a:srgbClr val="007842"/>
                </a:solidFill>
              </a:rPr>
              <a:t>è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148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</a:t>
            </a:r>
            <a:r>
              <a:rPr sz="2495" spc="-23" dirty="0">
                <a:solidFill>
                  <a:srgbClr val="007842"/>
                </a:solidFill>
              </a:rPr>
              <a:t>li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70" dirty="0">
                <a:solidFill>
                  <a:srgbClr val="007842"/>
                </a:solidFill>
              </a:rPr>
              <a:t>/</a:t>
            </a:r>
            <a:r>
              <a:rPr sz="2495" dirty="0">
                <a:solidFill>
                  <a:srgbClr val="007842"/>
                </a:solidFill>
              </a:rPr>
              <a:t>se</a:t>
            </a:r>
            <a:r>
              <a:rPr sz="2495" spc="39" dirty="0">
                <a:solidFill>
                  <a:srgbClr val="007842"/>
                </a:solidFill>
              </a:rPr>
              <a:t>r</a:t>
            </a:r>
            <a:r>
              <a:rPr sz="2495" spc="-31" dirty="0">
                <a:solidFill>
                  <a:srgbClr val="007842"/>
                </a:solidFill>
              </a:rPr>
              <a:t>v</a:t>
            </a:r>
            <a:r>
              <a:rPr sz="2495" dirty="0">
                <a:solidFill>
                  <a:srgbClr val="007842"/>
                </a:solidFill>
              </a:rPr>
              <a:t>eur</a:t>
            </a:r>
            <a:r>
              <a:rPr sz="2495" spc="-70" dirty="0">
                <a:solidFill>
                  <a:srgbClr val="007842"/>
                </a:solidFill>
              </a:rPr>
              <a:t> </a:t>
            </a:r>
            <a:r>
              <a:rPr sz="2495" spc="-62" dirty="0">
                <a:solidFill>
                  <a:srgbClr val="007842"/>
                </a:solidFill>
              </a:rPr>
              <a:t>W</a:t>
            </a:r>
            <a:r>
              <a:rPr sz="2495" dirty="0">
                <a:solidFill>
                  <a:srgbClr val="007842"/>
                </a:solidFill>
              </a:rPr>
              <a:t>eb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70036" y="967207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82145" y="1040845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19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049" y="2502103"/>
            <a:ext cx="16511249" cy="331035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 algn="just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Serveurs</a:t>
            </a:r>
            <a:r>
              <a:rPr sz="2495" b="1" spc="-9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Web</a:t>
            </a:r>
            <a:r>
              <a:rPr sz="2495" b="1" spc="-10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HTTP</a:t>
            </a:r>
            <a:endParaRPr sz="2495">
              <a:latin typeface="Calibri"/>
              <a:cs typeface="Calibri"/>
            </a:endParaRPr>
          </a:p>
          <a:p>
            <a:pPr marL="19802" marR="7921" algn="just">
              <a:lnSpc>
                <a:spcPct val="110900"/>
              </a:lnSpc>
              <a:spcBef>
                <a:spcPts val="139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navigateurs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(clients) communiquent avec les serveurs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 protocole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HTTP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(Hypertext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Transfer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Protocol).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 tant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 protocole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requête-réponse,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protocole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permet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utilisateurs d'interagir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ressources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Web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telles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 fichiers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HTML en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transmettant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messages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hypertextes entre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clients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les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serveurs.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HTTP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connexions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TCP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(Transmission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Control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Protocol)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communiquer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serveurs.</a:t>
            </a:r>
            <a:endParaRPr sz="1871">
              <a:latin typeface="Calibri"/>
              <a:cs typeface="Calibri"/>
            </a:endParaRPr>
          </a:p>
          <a:p>
            <a:pPr marL="19802" algn="just">
              <a:spcBef>
                <a:spcPts val="1201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HTTP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inclut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URL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pointant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ressource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…).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5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spécifique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d'effectuer diverses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jour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récupération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fichier,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…).</a:t>
            </a:r>
            <a:endParaRPr sz="1871">
              <a:latin typeface="Calibri"/>
              <a:cs typeface="Calibri"/>
            </a:endParaRPr>
          </a:p>
          <a:p>
            <a:pPr marL="19802" algn="just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actions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présentées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ci-dessous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67381"/>
              </p:ext>
            </p:extLst>
          </p:nvPr>
        </p:nvGraphicFramePr>
        <p:xfrm>
          <a:off x="2907750" y="6192876"/>
          <a:ext cx="13190385" cy="3368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399"/>
                <a:gridCol w="11225986"/>
              </a:tblGrid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14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Rôle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146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Récupération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ressource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spécifique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(fichier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exemple).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nouvelle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ressource,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enregistrement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formulaire</a:t>
                      </a:r>
                      <a:r>
                        <a:rPr sz="19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d'inscription...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HEAD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Récupération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informations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"metadata"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ressource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spécifique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"body«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</a:tr>
              <a:tr h="56133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PUT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Met à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jour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ressource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existante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elle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n'existe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</a:tr>
              <a:tr h="5613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Suppression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ressource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77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F2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811" y="13962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85366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807129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8364" y="54622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4230" y="73157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840" y="652360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31" dirty="0">
                <a:solidFill>
                  <a:srgbClr val="007842"/>
                </a:solidFill>
              </a:rPr>
              <a:t>F</a:t>
            </a:r>
            <a:r>
              <a:rPr sz="2495" dirty="0">
                <a:solidFill>
                  <a:srgbClr val="007842"/>
                </a:solidFill>
              </a:rPr>
              <a:t>onc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23" dirty="0">
                <a:solidFill>
                  <a:srgbClr val="007842"/>
                </a:solidFill>
              </a:rPr>
              <a:t>i</a:t>
            </a:r>
            <a:r>
              <a:rPr sz="2495" dirty="0">
                <a:solidFill>
                  <a:srgbClr val="007842"/>
                </a:solidFill>
              </a:rPr>
              <a:t>onn</a:t>
            </a:r>
            <a:r>
              <a:rPr sz="2495" spc="8" dirty="0">
                <a:solidFill>
                  <a:srgbClr val="007842"/>
                </a:solidFill>
              </a:rPr>
              <a:t>e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dirty="0">
                <a:solidFill>
                  <a:srgbClr val="007842"/>
                </a:solidFill>
              </a:rPr>
              <a:t>t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</a:t>
            </a:r>
            <a:r>
              <a:rPr sz="2495" spc="8" dirty="0">
                <a:solidFill>
                  <a:srgbClr val="007842"/>
                </a:solidFill>
              </a:rPr>
              <a:t>'</a:t>
            </a:r>
            <a:r>
              <a:rPr sz="2495" dirty="0">
                <a:solidFill>
                  <a:srgbClr val="007842"/>
                </a:solidFill>
              </a:rPr>
              <a:t>un 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8" dirty="0">
                <a:solidFill>
                  <a:srgbClr val="007842"/>
                </a:solidFill>
              </a:rPr>
              <a:t>y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-47" dirty="0">
                <a:solidFill>
                  <a:srgbClr val="007842"/>
                </a:solidFill>
              </a:rPr>
              <a:t>t</a:t>
            </a:r>
            <a:r>
              <a:rPr sz="2495" dirty="0">
                <a:solidFill>
                  <a:srgbClr val="007842"/>
                </a:solidFill>
              </a:rPr>
              <a:t>è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148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</a:t>
            </a:r>
            <a:r>
              <a:rPr sz="2495" spc="-23" dirty="0">
                <a:solidFill>
                  <a:srgbClr val="007842"/>
                </a:solidFill>
              </a:rPr>
              <a:t>li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70" dirty="0">
                <a:solidFill>
                  <a:srgbClr val="007842"/>
                </a:solidFill>
              </a:rPr>
              <a:t>/</a:t>
            </a:r>
            <a:r>
              <a:rPr sz="2495" dirty="0">
                <a:solidFill>
                  <a:srgbClr val="007842"/>
                </a:solidFill>
              </a:rPr>
              <a:t>se</a:t>
            </a:r>
            <a:r>
              <a:rPr sz="2495" spc="39" dirty="0">
                <a:solidFill>
                  <a:srgbClr val="007842"/>
                </a:solidFill>
              </a:rPr>
              <a:t>r</a:t>
            </a:r>
            <a:r>
              <a:rPr sz="2495" spc="-31" dirty="0">
                <a:solidFill>
                  <a:srgbClr val="007842"/>
                </a:solidFill>
              </a:rPr>
              <a:t>v</a:t>
            </a:r>
            <a:r>
              <a:rPr sz="2495" dirty="0">
                <a:solidFill>
                  <a:srgbClr val="007842"/>
                </a:solidFill>
              </a:rPr>
              <a:t>eur</a:t>
            </a:r>
            <a:r>
              <a:rPr sz="2495" spc="-70" dirty="0">
                <a:solidFill>
                  <a:srgbClr val="007842"/>
                </a:solidFill>
              </a:rPr>
              <a:t> </a:t>
            </a:r>
            <a:r>
              <a:rPr sz="2495" spc="-62" dirty="0">
                <a:solidFill>
                  <a:srgbClr val="007842"/>
                </a:solidFill>
              </a:rPr>
              <a:t>W</a:t>
            </a:r>
            <a:r>
              <a:rPr sz="2495" dirty="0">
                <a:solidFill>
                  <a:srgbClr val="007842"/>
                </a:solidFill>
              </a:rPr>
              <a:t>eb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37996" y="2502103"/>
            <a:ext cx="16513229" cy="198473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Serveurs</a:t>
            </a:r>
            <a:r>
              <a:rPr sz="2495" b="1" spc="-9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Web</a:t>
            </a:r>
            <a:r>
              <a:rPr sz="2495" b="1" spc="-10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HTTP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HTTP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(HTTP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Response)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l'information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fournie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client.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confirmer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l'action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endParaRPr sz="1871">
              <a:latin typeface="Calibri"/>
              <a:cs typeface="Calibri"/>
            </a:endParaRPr>
          </a:p>
          <a:p>
            <a:pPr marL="285146">
              <a:spcBef>
                <a:spcPts val="265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succès.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d'erreur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l'exécution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client,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répond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d'erreur.</a:t>
            </a:r>
            <a:endParaRPr sz="1871">
              <a:latin typeface="Calibri"/>
              <a:cs typeface="Calibri"/>
            </a:endParaRPr>
          </a:p>
          <a:p>
            <a:pPr marL="285146" marR="14851" indent="-266335">
              <a:lnSpc>
                <a:spcPct val="111700"/>
              </a:lnSpc>
              <a:spcBef>
                <a:spcPts val="90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réponses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HTTP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présentent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texte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brut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formaté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XML,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HTTP.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corps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aboutie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GET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contiendrait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ressource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demandée.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40012" y="5346322"/>
            <a:ext cx="9505156" cy="1873308"/>
            <a:chOff x="3044951" y="3422903"/>
            <a:chExt cx="6096000" cy="1201420"/>
          </a:xfrm>
        </p:grpSpPr>
        <p:sp>
          <p:nvSpPr>
            <p:cNvPr id="13" name="object 13"/>
            <p:cNvSpPr/>
            <p:nvPr/>
          </p:nvSpPr>
          <p:spPr>
            <a:xfrm>
              <a:off x="3044951" y="3630167"/>
              <a:ext cx="6096000" cy="993775"/>
            </a:xfrm>
            <a:custGeom>
              <a:avLst/>
              <a:gdLst/>
              <a:ahLst/>
              <a:cxnLst/>
              <a:rect l="l" t="t" r="r" b="b"/>
              <a:pathLst>
                <a:path w="6096000" h="993775">
                  <a:moveTo>
                    <a:pt x="6096000" y="0"/>
                  </a:moveTo>
                  <a:lnTo>
                    <a:pt x="0" y="0"/>
                  </a:lnTo>
                  <a:lnTo>
                    <a:pt x="0" y="993647"/>
                  </a:lnTo>
                  <a:lnTo>
                    <a:pt x="6096000" y="993647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9751" y="3422903"/>
              <a:ext cx="4267200" cy="414655"/>
            </a:xfrm>
            <a:custGeom>
              <a:avLst/>
              <a:gdLst/>
              <a:ahLst/>
              <a:cxnLst/>
              <a:rect l="l" t="t" r="r" b="b"/>
              <a:pathLst>
                <a:path w="4267200" h="414654">
                  <a:moveTo>
                    <a:pt x="4198112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4198112" y="414528"/>
                  </a:lnTo>
                  <a:lnTo>
                    <a:pt x="4224980" y="409090"/>
                  </a:lnTo>
                  <a:lnTo>
                    <a:pt x="4246943" y="394271"/>
                  </a:lnTo>
                  <a:lnTo>
                    <a:pt x="4261762" y="372308"/>
                  </a:lnTo>
                  <a:lnTo>
                    <a:pt x="4267200" y="345440"/>
                  </a:lnTo>
                  <a:lnTo>
                    <a:pt x="4267200" y="69087"/>
                  </a:lnTo>
                  <a:lnTo>
                    <a:pt x="4261762" y="42219"/>
                  </a:lnTo>
                  <a:lnTo>
                    <a:pt x="4246943" y="20256"/>
                  </a:lnTo>
                  <a:lnTo>
                    <a:pt x="4224980" y="5437"/>
                  </a:lnTo>
                  <a:lnTo>
                    <a:pt x="41981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60622" y="5460585"/>
            <a:ext cx="5959535" cy="159368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40592">
              <a:spcBef>
                <a:spcPts val="140"/>
              </a:spcBef>
            </a:pP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Exemples</a:t>
            </a:r>
            <a:r>
              <a:rPr sz="2183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183" b="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183" b="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47" dirty="0">
                <a:solidFill>
                  <a:srgbClr val="FFFFFF"/>
                </a:solidFill>
                <a:latin typeface="Calibri"/>
                <a:cs typeface="Calibri"/>
              </a:rPr>
              <a:t>d’état</a:t>
            </a:r>
            <a:r>
              <a:rPr sz="2183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(HTTP </a:t>
            </a:r>
            <a:r>
              <a:rPr sz="2183" b="1" spc="-31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2183" b="1" spc="9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codes)</a:t>
            </a:r>
            <a:r>
              <a:rPr sz="2183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2027">
              <a:latin typeface="Calibri"/>
              <a:cs typeface="Calibri"/>
            </a:endParaRPr>
          </a:p>
          <a:p>
            <a:pPr marL="200989" indent="-181187">
              <a:spcBef>
                <a:spcPts val="8"/>
              </a:spcBef>
              <a:buFont typeface="Arial MT"/>
              <a:buChar char="•"/>
              <a:tabLst>
                <a:tab pos="200989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"200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OK"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succès</a:t>
            </a:r>
            <a:endParaRPr sz="1871">
              <a:latin typeface="Calibri"/>
              <a:cs typeface="Calibri"/>
            </a:endParaRPr>
          </a:p>
          <a:p>
            <a:pPr marL="200989" indent="-181187">
              <a:spcBef>
                <a:spcPts val="257"/>
              </a:spcBef>
              <a:buFont typeface="Arial MT"/>
              <a:buChar char="•"/>
              <a:tabLst>
                <a:tab pos="20098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404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Not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Found"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ressource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introuvable</a:t>
            </a:r>
            <a:endParaRPr sz="1871">
              <a:latin typeface="Calibri"/>
              <a:cs typeface="Calibri"/>
            </a:endParaRPr>
          </a:p>
          <a:p>
            <a:pPr marL="200989" indent="-181187">
              <a:spcBef>
                <a:spcPts val="226"/>
              </a:spcBef>
              <a:buFont typeface="Arial MT"/>
              <a:buChar char="•"/>
              <a:tabLst>
                <a:tab pos="200989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"403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Forbidden"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autorisé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49983" y="967207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62092" y="1040845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20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363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" y="2260041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8" y="804596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5" y="520895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1" y="706245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627035"/>
            <a:ext cx="7434814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02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Comprendre </a:t>
            </a:r>
            <a:r>
              <a:rPr sz="3118" spc="-31" dirty="0">
                <a:solidFill>
                  <a:srgbClr val="007842"/>
                </a:solidFill>
              </a:rPr>
              <a:t>l’architecture</a:t>
            </a:r>
            <a:r>
              <a:rPr sz="3118" spc="-16" dirty="0">
                <a:solidFill>
                  <a:srgbClr val="007842"/>
                </a:solidFill>
              </a:rPr>
              <a:t> client/serveur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31" dirty="0">
                <a:solidFill>
                  <a:srgbClr val="007842"/>
                </a:solidFill>
              </a:rPr>
              <a:t>F</a:t>
            </a:r>
            <a:r>
              <a:rPr sz="2495" dirty="0">
                <a:solidFill>
                  <a:srgbClr val="007842"/>
                </a:solidFill>
              </a:rPr>
              <a:t>onc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23" dirty="0">
                <a:solidFill>
                  <a:srgbClr val="007842"/>
                </a:solidFill>
              </a:rPr>
              <a:t>i</a:t>
            </a:r>
            <a:r>
              <a:rPr sz="2495" dirty="0">
                <a:solidFill>
                  <a:srgbClr val="007842"/>
                </a:solidFill>
              </a:rPr>
              <a:t>onn</a:t>
            </a:r>
            <a:r>
              <a:rPr sz="2495" spc="8" dirty="0">
                <a:solidFill>
                  <a:srgbClr val="007842"/>
                </a:solidFill>
              </a:rPr>
              <a:t>e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dirty="0">
                <a:solidFill>
                  <a:srgbClr val="007842"/>
                </a:solidFill>
              </a:rPr>
              <a:t>t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</a:t>
            </a:r>
            <a:r>
              <a:rPr sz="2495" spc="8" dirty="0">
                <a:solidFill>
                  <a:srgbClr val="007842"/>
                </a:solidFill>
              </a:rPr>
              <a:t>'</a:t>
            </a:r>
            <a:r>
              <a:rPr sz="2495" dirty="0">
                <a:solidFill>
                  <a:srgbClr val="007842"/>
                </a:solidFill>
              </a:rPr>
              <a:t>un 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8" dirty="0">
                <a:solidFill>
                  <a:srgbClr val="007842"/>
                </a:solidFill>
              </a:rPr>
              <a:t>y</a:t>
            </a:r>
            <a:r>
              <a:rPr sz="2495" spc="-31" dirty="0">
                <a:solidFill>
                  <a:srgbClr val="007842"/>
                </a:solidFill>
              </a:rPr>
              <a:t>s</a:t>
            </a:r>
            <a:r>
              <a:rPr sz="2495" spc="-47" dirty="0">
                <a:solidFill>
                  <a:srgbClr val="007842"/>
                </a:solidFill>
              </a:rPr>
              <a:t>t</a:t>
            </a:r>
            <a:r>
              <a:rPr sz="2495" dirty="0">
                <a:solidFill>
                  <a:srgbClr val="007842"/>
                </a:solidFill>
              </a:rPr>
              <a:t>è</a:t>
            </a:r>
            <a:r>
              <a:rPr sz="2495" spc="23" dirty="0">
                <a:solidFill>
                  <a:srgbClr val="007842"/>
                </a:solidFill>
              </a:rPr>
              <a:t>m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148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c</a:t>
            </a:r>
            <a:r>
              <a:rPr sz="2495" spc="-23" dirty="0">
                <a:solidFill>
                  <a:srgbClr val="007842"/>
                </a:solidFill>
              </a:rPr>
              <a:t>li</a:t>
            </a:r>
            <a:r>
              <a:rPr sz="2495" dirty="0">
                <a:solidFill>
                  <a:srgbClr val="007842"/>
                </a:solidFill>
              </a:rPr>
              <a:t>e</a:t>
            </a:r>
            <a:r>
              <a:rPr sz="2495" spc="-39" dirty="0">
                <a:solidFill>
                  <a:srgbClr val="007842"/>
                </a:solidFill>
              </a:rPr>
              <a:t>n</a:t>
            </a:r>
            <a:r>
              <a:rPr sz="2495" spc="-16" dirty="0">
                <a:solidFill>
                  <a:srgbClr val="007842"/>
                </a:solidFill>
              </a:rPr>
              <a:t>t</a:t>
            </a:r>
            <a:r>
              <a:rPr sz="2495" spc="-70" dirty="0">
                <a:solidFill>
                  <a:srgbClr val="007842"/>
                </a:solidFill>
              </a:rPr>
              <a:t>/</a:t>
            </a:r>
            <a:r>
              <a:rPr sz="2495" dirty="0">
                <a:solidFill>
                  <a:srgbClr val="007842"/>
                </a:solidFill>
              </a:rPr>
              <a:t>se</a:t>
            </a:r>
            <a:r>
              <a:rPr sz="2495" spc="39" dirty="0">
                <a:solidFill>
                  <a:srgbClr val="007842"/>
                </a:solidFill>
              </a:rPr>
              <a:t>r</a:t>
            </a:r>
            <a:r>
              <a:rPr sz="2495" spc="-31" dirty="0">
                <a:solidFill>
                  <a:srgbClr val="007842"/>
                </a:solidFill>
              </a:rPr>
              <a:t>v</a:t>
            </a:r>
            <a:r>
              <a:rPr sz="2495" dirty="0">
                <a:solidFill>
                  <a:srgbClr val="007842"/>
                </a:solidFill>
              </a:rPr>
              <a:t>eur</a:t>
            </a:r>
            <a:r>
              <a:rPr sz="2495" spc="-70" dirty="0">
                <a:solidFill>
                  <a:srgbClr val="007842"/>
                </a:solidFill>
              </a:rPr>
              <a:t> </a:t>
            </a:r>
            <a:r>
              <a:rPr sz="2495" spc="-62" dirty="0">
                <a:solidFill>
                  <a:srgbClr val="007842"/>
                </a:solidFill>
              </a:rPr>
              <a:t>W</a:t>
            </a:r>
            <a:r>
              <a:rPr sz="2495" dirty="0">
                <a:solidFill>
                  <a:srgbClr val="007842"/>
                </a:solidFill>
              </a:rPr>
              <a:t>eb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807" y="2476778"/>
            <a:ext cx="10423988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Serveurs</a:t>
            </a:r>
            <a:r>
              <a:rPr sz="2495" b="1" spc="-9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Web</a:t>
            </a:r>
            <a:r>
              <a:rPr sz="2495" b="1" spc="-10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HTTP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HTTP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(clic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logo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u="sng" spc="-16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www.ofppt.ma</a:t>
            </a:r>
            <a:r>
              <a:rPr sz="1871" spc="-47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Google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Chrome)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5855" y="3610070"/>
            <a:ext cx="8469094" cy="61640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81158" y="9817572"/>
            <a:ext cx="344066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6: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Exemple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réponse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HTTP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57794" y="964675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69903" y="10383129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21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267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175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4" y="3678201"/>
            <a:ext cx="8322952" cy="212717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Environnements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Découverte</a:t>
            </a:r>
            <a:r>
              <a:rPr sz="2495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librairies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appropriées</a:t>
            </a:r>
            <a:r>
              <a:rPr sz="2495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(jQuery,</a:t>
            </a:r>
            <a:r>
              <a:rPr sz="2495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React,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JS,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Angular,…)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73388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59226" y="1723505"/>
            <a:ext cx="840513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Découvrir</a:t>
            </a:r>
            <a:r>
              <a:rPr sz="3742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47" dirty="0">
                <a:solidFill>
                  <a:srgbClr val="007842"/>
                </a:solidFill>
                <a:latin typeface="Calibri"/>
                <a:cs typeface="Calibri"/>
              </a:rPr>
              <a:t>l’écosystème</a:t>
            </a:r>
            <a:r>
              <a:rPr sz="3742" b="1" spc="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3742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développement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63979" y="1723402"/>
            <a:ext cx="840513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Découvrir</a:t>
            </a:r>
            <a:r>
              <a:rPr sz="3742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47" dirty="0">
                <a:solidFill>
                  <a:srgbClr val="007842"/>
                </a:solidFill>
                <a:latin typeface="Calibri"/>
                <a:cs typeface="Calibri"/>
              </a:rPr>
              <a:t>l’écosystème</a:t>
            </a:r>
            <a:r>
              <a:rPr sz="3742" b="1" spc="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3742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développement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8322952" cy="1406241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Environnements</a:t>
            </a:r>
            <a:r>
              <a:rPr sz="2495" b="1" spc="-10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développement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Découverte</a:t>
            </a:r>
            <a:r>
              <a:rPr sz="2495" spc="13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librairies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appropriées</a:t>
            </a:r>
            <a:r>
              <a:rPr sz="2495" spc="62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(jQuery,</a:t>
            </a:r>
            <a:r>
              <a:rPr sz="2495" spc="7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React,</a:t>
            </a:r>
            <a:r>
              <a:rPr sz="2495" spc="47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Vue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JS,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Angular,</a:t>
            </a:r>
            <a:r>
              <a:rPr sz="2495" spc="-8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…)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44184" y="1723403"/>
            <a:ext cx="7640759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224737" marR="7921" indent="-2205925">
              <a:spcBef>
                <a:spcPts val="156"/>
              </a:spcBef>
            </a:pP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Comparer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 script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avec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82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3742" b="1" spc="23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compilé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6" y="4403976"/>
            <a:ext cx="5578339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Définir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un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langage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script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Fonctionnement</a:t>
            </a:r>
            <a:r>
              <a:rPr sz="2495" spc="47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d'un</a:t>
            </a:r>
            <a:r>
              <a:rPr sz="2495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langage</a:t>
            </a:r>
            <a:r>
              <a:rPr sz="2495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script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3962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" y="2285366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60" y="807129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7" y="54622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3" y="73157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3" y="652360"/>
            <a:ext cx="7714028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03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 Découvrir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47" dirty="0">
                <a:solidFill>
                  <a:srgbClr val="007842"/>
                </a:solidFill>
              </a:rPr>
              <a:t>l’écosystème</a:t>
            </a:r>
            <a:r>
              <a:rPr sz="3118" spc="8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développement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Environnements</a:t>
            </a:r>
            <a:r>
              <a:rPr sz="2495" spc="-101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développement</a:t>
            </a:r>
            <a:endParaRPr sz="2495"/>
          </a:p>
        </p:txBody>
      </p:sp>
      <p:sp>
        <p:nvSpPr>
          <p:cNvPr id="11" name="object 11"/>
          <p:cNvSpPr/>
          <p:nvPr/>
        </p:nvSpPr>
        <p:spPr>
          <a:xfrm>
            <a:off x="2668572" y="6251739"/>
            <a:ext cx="13671583" cy="2034698"/>
          </a:xfrm>
          <a:custGeom>
            <a:avLst/>
            <a:gdLst/>
            <a:ahLst/>
            <a:cxnLst/>
            <a:rect l="l" t="t" r="r" b="b"/>
            <a:pathLst>
              <a:path w="8768080" h="1304925">
                <a:moveTo>
                  <a:pt x="4383024" y="947896"/>
                </a:moveTo>
                <a:lnTo>
                  <a:pt x="4383024" y="1152366"/>
                </a:lnTo>
                <a:lnTo>
                  <a:pt x="8767826" y="1152366"/>
                </a:lnTo>
                <a:lnTo>
                  <a:pt x="8767826" y="1304512"/>
                </a:lnTo>
              </a:path>
              <a:path w="8768080" h="1304925">
                <a:moveTo>
                  <a:pt x="4383024" y="947896"/>
                </a:moveTo>
                <a:lnTo>
                  <a:pt x="4383024" y="1152366"/>
                </a:lnTo>
                <a:lnTo>
                  <a:pt x="7013956" y="1152366"/>
                </a:lnTo>
                <a:lnTo>
                  <a:pt x="7013956" y="1304512"/>
                </a:lnTo>
              </a:path>
              <a:path w="8768080" h="1304925">
                <a:moveTo>
                  <a:pt x="4383024" y="947896"/>
                </a:moveTo>
                <a:lnTo>
                  <a:pt x="4383024" y="1152366"/>
                </a:lnTo>
                <a:lnTo>
                  <a:pt x="5259958" y="1152366"/>
                </a:lnTo>
                <a:lnTo>
                  <a:pt x="5259958" y="1304512"/>
                </a:lnTo>
              </a:path>
              <a:path w="8768080" h="1304925">
                <a:moveTo>
                  <a:pt x="4382135" y="947896"/>
                </a:moveTo>
                <a:lnTo>
                  <a:pt x="4382135" y="1152366"/>
                </a:lnTo>
                <a:lnTo>
                  <a:pt x="3505200" y="1152366"/>
                </a:lnTo>
                <a:lnTo>
                  <a:pt x="3505200" y="1304512"/>
                </a:lnTo>
              </a:path>
              <a:path w="8768080" h="1304925">
                <a:moveTo>
                  <a:pt x="4383532" y="947896"/>
                </a:moveTo>
                <a:lnTo>
                  <a:pt x="4383532" y="1152366"/>
                </a:lnTo>
                <a:lnTo>
                  <a:pt x="1752600" y="1152366"/>
                </a:lnTo>
                <a:lnTo>
                  <a:pt x="1752600" y="1304512"/>
                </a:lnTo>
              </a:path>
              <a:path w="8768080" h="1304925">
                <a:moveTo>
                  <a:pt x="4384802" y="947896"/>
                </a:moveTo>
                <a:lnTo>
                  <a:pt x="4384802" y="1152366"/>
                </a:lnTo>
                <a:lnTo>
                  <a:pt x="0" y="1152366"/>
                </a:lnTo>
                <a:lnTo>
                  <a:pt x="0" y="1304512"/>
                </a:lnTo>
              </a:path>
              <a:path w="8768080" h="1304925">
                <a:moveTo>
                  <a:pt x="3875024" y="47720"/>
                </a:moveTo>
                <a:lnTo>
                  <a:pt x="3923516" y="38653"/>
                </a:lnTo>
                <a:lnTo>
                  <a:pt x="3972737" y="30540"/>
                </a:lnTo>
                <a:lnTo>
                  <a:pt x="4022606" y="23382"/>
                </a:lnTo>
                <a:lnTo>
                  <a:pt x="4073042" y="17179"/>
                </a:lnTo>
                <a:lnTo>
                  <a:pt x="4123963" y="11930"/>
                </a:lnTo>
                <a:lnTo>
                  <a:pt x="4175290" y="7635"/>
                </a:lnTo>
                <a:lnTo>
                  <a:pt x="4226940" y="4294"/>
                </a:lnTo>
                <a:lnTo>
                  <a:pt x="4278833" y="1908"/>
                </a:lnTo>
                <a:lnTo>
                  <a:pt x="4330888" y="477"/>
                </a:lnTo>
                <a:lnTo>
                  <a:pt x="4383024" y="0"/>
                </a:lnTo>
                <a:lnTo>
                  <a:pt x="4435159" y="477"/>
                </a:lnTo>
                <a:lnTo>
                  <a:pt x="4487214" y="1908"/>
                </a:lnTo>
                <a:lnTo>
                  <a:pt x="4539107" y="4294"/>
                </a:lnTo>
                <a:lnTo>
                  <a:pt x="4590757" y="7635"/>
                </a:lnTo>
                <a:lnTo>
                  <a:pt x="4642084" y="11930"/>
                </a:lnTo>
                <a:lnTo>
                  <a:pt x="4693005" y="17179"/>
                </a:lnTo>
                <a:lnTo>
                  <a:pt x="4743441" y="23382"/>
                </a:lnTo>
                <a:lnTo>
                  <a:pt x="4793310" y="30540"/>
                </a:lnTo>
                <a:lnTo>
                  <a:pt x="4842531" y="38653"/>
                </a:lnTo>
                <a:lnTo>
                  <a:pt x="4891024" y="47720"/>
                </a:lnTo>
              </a:path>
              <a:path w="8768080" h="1304925">
                <a:moveTo>
                  <a:pt x="4891024" y="900144"/>
                </a:moveTo>
                <a:lnTo>
                  <a:pt x="4842531" y="909211"/>
                </a:lnTo>
                <a:lnTo>
                  <a:pt x="4793310" y="917323"/>
                </a:lnTo>
                <a:lnTo>
                  <a:pt x="4743441" y="924481"/>
                </a:lnTo>
                <a:lnTo>
                  <a:pt x="4693005" y="930685"/>
                </a:lnTo>
                <a:lnTo>
                  <a:pt x="4642084" y="935934"/>
                </a:lnTo>
                <a:lnTo>
                  <a:pt x="4590757" y="940229"/>
                </a:lnTo>
                <a:lnTo>
                  <a:pt x="4539107" y="943569"/>
                </a:lnTo>
                <a:lnTo>
                  <a:pt x="4487214" y="945955"/>
                </a:lnTo>
                <a:lnTo>
                  <a:pt x="4435159" y="947387"/>
                </a:lnTo>
                <a:lnTo>
                  <a:pt x="4383023" y="947864"/>
                </a:lnTo>
                <a:lnTo>
                  <a:pt x="4330888" y="947387"/>
                </a:lnTo>
                <a:lnTo>
                  <a:pt x="4278833" y="945955"/>
                </a:lnTo>
                <a:lnTo>
                  <a:pt x="4226940" y="943569"/>
                </a:lnTo>
                <a:lnTo>
                  <a:pt x="4175290" y="940229"/>
                </a:lnTo>
                <a:lnTo>
                  <a:pt x="4123963" y="935934"/>
                </a:lnTo>
                <a:lnTo>
                  <a:pt x="4073042" y="930685"/>
                </a:lnTo>
                <a:lnTo>
                  <a:pt x="4022606" y="924481"/>
                </a:lnTo>
                <a:lnTo>
                  <a:pt x="3972737" y="917323"/>
                </a:lnTo>
                <a:lnTo>
                  <a:pt x="3923516" y="909211"/>
                </a:lnTo>
                <a:lnTo>
                  <a:pt x="3875024" y="900144"/>
                </a:lnTo>
              </a:path>
            </a:pathLst>
          </a:custGeom>
          <a:ln w="28575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1245809" y="2502103"/>
            <a:ext cx="16505308" cy="498376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Choix</a:t>
            </a:r>
            <a:r>
              <a:rPr sz="2495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l'environnement</a:t>
            </a:r>
            <a:r>
              <a:rPr sz="2495" b="1" spc="-8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95" b="1" spc="-23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développement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Intégré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(Integrated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development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environment–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IDE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anglais)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désigne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dit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programmeurs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consolider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aspects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l'écriture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programme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assistent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programmeurs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l’édition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combinant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activités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courantes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application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201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Édition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201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évidence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87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(colorisation)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62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Saisie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automatique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(Auto-complétion)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9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d'exécutables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201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Débogage</a:t>
            </a:r>
            <a:endParaRPr sz="1871">
              <a:latin typeface="Calibri"/>
              <a:cs typeface="Calibri"/>
            </a:endParaRPr>
          </a:p>
          <a:p>
            <a:pPr marL="8911" algn="ctr">
              <a:spcBef>
                <a:spcPts val="1427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web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5550456" marR="5532633" algn="ctr">
              <a:lnSpc>
                <a:spcPts val="2058"/>
              </a:lnSpc>
              <a:spcBef>
                <a:spcPts val="826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(Liste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complète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téléchargement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https://www.guru99.com/web-development-ide.html</a:t>
            </a:r>
            <a:r>
              <a:rPr sz="1871" spc="-8" dirty="0">
                <a:latin typeface="Calibri"/>
                <a:cs typeface="Calibri"/>
              </a:rPr>
              <a:t>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4107" y="8286157"/>
            <a:ext cx="14540909" cy="1130718"/>
          </a:xfrm>
          <a:custGeom>
            <a:avLst/>
            <a:gdLst/>
            <a:ahLst/>
            <a:cxnLst/>
            <a:rect l="l" t="t" r="r" b="b"/>
            <a:pathLst>
              <a:path w="9325610" h="725170">
                <a:moveTo>
                  <a:pt x="0" y="129941"/>
                </a:moveTo>
                <a:lnTo>
                  <a:pt x="33950" y="94278"/>
                </a:lnTo>
                <a:lnTo>
                  <a:pt x="71455" y="64226"/>
                </a:lnTo>
                <a:lnTo>
                  <a:pt x="111908" y="39838"/>
                </a:lnTo>
                <a:lnTo>
                  <a:pt x="154704" y="21167"/>
                </a:lnTo>
                <a:lnTo>
                  <a:pt x="199238" y="8268"/>
                </a:lnTo>
                <a:lnTo>
                  <a:pt x="244903" y="1194"/>
                </a:lnTo>
                <a:lnTo>
                  <a:pt x="291095" y="0"/>
                </a:lnTo>
                <a:lnTo>
                  <a:pt x="337208" y="4737"/>
                </a:lnTo>
                <a:lnTo>
                  <a:pt x="382637" y="15462"/>
                </a:lnTo>
                <a:lnTo>
                  <a:pt x="426775" y="32227"/>
                </a:lnTo>
                <a:lnTo>
                  <a:pt x="469019" y="55086"/>
                </a:lnTo>
                <a:lnTo>
                  <a:pt x="508762" y="84094"/>
                </a:lnTo>
                <a:lnTo>
                  <a:pt x="543659" y="117723"/>
                </a:lnTo>
                <a:lnTo>
                  <a:pt x="554228" y="129941"/>
                </a:lnTo>
              </a:path>
              <a:path w="9325610" h="725170">
                <a:moveTo>
                  <a:pt x="554228" y="595053"/>
                </a:moveTo>
                <a:lnTo>
                  <a:pt x="520277" y="630698"/>
                </a:lnTo>
                <a:lnTo>
                  <a:pt x="482772" y="660737"/>
                </a:lnTo>
                <a:lnTo>
                  <a:pt x="442319" y="685116"/>
                </a:lnTo>
                <a:lnTo>
                  <a:pt x="399523" y="703780"/>
                </a:lnTo>
                <a:lnTo>
                  <a:pt x="354989" y="716675"/>
                </a:lnTo>
                <a:lnTo>
                  <a:pt x="309324" y="723745"/>
                </a:lnTo>
                <a:lnTo>
                  <a:pt x="263132" y="724937"/>
                </a:lnTo>
                <a:lnTo>
                  <a:pt x="217019" y="720196"/>
                </a:lnTo>
                <a:lnTo>
                  <a:pt x="171590" y="709467"/>
                </a:lnTo>
                <a:lnTo>
                  <a:pt x="127452" y="692696"/>
                </a:lnTo>
                <a:lnTo>
                  <a:pt x="85208" y="669829"/>
                </a:lnTo>
                <a:lnTo>
                  <a:pt x="45466" y="640811"/>
                </a:lnTo>
                <a:lnTo>
                  <a:pt x="10568" y="607251"/>
                </a:lnTo>
                <a:lnTo>
                  <a:pt x="0" y="595053"/>
                </a:lnTo>
              </a:path>
              <a:path w="9325610" h="725170">
                <a:moveTo>
                  <a:pt x="1753362" y="129306"/>
                </a:moveTo>
                <a:lnTo>
                  <a:pt x="1787537" y="93739"/>
                </a:lnTo>
                <a:lnTo>
                  <a:pt x="1825269" y="63782"/>
                </a:lnTo>
                <a:lnTo>
                  <a:pt x="1865949" y="39489"/>
                </a:lnTo>
                <a:lnTo>
                  <a:pt x="1908969" y="20913"/>
                </a:lnTo>
                <a:lnTo>
                  <a:pt x="1953722" y="8110"/>
                </a:lnTo>
                <a:lnTo>
                  <a:pt x="1999599" y="1131"/>
                </a:lnTo>
                <a:lnTo>
                  <a:pt x="2045991" y="31"/>
                </a:lnTo>
                <a:lnTo>
                  <a:pt x="2092292" y="4864"/>
                </a:lnTo>
                <a:lnTo>
                  <a:pt x="2137892" y="15684"/>
                </a:lnTo>
                <a:lnTo>
                  <a:pt x="2182183" y="32545"/>
                </a:lnTo>
                <a:lnTo>
                  <a:pt x="2224559" y="55499"/>
                </a:lnTo>
                <a:lnTo>
                  <a:pt x="2264410" y="84602"/>
                </a:lnTo>
                <a:lnTo>
                  <a:pt x="2298664" y="117427"/>
                </a:lnTo>
                <a:lnTo>
                  <a:pt x="2309114" y="129306"/>
                </a:lnTo>
              </a:path>
              <a:path w="9325610" h="725170">
                <a:moveTo>
                  <a:pt x="2309114" y="595624"/>
                </a:moveTo>
                <a:lnTo>
                  <a:pt x="2274938" y="631199"/>
                </a:lnTo>
                <a:lnTo>
                  <a:pt x="2237206" y="661160"/>
                </a:lnTo>
                <a:lnTo>
                  <a:pt x="2196526" y="685455"/>
                </a:lnTo>
                <a:lnTo>
                  <a:pt x="2153506" y="704030"/>
                </a:lnTo>
                <a:lnTo>
                  <a:pt x="2108753" y="716833"/>
                </a:lnTo>
                <a:lnTo>
                  <a:pt x="2062876" y="723809"/>
                </a:lnTo>
                <a:lnTo>
                  <a:pt x="2016484" y="724905"/>
                </a:lnTo>
                <a:lnTo>
                  <a:pt x="1970183" y="720068"/>
                </a:lnTo>
                <a:lnTo>
                  <a:pt x="1924583" y="709246"/>
                </a:lnTo>
                <a:lnTo>
                  <a:pt x="1880292" y="692384"/>
                </a:lnTo>
                <a:lnTo>
                  <a:pt x="1837916" y="669429"/>
                </a:lnTo>
                <a:lnTo>
                  <a:pt x="1798066" y="640328"/>
                </a:lnTo>
                <a:lnTo>
                  <a:pt x="1763811" y="607526"/>
                </a:lnTo>
                <a:lnTo>
                  <a:pt x="1753362" y="595624"/>
                </a:lnTo>
              </a:path>
              <a:path w="9325610" h="725170">
                <a:moveTo>
                  <a:pt x="3505962" y="129306"/>
                </a:moveTo>
                <a:lnTo>
                  <a:pt x="3540137" y="93739"/>
                </a:lnTo>
                <a:lnTo>
                  <a:pt x="3577869" y="63782"/>
                </a:lnTo>
                <a:lnTo>
                  <a:pt x="3618549" y="39489"/>
                </a:lnTo>
                <a:lnTo>
                  <a:pt x="3661569" y="20913"/>
                </a:lnTo>
                <a:lnTo>
                  <a:pt x="3706322" y="8110"/>
                </a:lnTo>
                <a:lnTo>
                  <a:pt x="3752199" y="1131"/>
                </a:lnTo>
                <a:lnTo>
                  <a:pt x="3798591" y="31"/>
                </a:lnTo>
                <a:lnTo>
                  <a:pt x="3844892" y="4864"/>
                </a:lnTo>
                <a:lnTo>
                  <a:pt x="3890492" y="15684"/>
                </a:lnTo>
                <a:lnTo>
                  <a:pt x="3934783" y="32545"/>
                </a:lnTo>
                <a:lnTo>
                  <a:pt x="3977159" y="55499"/>
                </a:lnTo>
                <a:lnTo>
                  <a:pt x="4017010" y="84602"/>
                </a:lnTo>
                <a:lnTo>
                  <a:pt x="4051264" y="117427"/>
                </a:lnTo>
                <a:lnTo>
                  <a:pt x="4061714" y="129306"/>
                </a:lnTo>
              </a:path>
              <a:path w="9325610" h="725170">
                <a:moveTo>
                  <a:pt x="4061714" y="595624"/>
                </a:moveTo>
                <a:lnTo>
                  <a:pt x="4027538" y="631199"/>
                </a:lnTo>
                <a:lnTo>
                  <a:pt x="3989806" y="661160"/>
                </a:lnTo>
                <a:lnTo>
                  <a:pt x="3949126" y="685455"/>
                </a:lnTo>
                <a:lnTo>
                  <a:pt x="3906106" y="704030"/>
                </a:lnTo>
                <a:lnTo>
                  <a:pt x="3861353" y="716833"/>
                </a:lnTo>
                <a:lnTo>
                  <a:pt x="3815476" y="723809"/>
                </a:lnTo>
                <a:lnTo>
                  <a:pt x="3769084" y="724905"/>
                </a:lnTo>
                <a:lnTo>
                  <a:pt x="3722783" y="720068"/>
                </a:lnTo>
                <a:lnTo>
                  <a:pt x="3677183" y="709246"/>
                </a:lnTo>
                <a:lnTo>
                  <a:pt x="3632892" y="692384"/>
                </a:lnTo>
                <a:lnTo>
                  <a:pt x="3590516" y="669429"/>
                </a:lnTo>
                <a:lnTo>
                  <a:pt x="3550666" y="640328"/>
                </a:lnTo>
                <a:lnTo>
                  <a:pt x="3516411" y="607526"/>
                </a:lnTo>
                <a:lnTo>
                  <a:pt x="3505962" y="595624"/>
                </a:lnTo>
              </a:path>
              <a:path w="9325610" h="725170">
                <a:moveTo>
                  <a:pt x="5261610" y="129306"/>
                </a:moveTo>
                <a:lnTo>
                  <a:pt x="5295785" y="93739"/>
                </a:lnTo>
                <a:lnTo>
                  <a:pt x="5333517" y="63782"/>
                </a:lnTo>
                <a:lnTo>
                  <a:pt x="5374197" y="39489"/>
                </a:lnTo>
                <a:lnTo>
                  <a:pt x="5417217" y="20913"/>
                </a:lnTo>
                <a:lnTo>
                  <a:pt x="5461970" y="8110"/>
                </a:lnTo>
                <a:lnTo>
                  <a:pt x="5507847" y="1131"/>
                </a:lnTo>
                <a:lnTo>
                  <a:pt x="5554239" y="31"/>
                </a:lnTo>
                <a:lnTo>
                  <a:pt x="5600540" y="4864"/>
                </a:lnTo>
                <a:lnTo>
                  <a:pt x="5646140" y="15684"/>
                </a:lnTo>
                <a:lnTo>
                  <a:pt x="5690431" y="32545"/>
                </a:lnTo>
                <a:lnTo>
                  <a:pt x="5732807" y="55499"/>
                </a:lnTo>
                <a:lnTo>
                  <a:pt x="5772658" y="84602"/>
                </a:lnTo>
                <a:lnTo>
                  <a:pt x="5806912" y="117427"/>
                </a:lnTo>
                <a:lnTo>
                  <a:pt x="5817362" y="129306"/>
                </a:lnTo>
              </a:path>
              <a:path w="9325610" h="725170">
                <a:moveTo>
                  <a:pt x="5817362" y="595624"/>
                </a:moveTo>
                <a:lnTo>
                  <a:pt x="5783184" y="631199"/>
                </a:lnTo>
                <a:lnTo>
                  <a:pt x="5745445" y="661160"/>
                </a:lnTo>
                <a:lnTo>
                  <a:pt x="5704756" y="685455"/>
                </a:lnTo>
                <a:lnTo>
                  <a:pt x="5661725" y="704030"/>
                </a:lnTo>
                <a:lnTo>
                  <a:pt x="5616962" y="716833"/>
                </a:lnTo>
                <a:lnTo>
                  <a:pt x="5571077" y="723809"/>
                </a:lnTo>
                <a:lnTo>
                  <a:pt x="5524678" y="724905"/>
                </a:lnTo>
                <a:lnTo>
                  <a:pt x="5478375" y="720068"/>
                </a:lnTo>
                <a:lnTo>
                  <a:pt x="5432778" y="709246"/>
                </a:lnTo>
                <a:lnTo>
                  <a:pt x="5388495" y="692384"/>
                </a:lnTo>
                <a:lnTo>
                  <a:pt x="5346138" y="669429"/>
                </a:lnTo>
                <a:lnTo>
                  <a:pt x="5306314" y="640328"/>
                </a:lnTo>
                <a:lnTo>
                  <a:pt x="5272059" y="607526"/>
                </a:lnTo>
                <a:lnTo>
                  <a:pt x="5261610" y="595624"/>
                </a:lnTo>
              </a:path>
              <a:path w="9325610" h="725170">
                <a:moveTo>
                  <a:pt x="7014209" y="129306"/>
                </a:moveTo>
                <a:lnTo>
                  <a:pt x="7048385" y="93739"/>
                </a:lnTo>
                <a:lnTo>
                  <a:pt x="7086117" y="63782"/>
                </a:lnTo>
                <a:lnTo>
                  <a:pt x="7126797" y="39489"/>
                </a:lnTo>
                <a:lnTo>
                  <a:pt x="7169817" y="20913"/>
                </a:lnTo>
                <a:lnTo>
                  <a:pt x="7214570" y="8110"/>
                </a:lnTo>
                <a:lnTo>
                  <a:pt x="7260447" y="1131"/>
                </a:lnTo>
                <a:lnTo>
                  <a:pt x="7306839" y="31"/>
                </a:lnTo>
                <a:lnTo>
                  <a:pt x="7353140" y="4864"/>
                </a:lnTo>
                <a:lnTo>
                  <a:pt x="7398740" y="15684"/>
                </a:lnTo>
                <a:lnTo>
                  <a:pt x="7443031" y="32545"/>
                </a:lnTo>
                <a:lnTo>
                  <a:pt x="7485407" y="55499"/>
                </a:lnTo>
                <a:lnTo>
                  <a:pt x="7525258" y="84602"/>
                </a:lnTo>
                <a:lnTo>
                  <a:pt x="7559512" y="117427"/>
                </a:lnTo>
                <a:lnTo>
                  <a:pt x="7569961" y="129306"/>
                </a:lnTo>
              </a:path>
              <a:path w="9325610" h="725170">
                <a:moveTo>
                  <a:pt x="7569961" y="595624"/>
                </a:moveTo>
                <a:lnTo>
                  <a:pt x="7535784" y="631199"/>
                </a:lnTo>
                <a:lnTo>
                  <a:pt x="7498045" y="661160"/>
                </a:lnTo>
                <a:lnTo>
                  <a:pt x="7457356" y="685455"/>
                </a:lnTo>
                <a:lnTo>
                  <a:pt x="7414325" y="704030"/>
                </a:lnTo>
                <a:lnTo>
                  <a:pt x="7369562" y="716833"/>
                </a:lnTo>
                <a:lnTo>
                  <a:pt x="7323677" y="723809"/>
                </a:lnTo>
                <a:lnTo>
                  <a:pt x="7277278" y="724905"/>
                </a:lnTo>
                <a:lnTo>
                  <a:pt x="7230975" y="720068"/>
                </a:lnTo>
                <a:lnTo>
                  <a:pt x="7185378" y="709246"/>
                </a:lnTo>
                <a:lnTo>
                  <a:pt x="7141095" y="692384"/>
                </a:lnTo>
                <a:lnTo>
                  <a:pt x="7098738" y="669429"/>
                </a:lnTo>
                <a:lnTo>
                  <a:pt x="7058913" y="640328"/>
                </a:lnTo>
                <a:lnTo>
                  <a:pt x="7024659" y="607526"/>
                </a:lnTo>
                <a:lnTo>
                  <a:pt x="7014209" y="595624"/>
                </a:lnTo>
              </a:path>
              <a:path w="9325610" h="725170">
                <a:moveTo>
                  <a:pt x="8769858" y="129306"/>
                </a:moveTo>
                <a:lnTo>
                  <a:pt x="8804033" y="93739"/>
                </a:lnTo>
                <a:lnTo>
                  <a:pt x="8841765" y="63782"/>
                </a:lnTo>
                <a:lnTo>
                  <a:pt x="8882445" y="39489"/>
                </a:lnTo>
                <a:lnTo>
                  <a:pt x="8925465" y="20913"/>
                </a:lnTo>
                <a:lnTo>
                  <a:pt x="8970218" y="8110"/>
                </a:lnTo>
                <a:lnTo>
                  <a:pt x="9016095" y="1131"/>
                </a:lnTo>
                <a:lnTo>
                  <a:pt x="9062487" y="31"/>
                </a:lnTo>
                <a:lnTo>
                  <a:pt x="9108788" y="4864"/>
                </a:lnTo>
                <a:lnTo>
                  <a:pt x="9154388" y="15684"/>
                </a:lnTo>
                <a:lnTo>
                  <a:pt x="9198679" y="32545"/>
                </a:lnTo>
                <a:lnTo>
                  <a:pt x="9241055" y="55499"/>
                </a:lnTo>
                <a:lnTo>
                  <a:pt x="9280906" y="84602"/>
                </a:lnTo>
                <a:lnTo>
                  <a:pt x="9315160" y="117427"/>
                </a:lnTo>
                <a:lnTo>
                  <a:pt x="9325610" y="129306"/>
                </a:lnTo>
              </a:path>
              <a:path w="9325610" h="725170">
                <a:moveTo>
                  <a:pt x="9325610" y="595624"/>
                </a:moveTo>
                <a:lnTo>
                  <a:pt x="9291432" y="631199"/>
                </a:lnTo>
                <a:lnTo>
                  <a:pt x="9253693" y="661160"/>
                </a:lnTo>
                <a:lnTo>
                  <a:pt x="9213004" y="685455"/>
                </a:lnTo>
                <a:lnTo>
                  <a:pt x="9169973" y="704030"/>
                </a:lnTo>
                <a:lnTo>
                  <a:pt x="9125210" y="716833"/>
                </a:lnTo>
                <a:lnTo>
                  <a:pt x="9079325" y="723809"/>
                </a:lnTo>
                <a:lnTo>
                  <a:pt x="9032926" y="724905"/>
                </a:lnTo>
                <a:lnTo>
                  <a:pt x="8986623" y="720068"/>
                </a:lnTo>
                <a:lnTo>
                  <a:pt x="8941026" y="709246"/>
                </a:lnTo>
                <a:lnTo>
                  <a:pt x="8896743" y="692384"/>
                </a:lnTo>
                <a:lnTo>
                  <a:pt x="8854386" y="669429"/>
                </a:lnTo>
                <a:lnTo>
                  <a:pt x="8814562" y="640328"/>
                </a:lnTo>
                <a:lnTo>
                  <a:pt x="8780307" y="607526"/>
                </a:lnTo>
                <a:lnTo>
                  <a:pt x="8769858" y="595624"/>
                </a:lnTo>
              </a:path>
            </a:pathLst>
          </a:custGeom>
          <a:ln w="28575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2063215" y="8665207"/>
            <a:ext cx="1201016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IntelliJ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IDEA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57796" y="967207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469905" y="1040845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24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6246" y="8665207"/>
            <a:ext cx="91190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9770" y="8665207"/>
            <a:ext cx="83368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JSFiddle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2492" y="8665207"/>
            <a:ext cx="1878258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Visual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0980" y="8665207"/>
            <a:ext cx="83269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sh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22514" y="8665207"/>
            <a:ext cx="163765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SUBLIME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TEXT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353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" y="2264051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8" y="804997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5" y="524905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1" y="710255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631045"/>
            <a:ext cx="7714028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03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 Découvrir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47" dirty="0">
                <a:solidFill>
                  <a:srgbClr val="007842"/>
                </a:solidFill>
              </a:rPr>
              <a:t>l’écosystème</a:t>
            </a:r>
            <a:r>
              <a:rPr sz="3118" spc="8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développement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Environnements</a:t>
            </a:r>
            <a:r>
              <a:rPr sz="2495" spc="-101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développement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807" y="2480789"/>
            <a:ext cx="16511249" cy="122440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Rappel</a:t>
            </a:r>
            <a:r>
              <a:rPr sz="2495" b="1" spc="-8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2495" b="1" spc="-3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Visual</a:t>
            </a:r>
            <a:r>
              <a:rPr sz="2495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discuté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M104,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utiliserons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Visual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gratuit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l’édition,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correction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débogage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Visual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Basic,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XML,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CSS,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….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47823" y="5329365"/>
            <a:ext cx="9505156" cy="2234702"/>
            <a:chOff x="3044951" y="3425697"/>
            <a:chExt cx="6096000" cy="1433195"/>
          </a:xfrm>
        </p:grpSpPr>
        <p:sp>
          <p:nvSpPr>
            <p:cNvPr id="13" name="object 13"/>
            <p:cNvSpPr/>
            <p:nvPr/>
          </p:nvSpPr>
          <p:spPr>
            <a:xfrm>
              <a:off x="3044951" y="3654551"/>
              <a:ext cx="6096000" cy="1203960"/>
            </a:xfrm>
            <a:custGeom>
              <a:avLst/>
              <a:gdLst/>
              <a:ahLst/>
              <a:cxnLst/>
              <a:rect l="l" t="t" r="r" b="b"/>
              <a:pathLst>
                <a:path w="6096000" h="1203960">
                  <a:moveTo>
                    <a:pt x="609600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6096000" y="120396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9751" y="3432047"/>
              <a:ext cx="4267200" cy="441959"/>
            </a:xfrm>
            <a:custGeom>
              <a:avLst/>
              <a:gdLst/>
              <a:ahLst/>
              <a:cxnLst/>
              <a:rect l="l" t="t" r="r" b="b"/>
              <a:pathLst>
                <a:path w="4267200" h="441960">
                  <a:moveTo>
                    <a:pt x="4193540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59"/>
                  </a:lnTo>
                  <a:lnTo>
                    <a:pt x="4193540" y="441959"/>
                  </a:lnTo>
                  <a:lnTo>
                    <a:pt x="4222194" y="436165"/>
                  </a:lnTo>
                  <a:lnTo>
                    <a:pt x="4245610" y="420369"/>
                  </a:lnTo>
                  <a:lnTo>
                    <a:pt x="4261405" y="396954"/>
                  </a:lnTo>
                  <a:lnTo>
                    <a:pt x="4267200" y="368300"/>
                  </a:lnTo>
                  <a:lnTo>
                    <a:pt x="4267200" y="73660"/>
                  </a:lnTo>
                  <a:lnTo>
                    <a:pt x="4261405" y="45005"/>
                  </a:lnTo>
                  <a:lnTo>
                    <a:pt x="4245609" y="21589"/>
                  </a:lnTo>
                  <a:lnTo>
                    <a:pt x="4222194" y="5794"/>
                  </a:lnTo>
                  <a:lnTo>
                    <a:pt x="4193540" y="0"/>
                  </a:lnTo>
                  <a:close/>
                </a:path>
              </a:pathLst>
            </a:custGeom>
            <a:solidFill>
              <a:srgbClr val="B3BA03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9751" y="3432047"/>
              <a:ext cx="4267200" cy="441959"/>
            </a:xfrm>
            <a:custGeom>
              <a:avLst/>
              <a:gdLst/>
              <a:ahLst/>
              <a:cxnLst/>
              <a:rect l="l" t="t" r="r" b="b"/>
              <a:pathLst>
                <a:path w="4267200" h="441960">
                  <a:moveTo>
                    <a:pt x="0" y="73660"/>
                  </a:moveTo>
                  <a:lnTo>
                    <a:pt x="5794" y="45005"/>
                  </a:lnTo>
                  <a:lnTo>
                    <a:pt x="21590" y="21589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4193540" y="0"/>
                  </a:lnTo>
                  <a:lnTo>
                    <a:pt x="4222194" y="5794"/>
                  </a:lnTo>
                  <a:lnTo>
                    <a:pt x="4245609" y="21589"/>
                  </a:lnTo>
                  <a:lnTo>
                    <a:pt x="4261405" y="45005"/>
                  </a:lnTo>
                  <a:lnTo>
                    <a:pt x="4267200" y="73660"/>
                  </a:lnTo>
                  <a:lnTo>
                    <a:pt x="4267200" y="368300"/>
                  </a:lnTo>
                  <a:lnTo>
                    <a:pt x="4261405" y="396954"/>
                  </a:lnTo>
                  <a:lnTo>
                    <a:pt x="4245610" y="420369"/>
                  </a:lnTo>
                  <a:lnTo>
                    <a:pt x="4222194" y="436165"/>
                  </a:lnTo>
                  <a:lnTo>
                    <a:pt x="4193540" y="441959"/>
                  </a:lnTo>
                  <a:lnTo>
                    <a:pt x="73660" y="441959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68432" y="5475308"/>
            <a:ext cx="6994211" cy="1956860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42574">
              <a:spcBef>
                <a:spcPts val="140"/>
              </a:spcBef>
            </a:pP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VS code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offre</a:t>
            </a:r>
            <a:r>
              <a:rPr sz="2183" b="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183">
              <a:latin typeface="Calibri"/>
              <a:cs typeface="Calibri"/>
            </a:endParaRPr>
          </a:p>
          <a:p>
            <a:pPr marL="200989" indent="-181187">
              <a:buChar char="•"/>
              <a:tabLst>
                <a:tab pos="20098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présentation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sophistiquée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code.</a:t>
            </a:r>
            <a:endParaRPr sz="1871">
              <a:latin typeface="Calibri"/>
              <a:cs typeface="Calibri"/>
            </a:endParaRPr>
          </a:p>
          <a:p>
            <a:pPr marL="200989" indent="-181187">
              <a:spcBef>
                <a:spcPts val="265"/>
              </a:spcBef>
              <a:buChar char="•"/>
              <a:tabLst>
                <a:tab pos="20098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auto-complétion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source.</a:t>
            </a:r>
            <a:endParaRPr sz="1871">
              <a:latin typeface="Calibri"/>
              <a:cs typeface="Calibri"/>
            </a:endParaRPr>
          </a:p>
          <a:p>
            <a:pPr marL="200989" indent="-181187">
              <a:spcBef>
                <a:spcPts val="226"/>
              </a:spcBef>
              <a:buChar char="•"/>
              <a:tabLst>
                <a:tab pos="200989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d'extensions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simplifier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programmation.</a:t>
            </a:r>
            <a:endParaRPr sz="1871">
              <a:latin typeface="Calibri"/>
              <a:cs typeface="Calibri"/>
            </a:endParaRPr>
          </a:p>
          <a:p>
            <a:pPr marL="200989" indent="-181187">
              <a:spcBef>
                <a:spcPts val="257"/>
              </a:spcBef>
              <a:buChar char="•"/>
              <a:tabLst>
                <a:tab pos="20098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détection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 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l'extension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fichier.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7794" y="965076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469903" y="10387139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25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63979" y="1723402"/>
            <a:ext cx="840513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Découvrir</a:t>
            </a:r>
            <a:r>
              <a:rPr sz="3742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47" dirty="0">
                <a:solidFill>
                  <a:srgbClr val="007842"/>
                </a:solidFill>
                <a:latin typeface="Calibri"/>
                <a:cs typeface="Calibri"/>
              </a:rPr>
              <a:t>l’écosystème</a:t>
            </a:r>
            <a:r>
              <a:rPr sz="3742" b="1" spc="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3742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développement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8091264" cy="1406241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Environnements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développement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Découverte</a:t>
            </a:r>
            <a:r>
              <a:rPr sz="2495" b="1" spc="-7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librairies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appropriées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(jQuery,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React,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Vue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JS,</a:t>
            </a:r>
            <a:r>
              <a:rPr sz="2495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Angular,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…)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864" y="-11363"/>
            <a:ext cx="19010311" cy="106794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481644" y="10333226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27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9929" y="10336078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7865" y="2260041"/>
            <a:ext cx="18184552" cy="8051659"/>
            <a:chOff x="0" y="1459801"/>
            <a:chExt cx="11662410" cy="5163820"/>
          </a:xfrm>
        </p:grpSpPr>
        <p:sp>
          <p:nvSpPr>
            <p:cNvPr id="6" name="object 6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594" y="804596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8311" y="520895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4177" y="706245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5787" y="627035"/>
            <a:ext cx="7714028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03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- Découvrir</a:t>
            </a:r>
            <a:r>
              <a:rPr sz="3118" spc="16" dirty="0">
                <a:solidFill>
                  <a:srgbClr val="007842"/>
                </a:solidFill>
              </a:rPr>
              <a:t> </a:t>
            </a:r>
            <a:r>
              <a:rPr sz="3118" spc="-47" dirty="0">
                <a:solidFill>
                  <a:srgbClr val="007842"/>
                </a:solidFill>
              </a:rPr>
              <a:t>l’écosystème</a:t>
            </a:r>
            <a:r>
              <a:rPr sz="3118" spc="86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développement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Découverte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spc="8" dirty="0">
                <a:solidFill>
                  <a:srgbClr val="007842"/>
                </a:solidFill>
              </a:rPr>
              <a:t>des</a:t>
            </a:r>
            <a:r>
              <a:rPr sz="2495" spc="-47" dirty="0">
                <a:solidFill>
                  <a:srgbClr val="007842"/>
                </a:solidFill>
              </a:rPr>
              <a:t> </a:t>
            </a:r>
            <a:r>
              <a:rPr sz="2495" spc="-16" dirty="0">
                <a:solidFill>
                  <a:srgbClr val="007842"/>
                </a:solidFill>
              </a:rPr>
              <a:t>librairies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appropriés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345630" y="3229864"/>
            <a:ext cx="7827892" cy="434905"/>
          </a:xfrm>
          <a:prstGeom prst="rect">
            <a:avLst/>
          </a:prstGeom>
          <a:solidFill>
            <a:srgbClr val="08ACA4"/>
          </a:solidFill>
        </p:spPr>
        <p:txBody>
          <a:bodyPr vert="horz" wrap="square" lIns="0" tIns="98022" rIns="0" bIns="0" rtlCol="0">
            <a:spAutoFit/>
          </a:bodyPr>
          <a:lstStyle/>
          <a:p>
            <a:pPr marL="2970" algn="ctr">
              <a:spcBef>
                <a:spcPts val="772"/>
              </a:spcBef>
            </a:pP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Front-End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5630" y="3809678"/>
            <a:ext cx="7827892" cy="1351602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103963" rIns="0" bIns="0" rtlCol="0">
            <a:spAutoFit/>
          </a:bodyPr>
          <a:lstStyle/>
          <a:p>
            <a:pPr marL="279206" indent="-181187">
              <a:spcBef>
                <a:spcPts val="819"/>
              </a:spcBef>
              <a:buChar char="•"/>
              <a:tabLst>
                <a:tab pos="28019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terme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front-end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désigne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l'interface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utilisateur.</a:t>
            </a:r>
            <a:endParaRPr sz="1871">
              <a:latin typeface="Calibri"/>
              <a:cs typeface="Calibri"/>
            </a:endParaRPr>
          </a:p>
          <a:p>
            <a:pPr marL="279206" marR="209900" indent="-181187">
              <a:lnSpc>
                <a:spcPct val="110900"/>
              </a:lnSpc>
              <a:spcBef>
                <a:spcPts val="16"/>
              </a:spcBef>
              <a:buChar char="•"/>
              <a:tabLst>
                <a:tab pos="28019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front-end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construit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technologies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balisage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hypertexte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(HTML),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feuilles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style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cascade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(CSS).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86209" y="3229864"/>
            <a:ext cx="7827892" cy="434905"/>
          </a:xfrm>
          <a:prstGeom prst="rect">
            <a:avLst/>
          </a:prstGeom>
          <a:solidFill>
            <a:srgbClr val="08ACA4"/>
          </a:solidFill>
        </p:spPr>
        <p:txBody>
          <a:bodyPr vert="horz" wrap="square" lIns="0" tIns="98022" rIns="0" bIns="0" rtlCol="0">
            <a:spAutoFit/>
          </a:bodyPr>
          <a:lstStyle/>
          <a:p>
            <a:pPr marL="8911" algn="ctr">
              <a:spcBef>
                <a:spcPts val="772"/>
              </a:spcBef>
            </a:pP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Back-End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86209" y="3809678"/>
            <a:ext cx="7827892" cy="2640920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70299" rIns="0" bIns="0" rtlCol="0">
            <a:spAutoFit/>
          </a:bodyPr>
          <a:lstStyle/>
          <a:p>
            <a:pPr marL="282176" marR="301978" indent="-181187">
              <a:lnSpc>
                <a:spcPct val="111700"/>
              </a:lnSpc>
              <a:spcBef>
                <a:spcPts val="554"/>
              </a:spcBef>
              <a:buChar char="•"/>
              <a:tabLst>
                <a:tab pos="28316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terme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back-end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 désigne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serveur,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l'application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base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travaillent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coulisses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l'utilisateur.</a:t>
            </a:r>
            <a:endParaRPr sz="1871">
              <a:latin typeface="Calibri"/>
              <a:cs typeface="Calibri"/>
            </a:endParaRPr>
          </a:p>
          <a:p>
            <a:pPr marL="282176" indent="-181187">
              <a:spcBef>
                <a:spcPts val="226"/>
              </a:spcBef>
              <a:buChar char="•"/>
              <a:tabLst>
                <a:tab pos="28316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programmation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back-end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endParaRPr sz="1871">
              <a:latin typeface="Calibri"/>
              <a:cs typeface="Calibri"/>
            </a:endParaRPr>
          </a:p>
          <a:p>
            <a:pPr marL="282176" marR="190098">
              <a:lnSpc>
                <a:spcPct val="110800"/>
              </a:lnSpc>
              <a:spcBef>
                <a:spcPts val="2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logiciel,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l'organisation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jusqu'à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création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algorithmes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séquences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logiques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complexes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fonctionnent,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transparente,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front-end.</a:t>
            </a:r>
            <a:endParaRPr sz="1871">
              <a:latin typeface="Calibri"/>
              <a:cs typeface="Calibri"/>
            </a:endParaRPr>
          </a:p>
          <a:p>
            <a:pPr marL="282176" indent="-181187">
              <a:spcBef>
                <a:spcPts val="265"/>
              </a:spcBef>
              <a:buChar char="•"/>
              <a:tabLst>
                <a:tab pos="28316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back-end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populaires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Ruby,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ASP</a:t>
            </a:r>
            <a:endParaRPr sz="1871">
              <a:latin typeface="Calibri"/>
              <a:cs typeface="Calibri"/>
            </a:endParaRPr>
          </a:p>
          <a:p>
            <a:pPr marL="282176">
              <a:spcBef>
                <a:spcPts val="265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.Net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PHP.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7944" y="2476778"/>
            <a:ext cx="2977292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Front-end</a:t>
            </a:r>
            <a:r>
              <a:rPr sz="2495" b="1" spc="-62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7842"/>
                </a:solidFill>
                <a:latin typeface="Calibri"/>
                <a:cs typeface="Calibri"/>
              </a:rPr>
              <a:t>vs</a:t>
            </a:r>
            <a:r>
              <a:rPr sz="2495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back-end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7943" y="6836674"/>
            <a:ext cx="3433738" cy="222339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frameworks</a:t>
            </a:r>
            <a:r>
              <a:rPr sz="2495" b="1" spc="-10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front-end</a:t>
            </a:r>
            <a:endParaRPr sz="2495">
              <a:latin typeface="Calibri"/>
              <a:cs typeface="Calibri"/>
            </a:endParaRPr>
          </a:p>
          <a:p>
            <a:pPr marL="376235" indent="-356433">
              <a:spcBef>
                <a:spcPts val="1645"/>
              </a:spcBef>
              <a:buAutoNum type="arabicPeriod"/>
              <a:tabLst>
                <a:tab pos="3762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Angular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154"/>
              </a:spcBef>
              <a:buAutoNum type="arabicPeriod"/>
              <a:tabLst>
                <a:tab pos="3762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React.js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169"/>
              </a:spcBef>
              <a:buAutoNum type="arabicPeriod"/>
              <a:tabLst>
                <a:tab pos="3762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JQuery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154"/>
              </a:spcBef>
              <a:buAutoNum type="arabicPeriod"/>
              <a:tabLst>
                <a:tab pos="37623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Vue.js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938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19" y="284779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3918" y="574687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43976" y="3658713"/>
            <a:ext cx="8269486" cy="27419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 module,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 dirty="0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 dirty="0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Maîtriser</a:t>
            </a:r>
            <a:r>
              <a:rPr sz="2495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2495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2495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fondamentales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Maîtriser</a:t>
            </a:r>
            <a:r>
              <a:rPr sz="2495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2495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contrôle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fonctions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2495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 objets</a:t>
            </a:r>
            <a:endParaRPr sz="2495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2569" y="7061957"/>
            <a:ext cx="1349731" cy="134973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48601" y="870060"/>
            <a:ext cx="2042618" cy="693846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</a:pPr>
            <a:r>
              <a:rPr spc="-55" dirty="0">
                <a:solidFill>
                  <a:srgbClr val="FF7800"/>
                </a:solidFill>
              </a:rPr>
              <a:t>PARTIE</a:t>
            </a:r>
            <a:r>
              <a:rPr spc="-156" dirty="0">
                <a:solidFill>
                  <a:srgbClr val="FF7800"/>
                </a:solidFill>
              </a:rPr>
              <a:t> </a:t>
            </a:r>
            <a:r>
              <a:rPr spc="8"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73090" y="1704018"/>
            <a:ext cx="7982351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Acquérir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fondamentaux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3742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267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175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4" y="1723506"/>
            <a:ext cx="7799179" cy="469743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45531" marR="7921" indent="-1279197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 la 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syntaxe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 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ses </a:t>
            </a:r>
            <a:r>
              <a:rPr sz="3742" b="1" spc="-82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fondamentales</a:t>
            </a:r>
            <a:endParaRPr sz="3742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5223">
              <a:latin typeface="Calibri"/>
              <a:cs typeface="Calibri"/>
            </a:endParaRPr>
          </a:p>
          <a:p>
            <a:pPr marL="19802"/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d’écriture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primitifs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objets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5846766" y="873388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1319" y="1723502"/>
            <a:ext cx="7151640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298011" marR="7921" indent="-1279197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 la 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syntaxe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 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ses </a:t>
            </a:r>
            <a:r>
              <a:rPr sz="3742" b="1" spc="-82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fondamentales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4075"/>
            <a:ext cx="5209024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 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Expressions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lecture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d’écriture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Types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primitifs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objets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grpSp>
        <p:nvGrpSpPr>
          <p:cNvPr id="11" name="object 11"/>
          <p:cNvGrpSpPr/>
          <p:nvPr/>
        </p:nvGrpSpPr>
        <p:grpSpPr>
          <a:xfrm>
            <a:off x="1648253" y="5540588"/>
            <a:ext cx="9498225" cy="1727760"/>
            <a:chOff x="1060132" y="3553396"/>
            <a:chExt cx="6091555" cy="1108075"/>
          </a:xfrm>
        </p:grpSpPr>
        <p:sp>
          <p:nvSpPr>
            <p:cNvPr id="12" name="object 12"/>
            <p:cNvSpPr/>
            <p:nvPr/>
          </p:nvSpPr>
          <p:spPr>
            <a:xfrm>
              <a:off x="1074419" y="3567684"/>
              <a:ext cx="6062980" cy="1079500"/>
            </a:xfrm>
            <a:custGeom>
              <a:avLst/>
              <a:gdLst/>
              <a:ahLst/>
              <a:cxnLst/>
              <a:rect l="l" t="t" r="r" b="b"/>
              <a:pathLst>
                <a:path w="6062980" h="1079500">
                  <a:moveTo>
                    <a:pt x="6062472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6062472" y="1078991"/>
                  </a:lnTo>
                  <a:lnTo>
                    <a:pt x="60624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4419" y="3567684"/>
              <a:ext cx="6062980" cy="1079500"/>
            </a:xfrm>
            <a:custGeom>
              <a:avLst/>
              <a:gdLst/>
              <a:ahLst/>
              <a:cxnLst/>
              <a:rect l="l" t="t" r="r" b="b"/>
              <a:pathLst>
                <a:path w="6062980" h="1079500">
                  <a:moveTo>
                    <a:pt x="0" y="1078991"/>
                  </a:moveTo>
                  <a:lnTo>
                    <a:pt x="6062472" y="1078991"/>
                  </a:lnTo>
                  <a:lnTo>
                    <a:pt x="6062472" y="0"/>
                  </a:lnTo>
                  <a:lnTo>
                    <a:pt x="0" y="0"/>
                  </a:lnTo>
                  <a:lnTo>
                    <a:pt x="0" y="1078991"/>
                  </a:lnTo>
                  <a:close/>
                </a:path>
              </a:pathLst>
            </a:custGeom>
            <a:ln w="28575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8898" y="1412677"/>
            <a:ext cx="17350871" cy="572787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12352386" algn="ctr"/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scripts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incorporé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balises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exécuté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169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d'améliorer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présentation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l'interactivité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Web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127715" marR="7921" indent="-266335">
              <a:lnSpc>
                <a:spcPct val="110000"/>
              </a:lnSpc>
              <a:spcBef>
                <a:spcPts val="936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gestionnaires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d'événement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reconnaissent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réagissent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demandes</a:t>
            </a:r>
            <a:r>
              <a:rPr sz="187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mouvements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souris,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clics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touches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clavier,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etc.)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55"/>
              </a:spcBef>
              <a:buClr>
                <a:srgbClr val="555555"/>
              </a:buClr>
              <a:buFont typeface="Arial MT"/>
              <a:buChar char="•"/>
            </a:pPr>
            <a:endParaRPr sz="2183">
              <a:latin typeface="Calibri"/>
              <a:cs typeface="Calibri"/>
            </a:endParaRPr>
          </a:p>
          <a:p>
            <a:pPr marR="12445456" algn="ctr"/>
            <a:r>
              <a:rPr sz="2183" b="1" spc="-23" dirty="0">
                <a:solidFill>
                  <a:srgbClr val="FF7700"/>
                </a:solidFill>
                <a:latin typeface="Calibri"/>
                <a:cs typeface="Calibri"/>
              </a:rPr>
              <a:t>Remarques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2573">
              <a:latin typeface="Calibri"/>
              <a:cs typeface="Calibri"/>
            </a:endParaRPr>
          </a:p>
          <a:p>
            <a:pPr marL="1729691" lvl="1" indent="-182175">
              <a:buChar char="•"/>
              <a:tabLst>
                <a:tab pos="1730681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Script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dépendant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</a:t>
            </a:r>
            <a:endParaRPr sz="1871">
              <a:latin typeface="Calibri"/>
              <a:cs typeface="Calibri"/>
            </a:endParaRPr>
          </a:p>
          <a:p>
            <a:pPr marL="1729691" lvl="1" indent="-182175">
              <a:spcBef>
                <a:spcPts val="117"/>
              </a:spcBef>
              <a:buChar char="•"/>
              <a:tabLst>
                <a:tab pos="173068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interprété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browser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moment 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l'exécution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volée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(Just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Time).</a:t>
            </a:r>
            <a:endParaRPr sz="1871">
              <a:latin typeface="Calibri"/>
              <a:cs typeface="Calibri"/>
            </a:endParaRPr>
          </a:p>
          <a:p>
            <a:pPr marL="1729691" lvl="1" indent="-182175">
              <a:spcBef>
                <a:spcPts val="109"/>
              </a:spcBef>
              <a:buChar char="•"/>
              <a:tabLst>
                <a:tab pos="1730681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d'accéder aux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navigateur.</a:t>
            </a:r>
            <a:endParaRPr sz="1871">
              <a:latin typeface="Calibri"/>
              <a:cs typeface="Calibri"/>
            </a:endParaRPr>
          </a:p>
          <a:p>
            <a:pPr marL="1729691" lvl="1" indent="-182175">
              <a:spcBef>
                <a:spcPts val="117"/>
              </a:spcBef>
              <a:buChar char="•"/>
              <a:tabLst>
                <a:tab pos="173068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 case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sensitive 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1033" y="4961103"/>
            <a:ext cx="1004972" cy="1019824"/>
            <a:chOff x="722007" y="3181752"/>
            <a:chExt cx="644525" cy="654050"/>
          </a:xfrm>
        </p:grpSpPr>
        <p:sp>
          <p:nvSpPr>
            <p:cNvPr id="16" name="object 16"/>
            <p:cNvSpPr/>
            <p:nvPr/>
          </p:nvSpPr>
          <p:spPr>
            <a:xfrm>
              <a:off x="721995" y="3181756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60">
                  <a:moveTo>
                    <a:pt x="644398" y="322414"/>
                  </a:moveTo>
                  <a:lnTo>
                    <a:pt x="640905" y="274764"/>
                  </a:lnTo>
                  <a:lnTo>
                    <a:pt x="630758" y="229298"/>
                  </a:lnTo>
                  <a:lnTo>
                    <a:pt x="614451" y="186499"/>
                  </a:lnTo>
                  <a:lnTo>
                    <a:pt x="592493" y="146862"/>
                  </a:lnTo>
                  <a:lnTo>
                    <a:pt x="565365" y="110896"/>
                  </a:lnTo>
                  <a:lnTo>
                    <a:pt x="533590" y="79082"/>
                  </a:lnTo>
                  <a:lnTo>
                    <a:pt x="497649" y="51943"/>
                  </a:lnTo>
                  <a:lnTo>
                    <a:pt x="458038" y="29972"/>
                  </a:lnTo>
                  <a:lnTo>
                    <a:pt x="415264" y="13652"/>
                  </a:lnTo>
                  <a:lnTo>
                    <a:pt x="369811" y="3492"/>
                  </a:lnTo>
                  <a:lnTo>
                    <a:pt x="322199" y="0"/>
                  </a:lnTo>
                  <a:lnTo>
                    <a:pt x="274586" y="3492"/>
                  </a:lnTo>
                  <a:lnTo>
                    <a:pt x="229146" y="13652"/>
                  </a:lnTo>
                  <a:lnTo>
                    <a:pt x="186372" y="29972"/>
                  </a:lnTo>
                  <a:lnTo>
                    <a:pt x="146761" y="51943"/>
                  </a:lnTo>
                  <a:lnTo>
                    <a:pt x="110820" y="79082"/>
                  </a:lnTo>
                  <a:lnTo>
                    <a:pt x="79032" y="110896"/>
                  </a:lnTo>
                  <a:lnTo>
                    <a:pt x="51917" y="146862"/>
                  </a:lnTo>
                  <a:lnTo>
                    <a:pt x="29946" y="186499"/>
                  </a:lnTo>
                  <a:lnTo>
                    <a:pt x="13652" y="229298"/>
                  </a:lnTo>
                  <a:lnTo>
                    <a:pt x="3505" y="274764"/>
                  </a:lnTo>
                  <a:lnTo>
                    <a:pt x="0" y="322414"/>
                  </a:lnTo>
                  <a:lnTo>
                    <a:pt x="3505" y="370052"/>
                  </a:lnTo>
                  <a:lnTo>
                    <a:pt x="13652" y="415531"/>
                  </a:lnTo>
                  <a:lnTo>
                    <a:pt x="29946" y="458330"/>
                  </a:lnTo>
                  <a:lnTo>
                    <a:pt x="51917" y="497967"/>
                  </a:lnTo>
                  <a:lnTo>
                    <a:pt x="79032" y="533933"/>
                  </a:lnTo>
                  <a:lnTo>
                    <a:pt x="110820" y="565734"/>
                  </a:lnTo>
                  <a:lnTo>
                    <a:pt x="146761" y="592874"/>
                  </a:lnTo>
                  <a:lnTo>
                    <a:pt x="186372" y="614857"/>
                  </a:lnTo>
                  <a:lnTo>
                    <a:pt x="229146" y="631177"/>
                  </a:lnTo>
                  <a:lnTo>
                    <a:pt x="274586" y="641324"/>
                  </a:lnTo>
                  <a:lnTo>
                    <a:pt x="322199" y="644817"/>
                  </a:lnTo>
                  <a:lnTo>
                    <a:pt x="369811" y="641324"/>
                  </a:lnTo>
                  <a:lnTo>
                    <a:pt x="415264" y="631177"/>
                  </a:lnTo>
                  <a:lnTo>
                    <a:pt x="458038" y="614857"/>
                  </a:lnTo>
                  <a:lnTo>
                    <a:pt x="497649" y="592874"/>
                  </a:lnTo>
                  <a:lnTo>
                    <a:pt x="533590" y="565734"/>
                  </a:lnTo>
                  <a:lnTo>
                    <a:pt x="565365" y="533933"/>
                  </a:lnTo>
                  <a:lnTo>
                    <a:pt x="592493" y="497967"/>
                  </a:lnTo>
                  <a:lnTo>
                    <a:pt x="614451" y="458330"/>
                  </a:lnTo>
                  <a:lnTo>
                    <a:pt x="630758" y="415531"/>
                  </a:lnTo>
                  <a:lnTo>
                    <a:pt x="640905" y="370052"/>
                  </a:lnTo>
                  <a:lnTo>
                    <a:pt x="644398" y="322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774" y="3350417"/>
              <a:ext cx="316472" cy="2629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9584" y="3263937"/>
              <a:ext cx="576580" cy="571500"/>
            </a:xfrm>
            <a:custGeom>
              <a:avLst/>
              <a:gdLst/>
              <a:ahLst/>
              <a:cxnLst/>
              <a:rect l="l" t="t" r="r" b="b"/>
              <a:pathLst>
                <a:path w="576580" h="571500">
                  <a:moveTo>
                    <a:pt x="422973" y="149529"/>
                  </a:moveTo>
                  <a:lnTo>
                    <a:pt x="389902" y="117259"/>
                  </a:lnTo>
                  <a:lnTo>
                    <a:pt x="295922" y="117246"/>
                  </a:lnTo>
                  <a:lnTo>
                    <a:pt x="201942" y="117906"/>
                  </a:lnTo>
                  <a:lnTo>
                    <a:pt x="186778" y="120357"/>
                  </a:lnTo>
                  <a:lnTo>
                    <a:pt x="176072" y="127215"/>
                  </a:lnTo>
                  <a:lnTo>
                    <a:pt x="169697" y="138353"/>
                  </a:lnTo>
                  <a:lnTo>
                    <a:pt x="167576" y="153682"/>
                  </a:lnTo>
                  <a:lnTo>
                    <a:pt x="167665" y="304076"/>
                  </a:lnTo>
                  <a:lnTo>
                    <a:pt x="167144" y="404329"/>
                  </a:lnTo>
                  <a:lnTo>
                    <a:pt x="169811" y="418592"/>
                  </a:lnTo>
                  <a:lnTo>
                    <a:pt x="177469" y="430123"/>
                  </a:lnTo>
                  <a:lnTo>
                    <a:pt x="189141" y="437794"/>
                  </a:lnTo>
                  <a:lnTo>
                    <a:pt x="203835" y="440448"/>
                  </a:lnTo>
                  <a:lnTo>
                    <a:pt x="250583" y="439991"/>
                  </a:lnTo>
                  <a:lnTo>
                    <a:pt x="390829" y="439940"/>
                  </a:lnTo>
                  <a:lnTo>
                    <a:pt x="422338" y="408432"/>
                  </a:lnTo>
                  <a:lnTo>
                    <a:pt x="422541" y="295884"/>
                  </a:lnTo>
                  <a:lnTo>
                    <a:pt x="413486" y="306412"/>
                  </a:lnTo>
                  <a:lnTo>
                    <a:pt x="406615" y="317119"/>
                  </a:lnTo>
                  <a:lnTo>
                    <a:pt x="402577" y="328752"/>
                  </a:lnTo>
                  <a:lnTo>
                    <a:pt x="401942" y="342099"/>
                  </a:lnTo>
                  <a:lnTo>
                    <a:pt x="402767" y="358063"/>
                  </a:lnTo>
                  <a:lnTo>
                    <a:pt x="402691" y="374142"/>
                  </a:lnTo>
                  <a:lnTo>
                    <a:pt x="401218" y="416547"/>
                  </a:lnTo>
                  <a:lnTo>
                    <a:pt x="397395" y="419696"/>
                  </a:lnTo>
                  <a:lnTo>
                    <a:pt x="192379" y="419658"/>
                  </a:lnTo>
                  <a:lnTo>
                    <a:pt x="188798" y="416153"/>
                  </a:lnTo>
                  <a:lnTo>
                    <a:pt x="188188" y="142024"/>
                  </a:lnTo>
                  <a:lnTo>
                    <a:pt x="192443" y="137998"/>
                  </a:lnTo>
                  <a:lnTo>
                    <a:pt x="397357" y="137998"/>
                  </a:lnTo>
                  <a:lnTo>
                    <a:pt x="401637" y="141897"/>
                  </a:lnTo>
                  <a:lnTo>
                    <a:pt x="401942" y="197739"/>
                  </a:lnTo>
                  <a:lnTo>
                    <a:pt x="412115" y="186829"/>
                  </a:lnTo>
                  <a:lnTo>
                    <a:pt x="419227" y="175526"/>
                  </a:lnTo>
                  <a:lnTo>
                    <a:pt x="422960" y="163271"/>
                  </a:lnTo>
                  <a:lnTo>
                    <a:pt x="422973" y="149529"/>
                  </a:lnTo>
                  <a:close/>
                </a:path>
                <a:path w="576580" h="571500">
                  <a:moveTo>
                    <a:pt x="576478" y="291668"/>
                  </a:moveTo>
                  <a:lnTo>
                    <a:pt x="575043" y="256298"/>
                  </a:lnTo>
                  <a:lnTo>
                    <a:pt x="569163" y="234365"/>
                  </a:lnTo>
                  <a:lnTo>
                    <a:pt x="569315" y="282778"/>
                  </a:lnTo>
                  <a:lnTo>
                    <a:pt x="562089" y="328549"/>
                  </a:lnTo>
                  <a:lnTo>
                    <a:pt x="547154" y="371525"/>
                  </a:lnTo>
                  <a:lnTo>
                    <a:pt x="524205" y="411594"/>
                  </a:lnTo>
                  <a:lnTo>
                    <a:pt x="492912" y="448602"/>
                  </a:lnTo>
                  <a:lnTo>
                    <a:pt x="455688" y="480047"/>
                  </a:lnTo>
                  <a:lnTo>
                    <a:pt x="415417" y="503199"/>
                  </a:lnTo>
                  <a:lnTo>
                    <a:pt x="372262" y="518134"/>
                  </a:lnTo>
                  <a:lnTo>
                    <a:pt x="326377" y="524929"/>
                  </a:lnTo>
                  <a:lnTo>
                    <a:pt x="277914" y="523659"/>
                  </a:lnTo>
                  <a:lnTo>
                    <a:pt x="231660" y="514210"/>
                  </a:lnTo>
                  <a:lnTo>
                    <a:pt x="188341" y="496328"/>
                  </a:lnTo>
                  <a:lnTo>
                    <a:pt x="149072" y="470585"/>
                  </a:lnTo>
                  <a:lnTo>
                    <a:pt x="114935" y="437591"/>
                  </a:lnTo>
                  <a:lnTo>
                    <a:pt x="87033" y="397929"/>
                  </a:lnTo>
                  <a:lnTo>
                    <a:pt x="66484" y="352171"/>
                  </a:lnTo>
                  <a:lnTo>
                    <a:pt x="54368" y="300939"/>
                  </a:lnTo>
                  <a:lnTo>
                    <a:pt x="51625" y="256781"/>
                  </a:lnTo>
                  <a:lnTo>
                    <a:pt x="56057" y="213868"/>
                  </a:lnTo>
                  <a:lnTo>
                    <a:pt x="67894" y="172466"/>
                  </a:lnTo>
                  <a:lnTo>
                    <a:pt x="87363" y="132791"/>
                  </a:lnTo>
                  <a:lnTo>
                    <a:pt x="116662" y="91922"/>
                  </a:lnTo>
                  <a:lnTo>
                    <a:pt x="150368" y="58889"/>
                  </a:lnTo>
                  <a:lnTo>
                    <a:pt x="188417" y="33642"/>
                  </a:lnTo>
                  <a:lnTo>
                    <a:pt x="230708" y="16103"/>
                  </a:lnTo>
                  <a:lnTo>
                    <a:pt x="277177" y="6184"/>
                  </a:lnTo>
                  <a:lnTo>
                    <a:pt x="327723" y="3822"/>
                  </a:lnTo>
                  <a:lnTo>
                    <a:pt x="289661" y="0"/>
                  </a:lnTo>
                  <a:lnTo>
                    <a:pt x="249123" y="2286"/>
                  </a:lnTo>
                  <a:lnTo>
                    <a:pt x="207454" y="10998"/>
                  </a:lnTo>
                  <a:lnTo>
                    <a:pt x="166001" y="26403"/>
                  </a:lnTo>
                  <a:lnTo>
                    <a:pt x="126111" y="48818"/>
                  </a:lnTo>
                  <a:lnTo>
                    <a:pt x="89128" y="78511"/>
                  </a:lnTo>
                  <a:lnTo>
                    <a:pt x="56413" y="115785"/>
                  </a:lnTo>
                  <a:lnTo>
                    <a:pt x="29298" y="160921"/>
                  </a:lnTo>
                  <a:lnTo>
                    <a:pt x="12801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57" y="331736"/>
                  </a:lnTo>
                  <a:lnTo>
                    <a:pt x="14008" y="373786"/>
                  </a:lnTo>
                  <a:lnTo>
                    <a:pt x="31026" y="414172"/>
                  </a:lnTo>
                  <a:lnTo>
                    <a:pt x="54698" y="452221"/>
                  </a:lnTo>
                  <a:lnTo>
                    <a:pt x="85013" y="487222"/>
                  </a:lnTo>
                  <a:lnTo>
                    <a:pt x="121945" y="518490"/>
                  </a:lnTo>
                  <a:lnTo>
                    <a:pt x="160528" y="541858"/>
                  </a:lnTo>
                  <a:lnTo>
                    <a:pt x="201828" y="558419"/>
                  </a:lnTo>
                  <a:lnTo>
                    <a:pt x="244894" y="568261"/>
                  </a:lnTo>
                  <a:lnTo>
                    <a:pt x="288848" y="571436"/>
                  </a:lnTo>
                  <a:lnTo>
                    <a:pt x="332740" y="568032"/>
                  </a:lnTo>
                  <a:lnTo>
                    <a:pt x="375691" y="558126"/>
                  </a:lnTo>
                  <a:lnTo>
                    <a:pt x="416763" y="541769"/>
                  </a:lnTo>
                  <a:lnTo>
                    <a:pt x="455041" y="519036"/>
                  </a:lnTo>
                  <a:lnTo>
                    <a:pt x="489623" y="490016"/>
                  </a:lnTo>
                  <a:lnTo>
                    <a:pt x="533438" y="435559"/>
                  </a:lnTo>
                  <a:lnTo>
                    <a:pt x="563448" y="372478"/>
                  </a:lnTo>
                  <a:lnTo>
                    <a:pt x="572820" y="332917"/>
                  </a:lnTo>
                  <a:lnTo>
                    <a:pt x="576478" y="29166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409" y="3404392"/>
              <a:ext cx="298296" cy="24679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31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19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678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395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261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817327" y="4151052"/>
            <a:ext cx="15389442" cy="4819906"/>
          </a:xfrm>
          <a:custGeom>
            <a:avLst/>
            <a:gdLst/>
            <a:ahLst/>
            <a:cxnLst/>
            <a:rect l="l" t="t" r="r" b="b"/>
            <a:pathLst>
              <a:path w="9869805" h="3091179">
                <a:moveTo>
                  <a:pt x="0" y="2212848"/>
                </a:moveTo>
                <a:lnTo>
                  <a:pt x="9869424" y="2212848"/>
                </a:lnTo>
                <a:lnTo>
                  <a:pt x="9869424" y="1926336"/>
                </a:lnTo>
                <a:lnTo>
                  <a:pt x="0" y="1926336"/>
                </a:lnTo>
                <a:lnTo>
                  <a:pt x="0" y="2212848"/>
                </a:lnTo>
                <a:close/>
              </a:path>
              <a:path w="9869805" h="3091179">
                <a:moveTo>
                  <a:pt x="0" y="1353312"/>
                </a:moveTo>
                <a:lnTo>
                  <a:pt x="9869424" y="1353312"/>
                </a:lnTo>
                <a:lnTo>
                  <a:pt x="9869424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  <a:path w="9869805" h="3091179">
                <a:moveTo>
                  <a:pt x="0" y="3090672"/>
                </a:moveTo>
                <a:lnTo>
                  <a:pt x="9869424" y="3090672"/>
                </a:lnTo>
                <a:lnTo>
                  <a:pt x="9869424" y="2782824"/>
                </a:lnTo>
                <a:lnTo>
                  <a:pt x="0" y="2782824"/>
                </a:lnTo>
                <a:lnTo>
                  <a:pt x="0" y="30906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7870" y="528795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2014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4123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32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871" y="1417133"/>
            <a:ext cx="14751804" cy="746014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8238556" algn="ctr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Intégration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HTML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intégré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n’importe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l’utiliser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208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intégré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8"/>
              </a:spcBef>
              <a:buClr>
                <a:srgbClr val="555555"/>
              </a:buClr>
              <a:buFont typeface="Arial MT"/>
              <a:buChar char="•"/>
            </a:pPr>
            <a:endParaRPr sz="2417">
              <a:latin typeface="Calibri"/>
              <a:cs typeface="Calibri"/>
            </a:endParaRPr>
          </a:p>
          <a:p>
            <a:pPr marR="8202912" algn="ctr">
              <a:spcBef>
                <a:spcPts val="8"/>
              </a:spcBef>
            </a:pP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&lt;script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language="JavaScript"&gt;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3040">
              <a:latin typeface="Calibri"/>
              <a:cs typeface="Calibri"/>
            </a:endParaRPr>
          </a:p>
          <a:p>
            <a:pPr marL="1547514">
              <a:spcBef>
                <a:spcPts val="8"/>
              </a:spcBef>
            </a:pP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/*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2183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js*/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3040">
              <a:latin typeface="Calibri"/>
              <a:cs typeface="Calibri"/>
            </a:endParaRPr>
          </a:p>
          <a:p>
            <a:pPr marL="1547514"/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&lt;/script&gt;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2807">
              <a:latin typeface="Calibri"/>
              <a:cs typeface="Calibri"/>
            </a:endParaRPr>
          </a:p>
          <a:p>
            <a:pPr marL="1127715" indent="-267325"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externe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  <a:buClr>
                <a:srgbClr val="555555"/>
              </a:buClr>
              <a:buFont typeface="Arial MT"/>
              <a:buChar char="•"/>
            </a:pPr>
            <a:endParaRPr sz="1871">
              <a:latin typeface="Calibri"/>
              <a:cs typeface="Calibri"/>
            </a:endParaRPr>
          </a:p>
          <a:p>
            <a:pPr marL="1547514">
              <a:spcBef>
                <a:spcPts val="8"/>
              </a:spcBef>
            </a:pP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&lt;script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language="javascript"</a:t>
            </a:r>
            <a:r>
              <a:rPr sz="2183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src="monScript.js"&gt;</a:t>
            </a:r>
            <a:r>
              <a:rPr sz="2183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&lt;/script&gt;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8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Pseudo-URL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2339">
              <a:latin typeface="Calibri"/>
              <a:cs typeface="Calibri"/>
            </a:endParaRPr>
          </a:p>
          <a:p>
            <a:pPr marL="1547514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&lt;a href="JavaScript:window.alert('Welcome</a:t>
            </a:r>
            <a:r>
              <a:rPr sz="2183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JavaScript!');"&gt;clickez</a:t>
            </a:r>
            <a:r>
              <a:rPr sz="2183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ici&lt;/a&gt;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091" y="-8244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844" y="22631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615" y="80538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332" y="5287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2198" y="7141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807" y="516095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1" name="object 11"/>
          <p:cNvSpPr txBox="1"/>
          <p:nvPr/>
        </p:nvSpPr>
        <p:spPr>
          <a:xfrm>
            <a:off x="383807" y="1404434"/>
            <a:ext cx="14233971" cy="242049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R="9549437" algn="ctr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9602902" algn="ctr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Identifiants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identifiant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variable.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208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identifiants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courts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descriptifs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note,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total,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NomComplet,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22981" y="4468658"/>
            <a:ext cx="14115157" cy="2177275"/>
            <a:chOff x="1566672" y="2871216"/>
            <a:chExt cx="9052560" cy="1396365"/>
          </a:xfrm>
        </p:grpSpPr>
        <p:sp>
          <p:nvSpPr>
            <p:cNvPr id="13" name="object 13"/>
            <p:cNvSpPr/>
            <p:nvPr/>
          </p:nvSpPr>
          <p:spPr>
            <a:xfrm>
              <a:off x="1566672" y="3008376"/>
              <a:ext cx="9052560" cy="1259205"/>
            </a:xfrm>
            <a:custGeom>
              <a:avLst/>
              <a:gdLst/>
              <a:ahLst/>
              <a:cxnLst/>
              <a:rect l="l" t="t" r="r" b="b"/>
              <a:pathLst>
                <a:path w="9052560" h="1259204">
                  <a:moveTo>
                    <a:pt x="9052560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9052560" y="1258824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0823" y="2871216"/>
              <a:ext cx="6334125" cy="396240"/>
            </a:xfrm>
            <a:custGeom>
              <a:avLst/>
              <a:gdLst/>
              <a:ahLst/>
              <a:cxnLst/>
              <a:rect l="l" t="t" r="r" b="b"/>
              <a:pathLst>
                <a:path w="6334125" h="396239">
                  <a:moveTo>
                    <a:pt x="6267704" y="0"/>
                  </a:moveTo>
                  <a:lnTo>
                    <a:pt x="66039" y="0"/>
                  </a:lnTo>
                  <a:lnTo>
                    <a:pt x="40344" y="5193"/>
                  </a:lnTo>
                  <a:lnTo>
                    <a:pt x="19351" y="19351"/>
                  </a:lnTo>
                  <a:lnTo>
                    <a:pt x="5193" y="40344"/>
                  </a:lnTo>
                  <a:lnTo>
                    <a:pt x="0" y="66039"/>
                  </a:lnTo>
                  <a:lnTo>
                    <a:pt x="0" y="330200"/>
                  </a:lnTo>
                  <a:lnTo>
                    <a:pt x="5193" y="355895"/>
                  </a:lnTo>
                  <a:lnTo>
                    <a:pt x="19351" y="376888"/>
                  </a:lnTo>
                  <a:lnTo>
                    <a:pt x="40344" y="391046"/>
                  </a:lnTo>
                  <a:lnTo>
                    <a:pt x="66039" y="396239"/>
                  </a:lnTo>
                  <a:lnTo>
                    <a:pt x="6267704" y="396239"/>
                  </a:lnTo>
                  <a:lnTo>
                    <a:pt x="6293399" y="391046"/>
                  </a:lnTo>
                  <a:lnTo>
                    <a:pt x="6314392" y="376888"/>
                  </a:lnTo>
                  <a:lnTo>
                    <a:pt x="6328550" y="355895"/>
                  </a:lnTo>
                  <a:lnTo>
                    <a:pt x="6333744" y="330200"/>
                  </a:lnTo>
                  <a:lnTo>
                    <a:pt x="6333744" y="66039"/>
                  </a:lnTo>
                  <a:lnTo>
                    <a:pt x="6328550" y="40344"/>
                  </a:lnTo>
                  <a:lnTo>
                    <a:pt x="6314392" y="19351"/>
                  </a:lnTo>
                  <a:lnTo>
                    <a:pt x="6293399" y="5193"/>
                  </a:lnTo>
                  <a:lnTo>
                    <a:pt x="6267704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1421" y="4561926"/>
            <a:ext cx="10441809" cy="1941600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33663">
              <a:spcBef>
                <a:spcPts val="140"/>
              </a:spcBef>
            </a:pP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183" b="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règles</a:t>
            </a:r>
            <a:r>
              <a:rPr sz="2183" b="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2183" b="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respecter</a:t>
            </a:r>
            <a:r>
              <a:rPr sz="2183" b="1" spc="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lors</a:t>
            </a:r>
            <a:r>
              <a:rPr sz="2183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choix</a:t>
            </a:r>
            <a:r>
              <a:rPr sz="2183" b="1" spc="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2183" b="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noms</a:t>
            </a:r>
            <a:r>
              <a:rPr sz="2183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183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sont</a:t>
            </a:r>
            <a:r>
              <a:rPr sz="2183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83" dirty="0">
              <a:latin typeface="Calibri"/>
              <a:cs typeface="Calibri"/>
            </a:endParaRPr>
          </a:p>
          <a:p>
            <a:pPr>
              <a:spcBef>
                <a:spcPts val="62"/>
              </a:spcBef>
            </a:pPr>
            <a:endParaRPr sz="2417" dirty="0">
              <a:latin typeface="Calibri"/>
              <a:cs typeface="Calibri"/>
            </a:endParaRPr>
          </a:p>
          <a:p>
            <a:pPr marL="199999" indent="-181187">
              <a:buChar char="•"/>
              <a:tabLst>
                <a:tab pos="200989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identifiant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lettres,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chiffres,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traits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soulignement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(_)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signes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dollar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($).</a:t>
            </a:r>
            <a:endParaRPr sz="1871" dirty="0">
              <a:latin typeface="Calibri"/>
              <a:cs typeface="Calibri"/>
            </a:endParaRPr>
          </a:p>
          <a:p>
            <a:pPr marL="199999" indent="-181187">
              <a:spcBef>
                <a:spcPts val="148"/>
              </a:spcBef>
              <a:buChar char="•"/>
              <a:tabLst>
                <a:tab pos="200989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identifiant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commencer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lettre,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signe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$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signe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_</a:t>
            </a:r>
            <a:endParaRPr sz="1871" dirty="0">
              <a:latin typeface="Calibri"/>
              <a:cs typeface="Calibri"/>
            </a:endParaRPr>
          </a:p>
          <a:p>
            <a:pPr marL="199999" indent="-181187">
              <a:spcBef>
                <a:spcPts val="148"/>
              </a:spcBef>
              <a:buChar char="•"/>
              <a:tabLst>
                <a:tab pos="200989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sensible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casse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(y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Y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considérés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différentes).</a:t>
            </a:r>
            <a:endParaRPr sz="1871" dirty="0">
              <a:latin typeface="Calibri"/>
              <a:cs typeface="Calibri"/>
            </a:endParaRPr>
          </a:p>
          <a:p>
            <a:pPr marL="199999" indent="-181187">
              <a:spcBef>
                <a:spcPts val="156"/>
              </a:spcBef>
              <a:buChar char="•"/>
              <a:tabLst>
                <a:tab pos="200989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identifiant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 réservé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langage.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37951" y="96546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50060" y="103910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33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" y="2271404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60" y="805732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7" y="53225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3" y="71760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2" y="638398"/>
            <a:ext cx="6758562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01</a:t>
            </a:r>
            <a:r>
              <a:rPr sz="3118" spc="-8" dirty="0">
                <a:solidFill>
                  <a:srgbClr val="007842"/>
                </a:solidFill>
              </a:rPr>
              <a:t> -</a:t>
            </a:r>
            <a:r>
              <a:rPr sz="3118" spc="-23" dirty="0">
                <a:solidFill>
                  <a:srgbClr val="007842"/>
                </a:solidFill>
              </a:rPr>
              <a:t> Langage</a:t>
            </a:r>
            <a:r>
              <a:rPr sz="3118" spc="70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-39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script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vs </a:t>
            </a:r>
            <a:r>
              <a:rPr sz="3118" spc="-23" dirty="0">
                <a:solidFill>
                  <a:srgbClr val="007842"/>
                </a:solidFill>
              </a:rPr>
              <a:t>langage</a:t>
            </a:r>
            <a:r>
              <a:rPr sz="3118" spc="31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compilé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Définir</a:t>
            </a:r>
            <a:r>
              <a:rPr sz="2495" spc="-16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un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langage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39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script</a:t>
            </a:r>
            <a:endParaRPr sz="2495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957796" y="965811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469905" y="10394491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5810" y="2488141"/>
            <a:ext cx="16514219" cy="512162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Notion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compilateur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/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interpréteur</a:t>
            </a:r>
            <a:endParaRPr sz="2495">
              <a:latin typeface="Calibri"/>
              <a:cs typeface="Calibri"/>
            </a:endParaRPr>
          </a:p>
          <a:p>
            <a:pPr marL="285146" marR="7921" indent="-266335" algn="just">
              <a:lnSpc>
                <a:spcPct val="111200"/>
              </a:lnSpc>
              <a:spcBef>
                <a:spcPts val="138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compilation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écrit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haut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(code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lisible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l'homme)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compréhensible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 processeur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(bits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binaires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1 et 0).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compilateur s'assure également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 le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correct du point de vue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42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871" spc="3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 autorisé</a:t>
            </a:r>
            <a:r>
              <a:rPr sz="1871" spc="41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affecter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entière.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compilateur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veille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également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votre programme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syntaxiquement correct.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exemple, "x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*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y"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valide,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"x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@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y"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871">
              <a:latin typeface="Calibri"/>
              <a:cs typeface="Calibri"/>
            </a:endParaRPr>
          </a:p>
          <a:p>
            <a:pPr marL="285146" indent="-266335" algn="just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interpréteur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informatique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haut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machine.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inclut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  <a:p>
            <a:pPr marL="285146" algn="just">
              <a:spcBef>
                <a:spcPts val="22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précompilé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scripts.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1715">
              <a:latin typeface="Calibri"/>
              <a:cs typeface="Calibri"/>
            </a:endParaRPr>
          </a:p>
          <a:p>
            <a:pPr marL="19802" marR="7921">
              <a:lnSpc>
                <a:spcPct val="110000"/>
              </a:lnSpc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compilateur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convertit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(crée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exe)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l'exécution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programme.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L’interpréteur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convertit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machine,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ligne,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moment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d’exécution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1871">
              <a:latin typeface="Calibri"/>
              <a:cs typeface="Calibri"/>
            </a:endParaRPr>
          </a:p>
          <a:p>
            <a:pPr marL="19802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compilés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273139"/>
                </a:solidFill>
                <a:latin typeface="Calibri"/>
                <a:cs typeface="Calibri"/>
              </a:rPr>
              <a:t>C,</a:t>
            </a:r>
            <a:r>
              <a:rPr sz="1871" spc="-31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273139"/>
                </a:solidFill>
                <a:latin typeface="Calibri"/>
                <a:cs typeface="Calibri"/>
              </a:rPr>
              <a:t>C++,</a:t>
            </a:r>
            <a:r>
              <a:rPr sz="1871" spc="16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273139"/>
                </a:solidFill>
                <a:latin typeface="Calibri"/>
                <a:cs typeface="Calibri"/>
              </a:rPr>
              <a:t>C#,</a:t>
            </a:r>
            <a:r>
              <a:rPr sz="1871" spc="8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273139"/>
                </a:solidFill>
                <a:latin typeface="Calibri"/>
                <a:cs typeface="Calibri"/>
              </a:rPr>
              <a:t>CLEO,</a:t>
            </a:r>
            <a:r>
              <a:rPr sz="1871" spc="8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273139"/>
                </a:solidFill>
                <a:latin typeface="Calibri"/>
                <a:cs typeface="Calibri"/>
              </a:rPr>
              <a:t>COBOL,</a:t>
            </a:r>
            <a:r>
              <a:rPr sz="1871" spc="8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273139"/>
                </a:solidFill>
                <a:latin typeface="Calibri"/>
                <a:cs typeface="Calibri"/>
              </a:rPr>
              <a:t>etc.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interprétés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273139"/>
                </a:solidFill>
                <a:latin typeface="Calibri"/>
                <a:cs typeface="Calibri"/>
              </a:rPr>
              <a:t>JavaScript,</a:t>
            </a:r>
            <a:r>
              <a:rPr sz="1871" spc="23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273139"/>
                </a:solidFill>
                <a:latin typeface="Calibri"/>
                <a:cs typeface="Calibri"/>
              </a:rPr>
              <a:t>Perl,</a:t>
            </a:r>
            <a:r>
              <a:rPr sz="1871" spc="62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273139"/>
                </a:solidFill>
                <a:latin typeface="Calibri"/>
                <a:cs typeface="Calibri"/>
              </a:rPr>
              <a:t>Python,</a:t>
            </a:r>
            <a:r>
              <a:rPr sz="1871" spc="16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273139"/>
                </a:solidFill>
                <a:latin typeface="Calibri"/>
                <a:cs typeface="Calibri"/>
              </a:rPr>
              <a:t>BASIC,</a:t>
            </a:r>
            <a:r>
              <a:rPr sz="1871" spc="-16" dirty="0">
                <a:solidFill>
                  <a:srgbClr val="273139"/>
                </a:solidFill>
                <a:latin typeface="Calibri"/>
                <a:cs typeface="Calibri"/>
              </a:rPr>
              <a:t> etc.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" y="127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41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47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497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350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70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grpSp>
        <p:nvGrpSpPr>
          <p:cNvPr id="11" name="object 11"/>
          <p:cNvGrpSpPr/>
          <p:nvPr/>
        </p:nvGrpSpPr>
        <p:grpSpPr>
          <a:xfrm>
            <a:off x="1653006" y="8552164"/>
            <a:ext cx="9498225" cy="1166362"/>
            <a:chOff x="1060132" y="5476684"/>
            <a:chExt cx="6091555" cy="748030"/>
          </a:xfrm>
        </p:grpSpPr>
        <p:sp>
          <p:nvSpPr>
            <p:cNvPr id="12" name="object 12"/>
            <p:cNvSpPr/>
            <p:nvPr/>
          </p:nvSpPr>
          <p:spPr>
            <a:xfrm>
              <a:off x="1074419" y="5490971"/>
              <a:ext cx="6062980" cy="719455"/>
            </a:xfrm>
            <a:custGeom>
              <a:avLst/>
              <a:gdLst/>
              <a:ahLst/>
              <a:cxnLst/>
              <a:rect l="l" t="t" r="r" b="b"/>
              <a:pathLst>
                <a:path w="6062980" h="719454">
                  <a:moveTo>
                    <a:pt x="6062472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6062472" y="719327"/>
                  </a:lnTo>
                  <a:lnTo>
                    <a:pt x="60624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4419" y="5490971"/>
              <a:ext cx="6062980" cy="719455"/>
            </a:xfrm>
            <a:custGeom>
              <a:avLst/>
              <a:gdLst/>
              <a:ahLst/>
              <a:cxnLst/>
              <a:rect l="l" t="t" r="r" b="b"/>
              <a:pathLst>
                <a:path w="6062980" h="719454">
                  <a:moveTo>
                    <a:pt x="0" y="719327"/>
                  </a:moveTo>
                  <a:lnTo>
                    <a:pt x="6062472" y="719327"/>
                  </a:lnTo>
                  <a:lnTo>
                    <a:pt x="606247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28575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3652" y="1425377"/>
            <a:ext cx="13547818" cy="819400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R="8883105" algn="r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8932610" algn="r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 marR="2896019">
              <a:lnSpc>
                <a:spcPct val="153500"/>
              </a:lnSpc>
              <a:spcBef>
                <a:spcPts val="4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faiblement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typé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l’exécution.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mots-clés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globale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(function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47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limitée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(block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const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initiale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pas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réassignée.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 marL="1127715" indent="-267325">
              <a:spcBef>
                <a:spcPts val="1941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explicite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(en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3713835">
              <a:spcBef>
                <a:spcPts val="119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nom_variable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new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variable;</a:t>
            </a:r>
            <a:endParaRPr sz="1871">
              <a:latin typeface="Calibri"/>
              <a:cs typeface="Calibri"/>
            </a:endParaRPr>
          </a:p>
          <a:p>
            <a:pPr marL="3713835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nom_variable;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201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implicite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(sans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var,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écrit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nom de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variable suivie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d’affectation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affecter)</a:t>
            </a:r>
            <a:endParaRPr sz="1871">
              <a:latin typeface="Calibri"/>
              <a:cs typeface="Calibri"/>
            </a:endParaRPr>
          </a:p>
          <a:p>
            <a:pPr marL="3713835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1 ;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Prénom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"xyz"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 marL="1800977">
              <a:spcBef>
                <a:spcPts val="1294"/>
              </a:spcBef>
            </a:pPr>
            <a:r>
              <a:rPr sz="2183" b="1" spc="-23" dirty="0">
                <a:solidFill>
                  <a:srgbClr val="FF7700"/>
                </a:solidFill>
                <a:latin typeface="Calibri"/>
                <a:cs typeface="Calibri"/>
              </a:rPr>
              <a:t>Remarques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885">
              <a:latin typeface="Calibri"/>
              <a:cs typeface="Calibri"/>
            </a:endParaRPr>
          </a:p>
          <a:p>
            <a:pPr marL="1814839" lvl="1" indent="-267325">
              <a:spcBef>
                <a:spcPts val="8"/>
              </a:spcBef>
              <a:buFont typeface="Arial MT"/>
              <a:buChar char="•"/>
              <a:tabLst>
                <a:tab pos="181582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chaînes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guillemets simples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doubles.</a:t>
            </a:r>
            <a:endParaRPr sz="1871">
              <a:latin typeface="Calibri"/>
              <a:cs typeface="Calibri"/>
            </a:endParaRPr>
          </a:p>
          <a:p>
            <a:pPr marL="1814839" lvl="1" indent="-267325">
              <a:buFont typeface="Arial MT"/>
              <a:buChar char="•"/>
              <a:tabLst>
                <a:tab pos="181582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nombres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écrits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guillemets.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5786" y="7972681"/>
            <a:ext cx="1004972" cy="1019824"/>
            <a:chOff x="722007" y="5105041"/>
            <a:chExt cx="644525" cy="654050"/>
          </a:xfrm>
        </p:grpSpPr>
        <p:sp>
          <p:nvSpPr>
            <p:cNvPr id="16" name="object 16"/>
            <p:cNvSpPr/>
            <p:nvPr/>
          </p:nvSpPr>
          <p:spPr>
            <a:xfrm>
              <a:off x="721995" y="5105044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60">
                  <a:moveTo>
                    <a:pt x="644398" y="322414"/>
                  </a:moveTo>
                  <a:lnTo>
                    <a:pt x="640905" y="274764"/>
                  </a:lnTo>
                  <a:lnTo>
                    <a:pt x="630758" y="229298"/>
                  </a:lnTo>
                  <a:lnTo>
                    <a:pt x="614451" y="186499"/>
                  </a:lnTo>
                  <a:lnTo>
                    <a:pt x="592493" y="146862"/>
                  </a:lnTo>
                  <a:lnTo>
                    <a:pt x="565365" y="110896"/>
                  </a:lnTo>
                  <a:lnTo>
                    <a:pt x="533590" y="79082"/>
                  </a:lnTo>
                  <a:lnTo>
                    <a:pt x="497649" y="51943"/>
                  </a:lnTo>
                  <a:lnTo>
                    <a:pt x="458038" y="29972"/>
                  </a:lnTo>
                  <a:lnTo>
                    <a:pt x="415264" y="13652"/>
                  </a:lnTo>
                  <a:lnTo>
                    <a:pt x="369811" y="3492"/>
                  </a:lnTo>
                  <a:lnTo>
                    <a:pt x="322199" y="0"/>
                  </a:lnTo>
                  <a:lnTo>
                    <a:pt x="274586" y="3492"/>
                  </a:lnTo>
                  <a:lnTo>
                    <a:pt x="229146" y="13652"/>
                  </a:lnTo>
                  <a:lnTo>
                    <a:pt x="186372" y="29972"/>
                  </a:lnTo>
                  <a:lnTo>
                    <a:pt x="146761" y="51943"/>
                  </a:lnTo>
                  <a:lnTo>
                    <a:pt x="110820" y="79082"/>
                  </a:lnTo>
                  <a:lnTo>
                    <a:pt x="79032" y="110896"/>
                  </a:lnTo>
                  <a:lnTo>
                    <a:pt x="51917" y="146862"/>
                  </a:lnTo>
                  <a:lnTo>
                    <a:pt x="29946" y="186499"/>
                  </a:lnTo>
                  <a:lnTo>
                    <a:pt x="13652" y="229298"/>
                  </a:lnTo>
                  <a:lnTo>
                    <a:pt x="3505" y="274764"/>
                  </a:lnTo>
                  <a:lnTo>
                    <a:pt x="0" y="322414"/>
                  </a:lnTo>
                  <a:lnTo>
                    <a:pt x="3505" y="370052"/>
                  </a:lnTo>
                  <a:lnTo>
                    <a:pt x="13652" y="415531"/>
                  </a:lnTo>
                  <a:lnTo>
                    <a:pt x="29946" y="458330"/>
                  </a:lnTo>
                  <a:lnTo>
                    <a:pt x="51917" y="497967"/>
                  </a:lnTo>
                  <a:lnTo>
                    <a:pt x="79032" y="533933"/>
                  </a:lnTo>
                  <a:lnTo>
                    <a:pt x="110820" y="565734"/>
                  </a:lnTo>
                  <a:lnTo>
                    <a:pt x="146761" y="592874"/>
                  </a:lnTo>
                  <a:lnTo>
                    <a:pt x="186372" y="614857"/>
                  </a:lnTo>
                  <a:lnTo>
                    <a:pt x="229146" y="631177"/>
                  </a:lnTo>
                  <a:lnTo>
                    <a:pt x="274586" y="641324"/>
                  </a:lnTo>
                  <a:lnTo>
                    <a:pt x="322199" y="644817"/>
                  </a:lnTo>
                  <a:lnTo>
                    <a:pt x="369811" y="641324"/>
                  </a:lnTo>
                  <a:lnTo>
                    <a:pt x="415264" y="631177"/>
                  </a:lnTo>
                  <a:lnTo>
                    <a:pt x="458038" y="614857"/>
                  </a:lnTo>
                  <a:lnTo>
                    <a:pt x="497649" y="592874"/>
                  </a:lnTo>
                  <a:lnTo>
                    <a:pt x="533590" y="565734"/>
                  </a:lnTo>
                  <a:lnTo>
                    <a:pt x="565365" y="533933"/>
                  </a:lnTo>
                  <a:lnTo>
                    <a:pt x="592493" y="497967"/>
                  </a:lnTo>
                  <a:lnTo>
                    <a:pt x="614451" y="458330"/>
                  </a:lnTo>
                  <a:lnTo>
                    <a:pt x="630758" y="415531"/>
                  </a:lnTo>
                  <a:lnTo>
                    <a:pt x="640905" y="370052"/>
                  </a:lnTo>
                  <a:lnTo>
                    <a:pt x="644398" y="322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774" y="5273705"/>
              <a:ext cx="316472" cy="2629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9584" y="5187226"/>
              <a:ext cx="576580" cy="571500"/>
            </a:xfrm>
            <a:custGeom>
              <a:avLst/>
              <a:gdLst/>
              <a:ahLst/>
              <a:cxnLst/>
              <a:rect l="l" t="t" r="r" b="b"/>
              <a:pathLst>
                <a:path w="576580" h="571500">
                  <a:moveTo>
                    <a:pt x="422973" y="149529"/>
                  </a:moveTo>
                  <a:lnTo>
                    <a:pt x="389902" y="117259"/>
                  </a:lnTo>
                  <a:lnTo>
                    <a:pt x="295922" y="117246"/>
                  </a:lnTo>
                  <a:lnTo>
                    <a:pt x="201942" y="117906"/>
                  </a:lnTo>
                  <a:lnTo>
                    <a:pt x="186778" y="120357"/>
                  </a:lnTo>
                  <a:lnTo>
                    <a:pt x="176072" y="127215"/>
                  </a:lnTo>
                  <a:lnTo>
                    <a:pt x="169697" y="138353"/>
                  </a:lnTo>
                  <a:lnTo>
                    <a:pt x="167576" y="153682"/>
                  </a:lnTo>
                  <a:lnTo>
                    <a:pt x="167665" y="304076"/>
                  </a:lnTo>
                  <a:lnTo>
                    <a:pt x="167144" y="404329"/>
                  </a:lnTo>
                  <a:lnTo>
                    <a:pt x="169811" y="418592"/>
                  </a:lnTo>
                  <a:lnTo>
                    <a:pt x="177469" y="430123"/>
                  </a:lnTo>
                  <a:lnTo>
                    <a:pt x="189141" y="437794"/>
                  </a:lnTo>
                  <a:lnTo>
                    <a:pt x="203835" y="440448"/>
                  </a:lnTo>
                  <a:lnTo>
                    <a:pt x="250583" y="439991"/>
                  </a:lnTo>
                  <a:lnTo>
                    <a:pt x="390829" y="439940"/>
                  </a:lnTo>
                  <a:lnTo>
                    <a:pt x="422338" y="408432"/>
                  </a:lnTo>
                  <a:lnTo>
                    <a:pt x="422541" y="295884"/>
                  </a:lnTo>
                  <a:lnTo>
                    <a:pt x="413486" y="306412"/>
                  </a:lnTo>
                  <a:lnTo>
                    <a:pt x="406615" y="317119"/>
                  </a:lnTo>
                  <a:lnTo>
                    <a:pt x="402577" y="328752"/>
                  </a:lnTo>
                  <a:lnTo>
                    <a:pt x="401942" y="342087"/>
                  </a:lnTo>
                  <a:lnTo>
                    <a:pt x="402767" y="358063"/>
                  </a:lnTo>
                  <a:lnTo>
                    <a:pt x="402691" y="374142"/>
                  </a:lnTo>
                  <a:lnTo>
                    <a:pt x="401218" y="416547"/>
                  </a:lnTo>
                  <a:lnTo>
                    <a:pt x="397395" y="419696"/>
                  </a:lnTo>
                  <a:lnTo>
                    <a:pt x="192379" y="419658"/>
                  </a:lnTo>
                  <a:lnTo>
                    <a:pt x="188798" y="416153"/>
                  </a:lnTo>
                  <a:lnTo>
                    <a:pt x="188188" y="142024"/>
                  </a:lnTo>
                  <a:lnTo>
                    <a:pt x="192443" y="137998"/>
                  </a:lnTo>
                  <a:lnTo>
                    <a:pt x="397357" y="137998"/>
                  </a:lnTo>
                  <a:lnTo>
                    <a:pt x="401637" y="141897"/>
                  </a:lnTo>
                  <a:lnTo>
                    <a:pt x="401942" y="197739"/>
                  </a:lnTo>
                  <a:lnTo>
                    <a:pt x="412115" y="186829"/>
                  </a:lnTo>
                  <a:lnTo>
                    <a:pt x="419227" y="175526"/>
                  </a:lnTo>
                  <a:lnTo>
                    <a:pt x="422960" y="163271"/>
                  </a:lnTo>
                  <a:lnTo>
                    <a:pt x="422973" y="149529"/>
                  </a:lnTo>
                  <a:close/>
                </a:path>
                <a:path w="576580" h="571500">
                  <a:moveTo>
                    <a:pt x="576478" y="291668"/>
                  </a:moveTo>
                  <a:lnTo>
                    <a:pt x="575043" y="256298"/>
                  </a:lnTo>
                  <a:lnTo>
                    <a:pt x="569163" y="234365"/>
                  </a:lnTo>
                  <a:lnTo>
                    <a:pt x="569315" y="282778"/>
                  </a:lnTo>
                  <a:lnTo>
                    <a:pt x="562089" y="328549"/>
                  </a:lnTo>
                  <a:lnTo>
                    <a:pt x="547154" y="371525"/>
                  </a:lnTo>
                  <a:lnTo>
                    <a:pt x="524205" y="411594"/>
                  </a:lnTo>
                  <a:lnTo>
                    <a:pt x="492912" y="448602"/>
                  </a:lnTo>
                  <a:lnTo>
                    <a:pt x="455688" y="480047"/>
                  </a:lnTo>
                  <a:lnTo>
                    <a:pt x="415417" y="503199"/>
                  </a:lnTo>
                  <a:lnTo>
                    <a:pt x="372262" y="518134"/>
                  </a:lnTo>
                  <a:lnTo>
                    <a:pt x="326377" y="524929"/>
                  </a:lnTo>
                  <a:lnTo>
                    <a:pt x="277914" y="523659"/>
                  </a:lnTo>
                  <a:lnTo>
                    <a:pt x="231660" y="514210"/>
                  </a:lnTo>
                  <a:lnTo>
                    <a:pt x="188341" y="496328"/>
                  </a:lnTo>
                  <a:lnTo>
                    <a:pt x="149072" y="470585"/>
                  </a:lnTo>
                  <a:lnTo>
                    <a:pt x="114935" y="437591"/>
                  </a:lnTo>
                  <a:lnTo>
                    <a:pt x="87033" y="397929"/>
                  </a:lnTo>
                  <a:lnTo>
                    <a:pt x="66484" y="352171"/>
                  </a:lnTo>
                  <a:lnTo>
                    <a:pt x="54368" y="300939"/>
                  </a:lnTo>
                  <a:lnTo>
                    <a:pt x="51625" y="256781"/>
                  </a:lnTo>
                  <a:lnTo>
                    <a:pt x="56057" y="213868"/>
                  </a:lnTo>
                  <a:lnTo>
                    <a:pt x="67894" y="172466"/>
                  </a:lnTo>
                  <a:lnTo>
                    <a:pt x="87363" y="132791"/>
                  </a:lnTo>
                  <a:lnTo>
                    <a:pt x="116662" y="91922"/>
                  </a:lnTo>
                  <a:lnTo>
                    <a:pt x="150368" y="58889"/>
                  </a:lnTo>
                  <a:lnTo>
                    <a:pt x="188417" y="33642"/>
                  </a:lnTo>
                  <a:lnTo>
                    <a:pt x="230708" y="16103"/>
                  </a:lnTo>
                  <a:lnTo>
                    <a:pt x="277177" y="6184"/>
                  </a:lnTo>
                  <a:lnTo>
                    <a:pt x="327723" y="3822"/>
                  </a:lnTo>
                  <a:lnTo>
                    <a:pt x="289661" y="0"/>
                  </a:lnTo>
                  <a:lnTo>
                    <a:pt x="249123" y="2286"/>
                  </a:lnTo>
                  <a:lnTo>
                    <a:pt x="207454" y="10998"/>
                  </a:lnTo>
                  <a:lnTo>
                    <a:pt x="166001" y="26403"/>
                  </a:lnTo>
                  <a:lnTo>
                    <a:pt x="126111" y="48818"/>
                  </a:lnTo>
                  <a:lnTo>
                    <a:pt x="89128" y="78511"/>
                  </a:lnTo>
                  <a:lnTo>
                    <a:pt x="56413" y="115785"/>
                  </a:lnTo>
                  <a:lnTo>
                    <a:pt x="29298" y="160921"/>
                  </a:lnTo>
                  <a:lnTo>
                    <a:pt x="12801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57" y="331736"/>
                  </a:lnTo>
                  <a:lnTo>
                    <a:pt x="14008" y="373786"/>
                  </a:lnTo>
                  <a:lnTo>
                    <a:pt x="31026" y="414172"/>
                  </a:lnTo>
                  <a:lnTo>
                    <a:pt x="54698" y="452221"/>
                  </a:lnTo>
                  <a:lnTo>
                    <a:pt x="85013" y="487222"/>
                  </a:lnTo>
                  <a:lnTo>
                    <a:pt x="121945" y="518490"/>
                  </a:lnTo>
                  <a:lnTo>
                    <a:pt x="160528" y="541858"/>
                  </a:lnTo>
                  <a:lnTo>
                    <a:pt x="201828" y="558419"/>
                  </a:lnTo>
                  <a:lnTo>
                    <a:pt x="244894" y="568261"/>
                  </a:lnTo>
                  <a:lnTo>
                    <a:pt x="288848" y="571436"/>
                  </a:lnTo>
                  <a:lnTo>
                    <a:pt x="332740" y="568032"/>
                  </a:lnTo>
                  <a:lnTo>
                    <a:pt x="375691" y="558126"/>
                  </a:lnTo>
                  <a:lnTo>
                    <a:pt x="416763" y="541769"/>
                  </a:lnTo>
                  <a:lnTo>
                    <a:pt x="455041" y="519036"/>
                  </a:lnTo>
                  <a:lnTo>
                    <a:pt x="489623" y="490016"/>
                  </a:lnTo>
                  <a:lnTo>
                    <a:pt x="533438" y="435559"/>
                  </a:lnTo>
                  <a:lnTo>
                    <a:pt x="563448" y="372478"/>
                  </a:lnTo>
                  <a:lnTo>
                    <a:pt x="572820" y="332917"/>
                  </a:lnTo>
                  <a:lnTo>
                    <a:pt x="576478" y="29166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409" y="5327680"/>
              <a:ext cx="298296" cy="24679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57795" y="96755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469904" y="104119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34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" y="-8244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631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538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287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141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16095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957795" y="96546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469904" y="103910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652" y="1404433"/>
            <a:ext cx="7573431" cy="728016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données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 des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booléennes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8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test=new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Boolean(true)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54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test=new Boolean(1)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test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true.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 des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"Bonjour";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93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60;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//un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pi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3.14;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//un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variable3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2,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variable4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"mon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texte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d’initialisation";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initialisation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aura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undefined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-3141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994" y="223999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453" y="80306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3170" y="50559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9036" y="69094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71947" y="4143695"/>
            <a:ext cx="9505156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3.141592653589793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  <a:tabLst>
                <a:tab pos="2594041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3.14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7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Erreur</a:t>
            </a:r>
            <a:endParaRPr sz="2183">
              <a:latin typeface="Consolas"/>
              <a:cs typeface="Consolas"/>
            </a:endParaRPr>
          </a:p>
          <a:p>
            <a:pPr marL="141583">
              <a:tabLst>
                <a:tab pos="2594041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7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Erreur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74789" y="96314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86898" y="1036783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36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1947" y="5612244"/>
            <a:ext cx="9505156" cy="726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PI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3.14159265359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Incorrect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0645" y="492923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3" name="object 13"/>
          <p:cNvSpPr txBox="1"/>
          <p:nvPr/>
        </p:nvSpPr>
        <p:spPr>
          <a:xfrm>
            <a:off x="420645" y="1381261"/>
            <a:ext cx="16572636" cy="242049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données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Const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redéclarées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réaffectées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(constantes).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initialisées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déclaration.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8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" y="127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41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47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497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350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70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1" name="object 11"/>
          <p:cNvSpPr txBox="1"/>
          <p:nvPr/>
        </p:nvSpPr>
        <p:spPr>
          <a:xfrm>
            <a:off x="403651" y="1425377"/>
            <a:ext cx="11427970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données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Portée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(variable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scope)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détermine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accessibilité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(visibilité).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portées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distinguées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7948" y="4057117"/>
            <a:ext cx="5332789" cy="3454290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35647" rIns="0" bIns="0" rtlCol="0">
            <a:spAutoFit/>
          </a:bodyPr>
          <a:lstStyle/>
          <a:p>
            <a:pPr marL="253464" algn="just">
              <a:spcBef>
                <a:spcPts val="1068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(Block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endParaRPr sz="1871">
              <a:latin typeface="Calibri"/>
              <a:cs typeface="Calibri"/>
            </a:endParaRPr>
          </a:p>
          <a:p>
            <a:pPr marL="519798" marR="243563" indent="-266335" algn="just">
              <a:lnSpc>
                <a:spcPct val="110800"/>
              </a:lnSpc>
              <a:spcBef>
                <a:spcPts val="959"/>
              </a:spcBef>
              <a:buFont typeface="Arial MT"/>
              <a:buChar char="•"/>
              <a:tabLst>
                <a:tab pos="52078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mot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FF7800"/>
                </a:solidFill>
                <a:latin typeface="Calibri"/>
                <a:cs typeface="Calibri"/>
              </a:rPr>
              <a:t>let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spc="41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variables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 bloc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 }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 sont pas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accessibles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l'extérieur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8"/>
              </a:spcBef>
              <a:buClr>
                <a:srgbClr val="555555"/>
              </a:buClr>
              <a:buFont typeface="Arial MT"/>
              <a:buChar char="•"/>
            </a:pPr>
            <a:endParaRPr sz="2651">
              <a:latin typeface="Calibri"/>
              <a:cs typeface="Calibri"/>
            </a:endParaRPr>
          </a:p>
          <a:p>
            <a:pPr marL="519798" marR="242573" indent="-266335" algn="just">
              <a:lnSpc>
                <a:spcPct val="110800"/>
              </a:lnSpc>
              <a:buFont typeface="Arial MT"/>
              <a:buChar char="•"/>
              <a:tabLst>
                <a:tab pos="52078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7800"/>
                </a:solidFill>
                <a:latin typeface="Calibri"/>
                <a:cs typeface="Calibri"/>
              </a:rPr>
              <a:t>var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variables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d'un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bloc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accessibles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l'extérieur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2903" y="5689626"/>
            <a:ext cx="5052585" cy="812887"/>
          </a:xfrm>
          <a:custGeom>
            <a:avLst/>
            <a:gdLst/>
            <a:ahLst/>
            <a:cxnLst/>
            <a:rect l="l" t="t" r="r" b="b"/>
            <a:pathLst>
              <a:path w="3240404" h="521335">
                <a:moveTo>
                  <a:pt x="0" y="521207"/>
                </a:moveTo>
                <a:lnTo>
                  <a:pt x="3240024" y="521207"/>
                </a:lnTo>
                <a:lnTo>
                  <a:pt x="3240024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1572628" y="5724874"/>
            <a:ext cx="4449601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  <a:tabLst>
                <a:tab pos="1424742" algn="l"/>
                <a:tab pos="4277197" algn="l"/>
              </a:tabLst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	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x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4711" y="6057081"/>
            <a:ext cx="4466433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n'est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accessible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2903" y="7661946"/>
            <a:ext cx="5052585" cy="812887"/>
          </a:xfrm>
          <a:custGeom>
            <a:avLst/>
            <a:gdLst/>
            <a:ahLst/>
            <a:cxnLst/>
            <a:rect l="l" t="t" r="r" b="b"/>
            <a:pathLst>
              <a:path w="3240404" h="521335">
                <a:moveTo>
                  <a:pt x="0" y="521208"/>
                </a:moveTo>
                <a:lnTo>
                  <a:pt x="3240024" y="521208"/>
                </a:lnTo>
                <a:lnTo>
                  <a:pt x="3240024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7" name="object 17"/>
          <p:cNvSpPr txBox="1"/>
          <p:nvPr/>
        </p:nvSpPr>
        <p:spPr>
          <a:xfrm>
            <a:off x="1572629" y="7699177"/>
            <a:ext cx="172279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4711" y="7699177"/>
            <a:ext cx="4298113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273258">
              <a:spcBef>
                <a:spcPts val="140"/>
              </a:spcBef>
              <a:tabLst>
                <a:tab pos="4125713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x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accessible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4205" y="4057118"/>
            <a:ext cx="5332789" cy="1508835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32676" rIns="0" bIns="0" rtlCol="0">
            <a:spAutoFit/>
          </a:bodyPr>
          <a:lstStyle/>
          <a:p>
            <a:pPr marL="113861" algn="just">
              <a:spcBef>
                <a:spcPts val="1045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locale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(Function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endParaRPr sz="1871">
              <a:latin typeface="Calibri"/>
              <a:cs typeface="Calibri"/>
            </a:endParaRPr>
          </a:p>
          <a:p>
            <a:pPr marL="379204" marR="242573" indent="-266335" algn="just">
              <a:lnSpc>
                <a:spcPct val="110900"/>
              </a:lnSpc>
              <a:spcBef>
                <a:spcPts val="951"/>
              </a:spcBef>
              <a:buFont typeface="Arial MT"/>
              <a:buChar char="•"/>
              <a:tabLst>
                <a:tab pos="38019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déclarées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fonction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deviennent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LOCALES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fonction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accessibles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qu'à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partir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9161" y="5689627"/>
            <a:ext cx="5052585" cy="3165415"/>
          </a:xfrm>
          <a:custGeom>
            <a:avLst/>
            <a:gdLst/>
            <a:ahLst/>
            <a:cxnLst/>
            <a:rect l="l" t="t" r="r" b="b"/>
            <a:pathLst>
              <a:path w="3240404" h="2030095">
                <a:moveTo>
                  <a:pt x="0" y="2029967"/>
                </a:moveTo>
                <a:lnTo>
                  <a:pt x="3240023" y="2029967"/>
                </a:lnTo>
                <a:lnTo>
                  <a:pt x="3240023" y="0"/>
                </a:lnTo>
                <a:lnTo>
                  <a:pt x="0" y="0"/>
                </a:lnTo>
                <a:lnTo>
                  <a:pt x="0" y="202996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1" name="object 21"/>
          <p:cNvSpPr txBox="1"/>
          <p:nvPr/>
        </p:nvSpPr>
        <p:spPr>
          <a:xfrm>
            <a:off x="9461642" y="6390829"/>
            <a:ext cx="1860436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latin typeface="Consolas"/>
                <a:cs typeface="Consolas"/>
              </a:rPr>
              <a:t>=</a:t>
            </a:r>
            <a:r>
              <a:rPr sz="2183" spc="-78" dirty="0"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42A2A"/>
                </a:solidFill>
                <a:latin typeface="Consolas"/>
                <a:cs typeface="Consolas"/>
              </a:rPr>
              <a:t>"test1"</a:t>
            </a:r>
            <a:r>
              <a:rPr sz="2183" dirty="0"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latin typeface="Consolas"/>
                <a:cs typeface="Consolas"/>
              </a:rPr>
              <a:t>=</a:t>
            </a:r>
            <a:r>
              <a:rPr sz="2183" spc="-78" dirty="0"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42A2A"/>
                </a:solidFill>
                <a:latin typeface="Consolas"/>
                <a:cs typeface="Consolas"/>
              </a:rPr>
              <a:t>"test2"</a:t>
            </a:r>
            <a:r>
              <a:rPr sz="2183" dirty="0"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latin typeface="Consolas"/>
                <a:cs typeface="Consolas"/>
              </a:rPr>
              <a:t>z</a:t>
            </a:r>
            <a:r>
              <a:rPr sz="2183" spc="-23" dirty="0">
                <a:latin typeface="Consolas"/>
                <a:cs typeface="Consolas"/>
              </a:rPr>
              <a:t> </a:t>
            </a:r>
            <a:r>
              <a:rPr sz="2183" spc="-8" dirty="0">
                <a:latin typeface="Consolas"/>
                <a:cs typeface="Consolas"/>
              </a:rPr>
              <a:t>=</a:t>
            </a:r>
            <a:r>
              <a:rPr sz="2183" spc="-55" dirty="0"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42A2A"/>
                </a:solidFill>
                <a:latin typeface="Consolas"/>
                <a:cs typeface="Consolas"/>
              </a:rPr>
              <a:t>"test3"</a:t>
            </a:r>
            <a:r>
              <a:rPr sz="2183" dirty="0"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7957795" y="96755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469904" y="104119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16391" y="7721948"/>
            <a:ext cx="1860436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sont</a:t>
            </a:r>
            <a:r>
              <a:rPr sz="2183" spc="-9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pas</a:t>
            </a:r>
            <a:endParaRPr sz="2183">
              <a:latin typeface="Consolas"/>
              <a:cs typeface="Consolas"/>
            </a:endParaRPr>
          </a:p>
          <a:p>
            <a:pPr marL="990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dehors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de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la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8966" y="5724874"/>
            <a:ext cx="2314902" cy="304132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2183" spc="-16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latin typeface="Consolas"/>
                <a:cs typeface="Consolas"/>
              </a:rPr>
              <a:t>Test()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425732">
              <a:spcBef>
                <a:spcPts val="8"/>
              </a:spcBef>
            </a:pPr>
            <a:r>
              <a:rPr sz="2183" spc="-8" dirty="0">
                <a:solidFill>
                  <a:srgbClr val="0000CD"/>
                </a:solidFill>
                <a:latin typeface="Consolas"/>
                <a:cs typeface="Consolas"/>
              </a:rPr>
              <a:t>var</a:t>
            </a:r>
            <a:r>
              <a:rPr sz="2183" spc="-156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latin typeface="Consolas"/>
                <a:cs typeface="Consolas"/>
              </a:rPr>
              <a:t>x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spc="-8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2183" spc="-156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latin typeface="Consolas"/>
                <a:cs typeface="Consolas"/>
              </a:rPr>
              <a:t>y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spc="-8" dirty="0">
                <a:solidFill>
                  <a:srgbClr val="0000CD"/>
                </a:solidFill>
                <a:latin typeface="Consolas"/>
                <a:cs typeface="Consolas"/>
              </a:rPr>
              <a:t>const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R="159405" algn="just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//x, y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et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z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ne </a:t>
            </a:r>
            <a:r>
              <a:rPr sz="2183" spc="-118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accessibles</a:t>
            </a:r>
            <a:r>
              <a:rPr sz="2183" spc="-10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en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fonction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466" y="4057117"/>
            <a:ext cx="5332789" cy="1811587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28716" rIns="0" bIns="0" rtlCol="0">
            <a:spAutoFit/>
          </a:bodyPr>
          <a:lstStyle/>
          <a:p>
            <a:pPr marL="254454" algn="just">
              <a:spcBef>
                <a:spcPts val="1013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globale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(Global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endParaRPr sz="1871">
              <a:latin typeface="Calibri"/>
              <a:cs typeface="Calibri"/>
            </a:endParaRPr>
          </a:p>
          <a:p>
            <a:pPr marL="519798" marR="242573" indent="-266335" algn="just">
              <a:lnSpc>
                <a:spcPct val="111200"/>
              </a:lnSpc>
              <a:spcBef>
                <a:spcPts val="943"/>
              </a:spcBef>
              <a:buFont typeface="Arial MT"/>
              <a:buChar char="•"/>
              <a:tabLst>
                <a:tab pos="52078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dehors</a:t>
            </a:r>
            <a:r>
              <a:rPr sz="1871" spc="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devient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GLOBAL.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1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globales sont accessibles de n'importe où dans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JavaScript..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1319" y="1723403"/>
            <a:ext cx="7151640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298011" marR="7921" indent="-1279197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 la 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syntaxe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 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ses </a:t>
            </a:r>
            <a:r>
              <a:rPr sz="3742" b="1" spc="-82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fondamentales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5107040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variables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lecture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d’écriture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Types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primitifs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objets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658864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60048"/>
              </p:ext>
            </p:extLst>
          </p:nvPr>
        </p:nvGraphicFramePr>
        <p:xfrm>
          <a:off x="5566258" y="3935966"/>
          <a:ext cx="7840762" cy="5014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6156567"/>
              </a:tblGrid>
              <a:tr h="557238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57238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Addition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04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Soustraction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24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Multiplication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238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Puissance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24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Division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238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Modulo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(Reste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division)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24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++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Incrémentation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5714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--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Décrémentation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3042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65151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39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8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398898" y="1349177"/>
            <a:ext cx="11014100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arithmétiques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arithmétiques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arithmétiques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2740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4400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03468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0960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694959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58021"/>
              </p:ext>
            </p:extLst>
          </p:nvPr>
        </p:nvGraphicFramePr>
        <p:xfrm>
          <a:off x="1917844" y="3838791"/>
          <a:ext cx="15157753" cy="5346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3368388"/>
                <a:gridCol w="3368390"/>
                <a:gridCol w="3368390"/>
                <a:gridCol w="3368390"/>
              </a:tblGrid>
              <a:tr h="57822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d’utilisation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78229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prend</a:t>
                      </a:r>
                      <a:r>
                        <a:rPr sz="2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22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46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89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68258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+=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+=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10;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4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5;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682589"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-=</a:t>
                      </a:r>
                      <a:r>
                        <a:rPr sz="22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10;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-=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5;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682589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*=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10;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4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*= 5;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vaut</a:t>
                      </a:r>
                      <a:r>
                        <a:rPr sz="2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1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682589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/=</a:t>
                      </a:r>
                      <a:r>
                        <a:rPr sz="2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10;</a:t>
                      </a:r>
                      <a:endParaRPr sz="1900">
                        <a:latin typeface="Consolas"/>
                        <a:cs typeface="Consolas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4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/= 5;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682587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%=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%=</a:t>
                      </a:r>
                      <a:r>
                        <a:rPr sz="2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11182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10; </a:t>
                      </a:r>
                      <a:r>
                        <a:rPr sz="1900" spc="-64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%=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5;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45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237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777561"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**=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99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**=</a:t>
                      </a:r>
                      <a:r>
                        <a:rPr sz="2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99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 =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2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Wingdings"/>
                          <a:cs typeface="Wingdings"/>
                        </a:rPr>
                        <a:t></a:t>
                      </a:r>
                      <a:endParaRPr sz="2200">
                        <a:latin typeface="Wingdings"/>
                        <a:cs typeface="Wingdings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puissance</a:t>
                      </a:r>
                      <a:r>
                        <a:rPr sz="2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12033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3; </a:t>
                      </a:r>
                      <a:r>
                        <a:rPr sz="1900" spc="-645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fr-FR" sz="1900" spc="-645" dirty="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/>
                      </a:r>
                      <a:br>
                        <a:rPr lang="fr-FR" sz="1900" spc="-645" dirty="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</a:br>
                      <a:r>
                        <a:rPr sz="190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lang="fr-FR" sz="1900" spc="-1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900" spc="-10" dirty="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dirty="0" smtClean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onsolas"/>
                          <a:cs typeface="Consolas"/>
                        </a:rPr>
                        <a:t>2;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9307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vaut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99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2549" y="963546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4658" y="10371843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40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8405" y="496934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08406" y="1385272"/>
            <a:ext cx="13567620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d'affectation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d'affectation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d’assigner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JavaScript.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regroupe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0" y="5124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597" y="227653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056" y="806720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0773" y="54213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6639" y="72748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406" y="3525569"/>
            <a:ext cx="117527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82392" y="966799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94501" y="1040437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41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0406" y="6419401"/>
            <a:ext cx="8508105" cy="904650"/>
          </a:xfrm>
          <a:prstGeom prst="rect">
            <a:avLst/>
          </a:prstGeom>
        </p:spPr>
        <p:txBody>
          <a:bodyPr vert="horz" wrap="square" lIns="0" tIns="173271" rIns="0" bIns="0" rtlCol="0">
            <a:spAutoFit/>
          </a:bodyPr>
          <a:lstStyle/>
          <a:p>
            <a:pPr marL="19802">
              <a:spcBef>
                <a:spcPts val="1364"/>
              </a:spcBef>
            </a:pP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L’application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concaténer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chaines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1161" y="3738248"/>
            <a:ext cx="7262533" cy="20813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3563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texte1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OFPPT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texte1</a:t>
            </a:r>
            <a:r>
              <a:rPr sz="2183" spc="-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texte2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en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force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texte3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texte1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texte2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//Output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texte3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"OFPPT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en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force"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1161" y="7454764"/>
            <a:ext cx="7262533" cy="17494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3563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spc="-23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3563"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5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//x=2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//y="51"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8248" y="529463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5" name="object 15"/>
          <p:cNvSpPr txBox="1"/>
          <p:nvPr/>
        </p:nvSpPr>
        <p:spPr>
          <a:xfrm>
            <a:off x="428248" y="1417802"/>
            <a:ext cx="9241784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Concaténation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des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chaînes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caractères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opérateur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appliqué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concaténer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chaînes.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112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7865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4594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8311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4177" y="726820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56573"/>
              </p:ext>
            </p:extLst>
          </p:nvPr>
        </p:nvGraphicFramePr>
        <p:xfrm>
          <a:off x="2446642" y="4084715"/>
          <a:ext cx="14032977" cy="5052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5612993"/>
                <a:gridCol w="6735789"/>
              </a:tblGrid>
              <a:tr h="56139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Egal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(comparaison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"5";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z=(x==y);</a:t>
                      </a:r>
                      <a:r>
                        <a:rPr sz="19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//z=true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Egal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(comparaison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"5";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z=(x===y);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//z=false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!=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Différent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(n’est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z=(x!=y);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//z=false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!==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"5";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z=(x!==y);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//z=true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Supérieur</a:t>
                      </a:r>
                      <a:r>
                        <a:rPr sz="19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z=(x&gt;y);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//z=false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Inférieur</a:t>
                      </a:r>
                      <a:r>
                        <a:rPr sz="19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z=(x&lt;y);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//z=false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19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Supérieur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5;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z=(x&gt;=y);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//z=true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09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260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Inférieur</a:t>
                      </a:r>
                      <a:r>
                        <a:rPr sz="19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5;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z=(x&lt;=y);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//z=true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19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29930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42039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42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786" y="528795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375787" y="1417134"/>
            <a:ext cx="17355821" cy="230508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comparaison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8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871" spc="18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87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opérandes</a:t>
            </a:r>
            <a:r>
              <a:rPr sz="1871" b="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(qui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numériques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caractères)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8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(vrai)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vraie,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(faux)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sinon.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658864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36523"/>
              </p:ext>
            </p:extLst>
          </p:nvPr>
        </p:nvGraphicFramePr>
        <p:xfrm>
          <a:off x="5847058" y="3945273"/>
          <a:ext cx="7298178" cy="20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5613983"/>
              </a:tblGrid>
              <a:tr h="5572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09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&amp;&amp;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logique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9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logique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9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!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logique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62549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74658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43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562" y="6715155"/>
            <a:ext cx="4366431" cy="405947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89307"/>
              </p:ext>
            </p:extLst>
          </p:nvPr>
        </p:nvGraphicFramePr>
        <p:xfrm>
          <a:off x="1637185" y="7318414"/>
          <a:ext cx="15718162" cy="186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8419984"/>
                <a:gridCol w="5613983"/>
              </a:tblGrid>
              <a:tr h="5572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794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typeof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typeof(5)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“number”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typeof(“5”)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“string”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9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instanceof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l'objet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instance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paramètre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console.log(“JavaScript”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instanceof</a:t>
                      </a:r>
                      <a:r>
                        <a:rPr sz="19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String);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8405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08405" y="1349178"/>
            <a:ext cx="17354831" cy="230508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logiques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logiques,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appelés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booléens,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booléennes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265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booléenne.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3" y="13962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262" y="2285366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721" y="807129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6438" y="54622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2304" y="73157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3913" y="652360"/>
            <a:ext cx="6758562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01</a:t>
            </a:r>
            <a:r>
              <a:rPr sz="3118" spc="-8" dirty="0">
                <a:solidFill>
                  <a:srgbClr val="007842"/>
                </a:solidFill>
              </a:rPr>
              <a:t> -</a:t>
            </a:r>
            <a:r>
              <a:rPr sz="3118" spc="-23" dirty="0">
                <a:solidFill>
                  <a:srgbClr val="007842"/>
                </a:solidFill>
              </a:rPr>
              <a:t> Langage</a:t>
            </a:r>
            <a:r>
              <a:rPr sz="3118" spc="70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-39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script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vs </a:t>
            </a:r>
            <a:r>
              <a:rPr sz="3118" spc="-23" dirty="0">
                <a:solidFill>
                  <a:srgbClr val="007842"/>
                </a:solidFill>
              </a:rPr>
              <a:t>langage</a:t>
            </a:r>
            <a:r>
              <a:rPr sz="3118" spc="31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compilé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Définir</a:t>
            </a:r>
            <a:r>
              <a:rPr sz="2495" spc="-16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un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langage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39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script</a:t>
            </a:r>
            <a:endParaRPr sz="2495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962" y="2642107"/>
            <a:ext cx="11805403" cy="72239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66071" y="2502103"/>
            <a:ext cx="222876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95" b="1" spc="-11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compilé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78057" y="967207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90166" y="10408453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8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0915" y="9915135"/>
            <a:ext cx="4666438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1 :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Fonctionnement</a:t>
            </a:r>
            <a:r>
              <a:rPr sz="1871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langage</a:t>
            </a:r>
            <a:r>
              <a:rPr sz="1871" spc="-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compilé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26820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74092"/>
              </p:ext>
            </p:extLst>
          </p:nvPr>
        </p:nvGraphicFramePr>
        <p:xfrm>
          <a:off x="1356526" y="3857185"/>
          <a:ext cx="16278571" cy="5373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195"/>
                <a:gridCol w="7016984"/>
                <a:gridCol w="1684195"/>
                <a:gridCol w="1964399"/>
                <a:gridCol w="1964399"/>
                <a:gridCol w="1964399"/>
              </a:tblGrid>
              <a:tr h="88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Opérateur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Équivalent</a:t>
                      </a:r>
                      <a:r>
                        <a:rPr sz="2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à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décimal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794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laquelle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correspondants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opérandes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9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794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laquelle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d'au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moins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opérandes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19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9714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~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inverse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l’opérande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~</a:t>
                      </a:r>
                      <a:r>
                        <a:rPr sz="19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~0101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R="44958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794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^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2095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XOR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laquelle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 </a:t>
                      </a:r>
                      <a:r>
                        <a:rPr sz="1900" spc="-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opérandes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^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^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794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1079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Décalage 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gauche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a&lt;&lt;b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décale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"a"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représentation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 </a:t>
                      </a:r>
                      <a:r>
                        <a:rPr sz="1900" spc="-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"b"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vers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gauche,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introduisant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zéros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droite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11175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794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215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Décalage 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à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droite: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a&gt;&gt;b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décale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"a"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représentation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 </a:t>
                      </a:r>
                      <a:r>
                        <a:rPr sz="1900" spc="-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"b"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vers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droite,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rejetant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à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droite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69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0010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27685" algn="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2549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4658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44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8405" y="528795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08405" y="1417133"/>
            <a:ext cx="15849848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Opérateurs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bit-à-bit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d'effectuer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entiers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32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bits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chiffres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binaires.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1319" y="1723403"/>
            <a:ext cx="7151640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298011" marR="7921" indent="-1279197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 la 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syntaxe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 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ses </a:t>
            </a:r>
            <a:r>
              <a:rPr sz="3742" b="1" spc="-82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fondamentales</a:t>
            </a:r>
            <a:endParaRPr sz="3742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5107040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variables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Expressions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Notions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 lecture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d’écriture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Types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primitifs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objets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091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844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615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332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2198" y="6588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1469" y="6269282"/>
            <a:ext cx="5052585" cy="341724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38613">
              <a:spcBef>
                <a:spcPts val="452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2183" spc="-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2183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 6);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861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37951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450060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46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5750" y="6269282"/>
            <a:ext cx="5052585" cy="341724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39603">
              <a:spcBef>
                <a:spcPts val="452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2183" spc="-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-23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2183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6);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2999" y="6269282"/>
            <a:ext cx="5052585" cy="341724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2183" spc="-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-23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2183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6);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807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383808" y="1349178"/>
            <a:ext cx="7220948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lecture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d’écriture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Possibilités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d'affichage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d’afficher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280" y="3961905"/>
            <a:ext cx="5332789" cy="1829694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00991" rIns="0" bIns="0" rtlCol="0">
            <a:spAutoFit/>
          </a:bodyPr>
          <a:lstStyle/>
          <a:p>
            <a:pPr marL="250493" marR="245543">
              <a:lnSpc>
                <a:spcPct val="111700"/>
              </a:lnSpc>
              <a:spcBef>
                <a:spcPts val="794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document.write()</a:t>
            </a:r>
            <a:r>
              <a:rPr sz="1871" b="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Écriture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sortie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endParaRPr sz="1871">
              <a:latin typeface="Calibri"/>
              <a:cs typeface="Calibri"/>
            </a:endParaRPr>
          </a:p>
          <a:p>
            <a:pPr marL="517818" marR="249503" indent="-267325" algn="just">
              <a:lnSpc>
                <a:spcPct val="111700"/>
              </a:lnSpc>
              <a:spcBef>
                <a:spcPts val="904"/>
              </a:spcBef>
              <a:buFont typeface="Arial MT"/>
              <a:buChar char="•"/>
              <a:tabLst>
                <a:tab pos="51880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test.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chargement du document HTML, elle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existant.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1787" y="3961906"/>
            <a:ext cx="5337739" cy="1175207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30696" rIns="0" bIns="0" rtlCol="0">
            <a:spAutoFit/>
          </a:bodyPr>
          <a:lstStyle/>
          <a:p>
            <a:pPr marL="256434">
              <a:spcBef>
                <a:spcPts val="1029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window.alert()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Écriture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boîte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d'alerte</a:t>
            </a:r>
            <a:endParaRPr sz="1871">
              <a:latin typeface="Calibri"/>
              <a:cs typeface="Calibri"/>
            </a:endParaRPr>
          </a:p>
          <a:p>
            <a:pPr marL="522769" indent="-266335">
              <a:spcBef>
                <a:spcPts val="1201"/>
              </a:spcBef>
              <a:buFont typeface="Arial MT"/>
              <a:buChar char="•"/>
              <a:tabLst>
                <a:tab pos="522769" algn="l"/>
                <a:tab pos="1497018" algn="l"/>
                <a:tab pos="2204935" algn="l"/>
                <a:tab pos="3189086" algn="l"/>
                <a:tab pos="3778191" algn="l"/>
                <a:tab pos="496630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Utilisée	pour	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afficher	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	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messages	à</a:t>
            </a:r>
            <a:endParaRPr sz="1871">
              <a:latin typeface="Calibri"/>
              <a:cs typeface="Calibri"/>
            </a:endParaRPr>
          </a:p>
          <a:p>
            <a:pPr marL="521778">
              <a:spcBef>
                <a:spcPts val="22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18044" y="3961905"/>
            <a:ext cx="5332789" cy="2142666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96040" rIns="0" bIns="0" rtlCol="0">
            <a:spAutoFit/>
          </a:bodyPr>
          <a:lstStyle/>
          <a:p>
            <a:pPr marL="256434" marR="239602" algn="just">
              <a:lnSpc>
                <a:spcPct val="110900"/>
              </a:lnSpc>
              <a:spcBef>
                <a:spcPts val="755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console.log()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Écriture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console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navigateur.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pratique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débogage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  <a:p>
            <a:pPr marL="521778" marR="234652" indent="-266335" algn="just">
              <a:lnSpc>
                <a:spcPct val="110900"/>
              </a:lnSpc>
              <a:spcBef>
                <a:spcPts val="951"/>
              </a:spcBef>
              <a:buFont typeface="Arial MT"/>
              <a:buChar char="•"/>
              <a:tabLst>
                <a:tab pos="52276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console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navigateur.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pratique pour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débogage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code.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6588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9408" y="4334982"/>
            <a:ext cx="9676447" cy="207154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9603">
              <a:spcBef>
                <a:spcPts val="437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2183" spc="-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2183" spc="7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window.print()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Imprimer</a:t>
            </a:r>
            <a:r>
              <a:rPr sz="2183" spc="9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cette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3960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2549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4658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8405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08406" y="1349178"/>
            <a:ext cx="13163651" cy="286228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lecture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d’écriture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Impression</a:t>
            </a:r>
            <a:r>
              <a:rPr sz="2495" b="1" spc="-1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window.print()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d’imprimer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dispositif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propre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navigateur.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8"/>
              </a:spcBef>
            </a:pP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d’appeler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window.print()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clic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bouton.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54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6588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0423" y="3752793"/>
            <a:ext cx="8141760" cy="2271454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33666" rIns="0" bIns="0" rtlCol="0">
            <a:spAutoFit/>
          </a:bodyPr>
          <a:lstStyle/>
          <a:p>
            <a:pPr marL="253464" algn="just">
              <a:spcBef>
                <a:spcPts val="105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boîte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zone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saisie</a:t>
            </a:r>
            <a:endParaRPr sz="1871">
              <a:latin typeface="Calibri"/>
              <a:cs typeface="Calibri"/>
            </a:endParaRPr>
          </a:p>
          <a:p>
            <a:pPr marL="519798" marR="284156" indent="-266335" algn="just">
              <a:lnSpc>
                <a:spcPct val="110000"/>
              </a:lnSpc>
              <a:spcBef>
                <a:spcPts val="974"/>
              </a:spcBef>
              <a:buFont typeface="Arial MT"/>
              <a:buChar char="•"/>
              <a:tabLst>
                <a:tab pos="52078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(boite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d'invite)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compléter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</a:t>
            </a:r>
            <a:endParaRPr sz="1871">
              <a:latin typeface="Calibri"/>
              <a:cs typeface="Calibri"/>
            </a:endParaRPr>
          </a:p>
          <a:p>
            <a:pPr marL="519798" marR="280196" indent="-266335" algn="just">
              <a:lnSpc>
                <a:spcPct val="110900"/>
              </a:lnSpc>
              <a:spcBef>
                <a:spcPts val="959"/>
              </a:spcBef>
              <a:buFont typeface="Arial MT"/>
              <a:buChar char="•"/>
              <a:tabLst>
                <a:tab pos="52078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 cliquant sur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OK,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valeur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tapée par l'utilisateur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réponse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proposée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l'utilisateur clique sur Annuler (Cancel),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valeur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renvoyée.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65151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48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9712" y="3752793"/>
            <a:ext cx="8141760" cy="1466191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115844" rIns="0" bIns="0" rtlCol="0">
            <a:spAutoFit/>
          </a:bodyPr>
          <a:lstStyle/>
          <a:p>
            <a:pPr marL="256434" algn="just">
              <a:spcBef>
                <a:spcPts val="91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formulaires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contrôles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formulaires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zone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&lt;input&gt;</a:t>
            </a:r>
            <a:endParaRPr sz="1871">
              <a:latin typeface="Calibri"/>
              <a:cs typeface="Calibri"/>
            </a:endParaRPr>
          </a:p>
          <a:p>
            <a:pPr marL="522769" marR="340592" indent="-267325" algn="just">
              <a:lnSpc>
                <a:spcPct val="110800"/>
              </a:lnSpc>
              <a:spcBef>
                <a:spcPts val="811"/>
              </a:spcBef>
              <a:buFont typeface="Arial MT"/>
              <a:buChar char="•"/>
              <a:tabLst>
                <a:tab pos="52375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n'importe quel élément html par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document.getElementById(id)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l’identifiant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l’objet.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0921" y="6321561"/>
            <a:ext cx="7685315" cy="726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prenom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prompt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Quel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est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votre</a:t>
            </a:r>
            <a:r>
              <a:rPr sz="2183" spc="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prénom?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prenom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30707" y="5494612"/>
            <a:ext cx="7680364" cy="307831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0593">
              <a:spcBef>
                <a:spcPts val="429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2183" spc="-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prenom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alert(document.getElementById('prenom')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.value)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Afficher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8898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5" name="object 15"/>
          <p:cNvSpPr txBox="1"/>
          <p:nvPr/>
        </p:nvSpPr>
        <p:spPr>
          <a:xfrm>
            <a:off x="398899" y="1349177"/>
            <a:ext cx="8181365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lecture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d’écriture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entrées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1319" y="1723502"/>
            <a:ext cx="7151640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298011" marR="7921" indent="-1279197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 la 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syntaxe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javascript 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et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ses </a:t>
            </a:r>
            <a:r>
              <a:rPr sz="3742" b="1" spc="-82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notions</a:t>
            </a:r>
            <a:r>
              <a:rPr sz="3742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FF7800"/>
                </a:solidFill>
                <a:latin typeface="Calibri"/>
                <a:cs typeface="Calibri"/>
              </a:rPr>
              <a:t>fondamentales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4075"/>
            <a:ext cx="5107040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variables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Expressions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opérateurs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Notions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lecture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d’écriture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6" y="2577059"/>
            <a:ext cx="611696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distingue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familles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055" y="6235239"/>
            <a:ext cx="6045675" cy="1018872"/>
          </a:xfrm>
          <a:prstGeom prst="rect">
            <a:avLst/>
          </a:prstGeom>
        </p:spPr>
        <p:txBody>
          <a:bodyPr vert="horz" wrap="square" lIns="0" tIns="203965" rIns="0" bIns="0" rtlCol="0">
            <a:spAutoFit/>
          </a:bodyPr>
          <a:lstStyle/>
          <a:p>
            <a:pPr marL="19802">
              <a:spcBef>
                <a:spcPts val="1606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Différence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entre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non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défini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nul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7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Undefined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égale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5449" y="7739546"/>
            <a:ext cx="9505156" cy="1488151"/>
          </a:xfrm>
          <a:custGeom>
            <a:avLst/>
            <a:gdLst/>
            <a:ahLst/>
            <a:cxnLst/>
            <a:rect l="l" t="t" r="r" b="b"/>
            <a:pathLst>
              <a:path w="6096000" h="954404">
                <a:moveTo>
                  <a:pt x="0" y="954024"/>
                </a:moveTo>
                <a:lnTo>
                  <a:pt x="6096000" y="954024"/>
                </a:lnTo>
                <a:lnTo>
                  <a:pt x="6096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4887629" y="7778161"/>
            <a:ext cx="2777288" cy="136169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313859"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undefined </a:t>
            </a:r>
            <a:r>
              <a:rPr sz="2183" spc="-1177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null</a:t>
            </a:r>
            <a:endParaRPr sz="2183">
              <a:latin typeface="Consolas"/>
              <a:cs typeface="Consolas"/>
            </a:endParaRPr>
          </a:p>
          <a:p>
            <a:pPr marR="7921">
              <a:spcBef>
                <a:spcPts val="8"/>
              </a:spcBef>
            </a:pP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null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===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undefined </a:t>
            </a:r>
            <a:r>
              <a:rPr sz="2183" spc="-1177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null</a:t>
            </a:r>
            <a:r>
              <a:rPr sz="2183" spc="-16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undefined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50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7918" y="7778161"/>
            <a:ext cx="1857466" cy="136169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9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undefined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object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7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false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true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8898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6" name="object 16"/>
          <p:cNvSpPr txBox="1"/>
          <p:nvPr/>
        </p:nvSpPr>
        <p:spPr>
          <a:xfrm>
            <a:off x="398898" y="1412677"/>
            <a:ext cx="428128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3908" y="3440838"/>
            <a:ext cx="6882327" cy="560878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222777" rIns="0" bIns="0" rtlCol="0">
            <a:spAutoFit/>
          </a:bodyPr>
          <a:lstStyle/>
          <a:p>
            <a:pPr algn="ctr">
              <a:spcBef>
                <a:spcPts val="1754"/>
              </a:spcBef>
            </a:pPr>
            <a:r>
              <a:rPr sz="2183" b="1" spc="-3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183" b="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primitifs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3908" y="4291551"/>
            <a:ext cx="6882327" cy="1368858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164360" rIns="0" bIns="0" rtlCol="0">
            <a:spAutoFit/>
          </a:bodyPr>
          <a:lstStyle/>
          <a:p>
            <a:pPr marL="403956" indent="-181187">
              <a:spcBef>
                <a:spcPts val="1294"/>
              </a:spcBef>
              <a:buFont typeface="Calibri"/>
              <a:buChar char="•"/>
              <a:tabLst>
                <a:tab pos="403956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endParaRPr sz="1871">
              <a:latin typeface="Calibri"/>
              <a:cs typeface="Calibri"/>
            </a:endParaRPr>
          </a:p>
          <a:p>
            <a:pPr marL="403956" indent="-181187">
              <a:spcBef>
                <a:spcPts val="156"/>
              </a:spcBef>
              <a:buFont typeface="Calibri"/>
              <a:buChar char="•"/>
              <a:tabLst>
                <a:tab pos="403956" algn="l"/>
              </a:tabLst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Number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entiers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réels</a:t>
            </a:r>
            <a:endParaRPr sz="1871">
              <a:latin typeface="Calibri"/>
              <a:cs typeface="Calibri"/>
            </a:endParaRPr>
          </a:p>
          <a:p>
            <a:pPr marL="403956" indent="-181187">
              <a:spcBef>
                <a:spcPts val="148"/>
              </a:spcBef>
              <a:buFont typeface="Calibri"/>
              <a:buChar char="•"/>
              <a:tabLst>
                <a:tab pos="403956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Boolean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booléens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(rue,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false)</a:t>
            </a:r>
            <a:endParaRPr sz="1871">
              <a:latin typeface="Calibri"/>
              <a:cs typeface="Calibri"/>
            </a:endParaRPr>
          </a:p>
          <a:p>
            <a:pPr marL="403956" indent="-181187">
              <a:spcBef>
                <a:spcPts val="148"/>
              </a:spcBef>
              <a:buFont typeface="Calibri"/>
              <a:buChar char="•"/>
              <a:tabLst>
                <a:tab pos="403956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Undefined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initialisées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75661" y="3440838"/>
            <a:ext cx="6887278" cy="560878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222777" rIns="0" bIns="0" rtlCol="0">
            <a:spAutoFit/>
          </a:bodyPr>
          <a:lstStyle/>
          <a:p>
            <a:pPr algn="ctr">
              <a:spcBef>
                <a:spcPts val="1754"/>
              </a:spcBef>
            </a:pP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 types</a:t>
            </a:r>
            <a:r>
              <a:rPr sz="2183" b="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structurels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75661" y="4291552"/>
            <a:ext cx="6887278" cy="1368858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164360" rIns="0" bIns="0" rtlCol="0">
            <a:spAutoFit/>
          </a:bodyPr>
          <a:lstStyle/>
          <a:p>
            <a:pPr marL="409898" indent="-182175">
              <a:spcBef>
                <a:spcPts val="1294"/>
              </a:spcBef>
              <a:buFont typeface="Arial MT"/>
              <a:buChar char="•"/>
              <a:tabLst>
                <a:tab pos="410888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endParaRPr sz="1871">
              <a:latin typeface="Calibri"/>
              <a:cs typeface="Calibri"/>
            </a:endParaRPr>
          </a:p>
          <a:p>
            <a:pPr marL="409898" indent="-182175">
              <a:spcBef>
                <a:spcPts val="156"/>
              </a:spcBef>
              <a:buFont typeface="Arial MT"/>
              <a:buChar char="•"/>
              <a:tabLst>
                <a:tab pos="410888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endParaRPr sz="1871">
              <a:latin typeface="Calibri"/>
              <a:cs typeface="Calibri"/>
            </a:endParaRPr>
          </a:p>
          <a:p>
            <a:pPr marL="409898" indent="-182175">
              <a:spcBef>
                <a:spcPts val="148"/>
              </a:spcBef>
              <a:buFont typeface="Arial MT"/>
              <a:buChar char="•"/>
              <a:tabLst>
                <a:tab pos="410888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Object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endParaRPr sz="1871">
              <a:latin typeface="Calibri"/>
              <a:cs typeface="Calibri"/>
            </a:endParaRPr>
          </a:p>
          <a:p>
            <a:pPr marL="409898" indent="-182175">
              <a:spcBef>
                <a:spcPts val="148"/>
              </a:spcBef>
              <a:buFont typeface="Arial MT"/>
              <a:buChar char="•"/>
              <a:tabLst>
                <a:tab pos="410888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Function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8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005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3464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7181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3047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673362" y="6708237"/>
            <a:ext cx="11706194" cy="2158463"/>
          </a:xfrm>
          <a:custGeom>
            <a:avLst/>
            <a:gdLst/>
            <a:ahLst/>
            <a:cxnLst/>
            <a:rect l="l" t="t" r="r" b="b"/>
            <a:pathLst>
              <a:path w="7507605" h="1384300">
                <a:moveTo>
                  <a:pt x="0" y="1383792"/>
                </a:moveTo>
                <a:lnTo>
                  <a:pt x="7507223" y="1383792"/>
                </a:lnTo>
                <a:lnTo>
                  <a:pt x="7507223" y="0"/>
                </a:lnTo>
                <a:lnTo>
                  <a:pt x="0" y="0"/>
                </a:lnTo>
                <a:lnTo>
                  <a:pt x="0" y="1383792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1" name="object 11"/>
          <p:cNvSpPr txBox="1"/>
          <p:nvPr/>
        </p:nvSpPr>
        <p:spPr>
          <a:xfrm>
            <a:off x="3812573" y="6745861"/>
            <a:ext cx="2315892" cy="203354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-62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Hassan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3.14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NaN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true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false </a:t>
            </a:r>
            <a:r>
              <a:rPr sz="2183" spc="16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78800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90909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51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1669" y="6745862"/>
            <a:ext cx="6611034" cy="203354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61386"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"string"</a:t>
            </a:r>
            <a:endParaRPr sz="2183">
              <a:latin typeface="Consolas"/>
              <a:cs typeface="Consolas"/>
            </a:endParaRPr>
          </a:p>
          <a:p>
            <a:pPr marL="61386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"number"</a:t>
            </a:r>
            <a:endParaRPr sz="2183">
              <a:latin typeface="Consolas"/>
              <a:cs typeface="Consolas"/>
            </a:endParaRPr>
          </a:p>
          <a:p>
            <a:pPr marR="3334630" algn="r">
              <a:spcBef>
                <a:spcPts val="8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"number"</a:t>
            </a:r>
            <a:endParaRPr sz="2183">
              <a:latin typeface="Consolas"/>
              <a:cs typeface="Consolas"/>
            </a:endParaRPr>
          </a:p>
          <a:p>
            <a:pPr marR="3313838" algn="r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"boolean"</a:t>
            </a:r>
            <a:endParaRPr sz="2183">
              <a:latin typeface="Consolas"/>
              <a:cs typeface="Consolas"/>
            </a:endParaRPr>
          </a:p>
          <a:p>
            <a:pPr marR="3313838" algn="r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"boolean"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"undefined"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(if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x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has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no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value)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4656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24656" y="1412677"/>
            <a:ext cx="12793345" cy="506744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R="8498950" algn="ctr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8511821" algn="ctr"/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primitives</a:t>
            </a:r>
            <a:endParaRPr sz="2495">
              <a:latin typeface="Calibri"/>
              <a:cs typeface="Calibri"/>
            </a:endParaRPr>
          </a:p>
          <a:p>
            <a:pPr marL="861380" marR="7921">
              <a:lnSpc>
                <a:spcPct val="153500"/>
              </a:lnSpc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primitive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supplémentaires.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L'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opérateur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typeof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primitifs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021768" indent="-448512">
              <a:spcBef>
                <a:spcPts val="1162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endParaRPr sz="1871">
              <a:latin typeface="Calibri"/>
              <a:cs typeface="Calibri"/>
            </a:endParaRPr>
          </a:p>
          <a:p>
            <a:pPr marL="2021768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number</a:t>
            </a:r>
            <a:endParaRPr sz="1871">
              <a:latin typeface="Calibri"/>
              <a:cs typeface="Calibri"/>
            </a:endParaRPr>
          </a:p>
          <a:p>
            <a:pPr marL="2021768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boolean</a:t>
            </a:r>
            <a:endParaRPr sz="1871">
              <a:latin typeface="Calibri"/>
              <a:cs typeface="Calibri"/>
            </a:endParaRPr>
          </a:p>
          <a:p>
            <a:pPr marL="2021768" indent="-448512">
              <a:spcBef>
                <a:spcPts val="1162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undefined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>
              <a:spcBef>
                <a:spcPts val="70"/>
              </a:spcBef>
            </a:pPr>
            <a:endParaRPr sz="1559">
              <a:latin typeface="Calibri"/>
              <a:cs typeface="Calibri"/>
            </a:endParaRPr>
          </a:p>
          <a:p>
            <a:pPr marL="861380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542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3598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2665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0158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68693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55294" y="5418129"/>
            <a:ext cx="14690417" cy="1399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8613">
              <a:spcBef>
                <a:spcPts val="437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Hassan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age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34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2183">
              <a:latin typeface="Consolas"/>
              <a:cs typeface="Consolas"/>
            </a:endParaRPr>
          </a:p>
          <a:p>
            <a:pPr marL="138613">
              <a:tabLst>
                <a:tab pos="4896995" algn="l"/>
              </a:tabLst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2183">
              <a:latin typeface="Consolas"/>
              <a:cs typeface="Consolas"/>
            </a:endParaRPr>
          </a:p>
          <a:p>
            <a:pPr marL="138613">
              <a:tabLst>
                <a:tab pos="4896995" algn="l"/>
              </a:tabLst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null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2183">
              <a:latin typeface="Consolas"/>
              <a:cs typeface="Consolas"/>
            </a:endParaRPr>
          </a:p>
          <a:p>
            <a:pPr marL="138613">
              <a:tabLst>
                <a:tab pos="4896995" algn="l"/>
              </a:tabLst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8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(){}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"function"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3042" y="962744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65151" y="1036382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52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8" y="488913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398898" y="1377251"/>
            <a:ext cx="8095225" cy="373887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R="3801953" algn="ctr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R="3738587" algn="ctr"/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complexes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typeof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aussi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complexes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208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Function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endParaRPr sz="1871">
              <a:latin typeface="Calibri"/>
              <a:cs typeface="Calibri"/>
            </a:endParaRPr>
          </a:p>
          <a:p>
            <a:pPr marL="1840581" indent="-267325">
              <a:spcBef>
                <a:spcPts val="1154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Object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1559">
              <a:latin typeface="Calibri"/>
              <a:cs typeface="Calibri"/>
            </a:endParaRPr>
          </a:p>
          <a:p>
            <a:pPr marL="861380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9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026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485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5202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1068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189073" y="8148269"/>
            <a:ext cx="14690417" cy="1488151"/>
          </a:xfrm>
          <a:custGeom>
            <a:avLst/>
            <a:gdLst/>
            <a:ahLst/>
            <a:cxnLst/>
            <a:rect l="l" t="t" r="r" b="b"/>
            <a:pathLst>
              <a:path w="9421495" h="954404">
                <a:moveTo>
                  <a:pt x="0" y="954023"/>
                </a:moveTo>
                <a:lnTo>
                  <a:pt x="9421368" y="954023"/>
                </a:lnTo>
                <a:lnTo>
                  <a:pt x="9421368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1" name="object 11"/>
          <p:cNvSpPr txBox="1"/>
          <p:nvPr/>
        </p:nvSpPr>
        <p:spPr>
          <a:xfrm>
            <a:off x="2328284" y="8189258"/>
            <a:ext cx="2315892" cy="136169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3.14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spc="-8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99</a:t>
            </a:r>
            <a:r>
              <a:rPr sz="2183" spc="-7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88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86821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98930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53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0125" y="8189258"/>
            <a:ext cx="2471341" cy="136169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3.14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7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0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7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0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NaN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2677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32678" y="1412677"/>
            <a:ext cx="11890356" cy="637978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208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proposées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154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Automatiquement par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lui-même.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1355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chaînes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nombres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0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Number()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règles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201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"3.14")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(comme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3.14).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201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0.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162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NaN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(Not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Number).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>
              <a:spcBef>
                <a:spcPts val="70"/>
              </a:spcBef>
            </a:pPr>
            <a:endParaRPr sz="1559">
              <a:latin typeface="Calibri"/>
              <a:cs typeface="Calibri"/>
            </a:endParaRPr>
          </a:p>
          <a:p>
            <a:pPr marL="861380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3" y="0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252" y="2271404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711" y="805732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2428" y="53225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8294" y="71760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9903" y="638398"/>
            <a:ext cx="6758562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01</a:t>
            </a:r>
            <a:r>
              <a:rPr sz="3118" spc="-8" dirty="0">
                <a:solidFill>
                  <a:srgbClr val="007842"/>
                </a:solidFill>
              </a:rPr>
              <a:t> -</a:t>
            </a:r>
            <a:r>
              <a:rPr sz="3118" spc="-23" dirty="0">
                <a:solidFill>
                  <a:srgbClr val="007842"/>
                </a:solidFill>
              </a:rPr>
              <a:t> Langage</a:t>
            </a:r>
            <a:r>
              <a:rPr sz="3118" spc="70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-39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script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vs </a:t>
            </a:r>
            <a:r>
              <a:rPr sz="3118" spc="-23" dirty="0">
                <a:solidFill>
                  <a:srgbClr val="007842"/>
                </a:solidFill>
              </a:rPr>
              <a:t>langage</a:t>
            </a:r>
            <a:r>
              <a:rPr sz="3118" spc="31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compilé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Définir</a:t>
            </a:r>
            <a:r>
              <a:rPr sz="2495" spc="-16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un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langage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39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script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62060" y="2488141"/>
            <a:ext cx="2508965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95" b="1" spc="-133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interprété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9177" y="8700673"/>
            <a:ext cx="487139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2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Fonctionnement</a:t>
            </a:r>
            <a:r>
              <a:rPr sz="1871" spc="62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langage</a:t>
            </a:r>
            <a:r>
              <a:rPr sz="1871" spc="-47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interprété</a:t>
            </a:r>
            <a:endParaRPr sz="1871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9375" y="3303010"/>
            <a:ext cx="13944063" cy="541793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74047" y="965811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86156" y="10394491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7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84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443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9160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5026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792" y="4389692"/>
            <a:ext cx="15382511" cy="162543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type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convertie,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NaN.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1325">
              <a:latin typeface="Calibri"/>
              <a:cs typeface="Calibri"/>
            </a:endParaRPr>
          </a:p>
          <a:p>
            <a:pPr marL="19802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nombres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chaînes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7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String()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caractères.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s’applique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nombres,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littéraux,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793" y="7875590"/>
            <a:ext cx="382087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toString()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équivalente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7782" y="3500245"/>
            <a:ext cx="14685466" cy="812887"/>
          </a:xfrm>
          <a:custGeom>
            <a:avLst/>
            <a:gdLst/>
            <a:ahLst/>
            <a:cxnLst/>
            <a:rect l="l" t="t" r="r" b="b"/>
            <a:pathLst>
              <a:path w="9418320" h="521335">
                <a:moveTo>
                  <a:pt x="0" y="521208"/>
                </a:moveTo>
                <a:lnTo>
                  <a:pt x="9418320" y="521208"/>
                </a:lnTo>
                <a:lnTo>
                  <a:pt x="9418320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2316599" y="3535494"/>
            <a:ext cx="1864397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5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+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970779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482888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54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8241" y="3535494"/>
            <a:ext cx="2775308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y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string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7782" y="6290010"/>
            <a:ext cx="14685466" cy="1062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38613" marR="8555385" algn="just">
              <a:spcBef>
                <a:spcPts val="429"/>
              </a:spcBef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un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string </a:t>
            </a:r>
            <a:r>
              <a:rPr sz="2183" i="1" spc="-117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123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un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string </a:t>
            </a:r>
            <a:r>
              <a:rPr sz="2183" i="1" spc="-117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100</a:t>
            </a:r>
            <a:r>
              <a:rPr sz="2183" spc="39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string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7782" y="8371639"/>
            <a:ext cx="14685466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8613" marR="11315761">
              <a:spcBef>
                <a:spcPts val="437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123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2183" spc="1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100</a:t>
            </a:r>
            <a:r>
              <a:rPr sz="2183" spc="-16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6635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8" name="object 18"/>
          <p:cNvSpPr txBox="1"/>
          <p:nvPr/>
        </p:nvSpPr>
        <p:spPr>
          <a:xfrm>
            <a:off x="416635" y="1412677"/>
            <a:ext cx="8318992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L'opérateur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unaire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+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unaire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0562" y="4827800"/>
            <a:ext cx="461990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date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getTime()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équivalente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562" y="6303291"/>
            <a:ext cx="7467488" cy="1019871"/>
          </a:xfrm>
          <a:prstGeom prst="rect">
            <a:avLst/>
          </a:prstGeom>
        </p:spPr>
        <p:txBody>
          <a:bodyPr vert="horz" wrap="square" lIns="0" tIns="204955" rIns="0" bIns="0" rtlCol="0">
            <a:spAutoFit/>
          </a:bodyPr>
          <a:lstStyle/>
          <a:p>
            <a:pPr marL="19802">
              <a:spcBef>
                <a:spcPts val="161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dates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chaînes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7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String()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563" y="8312827"/>
            <a:ext cx="460505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toString()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équivalente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9552" y="3680845"/>
            <a:ext cx="14685466" cy="817839"/>
          </a:xfrm>
          <a:custGeom>
            <a:avLst/>
            <a:gdLst/>
            <a:ahLst/>
            <a:cxnLst/>
            <a:rect l="l" t="t" r="r" b="b"/>
            <a:pathLst>
              <a:path w="9418320" h="524510">
                <a:moveTo>
                  <a:pt x="0" y="524256"/>
                </a:moveTo>
                <a:lnTo>
                  <a:pt x="9418320" y="524256"/>
                </a:lnTo>
                <a:lnTo>
                  <a:pt x="9418320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2308369" y="3717083"/>
            <a:ext cx="2315892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d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 </a:t>
            </a:r>
            <a:r>
              <a:rPr sz="2183" b="1" spc="-8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8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0312" y="3717084"/>
            <a:ext cx="2842636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object</a:t>
            </a:r>
            <a:endParaRPr sz="2183">
              <a:latin typeface="Consolas"/>
              <a:cs typeface="Consolas"/>
            </a:endParaRPr>
          </a:p>
          <a:p>
            <a:pPr marL="61386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9552" y="7554197"/>
            <a:ext cx="14685466" cy="3929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38613">
              <a:spcBef>
                <a:spcPts val="444"/>
              </a:spcBef>
              <a:tabLst>
                <a:tab pos="2591071" algn="l"/>
              </a:tabLst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())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chaine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representant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date</a:t>
            </a:r>
            <a:r>
              <a:rPr sz="2183" i="1" spc="7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actuelle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complète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9552" y="5387020"/>
            <a:ext cx="14685466" cy="812887"/>
          </a:xfrm>
          <a:custGeom>
            <a:avLst/>
            <a:gdLst/>
            <a:ahLst/>
            <a:cxnLst/>
            <a:rect l="l" t="t" r="r" b="b"/>
            <a:pathLst>
              <a:path w="9418320" h="521335">
                <a:moveTo>
                  <a:pt x="0" y="521207"/>
                </a:moveTo>
                <a:lnTo>
                  <a:pt x="9418320" y="521207"/>
                </a:lnTo>
                <a:lnTo>
                  <a:pt x="9418320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object 18"/>
          <p:cNvSpPr txBox="1"/>
          <p:nvPr/>
        </p:nvSpPr>
        <p:spPr>
          <a:xfrm>
            <a:off x="2308369" y="5423852"/>
            <a:ext cx="2315892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d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 </a:t>
            </a:r>
            <a:r>
              <a:rPr sz="2183" b="1" spc="-8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8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d.getTime();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962549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474658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0312" y="5423852"/>
            <a:ext cx="2842636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Ojectf</a:t>
            </a:r>
            <a:endParaRPr sz="2183">
              <a:latin typeface="Consolas"/>
              <a:cs typeface="Consolas"/>
            </a:endParaRPr>
          </a:p>
          <a:p>
            <a:pPr marL="61386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9552" y="8865908"/>
            <a:ext cx="14685466" cy="39491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38613">
              <a:spcBef>
                <a:spcPts val="460"/>
              </a:spcBef>
            </a:pP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Date().toString()</a:t>
            </a:r>
            <a:r>
              <a:rPr sz="2183" b="1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chaine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representant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date</a:t>
            </a:r>
            <a:r>
              <a:rPr sz="2183" i="1" spc="8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actuelle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complète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8405" y="5243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22" name="object 22"/>
          <p:cNvSpPr txBox="1"/>
          <p:nvPr/>
        </p:nvSpPr>
        <p:spPr>
          <a:xfrm>
            <a:off x="408405" y="1412677"/>
            <a:ext cx="8471471" cy="197871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dates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nombres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Number()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nombres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6588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405" y="460839"/>
            <a:ext cx="6663511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01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la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47" dirty="0">
                <a:solidFill>
                  <a:srgbClr val="FF7800"/>
                </a:solidFill>
              </a:rPr>
              <a:t>syntaxe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javascript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23" dirty="0">
                <a:solidFill>
                  <a:srgbClr val="FF7800"/>
                </a:solidFill>
              </a:rPr>
              <a:t>et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ses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8" dirty="0">
                <a:solidFill>
                  <a:srgbClr val="FF7800"/>
                </a:solidFill>
              </a:rPr>
              <a:t>notions</a:t>
            </a:r>
            <a:r>
              <a:rPr sz="3118" spc="-7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fondamentales</a:t>
            </a:r>
            <a:endParaRPr sz="3118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2549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74658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56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405" y="1349178"/>
            <a:ext cx="5004069" cy="148562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primitifs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et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base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861380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Conversion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dates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chaînes</a:t>
            </a:r>
            <a:endParaRPr sz="2495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6005"/>
              </p:ext>
            </p:extLst>
          </p:nvPr>
        </p:nvGraphicFramePr>
        <p:xfrm>
          <a:off x="4163260" y="3291990"/>
          <a:ext cx="10665577" cy="570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7858586"/>
              </a:tblGrid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39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39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46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numéro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du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(1-31)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46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46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numéro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semaine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(0-6)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46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getFullYear()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chiffres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(yyyy)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l'heure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(0-23)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(0-999)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(0-59)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56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(0-11)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0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(0-59)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7036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getTime()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depuis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1970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66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163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071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3678097"/>
            <a:ext cx="6845693" cy="174322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alternatives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itératives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732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81618" y="1723401"/>
            <a:ext cx="6961537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structures</a:t>
            </a:r>
            <a:r>
              <a:rPr sz="3742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contrôle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6371" y="1723402"/>
            <a:ext cx="6961537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structures</a:t>
            </a:r>
            <a:r>
              <a:rPr sz="3742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3742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contrôle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6" y="4403976"/>
            <a:ext cx="3558493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Structures</a:t>
            </a:r>
            <a:r>
              <a:rPr sz="2495" b="1" spc="-10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alternatives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Structures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itératives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353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405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473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2966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501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9" y="635801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16" dirty="0">
                <a:solidFill>
                  <a:srgbClr val="FF7800"/>
                </a:solidFill>
              </a:rPr>
              <a:t>alternatives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3042" y="965551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65151" y="10391895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59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056" y="2485544"/>
            <a:ext cx="10049722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if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vraie.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5538481"/>
            <a:ext cx="5699133" cy="902651"/>
          </a:xfrm>
          <a:prstGeom prst="rect">
            <a:avLst/>
          </a:prstGeom>
        </p:spPr>
        <p:txBody>
          <a:bodyPr vert="horz" wrap="square" lIns="0" tIns="171291" rIns="0" bIns="0" rtlCol="0">
            <a:spAutoFit/>
          </a:bodyPr>
          <a:lstStyle/>
          <a:p>
            <a:pPr marL="19802">
              <a:spcBef>
                <a:spcPts val="1349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"Réussi"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égale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1077" y="3987162"/>
            <a:ext cx="10883404" cy="1397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38613">
              <a:spcBef>
                <a:spcPts val="421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62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condition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tabLst>
                <a:tab pos="136434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 d'instructions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à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1077" y="6681872"/>
            <a:ext cx="10883404" cy="1397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38613">
              <a:spcBef>
                <a:spcPts val="421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note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38613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133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886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573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0290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6156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9923" y="6854165"/>
            <a:ext cx="8341765" cy="902651"/>
          </a:xfrm>
          <a:prstGeom prst="rect">
            <a:avLst/>
          </a:prstGeom>
        </p:spPr>
        <p:txBody>
          <a:bodyPr vert="horz" wrap="square" lIns="0" tIns="171291" rIns="0" bIns="0" rtlCol="0">
            <a:spAutoFit/>
          </a:bodyPr>
          <a:lstStyle/>
          <a:p>
            <a:pPr marL="19802">
              <a:spcBef>
                <a:spcPts val="1349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9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"Réussi"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égal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10,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sinon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Echoué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9360" y="9662838"/>
            <a:ext cx="19208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2206"/>
              </a:lnSpc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21909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34018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60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923" y="2492897"/>
            <a:ext cx="9250695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else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else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bloc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fausse.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7766" y="643154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16" dirty="0">
                <a:solidFill>
                  <a:srgbClr val="FF7800"/>
                </a:solidFill>
              </a:rPr>
              <a:t>alternatives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4025192" y="3904217"/>
            <a:ext cx="10888355" cy="27443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38613">
              <a:spcBef>
                <a:spcPts val="444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5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condition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spcBef>
                <a:spcPts val="8"/>
              </a:spcBef>
              <a:tabLst>
                <a:tab pos="136533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tabLst>
                <a:tab pos="136533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5192" y="8129257"/>
            <a:ext cx="10888355" cy="140168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38613">
              <a:spcBef>
                <a:spcPts val="452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356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Echoué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080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833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26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343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6209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9976" y="7009928"/>
            <a:ext cx="99903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9413" y="9667294"/>
            <a:ext cx="19208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2206"/>
              </a:lnSpc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41962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54071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61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975" y="2497353"/>
            <a:ext cx="10002197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L'instruction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else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if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else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fausse.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7819" y="647610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16" dirty="0">
                <a:solidFill>
                  <a:srgbClr val="FF7800"/>
                </a:solidFill>
              </a:rPr>
              <a:t>alternatives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992131" y="4032238"/>
            <a:ext cx="14990424" cy="24084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39603">
              <a:spcBef>
                <a:spcPts val="444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condition1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tabLst>
                <a:tab pos="136533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condition1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2183">
              <a:latin typeface="Consolas"/>
              <a:cs typeface="Consolas"/>
            </a:endParaRPr>
          </a:p>
          <a:p>
            <a:pPr marL="44356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condition2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tabLst>
                <a:tab pos="136533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condition2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et la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condition1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2183">
              <a:latin typeface="Consolas"/>
              <a:cs typeface="Consolas"/>
            </a:endParaRPr>
          </a:p>
          <a:p>
            <a:pPr marL="443561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>
              <a:tabLst>
                <a:tab pos="1365337" algn="l"/>
              </a:tabLst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condition2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2183">
              <a:latin typeface="Consolas"/>
              <a:cs typeface="Consolas"/>
            </a:endParaRPr>
          </a:p>
          <a:p>
            <a:pPr marL="44356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5245" y="7230724"/>
            <a:ext cx="10888355" cy="24064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38613">
              <a:spcBef>
                <a:spcPts val="429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44356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8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365337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rattrapage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365337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3561">
              <a:spcBef>
                <a:spcPts val="8"/>
              </a:spcBef>
            </a:pP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751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Echoué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059" y="-6350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079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79985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8364" y="4735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4230" y="6588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7996" y="2429397"/>
            <a:ext cx="11604212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L'instruction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switch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switch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871" spc="52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choix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parmi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..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else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multiples).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5840" y="579654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16" dirty="0">
                <a:solidFill>
                  <a:srgbClr val="FF7800"/>
                </a:solidFill>
              </a:rPr>
              <a:t>alternatives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4779223" y="3597543"/>
            <a:ext cx="81486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0966" y="4026067"/>
            <a:ext cx="4297123" cy="341224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748508" marR="1077220" indent="-608907">
              <a:spcBef>
                <a:spcPts val="413"/>
              </a:spcBef>
            </a:pP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switch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expression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057418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2183">
              <a:latin typeface="Consolas"/>
              <a:cs typeface="Consolas"/>
            </a:endParaRPr>
          </a:p>
          <a:p>
            <a:pPr marL="748508" marR="2303944" indent="308909">
              <a:spcBef>
                <a:spcPts val="8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ea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k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057418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2183">
              <a:latin typeface="Consolas"/>
              <a:cs typeface="Consolas"/>
            </a:endParaRPr>
          </a:p>
          <a:p>
            <a:pPr marL="748508" marR="2303944" indent="308909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ea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k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 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d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ef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ul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t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057418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-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2183">
              <a:latin typeface="Consolas"/>
              <a:cs typeface="Consolas"/>
            </a:endParaRPr>
          </a:p>
          <a:p>
            <a:pPr marL="444551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8721" y="3597543"/>
            <a:ext cx="877247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97175" y="4026066"/>
            <a:ext cx="6739750" cy="5517940"/>
          </a:xfrm>
          <a:custGeom>
            <a:avLst/>
            <a:gdLst/>
            <a:ahLst/>
            <a:cxnLst/>
            <a:rect l="l" t="t" r="r" b="b"/>
            <a:pathLst>
              <a:path w="4322445" h="3538854">
                <a:moveTo>
                  <a:pt x="0" y="3538728"/>
                </a:moveTo>
                <a:lnTo>
                  <a:pt x="4322064" y="3538728"/>
                </a:lnTo>
                <a:lnTo>
                  <a:pt x="4322064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6" name="object 16"/>
          <p:cNvSpPr txBox="1"/>
          <p:nvPr/>
        </p:nvSpPr>
        <p:spPr>
          <a:xfrm>
            <a:off x="10938761" y="4060919"/>
            <a:ext cx="4620892" cy="270539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607916" marR="7921" indent="-608907">
              <a:spcBef>
                <a:spcPts val="140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switch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getDay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())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916825"/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Sunday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607916"/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916825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Monday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607916"/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9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607916" marR="7921" indent="46039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Tuesday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7949983" y="95993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462092" y="103357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62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78604" y="6723351"/>
            <a:ext cx="2933727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Wednesday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-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47091" y="6723351"/>
            <a:ext cx="1095073" cy="236947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 indent="308909" algn="r">
              <a:spcBef>
                <a:spcPts val="140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2183" spc="-13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9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day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9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day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2183" spc="-9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6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2183" spc="-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8603" y="7389110"/>
            <a:ext cx="2781247" cy="1723271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Thursday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Friday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Saturday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42927" y="9052552"/>
            <a:ext cx="17227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3510" y="7686264"/>
            <a:ext cx="7434814" cy="145949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marR="7921" indent="-266335" algn="just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switch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évalue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expression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871" spc="37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correspondre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valeur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déclarés.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instructions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associées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suivants.</a:t>
            </a:r>
            <a:endParaRPr sz="1871">
              <a:latin typeface="Calibri"/>
              <a:cs typeface="Calibri"/>
            </a:endParaRPr>
          </a:p>
          <a:p>
            <a:pPr marL="285146" indent="-266335" algn="just">
              <a:spcBef>
                <a:spcPts val="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S'il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n'y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correspondance,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exécuté.</a:t>
            </a:r>
            <a:endParaRPr sz="1871">
              <a:latin typeface="Calibri"/>
              <a:cs typeface="Calibri"/>
            </a:endParaRPr>
          </a:p>
          <a:p>
            <a:pPr marL="285146" indent="-266335" algn="just"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atteint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mot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break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sort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switch.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6371" y="1723501"/>
            <a:ext cx="6961537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700"/>
                </a:solidFill>
                <a:latin typeface="Calibri"/>
                <a:cs typeface="Calibri"/>
              </a:rPr>
              <a:t>Maîtriser</a:t>
            </a:r>
            <a:r>
              <a:rPr sz="3742" b="1" spc="-3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700"/>
                </a:solidFill>
                <a:latin typeface="Calibri"/>
                <a:cs typeface="Calibri"/>
              </a:rPr>
              <a:t>les</a:t>
            </a:r>
            <a:r>
              <a:rPr sz="3742" b="1" spc="-3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700"/>
                </a:solidFill>
                <a:latin typeface="Calibri"/>
                <a:cs typeface="Calibri"/>
              </a:rPr>
              <a:t>structures</a:t>
            </a:r>
            <a:r>
              <a:rPr sz="3742" b="1" spc="-7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3742" b="1" spc="-4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700"/>
                </a:solidFill>
                <a:latin typeface="Calibri"/>
                <a:cs typeface="Calibri"/>
              </a:rPr>
              <a:t>contrôle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4075"/>
            <a:ext cx="3471362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Structures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alternatives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Structures</a:t>
            </a:r>
            <a:r>
              <a:rPr sz="2495" b="1" spc="-7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itératives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19010311" cy="106794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" y="2271404"/>
            <a:ext cx="18184552" cy="8051659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60" y="805732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7" y="53225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3" y="71760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2" y="638398"/>
            <a:ext cx="6758562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01</a:t>
            </a:r>
            <a:r>
              <a:rPr sz="3118" spc="-8" dirty="0">
                <a:solidFill>
                  <a:srgbClr val="007842"/>
                </a:solidFill>
              </a:rPr>
              <a:t> -</a:t>
            </a:r>
            <a:r>
              <a:rPr sz="3118" spc="-23" dirty="0">
                <a:solidFill>
                  <a:srgbClr val="007842"/>
                </a:solidFill>
              </a:rPr>
              <a:t> Langage</a:t>
            </a:r>
            <a:r>
              <a:rPr sz="3118" spc="70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-39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script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vs </a:t>
            </a:r>
            <a:r>
              <a:rPr sz="3118" spc="-23" dirty="0">
                <a:solidFill>
                  <a:srgbClr val="007842"/>
                </a:solidFill>
              </a:rPr>
              <a:t>langage</a:t>
            </a:r>
            <a:r>
              <a:rPr sz="3118" spc="31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compilé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007842"/>
                </a:solidFill>
              </a:rPr>
              <a:t>Définir</a:t>
            </a:r>
            <a:r>
              <a:rPr sz="2495" spc="-16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un</a:t>
            </a:r>
            <a:r>
              <a:rPr sz="2495" spc="-23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langage</a:t>
            </a:r>
            <a:r>
              <a:rPr sz="2495" spc="-55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39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script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810" y="5275771"/>
            <a:ext cx="16510258" cy="3858906"/>
          </a:xfrm>
          <a:prstGeom prst="rect">
            <a:avLst/>
          </a:prstGeom>
        </p:spPr>
        <p:txBody>
          <a:bodyPr vert="horz" wrap="square" lIns="0" tIns="202975" rIns="0" bIns="0" rtlCol="0">
            <a:spAutoFit/>
          </a:bodyPr>
          <a:lstStyle/>
          <a:p>
            <a:pPr marL="19802">
              <a:spcBef>
                <a:spcPts val="1598"/>
              </a:spcBef>
            </a:pP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95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script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 coté</a:t>
            </a:r>
            <a:r>
              <a:rPr sz="2495" b="1" spc="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client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 et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coté</a:t>
            </a:r>
            <a:r>
              <a:rPr sz="2495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endParaRPr sz="2495">
              <a:latin typeface="Calibri"/>
              <a:cs typeface="Calibri"/>
            </a:endParaRPr>
          </a:p>
          <a:p>
            <a:pPr marL="466333" indent="-447522">
              <a:spcBef>
                <a:spcPts val="1076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s'exécutent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Lorsqu'un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envoie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requête,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répond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envoyant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protocole</a:t>
            </a:r>
            <a:endParaRPr sz="1871">
              <a:latin typeface="Calibri"/>
              <a:cs typeface="Calibri"/>
            </a:endParaRPr>
          </a:p>
          <a:p>
            <a:pPr marL="466333">
              <a:spcBef>
                <a:spcPts val="226"/>
              </a:spcBef>
            </a:pP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HTTP.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 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visibles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public.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d’assurer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rapidité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traitement,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l'accès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résolution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erreurs.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201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langages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script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179200" lvl="1" indent="-447522">
              <a:spcBef>
                <a:spcPts val="1193"/>
              </a:spcBef>
              <a:buFont typeface="Arial MT"/>
              <a:buChar char="•"/>
              <a:tabLst>
                <a:tab pos="1179200" algn="l"/>
                <a:tab pos="1180190" algn="l"/>
              </a:tabLst>
            </a:pP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PHP,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ASP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.NET,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Node.Js,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Java,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Ruby,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Perl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871">
              <a:latin typeface="Calibri"/>
              <a:cs typeface="Calibri"/>
            </a:endParaRPr>
          </a:p>
          <a:p>
            <a:pPr marL="466333" marR="12871" indent="-447522">
              <a:lnSpc>
                <a:spcPct val="111700"/>
              </a:lnSpc>
              <a:spcBef>
                <a:spcPts val="904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s'exécutent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scripts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qu'ils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serveur,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Web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charger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rapidement.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scripts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axés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l'interface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ses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fonctionnalités.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201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langages 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179200" lvl="1" indent="-447522">
              <a:spcBef>
                <a:spcPts val="1162"/>
              </a:spcBef>
              <a:buFont typeface="Arial MT"/>
              <a:buChar char="•"/>
              <a:tabLst>
                <a:tab pos="1179200" algn="l"/>
                <a:tab pos="1180190" algn="l"/>
              </a:tabLst>
            </a:pP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HTML,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CSS,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JavaScript.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5810" y="2488141"/>
            <a:ext cx="231193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2495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95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script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3032" y="3226969"/>
            <a:ext cx="3816914" cy="1905982"/>
          </a:xfrm>
          <a:custGeom>
            <a:avLst/>
            <a:gdLst/>
            <a:ahLst/>
            <a:cxnLst/>
            <a:rect l="l" t="t" r="r" b="b"/>
            <a:pathLst>
              <a:path w="2447925" h="1222375">
                <a:moveTo>
                  <a:pt x="2325370" y="0"/>
                </a:moveTo>
                <a:lnTo>
                  <a:pt x="122174" y="0"/>
                </a:lnTo>
                <a:lnTo>
                  <a:pt x="74634" y="9606"/>
                </a:lnTo>
                <a:lnTo>
                  <a:pt x="35798" y="35798"/>
                </a:lnTo>
                <a:lnTo>
                  <a:pt x="9606" y="74634"/>
                </a:lnTo>
                <a:lnTo>
                  <a:pt x="0" y="122174"/>
                </a:lnTo>
                <a:lnTo>
                  <a:pt x="0" y="1100074"/>
                </a:lnTo>
                <a:lnTo>
                  <a:pt x="9606" y="1147613"/>
                </a:lnTo>
                <a:lnTo>
                  <a:pt x="35798" y="1186449"/>
                </a:lnTo>
                <a:lnTo>
                  <a:pt x="74634" y="1212641"/>
                </a:lnTo>
                <a:lnTo>
                  <a:pt x="122174" y="1222248"/>
                </a:lnTo>
                <a:lnTo>
                  <a:pt x="2325370" y="1222248"/>
                </a:lnTo>
                <a:lnTo>
                  <a:pt x="2372909" y="1212641"/>
                </a:lnTo>
                <a:lnTo>
                  <a:pt x="2411745" y="1186449"/>
                </a:lnTo>
                <a:lnTo>
                  <a:pt x="2437937" y="1147613"/>
                </a:lnTo>
                <a:lnTo>
                  <a:pt x="2447543" y="1100074"/>
                </a:lnTo>
                <a:lnTo>
                  <a:pt x="2447543" y="122174"/>
                </a:lnTo>
                <a:lnTo>
                  <a:pt x="2437937" y="74634"/>
                </a:lnTo>
                <a:lnTo>
                  <a:pt x="2411745" y="35798"/>
                </a:lnTo>
                <a:lnTo>
                  <a:pt x="2372909" y="9606"/>
                </a:lnTo>
                <a:lnTo>
                  <a:pt x="2325370" y="0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3159276" y="3584602"/>
            <a:ext cx="3145613" cy="1143967"/>
          </a:xfrm>
          <a:prstGeom prst="rect">
            <a:avLst/>
          </a:prstGeom>
        </p:spPr>
        <p:txBody>
          <a:bodyPr vert="horz" wrap="square" lIns="0" tIns="26733" rIns="0" bIns="0" rtlCol="0">
            <a:spAutoFit/>
          </a:bodyPr>
          <a:lstStyle/>
          <a:p>
            <a:pPr marL="18812" marR="7921" algn="ctr">
              <a:lnSpc>
                <a:spcPct val="97300"/>
              </a:lnSpc>
              <a:spcBef>
                <a:spcPts val="210"/>
              </a:spcBef>
            </a:pP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langage 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script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(également </a:t>
            </a:r>
            <a:r>
              <a:rPr sz="1871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appelé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script)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une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série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commandes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peuvent</a:t>
            </a:r>
            <a:r>
              <a:rPr sz="187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être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exécutées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sans</a:t>
            </a:r>
            <a:r>
              <a:rPr sz="187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compilation.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4619" y="3226969"/>
            <a:ext cx="3811964" cy="1905982"/>
          </a:xfrm>
          <a:custGeom>
            <a:avLst/>
            <a:gdLst/>
            <a:ahLst/>
            <a:cxnLst/>
            <a:rect l="l" t="t" r="r" b="b"/>
            <a:pathLst>
              <a:path w="2444750" h="1222375">
                <a:moveTo>
                  <a:pt x="2322322" y="0"/>
                </a:moveTo>
                <a:lnTo>
                  <a:pt x="122174" y="0"/>
                </a:lnTo>
                <a:lnTo>
                  <a:pt x="74634" y="9606"/>
                </a:lnTo>
                <a:lnTo>
                  <a:pt x="35798" y="35798"/>
                </a:lnTo>
                <a:lnTo>
                  <a:pt x="9606" y="74634"/>
                </a:lnTo>
                <a:lnTo>
                  <a:pt x="0" y="122174"/>
                </a:lnTo>
                <a:lnTo>
                  <a:pt x="0" y="1100074"/>
                </a:lnTo>
                <a:lnTo>
                  <a:pt x="9606" y="1147613"/>
                </a:lnTo>
                <a:lnTo>
                  <a:pt x="35798" y="1186449"/>
                </a:lnTo>
                <a:lnTo>
                  <a:pt x="74634" y="1212641"/>
                </a:lnTo>
                <a:lnTo>
                  <a:pt x="122174" y="1222248"/>
                </a:lnTo>
                <a:lnTo>
                  <a:pt x="2322322" y="1222248"/>
                </a:lnTo>
                <a:lnTo>
                  <a:pt x="2369861" y="1212641"/>
                </a:lnTo>
                <a:lnTo>
                  <a:pt x="2408697" y="1186449"/>
                </a:lnTo>
                <a:lnTo>
                  <a:pt x="2434889" y="1147613"/>
                </a:lnTo>
                <a:lnTo>
                  <a:pt x="2444496" y="1100074"/>
                </a:lnTo>
                <a:lnTo>
                  <a:pt x="2444496" y="122174"/>
                </a:lnTo>
                <a:lnTo>
                  <a:pt x="2434889" y="74634"/>
                </a:lnTo>
                <a:lnTo>
                  <a:pt x="2408697" y="35798"/>
                </a:lnTo>
                <a:lnTo>
                  <a:pt x="2369861" y="9606"/>
                </a:lnTo>
                <a:lnTo>
                  <a:pt x="2322322" y="0"/>
                </a:lnTo>
                <a:close/>
              </a:path>
            </a:pathLst>
          </a:custGeom>
          <a:solidFill>
            <a:srgbClr val="B3BA03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6" name="object 16"/>
          <p:cNvSpPr txBox="1"/>
          <p:nvPr/>
        </p:nvSpPr>
        <p:spPr>
          <a:xfrm>
            <a:off x="7738781" y="3584602"/>
            <a:ext cx="3523839" cy="1143967"/>
          </a:xfrm>
          <a:prstGeom prst="rect">
            <a:avLst/>
          </a:prstGeom>
        </p:spPr>
        <p:txBody>
          <a:bodyPr vert="horz" wrap="square" lIns="0" tIns="26733" rIns="0" bIns="0" rtlCol="0">
            <a:spAutoFit/>
          </a:bodyPr>
          <a:lstStyle/>
          <a:p>
            <a:pPr marL="19802" marR="7921" indent="42574" algn="just">
              <a:lnSpc>
                <a:spcPct val="97300"/>
              </a:lnSpc>
              <a:spcBef>
                <a:spcPts val="210"/>
              </a:spcBef>
            </a:pPr>
            <a:r>
              <a:rPr sz="1871" spc="-55" dirty="0">
                <a:solidFill>
                  <a:srgbClr val="FFFFFF"/>
                </a:solidFill>
                <a:latin typeface="Calibri"/>
                <a:cs typeface="Calibri"/>
              </a:rPr>
              <a:t>Tous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 langages 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script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sont des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langages 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programmation,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tous les langages de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programmation </a:t>
            </a:r>
            <a:r>
              <a:rPr sz="1871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sont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pas des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langages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script.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61456" y="3226969"/>
            <a:ext cx="3816914" cy="1905982"/>
          </a:xfrm>
          <a:custGeom>
            <a:avLst/>
            <a:gdLst/>
            <a:ahLst/>
            <a:cxnLst/>
            <a:rect l="l" t="t" r="r" b="b"/>
            <a:pathLst>
              <a:path w="2447925" h="1222375">
                <a:moveTo>
                  <a:pt x="2325370" y="0"/>
                </a:moveTo>
                <a:lnTo>
                  <a:pt x="122174" y="0"/>
                </a:lnTo>
                <a:lnTo>
                  <a:pt x="74634" y="9606"/>
                </a:lnTo>
                <a:lnTo>
                  <a:pt x="35798" y="35798"/>
                </a:lnTo>
                <a:lnTo>
                  <a:pt x="9606" y="74634"/>
                </a:lnTo>
                <a:lnTo>
                  <a:pt x="0" y="122174"/>
                </a:lnTo>
                <a:lnTo>
                  <a:pt x="0" y="1100074"/>
                </a:lnTo>
                <a:lnTo>
                  <a:pt x="9606" y="1147613"/>
                </a:lnTo>
                <a:lnTo>
                  <a:pt x="35798" y="1186449"/>
                </a:lnTo>
                <a:lnTo>
                  <a:pt x="74634" y="1212641"/>
                </a:lnTo>
                <a:lnTo>
                  <a:pt x="122174" y="1222248"/>
                </a:lnTo>
                <a:lnTo>
                  <a:pt x="2325370" y="1222248"/>
                </a:lnTo>
                <a:lnTo>
                  <a:pt x="2372909" y="1212641"/>
                </a:lnTo>
                <a:lnTo>
                  <a:pt x="2411745" y="1186449"/>
                </a:lnTo>
                <a:lnTo>
                  <a:pt x="2437937" y="1147613"/>
                </a:lnTo>
                <a:lnTo>
                  <a:pt x="2447544" y="1100074"/>
                </a:lnTo>
                <a:lnTo>
                  <a:pt x="2447544" y="122174"/>
                </a:lnTo>
                <a:lnTo>
                  <a:pt x="2437937" y="74634"/>
                </a:lnTo>
                <a:lnTo>
                  <a:pt x="2411745" y="35798"/>
                </a:lnTo>
                <a:lnTo>
                  <a:pt x="2372909" y="9606"/>
                </a:lnTo>
                <a:lnTo>
                  <a:pt x="2325370" y="0"/>
                </a:lnTo>
                <a:close/>
              </a:path>
            </a:pathLst>
          </a:custGeom>
          <a:solidFill>
            <a:srgbClr val="40C3D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object 18"/>
          <p:cNvSpPr txBox="1"/>
          <p:nvPr/>
        </p:nvSpPr>
        <p:spPr>
          <a:xfrm>
            <a:off x="12460467" y="3723219"/>
            <a:ext cx="3631762" cy="873380"/>
          </a:xfrm>
          <a:prstGeom prst="rect">
            <a:avLst/>
          </a:prstGeom>
        </p:spPr>
        <p:txBody>
          <a:bodyPr vert="horz" wrap="square" lIns="0" tIns="26733" rIns="0" bIns="0" rtlCol="0">
            <a:spAutoFit/>
          </a:bodyPr>
          <a:lstStyle/>
          <a:p>
            <a:pPr marL="19802" marR="7921" indent="-8911" algn="ctr">
              <a:lnSpc>
                <a:spcPct val="97500"/>
              </a:lnSpc>
              <a:spcBef>
                <a:spcPts val="210"/>
              </a:spcBef>
            </a:pP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 langages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script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utilisent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programme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appelé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interpréteur</a:t>
            </a:r>
            <a:r>
              <a:rPr sz="1871" spc="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1871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traduire</a:t>
            </a:r>
            <a:r>
              <a:rPr sz="187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commandes.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957796" y="965811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469905" y="1039449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9" y="643154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itératives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5" y="2492897"/>
            <a:ext cx="10695281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boucles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langages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programmation,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6175" y="4263034"/>
            <a:ext cx="2362427" cy="2167374"/>
          </a:xfrm>
          <a:custGeom>
            <a:avLst/>
            <a:gdLst/>
            <a:ahLst/>
            <a:cxnLst/>
            <a:rect l="l" t="t" r="r" b="b"/>
            <a:pathLst>
              <a:path w="1515110" h="1390014">
                <a:moveTo>
                  <a:pt x="1375918" y="0"/>
                </a:moveTo>
                <a:lnTo>
                  <a:pt x="138988" y="0"/>
                </a:lnTo>
                <a:lnTo>
                  <a:pt x="95058" y="7085"/>
                </a:lnTo>
                <a:lnTo>
                  <a:pt x="56904" y="26814"/>
                </a:lnTo>
                <a:lnTo>
                  <a:pt x="26817" y="56893"/>
                </a:lnTo>
                <a:lnTo>
                  <a:pt x="7085" y="95032"/>
                </a:lnTo>
                <a:lnTo>
                  <a:pt x="0" y="138938"/>
                </a:lnTo>
                <a:lnTo>
                  <a:pt x="0" y="1250950"/>
                </a:lnTo>
                <a:lnTo>
                  <a:pt x="7085" y="1294855"/>
                </a:lnTo>
                <a:lnTo>
                  <a:pt x="26817" y="1332994"/>
                </a:lnTo>
                <a:lnTo>
                  <a:pt x="56904" y="1363073"/>
                </a:lnTo>
                <a:lnTo>
                  <a:pt x="95058" y="1382802"/>
                </a:lnTo>
                <a:lnTo>
                  <a:pt x="138988" y="1389888"/>
                </a:lnTo>
                <a:lnTo>
                  <a:pt x="1375918" y="1389888"/>
                </a:lnTo>
                <a:lnTo>
                  <a:pt x="1419823" y="1382802"/>
                </a:lnTo>
                <a:lnTo>
                  <a:pt x="1457962" y="1363073"/>
                </a:lnTo>
                <a:lnTo>
                  <a:pt x="1488041" y="1332994"/>
                </a:lnTo>
                <a:lnTo>
                  <a:pt x="1507770" y="1294855"/>
                </a:lnTo>
                <a:lnTo>
                  <a:pt x="1514856" y="1250950"/>
                </a:lnTo>
                <a:lnTo>
                  <a:pt x="1514856" y="138938"/>
                </a:lnTo>
                <a:lnTo>
                  <a:pt x="1507770" y="95032"/>
                </a:lnTo>
                <a:lnTo>
                  <a:pt x="1488041" y="56893"/>
                </a:lnTo>
                <a:lnTo>
                  <a:pt x="1457962" y="26814"/>
                </a:lnTo>
                <a:lnTo>
                  <a:pt x="1419823" y="7085"/>
                </a:lnTo>
                <a:lnTo>
                  <a:pt x="1375918" y="0"/>
                </a:lnTo>
                <a:close/>
              </a:path>
            </a:pathLst>
          </a:custGeom>
          <a:solidFill>
            <a:srgbClr val="08ACA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1921624" y="4296503"/>
            <a:ext cx="1925784" cy="912338"/>
          </a:xfrm>
          <a:prstGeom prst="rect">
            <a:avLst/>
          </a:prstGeom>
        </p:spPr>
        <p:txBody>
          <a:bodyPr vert="horz" wrap="square" lIns="0" tIns="27723" rIns="0" bIns="0" rtlCol="0">
            <a:spAutoFit/>
          </a:bodyPr>
          <a:lstStyle/>
          <a:p>
            <a:pPr marL="19802" marR="7921" indent="707916">
              <a:lnSpc>
                <a:spcPct val="97100"/>
              </a:lnSpc>
              <a:spcBef>
                <a:spcPts val="218"/>
              </a:spcBef>
            </a:pPr>
            <a:r>
              <a:rPr sz="2183" b="1" spc="-3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183" b="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parcourt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bloc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187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plusieurs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fois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29598" y="4263034"/>
            <a:ext cx="3041650" cy="2167374"/>
            <a:chOff x="2779776" y="2734055"/>
            <a:chExt cx="1950720" cy="1390015"/>
          </a:xfrm>
        </p:grpSpPr>
        <p:sp>
          <p:nvSpPr>
            <p:cNvPr id="15" name="object 15"/>
            <p:cNvSpPr/>
            <p:nvPr/>
          </p:nvSpPr>
          <p:spPr>
            <a:xfrm>
              <a:off x="2779776" y="3285743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20">
                  <a:moveTo>
                    <a:pt x="143256" y="0"/>
                  </a:moveTo>
                  <a:lnTo>
                    <a:pt x="143256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3256" y="229234"/>
                  </a:lnTo>
                  <a:lnTo>
                    <a:pt x="143256" y="286511"/>
                  </a:lnTo>
                  <a:lnTo>
                    <a:pt x="286512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5640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10" h="1390014">
                  <a:moveTo>
                    <a:pt x="1375918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5918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6" y="1250950"/>
                  </a:lnTo>
                  <a:lnTo>
                    <a:pt x="1514856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8" y="0"/>
                  </a:lnTo>
                  <a:close/>
                </a:path>
              </a:pathLst>
            </a:custGeom>
            <a:solidFill>
              <a:srgbClr val="B3BA03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55755" y="4296502"/>
            <a:ext cx="2072322" cy="91567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990" algn="ctr">
              <a:lnSpc>
                <a:spcPts val="2573"/>
              </a:lnSpc>
              <a:spcBef>
                <a:spcPts val="140"/>
              </a:spcBef>
            </a:pP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for/in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183">
              <a:latin typeface="Calibri"/>
              <a:cs typeface="Calibri"/>
            </a:endParaRPr>
          </a:p>
          <a:p>
            <a:pPr algn="ctr">
              <a:lnSpc>
                <a:spcPts val="2175"/>
              </a:lnSpc>
            </a:pP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parcourt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endParaRPr sz="1871">
              <a:latin typeface="Calibri"/>
              <a:cs typeface="Calibri"/>
            </a:endParaRPr>
          </a:p>
          <a:p>
            <a:pPr algn="ctr">
              <a:lnSpc>
                <a:spcPts val="2230"/>
              </a:lnSpc>
            </a:pP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propriétés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d'un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objet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32638" y="4263034"/>
            <a:ext cx="3041650" cy="2167374"/>
            <a:chOff x="4898135" y="2734055"/>
            <a:chExt cx="1950720" cy="1390015"/>
          </a:xfrm>
        </p:grpSpPr>
        <p:sp>
          <p:nvSpPr>
            <p:cNvPr id="19" name="object 19"/>
            <p:cNvSpPr/>
            <p:nvPr/>
          </p:nvSpPr>
          <p:spPr>
            <a:xfrm>
              <a:off x="4898135" y="3285743"/>
              <a:ext cx="289560" cy="287020"/>
            </a:xfrm>
            <a:custGeom>
              <a:avLst/>
              <a:gdLst/>
              <a:ahLst/>
              <a:cxnLst/>
              <a:rect l="l" t="t" r="r" b="b"/>
              <a:pathLst>
                <a:path w="289560" h="287020">
                  <a:moveTo>
                    <a:pt x="146303" y="0"/>
                  </a:moveTo>
                  <a:lnTo>
                    <a:pt x="146303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6303" y="229234"/>
                  </a:lnTo>
                  <a:lnTo>
                    <a:pt x="146303" y="286511"/>
                  </a:lnTo>
                  <a:lnTo>
                    <a:pt x="289560" y="143255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7047" y="2734055"/>
              <a:ext cx="1511935" cy="1390015"/>
            </a:xfrm>
            <a:custGeom>
              <a:avLst/>
              <a:gdLst/>
              <a:ahLst/>
              <a:cxnLst/>
              <a:rect l="l" t="t" r="r" b="b"/>
              <a:pathLst>
                <a:path w="1511934" h="1390014">
                  <a:moveTo>
                    <a:pt x="1372870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2870" y="1389888"/>
                  </a:lnTo>
                  <a:lnTo>
                    <a:pt x="1416775" y="1382802"/>
                  </a:lnTo>
                  <a:lnTo>
                    <a:pt x="1454914" y="1363073"/>
                  </a:lnTo>
                  <a:lnTo>
                    <a:pt x="1484993" y="1332994"/>
                  </a:lnTo>
                  <a:lnTo>
                    <a:pt x="1504722" y="1294855"/>
                  </a:lnTo>
                  <a:lnTo>
                    <a:pt x="1511807" y="1250950"/>
                  </a:lnTo>
                  <a:lnTo>
                    <a:pt x="1511807" y="138938"/>
                  </a:lnTo>
                  <a:lnTo>
                    <a:pt x="1504722" y="95032"/>
                  </a:lnTo>
                  <a:lnTo>
                    <a:pt x="1484993" y="56893"/>
                  </a:lnTo>
                  <a:lnTo>
                    <a:pt x="1454914" y="26814"/>
                  </a:lnTo>
                  <a:lnTo>
                    <a:pt x="1416775" y="7085"/>
                  </a:lnTo>
                  <a:lnTo>
                    <a:pt x="1372870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32066" y="4296501"/>
            <a:ext cx="1931725" cy="912338"/>
          </a:xfrm>
          <a:prstGeom prst="rect">
            <a:avLst/>
          </a:prstGeom>
        </p:spPr>
        <p:txBody>
          <a:bodyPr vert="horz" wrap="square" lIns="0" tIns="27723" rIns="0" bIns="0" rtlCol="0">
            <a:spAutoFit/>
          </a:bodyPr>
          <a:lstStyle/>
          <a:p>
            <a:pPr marL="19802" marR="7921" indent="536630">
              <a:lnSpc>
                <a:spcPct val="97100"/>
              </a:lnSpc>
              <a:spcBef>
                <a:spcPts val="218"/>
              </a:spcBef>
            </a:pP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for/of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 :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parcourt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spc="-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valeurs </a:t>
            </a:r>
            <a:r>
              <a:rPr sz="187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d'un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objet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 itérable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35681" y="4263034"/>
            <a:ext cx="3046601" cy="2167374"/>
            <a:chOff x="7016495" y="2734055"/>
            <a:chExt cx="1953895" cy="1390015"/>
          </a:xfrm>
        </p:grpSpPr>
        <p:sp>
          <p:nvSpPr>
            <p:cNvPr id="23" name="object 23"/>
            <p:cNvSpPr/>
            <p:nvPr/>
          </p:nvSpPr>
          <p:spPr>
            <a:xfrm>
              <a:off x="7016495" y="3285743"/>
              <a:ext cx="289560" cy="287020"/>
            </a:xfrm>
            <a:custGeom>
              <a:avLst/>
              <a:gdLst/>
              <a:ahLst/>
              <a:cxnLst/>
              <a:rect l="l" t="t" r="r" b="b"/>
              <a:pathLst>
                <a:path w="289559" h="287020">
                  <a:moveTo>
                    <a:pt x="146303" y="0"/>
                  </a:moveTo>
                  <a:lnTo>
                    <a:pt x="146303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6303" y="229234"/>
                  </a:lnTo>
                  <a:lnTo>
                    <a:pt x="146303" y="286511"/>
                  </a:lnTo>
                  <a:lnTo>
                    <a:pt x="289559" y="143255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55407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09" h="1390014">
                  <a:moveTo>
                    <a:pt x="1375918" y="0"/>
                  </a:moveTo>
                  <a:lnTo>
                    <a:pt x="138938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8" y="1389888"/>
                  </a:lnTo>
                  <a:lnTo>
                    <a:pt x="1375918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6" y="1250950"/>
                  </a:lnTo>
                  <a:lnTo>
                    <a:pt x="1514856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8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837484" y="4296502"/>
            <a:ext cx="1925784" cy="1474710"/>
          </a:xfrm>
          <a:prstGeom prst="rect">
            <a:avLst/>
          </a:prstGeom>
        </p:spPr>
        <p:txBody>
          <a:bodyPr vert="horz" wrap="square" lIns="0" tIns="28713" rIns="0" bIns="0" rtlCol="0">
            <a:spAutoFit/>
          </a:bodyPr>
          <a:lstStyle/>
          <a:p>
            <a:pPr marL="19802" marR="7921" indent="560392">
              <a:lnSpc>
                <a:spcPct val="96900"/>
              </a:lnSpc>
              <a:spcBef>
                <a:spcPts val="226"/>
              </a:spcBef>
            </a:pP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183" b="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parcourt</a:t>
            </a:r>
            <a:r>
              <a:rPr sz="1871" spc="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bloc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187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tant qu'une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spécifiée</a:t>
            </a:r>
            <a:endParaRPr sz="1871">
              <a:latin typeface="Calibri"/>
              <a:cs typeface="Calibri"/>
            </a:endParaRPr>
          </a:p>
          <a:p>
            <a:pPr marL="556432">
              <a:lnSpc>
                <a:spcPts val="2167"/>
              </a:lnSpc>
            </a:pP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87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vraie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243476" y="4263034"/>
            <a:ext cx="3041650" cy="2167374"/>
            <a:chOff x="9137904" y="2734055"/>
            <a:chExt cx="1950720" cy="1390015"/>
          </a:xfrm>
        </p:grpSpPr>
        <p:sp>
          <p:nvSpPr>
            <p:cNvPr id="27" name="object 27"/>
            <p:cNvSpPr/>
            <p:nvPr/>
          </p:nvSpPr>
          <p:spPr>
            <a:xfrm>
              <a:off x="9137904" y="3285743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143255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3255" y="229234"/>
                  </a:lnTo>
                  <a:lnTo>
                    <a:pt x="143255" y="286511"/>
                  </a:lnTo>
                  <a:lnTo>
                    <a:pt x="286512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3768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09" h="1390014">
                  <a:moveTo>
                    <a:pt x="1375917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5917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5" y="1250950"/>
                  </a:lnTo>
                  <a:lnTo>
                    <a:pt x="1514855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7" y="0"/>
                  </a:lnTo>
                  <a:close/>
                </a:path>
              </a:pathLst>
            </a:custGeom>
            <a:solidFill>
              <a:srgbClr val="008146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052603" y="4296502"/>
            <a:ext cx="2104006" cy="2029311"/>
          </a:xfrm>
          <a:prstGeom prst="rect">
            <a:avLst/>
          </a:prstGeom>
        </p:spPr>
        <p:txBody>
          <a:bodyPr vert="horz" wrap="square" lIns="0" tIns="27723" rIns="0" bIns="0" rtlCol="0">
            <a:spAutoFit/>
          </a:bodyPr>
          <a:lstStyle/>
          <a:p>
            <a:pPr marL="18812" marR="7921" indent="7921" algn="ctr">
              <a:lnSpc>
                <a:spcPct val="97100"/>
              </a:lnSpc>
              <a:spcBef>
                <a:spcPts val="218"/>
              </a:spcBef>
            </a:pP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do/while</a:t>
            </a:r>
            <a:r>
              <a:rPr sz="2183" b="1" spc="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parcourt</a:t>
            </a:r>
            <a:r>
              <a:rPr sz="1871" spc="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bloc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tant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qu'une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spécifiée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vraie. Exécute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moins </a:t>
            </a:r>
            <a:r>
              <a:rPr sz="187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seule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fois.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64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8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015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474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1191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7057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823" y="2497353"/>
            <a:ext cx="1784197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boucle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7982810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494919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8667" y="647610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itératives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1158505" y="2962908"/>
            <a:ext cx="6901139" cy="1062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38613">
              <a:spcBef>
                <a:spcPts val="429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652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Le</a:t>
            </a:r>
            <a:r>
              <a:rPr sz="2183" spc="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nombre</a:t>
            </a:r>
            <a:r>
              <a:rPr sz="2183" spc="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est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442571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4216" y="2962908"/>
            <a:ext cx="8982373" cy="20833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3563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Hassan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FILALI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age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25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};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"";</a:t>
            </a:r>
            <a:endParaRPr sz="2183">
              <a:latin typeface="Consolas"/>
              <a:cs typeface="Consolas"/>
            </a:endParaRPr>
          </a:p>
          <a:p>
            <a:pPr marL="447522" marR="5298972" indent="-304948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in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7982" y="2466857"/>
            <a:ext cx="2098065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boucle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in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47982" y="5257217"/>
            <a:ext cx="1775286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expliqué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47981" y="5542371"/>
            <a:ext cx="5280311" cy="11715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itère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person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itération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(x)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valeur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person[x].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4216" y="6898043"/>
            <a:ext cx="8982373" cy="20863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3563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45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9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16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25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"";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in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447522"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txt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+=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7477" y="4430585"/>
            <a:ext cx="2017865" cy="405947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</a:pP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Array.forEach()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247" y="4930475"/>
            <a:ext cx="6901139" cy="207254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38613" marR="1383157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numbers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45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9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16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25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"";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2571" marR="308909" indent="-304948"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value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index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value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3861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247" y="7948364"/>
            <a:ext cx="6901139" cy="17376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38613" marR="152474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C++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"";</a:t>
            </a:r>
            <a:endParaRPr sz="2183">
              <a:latin typeface="Consolas"/>
              <a:cs typeface="Consolas"/>
            </a:endParaRPr>
          </a:p>
          <a:p>
            <a:pPr marL="442571" marR="2918791" indent="-304948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of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38613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3219" y="7433895"/>
            <a:ext cx="2017865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A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a</a:t>
            </a:r>
            <a:r>
              <a:rPr sz="2495" b="1" spc="-140" dirty="0">
                <a:solidFill>
                  <a:srgbClr val="FF7800"/>
                </a:solidFill>
                <a:latin typeface="Calibri"/>
                <a:cs typeface="Calibri"/>
              </a:rPr>
              <a:t>y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.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f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or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ac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h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()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" y="753376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3926" y="8689"/>
            <a:ext cx="1026557" cy="10170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9792" y="194039"/>
            <a:ext cx="2019846" cy="6511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02" y="114829"/>
            <a:ext cx="650410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02</a:t>
            </a:r>
            <a:r>
              <a:rPr sz="3118" spc="-8" dirty="0">
                <a:solidFill>
                  <a:srgbClr val="FF7800"/>
                </a:solidFill>
              </a:rPr>
              <a:t> -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Maîtriser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structures</a:t>
            </a:r>
            <a:r>
              <a:rPr sz="3118" spc="-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</a:t>
            </a:r>
            <a:r>
              <a:rPr sz="3118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contrôle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FF7800"/>
                </a:solidFill>
              </a:rPr>
              <a:t>Structures</a:t>
            </a:r>
            <a:r>
              <a:rPr sz="2495" spc="-78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itératives</a:t>
            </a:r>
            <a:endParaRPr sz="2495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735545" y="913454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47654" y="9870923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66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558" y="1964572"/>
            <a:ext cx="7612046" cy="1659650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Break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break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sortir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boucle.</a:t>
            </a:r>
            <a:endParaRPr sz="1871">
              <a:latin typeface="Calibri"/>
              <a:cs typeface="Calibri"/>
            </a:endParaRPr>
          </a:p>
          <a:p>
            <a:pPr marL="19802" marR="7921">
              <a:lnSpc>
                <a:spcPct val="110000"/>
              </a:lnSpc>
              <a:spcBef>
                <a:spcPts val="98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l'exemple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ci-dessus,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break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termine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boucle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("interrompt"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boucle)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compteur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(i)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atteint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33" y="4198086"/>
            <a:ext cx="7861556" cy="17376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The</a:t>
            </a:r>
            <a:r>
              <a:rPr sz="2183" spc="-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number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is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0337" y="1816694"/>
            <a:ext cx="7613036" cy="1896400"/>
          </a:xfrm>
          <a:prstGeom prst="rect">
            <a:avLst/>
          </a:prstGeom>
        </p:spPr>
        <p:txBody>
          <a:bodyPr vert="horz" wrap="square" lIns="0" tIns="216836" rIns="0" bIns="0" rtlCol="0">
            <a:spAutoFit/>
          </a:bodyPr>
          <a:lstStyle/>
          <a:p>
            <a:pPr marL="19802">
              <a:spcBef>
                <a:spcPts val="1707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continue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14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sz="1871" b="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ignore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itération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(dans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boucle),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endParaRPr sz="1871">
              <a:latin typeface="Calibri"/>
              <a:cs typeface="Calibri"/>
            </a:endParaRPr>
          </a:p>
          <a:p>
            <a:pPr marL="19802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spécifiée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vraie,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passe 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l’'itération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boucle.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62"/>
              </a:spcBef>
            </a:pPr>
            <a:endParaRPr sz="1793">
              <a:latin typeface="Calibri"/>
              <a:cs typeface="Calibri"/>
            </a:endParaRPr>
          </a:p>
          <a:p>
            <a:pPr marL="19802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ignorée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6571" y="4198086"/>
            <a:ext cx="7861556" cy="17376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3563">
              <a:spcBef>
                <a:spcPts val="452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4356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51480"/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continue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75148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The</a:t>
            </a:r>
            <a:r>
              <a:rPr sz="2183" spc="-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number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is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295047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267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175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3678201"/>
            <a:ext cx="6845693" cy="174322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 dirty="0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 dirty="0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Expressions </a:t>
            </a:r>
            <a:r>
              <a:rPr sz="2495" dirty="0" smtClean="0">
                <a:solidFill>
                  <a:srgbClr val="555555"/>
                </a:solidFill>
                <a:latin typeface="Calibri"/>
                <a:cs typeface="Calibri"/>
              </a:rPr>
              <a:t>lambdas</a:t>
            </a:r>
            <a:endParaRPr sz="2495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73388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060262" y="1723505"/>
            <a:ext cx="4203061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Utiliser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fonctions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9" y="24831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11044" y="898116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95984" y="1748233"/>
            <a:ext cx="4203061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Utiliser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fonctions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74945" y="4428807"/>
            <a:ext cx="5607051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Fonctions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Expressions </a:t>
            </a:r>
            <a:r>
              <a:rPr sz="2495" dirty="0" smtClean="0">
                <a:solidFill>
                  <a:srgbClr val="D0D0D0"/>
                </a:solidFill>
                <a:latin typeface="Calibri"/>
                <a:cs typeface="Calibri"/>
              </a:rPr>
              <a:t>lambdas</a:t>
            </a:r>
            <a:endParaRPr sz="249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080" y="-3141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833" y="223999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26" y="80306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343" y="50559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6209" y="69094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9975" y="2461480"/>
            <a:ext cx="15824105" cy="312229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bloc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organisé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réutilisable,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d’offrir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modularité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haut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degré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réutilisation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d’instructions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l’utilisateur,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exécutée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 marL="19802">
              <a:spcBef>
                <a:spcPts val="183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41962" y="96314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54071" y="1036783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69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7819" y="611738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Fonctions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3387011" y="5885515"/>
            <a:ext cx="5926861" cy="1073884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 marL="188117" marR="179207" algn="ctr">
              <a:lnSpc>
                <a:spcPct val="90900"/>
              </a:lnSpc>
              <a:spcBef>
                <a:spcPts val="8"/>
              </a:spcBef>
            </a:pPr>
            <a:r>
              <a:rPr sz="1871" spc="-8" smtClean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fonctions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propres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JavaScript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appelées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"méthodes". </a:t>
            </a:r>
            <a:r>
              <a:rPr sz="187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Elles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sont associées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 à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objet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bien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particulier</a:t>
            </a:r>
            <a:r>
              <a:rPr sz="1871" spc="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comme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 méthode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alert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l'objet</a:t>
            </a:r>
            <a:r>
              <a:rPr sz="1871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window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5662" y="5885515"/>
            <a:ext cx="5926861" cy="980397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 dirty="0">
              <a:latin typeface="Times New Roman"/>
              <a:cs typeface="Times New Roman"/>
            </a:endParaRPr>
          </a:p>
          <a:p>
            <a:pPr algn="ctr">
              <a:lnSpc>
                <a:spcPts val="2136"/>
              </a:lnSpc>
              <a:spcBef>
                <a:spcPts val="1169"/>
              </a:spcBef>
            </a:pPr>
            <a:r>
              <a:rPr sz="1871" spc="-8" dirty="0" smtClean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7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FFFFFF"/>
                </a:solidFill>
                <a:latin typeface="Calibri"/>
                <a:cs typeface="Calibri"/>
              </a:rPr>
              <a:t>fonctions</a:t>
            </a:r>
            <a:r>
              <a:rPr sz="187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écrites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développeur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déclarations</a:t>
            </a:r>
            <a:endParaRPr sz="1871" dirty="0">
              <a:latin typeface="Calibri"/>
              <a:cs typeface="Calibri"/>
            </a:endParaRPr>
          </a:p>
          <a:p>
            <a:pPr marL="990" algn="ctr">
              <a:lnSpc>
                <a:spcPts val="2136"/>
              </a:lnSpc>
            </a:pP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placées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871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l'en-tête</a:t>
            </a:r>
            <a:r>
              <a:rPr sz="187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71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endParaRPr sz="187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5124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653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720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4213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748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797" y="648278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Fonctions</a:t>
            </a:r>
            <a:endParaRPr sz="249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33940" y="966799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46049" y="10404372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70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954" y="2498021"/>
            <a:ext cx="16512239" cy="254194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Syntaxe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fonctions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function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parenthèses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respecter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règles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marR="7921" indent="-266335">
              <a:lnSpc>
                <a:spcPct val="111700"/>
              </a:lnSpc>
              <a:spcBef>
                <a:spcPts val="90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parenthèses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7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paramètres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séparés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virgules.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correspondent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reçues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lorsqu'elle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invoquée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exécuter,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fonction,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placé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accolades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{}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954" y="7498967"/>
            <a:ext cx="9997246" cy="1459660"/>
          </a:xfrm>
          <a:prstGeom prst="rect">
            <a:avLst/>
          </a:prstGeom>
        </p:spPr>
        <p:txBody>
          <a:bodyPr vert="horz" wrap="square" lIns="0" tIns="202975" rIns="0" bIns="0" rtlCol="0">
            <a:spAutoFit/>
          </a:bodyPr>
          <a:lstStyle/>
          <a:p>
            <a:pPr marL="19802">
              <a:spcBef>
                <a:spcPts val="1598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Retour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07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(souvent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calculée)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appelant.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9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atteinte,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arrête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exécution.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6347" y="5430164"/>
            <a:ext cx="9505156" cy="173361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nomFonction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paramètre1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paramètre2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paramètre3,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…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function</a:t>
            </a:r>
            <a:endParaRPr sz="2183">
              <a:latin typeface="Consolas"/>
              <a:cs typeface="Consolas"/>
            </a:endParaRPr>
          </a:p>
          <a:p>
            <a:pPr marL="598016"/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return</a:t>
            </a:r>
            <a:r>
              <a:rPr sz="2183" i="1" spc="-7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…</a:t>
            </a:r>
            <a:r>
              <a:rPr sz="2183" i="1" spc="-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209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308617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9929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74223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59573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5" y="6805052"/>
            <a:ext cx="304759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 avec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retour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056" y="2530105"/>
            <a:ext cx="11260640" cy="282028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Appel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871">
              <a:latin typeface="Calibri"/>
              <a:cs typeface="Calibri"/>
            </a:endParaRPr>
          </a:p>
          <a:p>
            <a:pPr marL="19802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exécuté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quand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2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événement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(clic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exemple)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2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Lorsqu'il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invoqué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(appelé)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2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(auto-invoqué).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62"/>
              </a:spcBef>
            </a:pPr>
            <a:endParaRPr sz="1637">
              <a:latin typeface="Calibri"/>
              <a:cs typeface="Calibri"/>
            </a:endParaRPr>
          </a:p>
          <a:p>
            <a:pPr marL="19802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paramètres,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indiquant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899" y="680363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Fonctions</a:t>
            </a:r>
            <a:endParaRPr sz="2495"/>
          </a:p>
        </p:txBody>
      </p:sp>
      <p:sp>
        <p:nvSpPr>
          <p:cNvPr id="13" name="object 13"/>
          <p:cNvSpPr/>
          <p:nvPr/>
        </p:nvSpPr>
        <p:spPr>
          <a:xfrm>
            <a:off x="2088758" y="7467837"/>
            <a:ext cx="14819133" cy="1488151"/>
          </a:xfrm>
          <a:custGeom>
            <a:avLst/>
            <a:gdLst/>
            <a:ahLst/>
            <a:cxnLst/>
            <a:rect l="l" t="t" r="r" b="b"/>
            <a:pathLst>
              <a:path w="9504045" h="954404">
                <a:moveTo>
                  <a:pt x="0" y="954023"/>
                </a:moveTo>
                <a:lnTo>
                  <a:pt x="9503664" y="954023"/>
                </a:lnTo>
                <a:lnTo>
                  <a:pt x="9503664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6522515" y="7505978"/>
            <a:ext cx="9845758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function</a:t>
            </a:r>
            <a:r>
              <a:rPr sz="2183" i="1" spc="62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appelée,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valeur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retournée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affectée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53042" y="970008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465151" y="10436457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71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2515" y="8172408"/>
            <a:ext cx="6772424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function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produit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a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et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b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9353" y="7505977"/>
            <a:ext cx="4160486" cy="1362697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303958" marR="7921" indent="-304948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*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5449" y="5642847"/>
            <a:ext cx="9505156" cy="3939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algn="ctr">
              <a:spcBef>
                <a:spcPts val="452"/>
              </a:spcBef>
            </a:pP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nomFonction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p3,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…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363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004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072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2565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100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5" y="2481534"/>
            <a:ext cx="10324976" cy="1409710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Variables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locales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fonction,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paramètres)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considérés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locales.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locales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 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accessibles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qu'à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9" y="631791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Fonctions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4940305" y="4415636"/>
            <a:ext cx="9116039" cy="277103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749500" marR="5430655" indent="-608907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nom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Hassan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la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2183">
              <a:latin typeface="Consolas"/>
              <a:cs typeface="Consolas"/>
            </a:endParaRPr>
          </a:p>
          <a:p>
            <a:pPr marL="445541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158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Le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ne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2183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24097" y="8304730"/>
            <a:ext cx="11384405" cy="1446566"/>
            <a:chOff x="1172908" y="5333428"/>
            <a:chExt cx="7301230" cy="927735"/>
          </a:xfrm>
        </p:grpSpPr>
        <p:sp>
          <p:nvSpPr>
            <p:cNvPr id="14" name="object 14"/>
            <p:cNvSpPr/>
            <p:nvPr/>
          </p:nvSpPr>
          <p:spPr>
            <a:xfrm>
              <a:off x="1187196" y="5347715"/>
              <a:ext cx="7272655" cy="899160"/>
            </a:xfrm>
            <a:custGeom>
              <a:avLst/>
              <a:gdLst/>
              <a:ahLst/>
              <a:cxnLst/>
              <a:rect l="l" t="t" r="r" b="b"/>
              <a:pathLst>
                <a:path w="7272655" h="899160">
                  <a:moveTo>
                    <a:pt x="7272528" y="0"/>
                  </a:moveTo>
                  <a:lnTo>
                    <a:pt x="0" y="0"/>
                  </a:lnTo>
                  <a:lnTo>
                    <a:pt x="0" y="899159"/>
                  </a:lnTo>
                  <a:lnTo>
                    <a:pt x="7272528" y="899159"/>
                  </a:lnTo>
                  <a:lnTo>
                    <a:pt x="72725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7196" y="5347715"/>
              <a:ext cx="7272655" cy="899160"/>
            </a:xfrm>
            <a:custGeom>
              <a:avLst/>
              <a:gdLst/>
              <a:ahLst/>
              <a:cxnLst/>
              <a:rect l="l" t="t" r="r" b="b"/>
              <a:pathLst>
                <a:path w="7272655" h="899160">
                  <a:moveTo>
                    <a:pt x="0" y="899159"/>
                  </a:moveTo>
                  <a:lnTo>
                    <a:pt x="7272528" y="899159"/>
                  </a:lnTo>
                  <a:lnTo>
                    <a:pt x="7272528" y="0"/>
                  </a:lnTo>
                  <a:lnTo>
                    <a:pt x="0" y="0"/>
                  </a:lnTo>
                  <a:lnTo>
                    <a:pt x="0" y="899159"/>
                  </a:lnTo>
                  <a:close/>
                </a:path>
              </a:pathLst>
            </a:custGeom>
            <a:ln w="28575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04598" y="7950761"/>
            <a:ext cx="10923009" cy="166158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272275">
              <a:spcBef>
                <a:spcPts val="140"/>
              </a:spcBef>
            </a:pPr>
            <a:r>
              <a:rPr sz="2183" b="1" spc="-23" dirty="0">
                <a:solidFill>
                  <a:srgbClr val="FF7700"/>
                </a:solidFill>
                <a:latin typeface="Calibri"/>
                <a:cs typeface="Calibri"/>
              </a:rPr>
              <a:t>Remarques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2885">
              <a:latin typeface="Calibri"/>
              <a:cs typeface="Calibri"/>
            </a:endParaRPr>
          </a:p>
          <a:p>
            <a:pPr marL="285146" marR="7921" indent="-266335">
              <a:buFont typeface="Arial MT"/>
              <a:buChar char="•"/>
              <a:tabLst>
                <a:tab pos="286137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Étant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donné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locales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reconnues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qu'à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fonctions,</a:t>
            </a:r>
            <a:r>
              <a:rPr sz="1871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portant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fonctions.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locales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lorsqu'une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démarre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supprimées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terminée.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96879" y="7725248"/>
            <a:ext cx="1004972" cy="1024775"/>
            <a:chOff x="834783" y="4961785"/>
            <a:chExt cx="644525" cy="657225"/>
          </a:xfrm>
        </p:grpSpPr>
        <p:sp>
          <p:nvSpPr>
            <p:cNvPr id="18" name="object 18"/>
            <p:cNvSpPr/>
            <p:nvPr/>
          </p:nvSpPr>
          <p:spPr>
            <a:xfrm>
              <a:off x="834771" y="4961788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60">
                  <a:moveTo>
                    <a:pt x="644398" y="322414"/>
                  </a:moveTo>
                  <a:lnTo>
                    <a:pt x="640905" y="274764"/>
                  </a:lnTo>
                  <a:lnTo>
                    <a:pt x="630758" y="229298"/>
                  </a:lnTo>
                  <a:lnTo>
                    <a:pt x="614451" y="186499"/>
                  </a:lnTo>
                  <a:lnTo>
                    <a:pt x="592493" y="146862"/>
                  </a:lnTo>
                  <a:lnTo>
                    <a:pt x="565365" y="110896"/>
                  </a:lnTo>
                  <a:lnTo>
                    <a:pt x="533590" y="79082"/>
                  </a:lnTo>
                  <a:lnTo>
                    <a:pt x="497649" y="51943"/>
                  </a:lnTo>
                  <a:lnTo>
                    <a:pt x="458038" y="29972"/>
                  </a:lnTo>
                  <a:lnTo>
                    <a:pt x="415264" y="13652"/>
                  </a:lnTo>
                  <a:lnTo>
                    <a:pt x="369811" y="3505"/>
                  </a:lnTo>
                  <a:lnTo>
                    <a:pt x="322199" y="0"/>
                  </a:lnTo>
                  <a:lnTo>
                    <a:pt x="274586" y="3505"/>
                  </a:lnTo>
                  <a:lnTo>
                    <a:pt x="229146" y="13652"/>
                  </a:lnTo>
                  <a:lnTo>
                    <a:pt x="186372" y="29972"/>
                  </a:lnTo>
                  <a:lnTo>
                    <a:pt x="146761" y="51943"/>
                  </a:lnTo>
                  <a:lnTo>
                    <a:pt x="110820" y="79082"/>
                  </a:lnTo>
                  <a:lnTo>
                    <a:pt x="79032" y="110896"/>
                  </a:lnTo>
                  <a:lnTo>
                    <a:pt x="51917" y="146862"/>
                  </a:lnTo>
                  <a:lnTo>
                    <a:pt x="29946" y="186499"/>
                  </a:lnTo>
                  <a:lnTo>
                    <a:pt x="13652" y="229298"/>
                  </a:lnTo>
                  <a:lnTo>
                    <a:pt x="3505" y="274764"/>
                  </a:lnTo>
                  <a:lnTo>
                    <a:pt x="0" y="322414"/>
                  </a:lnTo>
                  <a:lnTo>
                    <a:pt x="3505" y="370052"/>
                  </a:lnTo>
                  <a:lnTo>
                    <a:pt x="13652" y="415531"/>
                  </a:lnTo>
                  <a:lnTo>
                    <a:pt x="29946" y="458330"/>
                  </a:lnTo>
                  <a:lnTo>
                    <a:pt x="51917" y="497967"/>
                  </a:lnTo>
                  <a:lnTo>
                    <a:pt x="79032" y="533933"/>
                  </a:lnTo>
                  <a:lnTo>
                    <a:pt x="110820" y="565734"/>
                  </a:lnTo>
                  <a:lnTo>
                    <a:pt x="146761" y="592874"/>
                  </a:lnTo>
                  <a:lnTo>
                    <a:pt x="186372" y="614857"/>
                  </a:lnTo>
                  <a:lnTo>
                    <a:pt x="229146" y="631177"/>
                  </a:lnTo>
                  <a:lnTo>
                    <a:pt x="274586" y="641324"/>
                  </a:lnTo>
                  <a:lnTo>
                    <a:pt x="322199" y="644817"/>
                  </a:lnTo>
                  <a:lnTo>
                    <a:pt x="369811" y="641324"/>
                  </a:lnTo>
                  <a:lnTo>
                    <a:pt x="415264" y="631177"/>
                  </a:lnTo>
                  <a:lnTo>
                    <a:pt x="458038" y="614857"/>
                  </a:lnTo>
                  <a:lnTo>
                    <a:pt x="497649" y="592874"/>
                  </a:lnTo>
                  <a:lnTo>
                    <a:pt x="533590" y="565734"/>
                  </a:lnTo>
                  <a:lnTo>
                    <a:pt x="565365" y="533933"/>
                  </a:lnTo>
                  <a:lnTo>
                    <a:pt x="592493" y="497967"/>
                  </a:lnTo>
                  <a:lnTo>
                    <a:pt x="614451" y="458330"/>
                  </a:lnTo>
                  <a:lnTo>
                    <a:pt x="630758" y="415531"/>
                  </a:lnTo>
                  <a:lnTo>
                    <a:pt x="640905" y="370052"/>
                  </a:lnTo>
                  <a:lnTo>
                    <a:pt x="644398" y="322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550" y="5130449"/>
              <a:ext cx="316472" cy="26298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05383" y="5047018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420763" y="149529"/>
                  </a:moveTo>
                  <a:lnTo>
                    <a:pt x="387870" y="117259"/>
                  </a:lnTo>
                  <a:lnTo>
                    <a:pt x="294373" y="117246"/>
                  </a:lnTo>
                  <a:lnTo>
                    <a:pt x="200901" y="117906"/>
                  </a:lnTo>
                  <a:lnTo>
                    <a:pt x="185813" y="120357"/>
                  </a:lnTo>
                  <a:lnTo>
                    <a:pt x="175158" y="127215"/>
                  </a:lnTo>
                  <a:lnTo>
                    <a:pt x="168821" y="138353"/>
                  </a:lnTo>
                  <a:lnTo>
                    <a:pt x="166712" y="153682"/>
                  </a:lnTo>
                  <a:lnTo>
                    <a:pt x="166789" y="304076"/>
                  </a:lnTo>
                  <a:lnTo>
                    <a:pt x="166281" y="404329"/>
                  </a:lnTo>
                  <a:lnTo>
                    <a:pt x="168935" y="418592"/>
                  </a:lnTo>
                  <a:lnTo>
                    <a:pt x="176555" y="430123"/>
                  </a:lnTo>
                  <a:lnTo>
                    <a:pt x="188163" y="437794"/>
                  </a:lnTo>
                  <a:lnTo>
                    <a:pt x="202780" y="440448"/>
                  </a:lnTo>
                  <a:lnTo>
                    <a:pt x="249288" y="439991"/>
                  </a:lnTo>
                  <a:lnTo>
                    <a:pt x="388785" y="439940"/>
                  </a:lnTo>
                  <a:lnTo>
                    <a:pt x="420128" y="408432"/>
                  </a:lnTo>
                  <a:lnTo>
                    <a:pt x="420344" y="295884"/>
                  </a:lnTo>
                  <a:lnTo>
                    <a:pt x="411314" y="306412"/>
                  </a:lnTo>
                  <a:lnTo>
                    <a:pt x="404495" y="317119"/>
                  </a:lnTo>
                  <a:lnTo>
                    <a:pt x="400469" y="328752"/>
                  </a:lnTo>
                  <a:lnTo>
                    <a:pt x="399846" y="342087"/>
                  </a:lnTo>
                  <a:lnTo>
                    <a:pt x="400659" y="358063"/>
                  </a:lnTo>
                  <a:lnTo>
                    <a:pt x="400583" y="374142"/>
                  </a:lnTo>
                  <a:lnTo>
                    <a:pt x="399122" y="416547"/>
                  </a:lnTo>
                  <a:lnTo>
                    <a:pt x="395325" y="419696"/>
                  </a:lnTo>
                  <a:lnTo>
                    <a:pt x="191389" y="419658"/>
                  </a:lnTo>
                  <a:lnTo>
                    <a:pt x="187820" y="416153"/>
                  </a:lnTo>
                  <a:lnTo>
                    <a:pt x="187210" y="142024"/>
                  </a:lnTo>
                  <a:lnTo>
                    <a:pt x="191439" y="137998"/>
                  </a:lnTo>
                  <a:lnTo>
                    <a:pt x="395287" y="137998"/>
                  </a:lnTo>
                  <a:lnTo>
                    <a:pt x="399542" y="141897"/>
                  </a:lnTo>
                  <a:lnTo>
                    <a:pt x="399846" y="197739"/>
                  </a:lnTo>
                  <a:lnTo>
                    <a:pt x="409956" y="186829"/>
                  </a:lnTo>
                  <a:lnTo>
                    <a:pt x="417042" y="175514"/>
                  </a:lnTo>
                  <a:lnTo>
                    <a:pt x="420751" y="163271"/>
                  </a:lnTo>
                  <a:lnTo>
                    <a:pt x="420763" y="149529"/>
                  </a:lnTo>
                  <a:close/>
                </a:path>
                <a:path w="574040" h="571500">
                  <a:moveTo>
                    <a:pt x="573455" y="291668"/>
                  </a:moveTo>
                  <a:lnTo>
                    <a:pt x="572033" y="256298"/>
                  </a:lnTo>
                  <a:lnTo>
                    <a:pt x="566178" y="234365"/>
                  </a:lnTo>
                  <a:lnTo>
                    <a:pt x="566331" y="282778"/>
                  </a:lnTo>
                  <a:lnTo>
                    <a:pt x="559142" y="328549"/>
                  </a:lnTo>
                  <a:lnTo>
                    <a:pt x="544283" y="371525"/>
                  </a:lnTo>
                  <a:lnTo>
                    <a:pt x="521462" y="411594"/>
                  </a:lnTo>
                  <a:lnTo>
                    <a:pt x="490347" y="448602"/>
                  </a:lnTo>
                  <a:lnTo>
                    <a:pt x="453301" y="480047"/>
                  </a:lnTo>
                  <a:lnTo>
                    <a:pt x="413245" y="503199"/>
                  </a:lnTo>
                  <a:lnTo>
                    <a:pt x="370319" y="518134"/>
                  </a:lnTo>
                  <a:lnTo>
                    <a:pt x="324675" y="524929"/>
                  </a:lnTo>
                  <a:lnTo>
                    <a:pt x="276466" y="523659"/>
                  </a:lnTo>
                  <a:lnTo>
                    <a:pt x="230454" y="514210"/>
                  </a:lnTo>
                  <a:lnTo>
                    <a:pt x="187363" y="496328"/>
                  </a:lnTo>
                  <a:lnTo>
                    <a:pt x="148297" y="470585"/>
                  </a:lnTo>
                  <a:lnTo>
                    <a:pt x="114338" y="437591"/>
                  </a:lnTo>
                  <a:lnTo>
                    <a:pt x="86588" y="397929"/>
                  </a:lnTo>
                  <a:lnTo>
                    <a:pt x="66141" y="352171"/>
                  </a:lnTo>
                  <a:lnTo>
                    <a:pt x="54089" y="300939"/>
                  </a:lnTo>
                  <a:lnTo>
                    <a:pt x="51371" y="256781"/>
                  </a:lnTo>
                  <a:lnTo>
                    <a:pt x="55778" y="213868"/>
                  </a:lnTo>
                  <a:lnTo>
                    <a:pt x="67538" y="172466"/>
                  </a:lnTo>
                  <a:lnTo>
                    <a:pt x="86906" y="132791"/>
                  </a:lnTo>
                  <a:lnTo>
                    <a:pt x="116052" y="91922"/>
                  </a:lnTo>
                  <a:lnTo>
                    <a:pt x="149593" y="58889"/>
                  </a:lnTo>
                  <a:lnTo>
                    <a:pt x="187439" y="33642"/>
                  </a:lnTo>
                  <a:lnTo>
                    <a:pt x="229514" y="16103"/>
                  </a:lnTo>
                  <a:lnTo>
                    <a:pt x="275729" y="6184"/>
                  </a:lnTo>
                  <a:lnTo>
                    <a:pt x="326009" y="3822"/>
                  </a:lnTo>
                  <a:lnTo>
                    <a:pt x="288150" y="0"/>
                  </a:lnTo>
                  <a:lnTo>
                    <a:pt x="247827" y="2286"/>
                  </a:lnTo>
                  <a:lnTo>
                    <a:pt x="206375" y="10998"/>
                  </a:lnTo>
                  <a:lnTo>
                    <a:pt x="165138" y="26403"/>
                  </a:lnTo>
                  <a:lnTo>
                    <a:pt x="125463" y="48818"/>
                  </a:lnTo>
                  <a:lnTo>
                    <a:pt x="88671" y="78511"/>
                  </a:lnTo>
                  <a:lnTo>
                    <a:pt x="56121" y="115785"/>
                  </a:lnTo>
                  <a:lnTo>
                    <a:pt x="29146" y="160921"/>
                  </a:lnTo>
                  <a:lnTo>
                    <a:pt x="12738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44" y="331736"/>
                  </a:lnTo>
                  <a:lnTo>
                    <a:pt x="13944" y="373786"/>
                  </a:lnTo>
                  <a:lnTo>
                    <a:pt x="30873" y="414172"/>
                  </a:lnTo>
                  <a:lnTo>
                    <a:pt x="54419" y="452221"/>
                  </a:lnTo>
                  <a:lnTo>
                    <a:pt x="84569" y="487222"/>
                  </a:lnTo>
                  <a:lnTo>
                    <a:pt x="121310" y="518490"/>
                  </a:lnTo>
                  <a:lnTo>
                    <a:pt x="159702" y="541858"/>
                  </a:lnTo>
                  <a:lnTo>
                    <a:pt x="200774" y="558419"/>
                  </a:lnTo>
                  <a:lnTo>
                    <a:pt x="243624" y="568261"/>
                  </a:lnTo>
                  <a:lnTo>
                    <a:pt x="287337" y="571436"/>
                  </a:lnTo>
                  <a:lnTo>
                    <a:pt x="331012" y="568032"/>
                  </a:lnTo>
                  <a:lnTo>
                    <a:pt x="373722" y="558126"/>
                  </a:lnTo>
                  <a:lnTo>
                    <a:pt x="414578" y="541769"/>
                  </a:lnTo>
                  <a:lnTo>
                    <a:pt x="452666" y="519036"/>
                  </a:lnTo>
                  <a:lnTo>
                    <a:pt x="487057" y="490016"/>
                  </a:lnTo>
                  <a:lnTo>
                    <a:pt x="530656" y="435559"/>
                  </a:lnTo>
                  <a:lnTo>
                    <a:pt x="560501" y="372478"/>
                  </a:lnTo>
                  <a:lnTo>
                    <a:pt x="569823" y="332917"/>
                  </a:lnTo>
                  <a:lnTo>
                    <a:pt x="573455" y="29166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142" y="5187472"/>
              <a:ext cx="296731" cy="24679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7953042" y="965150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465151" y="10387885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72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3342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69943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65015" y="1720060"/>
            <a:ext cx="4203061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7800"/>
                </a:solidFill>
                <a:latin typeface="Calibri"/>
                <a:cs typeface="Calibri"/>
              </a:rPr>
              <a:t>Utiliser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fonctions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6" y="4400634"/>
            <a:ext cx="5607051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E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xp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ess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i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ons</a:t>
            </a:r>
            <a:r>
              <a:rPr sz="2495" b="1" spc="-10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 smtClean="0">
                <a:solidFill>
                  <a:srgbClr val="FF7700"/>
                </a:solidFill>
                <a:latin typeface="Calibri"/>
                <a:cs typeface="Calibri"/>
              </a:rPr>
              <a:t>l</a:t>
            </a:r>
            <a:r>
              <a:rPr sz="2495" b="1" dirty="0" smtClean="0">
                <a:solidFill>
                  <a:srgbClr val="FF7700"/>
                </a:solidFill>
                <a:latin typeface="Calibri"/>
                <a:cs typeface="Calibri"/>
              </a:rPr>
              <a:t>a</a:t>
            </a:r>
            <a:r>
              <a:rPr sz="2495" b="1" spc="16" dirty="0" smtClean="0">
                <a:solidFill>
                  <a:srgbClr val="FF7700"/>
                </a:solidFill>
                <a:latin typeface="Calibri"/>
                <a:cs typeface="Calibri"/>
              </a:rPr>
              <a:t>m</a:t>
            </a:r>
            <a:r>
              <a:rPr sz="2495" b="1" dirty="0" smtClean="0">
                <a:solidFill>
                  <a:srgbClr val="FF7700"/>
                </a:solidFill>
                <a:latin typeface="Calibri"/>
                <a:cs typeface="Calibri"/>
              </a:rPr>
              <a:t>bdas</a:t>
            </a:r>
            <a:endParaRPr sz="249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44184" y="1723403"/>
            <a:ext cx="7640759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224737" marR="7921" indent="-2205925">
              <a:spcBef>
                <a:spcPts val="156"/>
              </a:spcBef>
            </a:pP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Comparer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de script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avec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un </a:t>
            </a:r>
            <a:r>
              <a:rPr sz="3742" b="1" spc="-826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7842"/>
                </a:solidFill>
                <a:latin typeface="Calibri"/>
                <a:cs typeface="Calibri"/>
              </a:rPr>
              <a:t>langage</a:t>
            </a:r>
            <a:r>
              <a:rPr sz="3742" b="1" spc="23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7842"/>
                </a:solidFill>
                <a:latin typeface="Calibri"/>
                <a:cs typeface="Calibri"/>
              </a:rPr>
              <a:t>compilé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5691211" cy="1022290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Définir</a:t>
            </a:r>
            <a:r>
              <a:rPr sz="2495" spc="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un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langage</a:t>
            </a:r>
            <a:r>
              <a:rPr sz="2495" spc="-10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 script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Fonctionnement</a:t>
            </a:r>
            <a:r>
              <a:rPr sz="2495" b="1" spc="-117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d'un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langage</a:t>
            </a:r>
            <a:r>
              <a:rPr sz="2495" b="1" spc="-10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script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6" y="4922853"/>
            <a:ext cx="117527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74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056" y="7537285"/>
            <a:ext cx="117527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2492897"/>
            <a:ext cx="16703332" cy="183867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lambdas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fléchées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(arrow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functions)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compacte.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conséquent,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traditionnelles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fléchées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limitées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situations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2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Principe: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function,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signe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(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=&gt;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plus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parenthèse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carrée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fermante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(&gt;)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parenthèse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fermante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8899" y="643154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8" dirty="0">
                <a:solidFill>
                  <a:srgbClr val="FF7800"/>
                </a:solidFill>
              </a:rPr>
              <a:t>E</a:t>
            </a:r>
            <a:r>
              <a:rPr sz="2495" dirty="0">
                <a:solidFill>
                  <a:srgbClr val="FF7800"/>
                </a:solidFill>
              </a:rPr>
              <a:t>xp</a:t>
            </a:r>
            <a:r>
              <a:rPr sz="2495" spc="-31" dirty="0">
                <a:solidFill>
                  <a:srgbClr val="FF7800"/>
                </a:solidFill>
              </a:rPr>
              <a:t>r</a:t>
            </a:r>
            <a:r>
              <a:rPr sz="2495" dirty="0">
                <a:solidFill>
                  <a:srgbClr val="FF7800"/>
                </a:solidFill>
              </a:rPr>
              <a:t>ess</a:t>
            </a:r>
            <a:r>
              <a:rPr sz="2495" spc="-23" dirty="0">
                <a:solidFill>
                  <a:srgbClr val="FF7800"/>
                </a:solidFill>
              </a:rPr>
              <a:t>i</a:t>
            </a:r>
            <a:r>
              <a:rPr sz="2495" dirty="0">
                <a:solidFill>
                  <a:srgbClr val="FF7800"/>
                </a:solidFill>
              </a:rPr>
              <a:t>ons</a:t>
            </a:r>
            <a:r>
              <a:rPr sz="2495" spc="-109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l</a:t>
            </a:r>
            <a:r>
              <a:rPr sz="2495" dirty="0">
                <a:solidFill>
                  <a:srgbClr val="FF7800"/>
                </a:solidFill>
              </a:rPr>
              <a:t>a</a:t>
            </a:r>
            <a:r>
              <a:rPr sz="2495" spc="16" dirty="0">
                <a:solidFill>
                  <a:srgbClr val="FF7800"/>
                </a:solidFill>
              </a:rPr>
              <a:t>m</a:t>
            </a:r>
            <a:r>
              <a:rPr sz="2495" dirty="0">
                <a:solidFill>
                  <a:srgbClr val="FF7800"/>
                </a:solidFill>
              </a:rPr>
              <a:t>bdas</a:t>
            </a:r>
            <a:endParaRPr sz="2495"/>
          </a:p>
        </p:txBody>
      </p:sp>
      <p:sp>
        <p:nvSpPr>
          <p:cNvPr id="14" name="object 14"/>
          <p:cNvSpPr txBox="1"/>
          <p:nvPr/>
        </p:nvSpPr>
        <p:spPr>
          <a:xfrm>
            <a:off x="2663819" y="7668257"/>
            <a:ext cx="6834801" cy="1398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750490" marR="2539586" indent="-608907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2183" b="1" spc="31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*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6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819" y="5063846"/>
            <a:ext cx="6834801" cy="1399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R="3000969" algn="r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2183" b="1" spc="31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R="3000969" algn="r"/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ma_variable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endParaRPr sz="2183">
              <a:latin typeface="Consolas"/>
              <a:cs typeface="Consolas"/>
            </a:endParaRPr>
          </a:p>
          <a:p>
            <a:pPr marL="445541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())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"ma_variable"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363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004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072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2565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100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6" y="2481534"/>
            <a:ext cx="3254526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L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xp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ess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i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ons</a:t>
            </a:r>
            <a:r>
              <a:rPr sz="2495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l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m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bdas</a:t>
            </a:r>
            <a:endParaRPr sz="2495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5150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465151" y="10387885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75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9" y="631791"/>
            <a:ext cx="4201081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03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Utiliser</a:t>
            </a:r>
            <a:r>
              <a:rPr sz="3118" spc="47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des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fonctions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8" dirty="0">
                <a:solidFill>
                  <a:srgbClr val="FF7800"/>
                </a:solidFill>
              </a:rPr>
              <a:t>E</a:t>
            </a:r>
            <a:r>
              <a:rPr sz="2495" dirty="0">
                <a:solidFill>
                  <a:srgbClr val="FF7800"/>
                </a:solidFill>
              </a:rPr>
              <a:t>xp</a:t>
            </a:r>
            <a:r>
              <a:rPr sz="2495" spc="-31" dirty="0">
                <a:solidFill>
                  <a:srgbClr val="FF7800"/>
                </a:solidFill>
              </a:rPr>
              <a:t>r</a:t>
            </a:r>
            <a:r>
              <a:rPr sz="2495" dirty="0">
                <a:solidFill>
                  <a:srgbClr val="FF7800"/>
                </a:solidFill>
              </a:rPr>
              <a:t>ess</a:t>
            </a:r>
            <a:r>
              <a:rPr sz="2495" spc="-23" dirty="0">
                <a:solidFill>
                  <a:srgbClr val="FF7800"/>
                </a:solidFill>
              </a:rPr>
              <a:t>i</a:t>
            </a:r>
            <a:r>
              <a:rPr sz="2495" dirty="0">
                <a:solidFill>
                  <a:srgbClr val="FF7800"/>
                </a:solidFill>
              </a:rPr>
              <a:t>ons</a:t>
            </a:r>
            <a:r>
              <a:rPr sz="2495" spc="-109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l</a:t>
            </a:r>
            <a:r>
              <a:rPr sz="2495" dirty="0">
                <a:solidFill>
                  <a:srgbClr val="FF7800"/>
                </a:solidFill>
              </a:rPr>
              <a:t>a</a:t>
            </a:r>
            <a:r>
              <a:rPr sz="2495" spc="16" dirty="0">
                <a:solidFill>
                  <a:srgbClr val="FF7800"/>
                </a:solidFill>
              </a:rPr>
              <a:t>m</a:t>
            </a:r>
            <a:r>
              <a:rPr sz="2495" dirty="0">
                <a:solidFill>
                  <a:srgbClr val="FF7800"/>
                </a:solidFill>
              </a:rPr>
              <a:t>bdas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1241056" y="3071252"/>
            <a:ext cx="117527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055" y="6521965"/>
            <a:ext cx="7713038" cy="668260"/>
          </a:xfrm>
          <a:prstGeom prst="rect">
            <a:avLst/>
          </a:prstGeom>
        </p:spPr>
        <p:txBody>
          <a:bodyPr vert="horz" wrap="square" lIns="0" tIns="53467" rIns="0" bIns="0" rtlCol="0">
            <a:spAutoFit/>
          </a:bodyPr>
          <a:lstStyle/>
          <a:p>
            <a:pPr marL="19802">
              <a:spcBef>
                <a:spcPts val="42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4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map</a:t>
            </a:r>
            <a:r>
              <a:rPr sz="1871" b="1" spc="56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parcourt</a:t>
            </a:r>
            <a:r>
              <a:rPr sz="1871" spc="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7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56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56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59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56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"langages"</a:t>
            </a:r>
            <a:r>
              <a:rPr sz="187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56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applique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7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fonction: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(L)=&gt;L.lenght.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4964" y="3545914"/>
            <a:ext cx="7861556" cy="375216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2573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2183">
              <a:latin typeface="Consolas"/>
              <a:cs typeface="Consolas"/>
            </a:endParaRPr>
          </a:p>
          <a:p>
            <a:pPr marL="750490">
              <a:spcBef>
                <a:spcPts val="8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PHP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Scala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294057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L=&gt;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369297" marR="4178188" indent="-461383"/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sol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spc="-8" dirty="0">
                <a:solidFill>
                  <a:srgbClr val="AA3730"/>
                </a:solidFill>
                <a:latin typeface="Consolas"/>
                <a:cs typeface="Consolas"/>
              </a:rPr>
              <a:t>l</a:t>
            </a:r>
            <a:r>
              <a:rPr sz="2183" b="1" spc="31" dirty="0">
                <a:solidFill>
                  <a:srgbClr val="AA3730"/>
                </a:solidFill>
                <a:latin typeface="Consolas"/>
                <a:cs typeface="Consolas"/>
              </a:rPr>
              <a:t>o</a:t>
            </a:r>
            <a:r>
              <a:rPr sz="2183" b="1" spc="-8" dirty="0">
                <a:solidFill>
                  <a:srgbClr val="AA3730"/>
                </a:solidFill>
                <a:latin typeface="Consolas"/>
                <a:cs typeface="Consolas"/>
              </a:rPr>
              <a:t>g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2183" spc="31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907914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294057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68134" y="3095607"/>
            <a:ext cx="117428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034" y="3541161"/>
            <a:ext cx="7861556" cy="275421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257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langages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PHP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2183">
              <a:latin typeface="Consolas"/>
              <a:cs typeface="Consolas"/>
            </a:endParaRPr>
          </a:p>
          <a:p>
            <a:pPr marL="750490">
              <a:spcBef>
                <a:spcPts val="8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Scala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4653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map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163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071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3678097"/>
            <a:ext cx="6845693" cy="262654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 dirty="0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 dirty="0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lang="fr-FR" sz="2495" spc="-16" dirty="0">
                <a:solidFill>
                  <a:srgbClr val="555555"/>
                </a:solidFill>
                <a:cs typeface="Calibri"/>
              </a:rPr>
              <a:t>Manipulation</a:t>
            </a:r>
            <a:r>
              <a:rPr lang="fr-FR" sz="2495" spc="8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2495" spc="-8" dirty="0">
                <a:solidFill>
                  <a:srgbClr val="555555"/>
                </a:solidFill>
                <a:cs typeface="Calibri"/>
              </a:rPr>
              <a:t>des </a:t>
            </a:r>
            <a:r>
              <a:rPr lang="fr-FR" sz="2495" spc="-16" dirty="0">
                <a:solidFill>
                  <a:srgbClr val="555555"/>
                </a:solidFill>
                <a:cs typeface="Calibri"/>
              </a:rPr>
              <a:t>objets</a:t>
            </a:r>
            <a:r>
              <a:rPr lang="fr-FR" sz="2495" spc="16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2495" spc="-23" dirty="0">
                <a:solidFill>
                  <a:srgbClr val="555555"/>
                </a:solidFill>
                <a:cs typeface="Calibri"/>
              </a:rPr>
              <a:t>natifs</a:t>
            </a:r>
            <a:endParaRPr lang="fr-FR" sz="2495" dirty="0"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23" dirty="0" err="1" smtClean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2495" spc="-23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d’objet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d’objet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 smtClean="0">
                <a:solidFill>
                  <a:srgbClr val="555555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JSON</a:t>
            </a:r>
            <a:endParaRPr sz="2495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732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22045" y="1723401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332" y="7875590"/>
            <a:ext cx="834671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length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2016" y="4446011"/>
            <a:ext cx="15722123" cy="1488151"/>
          </a:xfrm>
          <a:custGeom>
            <a:avLst/>
            <a:gdLst/>
            <a:ahLst/>
            <a:cxnLst/>
            <a:rect l="l" t="t" r="r" b="b"/>
            <a:pathLst>
              <a:path w="10083165" h="954404">
                <a:moveTo>
                  <a:pt x="0" y="954024"/>
                </a:moveTo>
                <a:lnTo>
                  <a:pt x="10082784" y="954024"/>
                </a:lnTo>
                <a:lnTo>
                  <a:pt x="10082784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1241055" y="2492897"/>
            <a:ext cx="12532945" cy="400644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tableaux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: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endParaRPr sz="2495">
              <a:latin typeface="Calibri"/>
              <a:cs typeface="Calibri"/>
            </a:endParaRPr>
          </a:p>
          <a:p>
            <a:pPr marL="2376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hérite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global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standard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(héritant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Object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871">
              <a:latin typeface="Calibri"/>
              <a:cs typeface="Calibri"/>
            </a:endParaRPr>
          </a:p>
          <a:p>
            <a:pPr marL="23762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indexés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lesquels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pourra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ranger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(écrire)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reprendre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(lire)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871">
              <a:latin typeface="Calibri"/>
              <a:cs typeface="Calibri"/>
            </a:endParaRPr>
          </a:p>
          <a:p>
            <a:pPr marL="290097" indent="-267325">
              <a:spcBef>
                <a:spcPts val="1162"/>
              </a:spcBef>
              <a:buFont typeface="Arial MT"/>
              <a:buChar char="•"/>
              <a:tabLst>
                <a:tab pos="29108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 vide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543561">
              <a:spcBef>
                <a:spcPts val="190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tableau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déclaration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explicite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en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instanciant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2183" i="1" spc="11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Array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new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correspond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taille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tableau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543561">
              <a:tabLst>
                <a:tab pos="4379177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déclaration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manière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littérale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avec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[]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6"/>
              </a:spcBef>
            </a:pPr>
            <a:endParaRPr sz="2105">
              <a:latin typeface="Consolas"/>
              <a:cs typeface="Consolas"/>
            </a:endParaRPr>
          </a:p>
          <a:p>
            <a:pPr marL="290097" indent="-267325">
              <a:buFont typeface="Arial MT"/>
              <a:buChar char="•"/>
              <a:tabLst>
                <a:tab pos="29108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initialisation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0200" y="6608434"/>
            <a:ext cx="9505156" cy="728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1583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15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20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2016" y="8414413"/>
            <a:ext cx="15722123" cy="1062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2573" marR="10656360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nbElements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nbElements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363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004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072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2565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100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3179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2481534"/>
            <a:ext cx="9195249" cy="178481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Accéder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aux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tableau,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nom_du_tableau[i]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"elément"; </a:t>
            </a:r>
            <a:r>
              <a:rPr sz="1871" b="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Rappel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62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5686554"/>
            <a:ext cx="585755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indexOf()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0200" y="6197853"/>
            <a:ext cx="9505156" cy="72584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2016" y="7961060"/>
            <a:ext cx="15722123" cy="1150520"/>
          </a:xfrm>
          <a:custGeom>
            <a:avLst/>
            <a:gdLst/>
            <a:ahLst/>
            <a:cxnLst/>
            <a:rect l="l" t="t" r="r" b="b"/>
            <a:pathLst>
              <a:path w="10083165" h="737870">
                <a:moveTo>
                  <a:pt x="0" y="737615"/>
                </a:moveTo>
                <a:lnTo>
                  <a:pt x="10082784" y="737615"/>
                </a:lnTo>
                <a:lnTo>
                  <a:pt x="10082784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5" name="object 15"/>
          <p:cNvSpPr txBox="1"/>
          <p:nvPr/>
        </p:nvSpPr>
        <p:spPr>
          <a:xfrm>
            <a:off x="1241055" y="7430870"/>
            <a:ext cx="16024109" cy="159157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indexOf()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optionnel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duquel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débute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793">
              <a:latin typeface="Calibri"/>
              <a:cs typeface="Calibri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>
              <a:tabLst>
                <a:tab pos="637124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1,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B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3,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B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après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5150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465151" y="10387885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98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0200" y="4453655"/>
            <a:ext cx="9505156" cy="724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1583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459" y="776637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6176" y="241300"/>
            <a:ext cx="1026557" cy="10170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426650"/>
            <a:ext cx="2019846" cy="6511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651" y="34744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6" name="object 6"/>
          <p:cNvSpPr txBox="1"/>
          <p:nvPr/>
        </p:nvSpPr>
        <p:spPr>
          <a:xfrm>
            <a:off x="1245808" y="2197183"/>
            <a:ext cx="5204073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Parcourir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809" y="6709758"/>
            <a:ext cx="99903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1818" y="7220459"/>
            <a:ext cx="15717172" cy="24084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2573" marR="10194977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446531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4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'A';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5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676" y="3332852"/>
            <a:ext cx="8450678" cy="3170366"/>
          </a:xfrm>
          <a:custGeom>
            <a:avLst/>
            <a:gdLst/>
            <a:ahLst/>
            <a:cxnLst/>
            <a:rect l="l" t="t" r="r" b="b"/>
            <a:pathLst>
              <a:path w="5419725" h="2033270">
                <a:moveTo>
                  <a:pt x="0" y="2033015"/>
                </a:moveTo>
                <a:lnTo>
                  <a:pt x="5419344" y="2033015"/>
                </a:lnTo>
                <a:lnTo>
                  <a:pt x="5419344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0" name="object 10"/>
          <p:cNvSpPr txBox="1"/>
          <p:nvPr/>
        </p:nvSpPr>
        <p:spPr>
          <a:xfrm>
            <a:off x="1137449" y="3369605"/>
            <a:ext cx="8028887" cy="3042324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r>
              <a:rPr sz="2183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(let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 0;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&lt;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23" dirty="0">
                <a:solidFill>
                  <a:srgbClr val="FF7800"/>
                </a:solidFill>
                <a:latin typeface="Calibri"/>
                <a:cs typeface="Calibri"/>
              </a:rPr>
              <a:t>length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i++)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monTableau[i]</a:t>
            </a:r>
            <a:r>
              <a:rPr sz="2183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  <a:p>
            <a:pPr marL="19802">
              <a:spcBef>
                <a:spcPts val="8"/>
              </a:spcBef>
            </a:pPr>
            <a:r>
              <a:rPr sz="2183" spc="-23" dirty="0">
                <a:solidFill>
                  <a:srgbClr val="AEABAB"/>
                </a:solidFill>
                <a:latin typeface="Calibri"/>
                <a:cs typeface="Calibri"/>
              </a:rPr>
              <a:t>//Ou </a:t>
            </a:r>
            <a:r>
              <a:rPr sz="2183" spc="-16" dirty="0">
                <a:solidFill>
                  <a:srgbClr val="AEABAB"/>
                </a:solidFill>
                <a:latin typeface="Calibri"/>
                <a:cs typeface="Calibri"/>
              </a:rPr>
              <a:t>bien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r>
              <a:rPr sz="2183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(const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of</a:t>
            </a:r>
            <a:r>
              <a:rPr sz="2183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monTableau)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02584" y="3332853"/>
            <a:ext cx="8445727" cy="3165415"/>
          </a:xfrm>
          <a:custGeom>
            <a:avLst/>
            <a:gdLst/>
            <a:ahLst/>
            <a:cxnLst/>
            <a:rect l="l" t="t" r="r" b="b"/>
            <a:pathLst>
              <a:path w="5416550" h="2030095">
                <a:moveTo>
                  <a:pt x="0" y="2029968"/>
                </a:moveTo>
                <a:lnTo>
                  <a:pt x="5416296" y="2029968"/>
                </a:lnTo>
                <a:lnTo>
                  <a:pt x="5416296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9724963" y="3368101"/>
            <a:ext cx="8028887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forEach</a:t>
            </a:r>
            <a:r>
              <a:rPr sz="2183" b="1" spc="1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=&gt; 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>
              <a:spcBef>
                <a:spcPts val="8"/>
              </a:spcBef>
            </a:pP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});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57795" y="936715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69904" y="1010353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4963" y="4699417"/>
            <a:ext cx="8028887" cy="169762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23" dirty="0">
                <a:solidFill>
                  <a:srgbClr val="AEABAB"/>
                </a:solidFill>
                <a:latin typeface="Calibri"/>
                <a:cs typeface="Calibri"/>
              </a:rPr>
              <a:t>//Ou</a:t>
            </a:r>
            <a:r>
              <a:rPr sz="2183" spc="-16" dirty="0">
                <a:solidFill>
                  <a:srgbClr val="AEABAB"/>
                </a:solidFill>
                <a:latin typeface="Calibri"/>
                <a:cs typeface="Calibri"/>
              </a:rPr>
              <a:t> bien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forEach</a:t>
            </a:r>
            <a:r>
              <a:rPr sz="2183" b="1" spc="1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 function</a:t>
            </a:r>
            <a:r>
              <a:rPr sz="2183" b="1" spc="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});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14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8455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7523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5015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35509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56299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7198148"/>
            <a:ext cx="7543728" cy="1000049"/>
          </a:xfrm>
          <a:prstGeom prst="rect">
            <a:avLst/>
          </a:prstGeom>
        </p:spPr>
        <p:txBody>
          <a:bodyPr vert="horz" wrap="square" lIns="0" tIns="198024" rIns="0" bIns="0" rtlCol="0">
            <a:spAutoFit/>
          </a:bodyPr>
          <a:lstStyle/>
          <a:p>
            <a:pPr marL="19802">
              <a:spcBef>
                <a:spcPts val="1559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Modifier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directement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2016" y="5884928"/>
            <a:ext cx="15722123" cy="1064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2573" marR="11734570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unshift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22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[22,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'A',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2016" y="3779535"/>
            <a:ext cx="15722123" cy="1155471"/>
          </a:xfrm>
          <a:custGeom>
            <a:avLst/>
            <a:gdLst/>
            <a:ahLst/>
            <a:cxnLst/>
            <a:rect l="l" t="t" r="r" b="b"/>
            <a:pathLst>
              <a:path w="10083165" h="741044">
                <a:moveTo>
                  <a:pt x="0" y="740663"/>
                </a:moveTo>
                <a:lnTo>
                  <a:pt x="10082784" y="740663"/>
                </a:lnTo>
                <a:lnTo>
                  <a:pt x="1008278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1241055" y="2506042"/>
            <a:ext cx="8382360" cy="309350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Ajouter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push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2807">
              <a:latin typeface="Calibri"/>
              <a:cs typeface="Calibri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push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>
              <a:spcBef>
                <a:spcPts val="8"/>
              </a:spcBef>
              <a:tabLst>
                <a:tab pos="422274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3040">
              <a:latin typeface="Consolas"/>
              <a:cs typeface="Consolas"/>
            </a:endParaRPr>
          </a:p>
          <a:p>
            <a:pPr marL="285146" indent="-266335">
              <a:spcBef>
                <a:spcPts val="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unshift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67601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72663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2016" y="8418052"/>
            <a:ext cx="15722123" cy="1399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207898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Modifie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première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case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14651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ajoute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dans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l’indice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4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669281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empty,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21167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994" y="229257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453" y="808325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3170" y="55818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9036" y="74353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0645" y="66432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74789" y="968403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86899" y="9680685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803" y="2514064"/>
            <a:ext cx="6050626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Supprimer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pop()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802" y="5281453"/>
            <a:ext cx="616449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shift()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2803" y="7315472"/>
            <a:ext cx="10777461" cy="899651"/>
          </a:xfrm>
          <a:prstGeom prst="rect">
            <a:avLst/>
          </a:prstGeom>
        </p:spPr>
        <p:txBody>
          <a:bodyPr vert="horz" wrap="square" lIns="0" tIns="168320" rIns="0" bIns="0" rtlCol="0">
            <a:spAutoFit/>
          </a:bodyPr>
          <a:lstStyle/>
          <a:p>
            <a:pPr marL="285146" indent="-266335">
              <a:spcBef>
                <a:spcPts val="1325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splice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l'indice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duquel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supprimer,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supprimer.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763" y="3725774"/>
            <a:ext cx="15722123" cy="1060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2573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pop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  <a:tabLst>
                <a:tab pos="3669281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Retourne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3763" y="5897703"/>
            <a:ext cx="15722123" cy="10657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2573" marR="10965269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 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shift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['B',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3763" y="8459342"/>
            <a:ext cx="15722123" cy="10667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2573">
              <a:spcBef>
                <a:spcPts val="46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splice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10276460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Trier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sort()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alphabétique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même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nature)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5260286"/>
            <a:ext cx="616449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reverse()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Inverse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l'ordre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(sans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tri)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055" y="7185003"/>
            <a:ext cx="9915066" cy="1000049"/>
          </a:xfrm>
          <a:prstGeom prst="rect">
            <a:avLst/>
          </a:prstGeom>
        </p:spPr>
        <p:txBody>
          <a:bodyPr vert="horz" wrap="square" lIns="0" tIns="198024" rIns="0" bIns="0" rtlCol="0">
            <a:spAutoFit/>
          </a:bodyPr>
          <a:lstStyle/>
          <a:p>
            <a:pPr marL="19802">
              <a:spcBef>
                <a:spcPts val="1559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Recherche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0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findIndex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remplit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2016" y="5943071"/>
            <a:ext cx="15722123" cy="10617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257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reverse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['C',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'A'];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2016" y="3756886"/>
            <a:ext cx="15722123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sort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'D',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2016" y="8262328"/>
            <a:ext cx="15722123" cy="17376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750490" marR="11425662" indent="-608907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{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6531">
              <a:tabLst>
                <a:tab pos="4592047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findIndex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2,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C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88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300596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91273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6202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51552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72342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16" dirty="0">
                <a:solidFill>
                  <a:srgbClr val="FF7800"/>
                </a:solidFill>
              </a:rPr>
              <a:t>Création</a:t>
            </a:r>
            <a:r>
              <a:rPr sz="2495" spc="-31" dirty="0">
                <a:solidFill>
                  <a:srgbClr val="FF7800"/>
                </a:solidFill>
              </a:rPr>
              <a:t> d’objet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2522085"/>
            <a:ext cx="11323016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Création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d’objet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avec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syntaxe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littérale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littérale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définissant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paire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d'accolades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4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 ...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 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6067" y="4033207"/>
            <a:ext cx="7704127" cy="2832735"/>
          </a:xfrm>
          <a:custGeom>
            <a:avLst/>
            <a:gdLst/>
            <a:ahLst/>
            <a:cxnLst/>
            <a:rect l="l" t="t" r="r" b="b"/>
            <a:pathLst>
              <a:path w="4940935" h="1816735">
                <a:moveTo>
                  <a:pt x="0" y="1816607"/>
                </a:moveTo>
                <a:lnTo>
                  <a:pt x="4940808" y="1816607"/>
                </a:lnTo>
                <a:lnTo>
                  <a:pt x="4940808" y="0"/>
                </a:lnTo>
                <a:lnTo>
                  <a:pt x="0" y="0"/>
                </a:lnTo>
                <a:lnTo>
                  <a:pt x="0" y="181660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4679408" y="4403037"/>
            <a:ext cx="1247552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990">
              <a:spcBef>
                <a:spcPts val="14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va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eu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1,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va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eu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2,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9409" y="5401673"/>
            <a:ext cx="2782238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990">
              <a:spcBef>
                <a:spcPts val="14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*/)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..},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*/)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...}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742" y="4070831"/>
            <a:ext cx="3127789" cy="270539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const</a:t>
            </a:r>
            <a:r>
              <a:rPr sz="2183" b="1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monObjet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=</a:t>
            </a:r>
            <a:r>
              <a:rPr sz="2183" b="1" spc="-31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prop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ie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t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e1:</a:t>
            </a:r>
            <a:endParaRPr sz="2183">
              <a:latin typeface="Consolas"/>
              <a:cs typeface="Consolas"/>
            </a:endParaRPr>
          </a:p>
          <a:p>
            <a:pPr marL="1425732">
              <a:spcBef>
                <a:spcPts val="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prop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ie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t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e2:</a:t>
            </a:r>
            <a:endParaRPr sz="2183">
              <a:latin typeface="Consolas"/>
              <a:cs typeface="Consolas"/>
            </a:endParaRPr>
          </a:p>
          <a:p>
            <a:pPr marL="1425732" marR="7921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,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meth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1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(/*  meth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2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(/*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9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};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4701" y="3619337"/>
            <a:ext cx="92279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25561" y="4047464"/>
            <a:ext cx="7861556" cy="442001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748508" marR="4176208" indent="-608907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marque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SmartF22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prix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748508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'SmartPhone2022',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VerifierStock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566324" marR="1067319" indent="-47524">
              <a:tabLst>
                <a:tab pos="3253442" algn="l"/>
                <a:tab pos="6628666" algn="l"/>
              </a:tabLst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3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;}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ret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u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rn</a:t>
            </a:r>
            <a:r>
              <a:rPr sz="2183" spc="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fal</a:t>
            </a:r>
            <a:r>
              <a:rPr sz="2183" spc="31" dirty="0">
                <a:solidFill>
                  <a:srgbClr val="9C5D27"/>
                </a:solidFill>
                <a:latin typeface="Consolas"/>
                <a:cs typeface="Consolas"/>
              </a:rPr>
              <a:t>s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e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140593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Test</a:t>
            </a:r>
            <a:r>
              <a:rPr sz="2183" b="1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console.log(telephone.marque);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//SmartF22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console.log(telephone.VerifierStock());</a:t>
            </a:r>
            <a:r>
              <a:rPr sz="2183" spc="7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//True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6356" y="3650229"/>
            <a:ext cx="99804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46357" y="8635289"/>
            <a:ext cx="7615016" cy="8836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 algn="just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l’exemple,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l’objet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telephone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caractérisé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marque,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prix,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stock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ref.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aussi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VerifierStock()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qui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stock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(&gt;0).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6879" y="7427141"/>
            <a:ext cx="1328740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b="1" spc="-23" dirty="0">
                <a:solidFill>
                  <a:srgbClr val="FF7700"/>
                </a:solidFill>
                <a:latin typeface="Calibri"/>
                <a:cs typeface="Calibri"/>
              </a:rPr>
              <a:t>Remarques</a:t>
            </a:r>
            <a:endParaRPr sz="2183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62510" y="7779724"/>
            <a:ext cx="7339763" cy="1451517"/>
            <a:chOff x="1069276" y="4970716"/>
            <a:chExt cx="4707255" cy="930910"/>
          </a:xfrm>
        </p:grpSpPr>
        <p:sp>
          <p:nvSpPr>
            <p:cNvPr id="22" name="object 22"/>
            <p:cNvSpPr/>
            <p:nvPr/>
          </p:nvSpPr>
          <p:spPr>
            <a:xfrm>
              <a:off x="1083563" y="4985003"/>
              <a:ext cx="4678680" cy="902335"/>
            </a:xfrm>
            <a:custGeom>
              <a:avLst/>
              <a:gdLst/>
              <a:ahLst/>
              <a:cxnLst/>
              <a:rect l="l" t="t" r="r" b="b"/>
              <a:pathLst>
                <a:path w="4678680" h="902335">
                  <a:moveTo>
                    <a:pt x="4678680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4678680" y="902208"/>
                  </a:lnTo>
                  <a:lnTo>
                    <a:pt x="4678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563" y="4985003"/>
              <a:ext cx="4678680" cy="902335"/>
            </a:xfrm>
            <a:custGeom>
              <a:avLst/>
              <a:gdLst/>
              <a:ahLst/>
              <a:cxnLst/>
              <a:rect l="l" t="t" r="r" b="b"/>
              <a:pathLst>
                <a:path w="4678680" h="902335">
                  <a:moveTo>
                    <a:pt x="0" y="902208"/>
                  </a:moveTo>
                  <a:lnTo>
                    <a:pt x="4678680" y="902208"/>
                  </a:lnTo>
                  <a:lnTo>
                    <a:pt x="4678680" y="0"/>
                  </a:lnTo>
                  <a:lnTo>
                    <a:pt x="0" y="0"/>
                  </a:lnTo>
                  <a:lnTo>
                    <a:pt x="0" y="902208"/>
                  </a:lnTo>
                  <a:close/>
                </a:path>
              </a:pathLst>
            </a:custGeom>
            <a:ln w="28574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43962" y="8206566"/>
            <a:ext cx="6886288" cy="8836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marR="7921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fonction.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comportement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(action)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l’objet.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const.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0023" y="7204969"/>
            <a:ext cx="1001012" cy="1019824"/>
            <a:chOff x="734186" y="4602105"/>
            <a:chExt cx="641985" cy="654050"/>
          </a:xfrm>
        </p:grpSpPr>
        <p:sp>
          <p:nvSpPr>
            <p:cNvPr id="26" name="object 26"/>
            <p:cNvSpPr/>
            <p:nvPr/>
          </p:nvSpPr>
          <p:spPr>
            <a:xfrm>
              <a:off x="734174" y="4602111"/>
              <a:ext cx="641985" cy="641985"/>
            </a:xfrm>
            <a:custGeom>
              <a:avLst/>
              <a:gdLst/>
              <a:ahLst/>
              <a:cxnLst/>
              <a:rect l="l" t="t" r="r" b="b"/>
              <a:pathLst>
                <a:path w="641985" h="641985">
                  <a:moveTo>
                    <a:pt x="641375" y="320890"/>
                  </a:moveTo>
                  <a:lnTo>
                    <a:pt x="637895" y="273481"/>
                  </a:lnTo>
                  <a:lnTo>
                    <a:pt x="627799" y="228219"/>
                  </a:lnTo>
                  <a:lnTo>
                    <a:pt x="611568" y="185623"/>
                  </a:lnTo>
                  <a:lnTo>
                    <a:pt x="589711" y="146164"/>
                  </a:lnTo>
                  <a:lnTo>
                    <a:pt x="562724" y="110363"/>
                  </a:lnTo>
                  <a:lnTo>
                    <a:pt x="531088" y="78714"/>
                  </a:lnTo>
                  <a:lnTo>
                    <a:pt x="495312" y="51701"/>
                  </a:lnTo>
                  <a:lnTo>
                    <a:pt x="455891" y="29832"/>
                  </a:lnTo>
                  <a:lnTo>
                    <a:pt x="413308" y="13589"/>
                  </a:lnTo>
                  <a:lnTo>
                    <a:pt x="368084" y="3479"/>
                  </a:lnTo>
                  <a:lnTo>
                    <a:pt x="320687" y="0"/>
                  </a:lnTo>
                  <a:lnTo>
                    <a:pt x="273304" y="3479"/>
                  </a:lnTo>
                  <a:lnTo>
                    <a:pt x="228079" y="13589"/>
                  </a:lnTo>
                  <a:lnTo>
                    <a:pt x="185496" y="29832"/>
                  </a:lnTo>
                  <a:lnTo>
                    <a:pt x="146075" y="51701"/>
                  </a:lnTo>
                  <a:lnTo>
                    <a:pt x="110299" y="78714"/>
                  </a:lnTo>
                  <a:lnTo>
                    <a:pt x="78663" y="110363"/>
                  </a:lnTo>
                  <a:lnTo>
                    <a:pt x="51676" y="146164"/>
                  </a:lnTo>
                  <a:lnTo>
                    <a:pt x="29806" y="185623"/>
                  </a:lnTo>
                  <a:lnTo>
                    <a:pt x="13589" y="228219"/>
                  </a:lnTo>
                  <a:lnTo>
                    <a:pt x="3479" y="273481"/>
                  </a:lnTo>
                  <a:lnTo>
                    <a:pt x="0" y="320890"/>
                  </a:lnTo>
                  <a:lnTo>
                    <a:pt x="3479" y="368312"/>
                  </a:lnTo>
                  <a:lnTo>
                    <a:pt x="13589" y="413575"/>
                  </a:lnTo>
                  <a:lnTo>
                    <a:pt x="29806" y="456184"/>
                  </a:lnTo>
                  <a:lnTo>
                    <a:pt x="51676" y="495630"/>
                  </a:lnTo>
                  <a:lnTo>
                    <a:pt x="78663" y="531431"/>
                  </a:lnTo>
                  <a:lnTo>
                    <a:pt x="110299" y="563079"/>
                  </a:lnTo>
                  <a:lnTo>
                    <a:pt x="146075" y="590092"/>
                  </a:lnTo>
                  <a:lnTo>
                    <a:pt x="185496" y="611974"/>
                  </a:lnTo>
                  <a:lnTo>
                    <a:pt x="228079" y="628205"/>
                  </a:lnTo>
                  <a:lnTo>
                    <a:pt x="273304" y="638314"/>
                  </a:lnTo>
                  <a:lnTo>
                    <a:pt x="320687" y="641794"/>
                  </a:lnTo>
                  <a:lnTo>
                    <a:pt x="368084" y="638314"/>
                  </a:lnTo>
                  <a:lnTo>
                    <a:pt x="413308" y="628205"/>
                  </a:lnTo>
                  <a:lnTo>
                    <a:pt x="455891" y="611974"/>
                  </a:lnTo>
                  <a:lnTo>
                    <a:pt x="495312" y="590092"/>
                  </a:lnTo>
                  <a:lnTo>
                    <a:pt x="531088" y="563079"/>
                  </a:lnTo>
                  <a:lnTo>
                    <a:pt x="562724" y="531431"/>
                  </a:lnTo>
                  <a:lnTo>
                    <a:pt x="589711" y="495630"/>
                  </a:lnTo>
                  <a:lnTo>
                    <a:pt x="611568" y="456184"/>
                  </a:lnTo>
                  <a:lnTo>
                    <a:pt x="627799" y="413575"/>
                  </a:lnTo>
                  <a:lnTo>
                    <a:pt x="637895" y="368312"/>
                  </a:lnTo>
                  <a:lnTo>
                    <a:pt x="641375" y="320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62" y="4769978"/>
              <a:ext cx="314987" cy="2617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1751" y="4684305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420763" y="149529"/>
                  </a:moveTo>
                  <a:lnTo>
                    <a:pt x="387870" y="117259"/>
                  </a:lnTo>
                  <a:lnTo>
                    <a:pt x="294373" y="117246"/>
                  </a:lnTo>
                  <a:lnTo>
                    <a:pt x="200901" y="117906"/>
                  </a:lnTo>
                  <a:lnTo>
                    <a:pt x="185813" y="120357"/>
                  </a:lnTo>
                  <a:lnTo>
                    <a:pt x="175158" y="127215"/>
                  </a:lnTo>
                  <a:lnTo>
                    <a:pt x="168821" y="138353"/>
                  </a:lnTo>
                  <a:lnTo>
                    <a:pt x="166712" y="153682"/>
                  </a:lnTo>
                  <a:lnTo>
                    <a:pt x="166789" y="304076"/>
                  </a:lnTo>
                  <a:lnTo>
                    <a:pt x="166281" y="404329"/>
                  </a:lnTo>
                  <a:lnTo>
                    <a:pt x="168935" y="418592"/>
                  </a:lnTo>
                  <a:lnTo>
                    <a:pt x="176555" y="430123"/>
                  </a:lnTo>
                  <a:lnTo>
                    <a:pt x="188163" y="437794"/>
                  </a:lnTo>
                  <a:lnTo>
                    <a:pt x="202780" y="440448"/>
                  </a:lnTo>
                  <a:lnTo>
                    <a:pt x="249288" y="439991"/>
                  </a:lnTo>
                  <a:lnTo>
                    <a:pt x="388785" y="439940"/>
                  </a:lnTo>
                  <a:lnTo>
                    <a:pt x="420128" y="408432"/>
                  </a:lnTo>
                  <a:lnTo>
                    <a:pt x="420344" y="295884"/>
                  </a:lnTo>
                  <a:lnTo>
                    <a:pt x="411314" y="306412"/>
                  </a:lnTo>
                  <a:lnTo>
                    <a:pt x="404495" y="317119"/>
                  </a:lnTo>
                  <a:lnTo>
                    <a:pt x="400469" y="328752"/>
                  </a:lnTo>
                  <a:lnTo>
                    <a:pt x="399846" y="342087"/>
                  </a:lnTo>
                  <a:lnTo>
                    <a:pt x="400659" y="358063"/>
                  </a:lnTo>
                  <a:lnTo>
                    <a:pt x="400583" y="374142"/>
                  </a:lnTo>
                  <a:lnTo>
                    <a:pt x="399122" y="416547"/>
                  </a:lnTo>
                  <a:lnTo>
                    <a:pt x="395325" y="419696"/>
                  </a:lnTo>
                  <a:lnTo>
                    <a:pt x="191389" y="419658"/>
                  </a:lnTo>
                  <a:lnTo>
                    <a:pt x="187820" y="416153"/>
                  </a:lnTo>
                  <a:lnTo>
                    <a:pt x="187210" y="142024"/>
                  </a:lnTo>
                  <a:lnTo>
                    <a:pt x="191439" y="137998"/>
                  </a:lnTo>
                  <a:lnTo>
                    <a:pt x="395287" y="137998"/>
                  </a:lnTo>
                  <a:lnTo>
                    <a:pt x="399542" y="141897"/>
                  </a:lnTo>
                  <a:lnTo>
                    <a:pt x="399846" y="197739"/>
                  </a:lnTo>
                  <a:lnTo>
                    <a:pt x="409956" y="186829"/>
                  </a:lnTo>
                  <a:lnTo>
                    <a:pt x="417042" y="175526"/>
                  </a:lnTo>
                  <a:lnTo>
                    <a:pt x="420751" y="163271"/>
                  </a:lnTo>
                  <a:lnTo>
                    <a:pt x="420763" y="149529"/>
                  </a:lnTo>
                  <a:close/>
                </a:path>
                <a:path w="574040" h="571500">
                  <a:moveTo>
                    <a:pt x="573455" y="291668"/>
                  </a:moveTo>
                  <a:lnTo>
                    <a:pt x="572033" y="256298"/>
                  </a:lnTo>
                  <a:lnTo>
                    <a:pt x="566178" y="234365"/>
                  </a:lnTo>
                  <a:lnTo>
                    <a:pt x="566331" y="282778"/>
                  </a:lnTo>
                  <a:lnTo>
                    <a:pt x="559142" y="328549"/>
                  </a:lnTo>
                  <a:lnTo>
                    <a:pt x="544283" y="371525"/>
                  </a:lnTo>
                  <a:lnTo>
                    <a:pt x="521462" y="411594"/>
                  </a:lnTo>
                  <a:lnTo>
                    <a:pt x="490347" y="448602"/>
                  </a:lnTo>
                  <a:lnTo>
                    <a:pt x="453301" y="480047"/>
                  </a:lnTo>
                  <a:lnTo>
                    <a:pt x="413245" y="503199"/>
                  </a:lnTo>
                  <a:lnTo>
                    <a:pt x="370319" y="518134"/>
                  </a:lnTo>
                  <a:lnTo>
                    <a:pt x="324675" y="524929"/>
                  </a:lnTo>
                  <a:lnTo>
                    <a:pt x="276466" y="523659"/>
                  </a:lnTo>
                  <a:lnTo>
                    <a:pt x="230454" y="514210"/>
                  </a:lnTo>
                  <a:lnTo>
                    <a:pt x="187363" y="496328"/>
                  </a:lnTo>
                  <a:lnTo>
                    <a:pt x="148297" y="470585"/>
                  </a:lnTo>
                  <a:lnTo>
                    <a:pt x="114338" y="437591"/>
                  </a:lnTo>
                  <a:lnTo>
                    <a:pt x="86588" y="397929"/>
                  </a:lnTo>
                  <a:lnTo>
                    <a:pt x="66141" y="352171"/>
                  </a:lnTo>
                  <a:lnTo>
                    <a:pt x="54089" y="300939"/>
                  </a:lnTo>
                  <a:lnTo>
                    <a:pt x="51371" y="256781"/>
                  </a:lnTo>
                  <a:lnTo>
                    <a:pt x="55778" y="213868"/>
                  </a:lnTo>
                  <a:lnTo>
                    <a:pt x="67538" y="172466"/>
                  </a:lnTo>
                  <a:lnTo>
                    <a:pt x="86906" y="132791"/>
                  </a:lnTo>
                  <a:lnTo>
                    <a:pt x="116052" y="91922"/>
                  </a:lnTo>
                  <a:lnTo>
                    <a:pt x="149593" y="58889"/>
                  </a:lnTo>
                  <a:lnTo>
                    <a:pt x="187439" y="33642"/>
                  </a:lnTo>
                  <a:lnTo>
                    <a:pt x="229514" y="16103"/>
                  </a:lnTo>
                  <a:lnTo>
                    <a:pt x="275729" y="6184"/>
                  </a:lnTo>
                  <a:lnTo>
                    <a:pt x="326009" y="3822"/>
                  </a:lnTo>
                  <a:lnTo>
                    <a:pt x="288150" y="0"/>
                  </a:lnTo>
                  <a:lnTo>
                    <a:pt x="247827" y="2286"/>
                  </a:lnTo>
                  <a:lnTo>
                    <a:pt x="206375" y="10998"/>
                  </a:lnTo>
                  <a:lnTo>
                    <a:pt x="165138" y="26403"/>
                  </a:lnTo>
                  <a:lnTo>
                    <a:pt x="125463" y="48818"/>
                  </a:lnTo>
                  <a:lnTo>
                    <a:pt x="88671" y="78511"/>
                  </a:lnTo>
                  <a:lnTo>
                    <a:pt x="56121" y="115785"/>
                  </a:lnTo>
                  <a:lnTo>
                    <a:pt x="29146" y="160921"/>
                  </a:lnTo>
                  <a:lnTo>
                    <a:pt x="12738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44" y="331736"/>
                  </a:lnTo>
                  <a:lnTo>
                    <a:pt x="13944" y="373786"/>
                  </a:lnTo>
                  <a:lnTo>
                    <a:pt x="30873" y="414172"/>
                  </a:lnTo>
                  <a:lnTo>
                    <a:pt x="54419" y="452221"/>
                  </a:lnTo>
                  <a:lnTo>
                    <a:pt x="84569" y="487222"/>
                  </a:lnTo>
                  <a:lnTo>
                    <a:pt x="121310" y="518490"/>
                  </a:lnTo>
                  <a:lnTo>
                    <a:pt x="159702" y="541858"/>
                  </a:lnTo>
                  <a:lnTo>
                    <a:pt x="200774" y="558419"/>
                  </a:lnTo>
                  <a:lnTo>
                    <a:pt x="243624" y="568261"/>
                  </a:lnTo>
                  <a:lnTo>
                    <a:pt x="287337" y="571436"/>
                  </a:lnTo>
                  <a:lnTo>
                    <a:pt x="331012" y="568032"/>
                  </a:lnTo>
                  <a:lnTo>
                    <a:pt x="373722" y="558126"/>
                  </a:lnTo>
                  <a:lnTo>
                    <a:pt x="414578" y="541769"/>
                  </a:lnTo>
                  <a:lnTo>
                    <a:pt x="452666" y="519036"/>
                  </a:lnTo>
                  <a:lnTo>
                    <a:pt x="487057" y="490016"/>
                  </a:lnTo>
                  <a:lnTo>
                    <a:pt x="530656" y="435559"/>
                  </a:lnTo>
                  <a:lnTo>
                    <a:pt x="560501" y="372478"/>
                  </a:lnTo>
                  <a:lnTo>
                    <a:pt x="569823" y="332917"/>
                  </a:lnTo>
                  <a:lnTo>
                    <a:pt x="573455" y="29166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510" y="4824760"/>
              <a:ext cx="296731" cy="246790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953042" y="9692059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465151" y="10428436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92</a:t>
            </a:r>
            <a:endParaRPr sz="155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1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5885" y="50725"/>
            <a:ext cx="19010311" cy="106794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473623" y="10395314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12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1908" y="10398166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35886" y="2322129"/>
            <a:ext cx="18184552" cy="8051659"/>
            <a:chOff x="0" y="1459801"/>
            <a:chExt cx="11662410" cy="5163820"/>
          </a:xfrm>
        </p:grpSpPr>
        <p:sp>
          <p:nvSpPr>
            <p:cNvPr id="6" name="object 6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573" y="810805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0290" y="582983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6156" y="768333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7765" y="689123"/>
            <a:ext cx="6758562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007842"/>
                </a:solidFill>
              </a:rPr>
              <a:t>01</a:t>
            </a:r>
            <a:r>
              <a:rPr sz="3118" spc="-8" dirty="0">
                <a:solidFill>
                  <a:srgbClr val="007842"/>
                </a:solidFill>
              </a:rPr>
              <a:t> -</a:t>
            </a:r>
            <a:r>
              <a:rPr sz="3118" spc="-23" dirty="0">
                <a:solidFill>
                  <a:srgbClr val="007842"/>
                </a:solidFill>
              </a:rPr>
              <a:t> Langage</a:t>
            </a:r>
            <a:r>
              <a:rPr sz="3118" spc="70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de</a:t>
            </a:r>
            <a:r>
              <a:rPr sz="3118" spc="-39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script</a:t>
            </a:r>
            <a:r>
              <a:rPr sz="3118" dirty="0">
                <a:solidFill>
                  <a:srgbClr val="007842"/>
                </a:solidFill>
              </a:rPr>
              <a:t> </a:t>
            </a:r>
            <a:r>
              <a:rPr sz="3118" spc="-16" dirty="0">
                <a:solidFill>
                  <a:srgbClr val="007842"/>
                </a:solidFill>
              </a:rPr>
              <a:t>vs </a:t>
            </a:r>
            <a:r>
              <a:rPr sz="3118" spc="-23" dirty="0">
                <a:solidFill>
                  <a:srgbClr val="007842"/>
                </a:solidFill>
              </a:rPr>
              <a:t>langage</a:t>
            </a:r>
            <a:r>
              <a:rPr sz="3118" spc="31" dirty="0">
                <a:solidFill>
                  <a:srgbClr val="007842"/>
                </a:solidFill>
              </a:rPr>
              <a:t> </a:t>
            </a:r>
            <a:r>
              <a:rPr sz="3118" spc="-8" dirty="0">
                <a:solidFill>
                  <a:srgbClr val="007842"/>
                </a:solidFill>
              </a:rPr>
              <a:t>compilé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dirty="0">
                <a:solidFill>
                  <a:srgbClr val="007842"/>
                </a:solidFill>
              </a:rPr>
              <a:t>Fonctionnement</a:t>
            </a:r>
            <a:r>
              <a:rPr sz="2495" spc="-117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d'un</a:t>
            </a:r>
            <a:r>
              <a:rPr sz="2495" spc="-16" dirty="0">
                <a:solidFill>
                  <a:srgbClr val="007842"/>
                </a:solidFill>
              </a:rPr>
              <a:t> </a:t>
            </a:r>
            <a:r>
              <a:rPr sz="2495" spc="-8" dirty="0">
                <a:solidFill>
                  <a:srgbClr val="007842"/>
                </a:solidFill>
              </a:rPr>
              <a:t>langage</a:t>
            </a:r>
            <a:r>
              <a:rPr sz="2495" spc="-94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de</a:t>
            </a:r>
            <a:r>
              <a:rPr sz="2495" spc="-8" dirty="0">
                <a:solidFill>
                  <a:srgbClr val="007842"/>
                </a:solidFill>
              </a:rPr>
              <a:t> </a:t>
            </a:r>
            <a:r>
              <a:rPr sz="2495" dirty="0">
                <a:solidFill>
                  <a:srgbClr val="007842"/>
                </a:solidFill>
              </a:rPr>
              <a:t>script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209923" y="2538866"/>
            <a:ext cx="16510258" cy="210143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rôle</a:t>
            </a:r>
            <a:r>
              <a:rPr sz="2495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2495" b="1" spc="-16" dirty="0">
                <a:solidFill>
                  <a:srgbClr val="007842"/>
                </a:solidFill>
                <a:latin typeface="Calibri"/>
                <a:cs typeface="Calibri"/>
              </a:rPr>
              <a:t>l'interpréteur</a:t>
            </a:r>
            <a:endParaRPr sz="2495">
              <a:latin typeface="Calibri"/>
              <a:cs typeface="Calibri"/>
            </a:endParaRPr>
          </a:p>
          <a:p>
            <a:pPr marL="466333" indent="-447522">
              <a:spcBef>
                <a:spcPts val="1637"/>
              </a:spcBef>
              <a:buClr>
                <a:srgbClr val="555555"/>
              </a:buClr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fonctionnement</a:t>
            </a:r>
            <a:r>
              <a:rPr sz="1871" spc="8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langages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script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assuré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444444"/>
                </a:solidFill>
                <a:latin typeface="Calibri"/>
                <a:cs typeface="Calibri"/>
              </a:rPr>
              <a:t>l’interpréteur.</a:t>
            </a:r>
            <a:r>
              <a:rPr sz="1871" spc="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réside</a:t>
            </a:r>
            <a:r>
              <a:rPr sz="1871" spc="39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traduction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instructions</a:t>
            </a:r>
            <a:r>
              <a:rPr sz="1871" spc="8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programme</a:t>
            </a:r>
            <a:r>
              <a:rPr sz="1871" spc="39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source</a:t>
            </a:r>
            <a:r>
              <a:rPr sz="1871" spc="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 code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machine.</a:t>
            </a:r>
            <a:endParaRPr sz="1871">
              <a:latin typeface="Calibri"/>
              <a:cs typeface="Calibri"/>
            </a:endParaRPr>
          </a:p>
          <a:p>
            <a:pPr marL="466333" marR="7921" indent="-447522">
              <a:lnSpc>
                <a:spcPct val="110000"/>
              </a:lnSpc>
              <a:spcBef>
                <a:spcPts val="982"/>
              </a:spcBef>
              <a:buClr>
                <a:srgbClr val="555555"/>
              </a:buClr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S'il</a:t>
            </a:r>
            <a:r>
              <a:rPr sz="1871" spc="13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y</a:t>
            </a:r>
            <a:r>
              <a:rPr sz="1871" spc="164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871" spc="1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une</a:t>
            </a:r>
            <a:r>
              <a:rPr sz="1871" spc="15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erreur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dans</a:t>
            </a:r>
            <a:r>
              <a:rPr sz="1871" spc="20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l'instruction</a:t>
            </a:r>
            <a:r>
              <a:rPr sz="1871" spc="18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courante,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l'interpréteur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termine</a:t>
            </a:r>
            <a:r>
              <a:rPr sz="1871" spc="1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son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processus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de</a:t>
            </a:r>
            <a:r>
              <a:rPr sz="1871" spc="1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traduction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à</a:t>
            </a:r>
            <a:r>
              <a:rPr sz="1871" spc="14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cette</a:t>
            </a:r>
            <a:r>
              <a:rPr sz="1871" spc="20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instruction</a:t>
            </a:r>
            <a:r>
              <a:rPr sz="1871" spc="17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et</a:t>
            </a:r>
            <a:r>
              <a:rPr sz="1871" spc="15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affiche</a:t>
            </a:r>
            <a:r>
              <a:rPr sz="1871" spc="15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444444"/>
                </a:solidFill>
                <a:latin typeface="Calibri"/>
                <a:cs typeface="Calibri"/>
              </a:rPr>
              <a:t>un</a:t>
            </a:r>
            <a:r>
              <a:rPr sz="1871" spc="1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message</a:t>
            </a:r>
            <a:r>
              <a:rPr sz="1871" spc="172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444444"/>
                </a:solidFill>
                <a:latin typeface="Calibri"/>
                <a:cs typeface="Calibri"/>
              </a:rPr>
              <a:t>d'erreur.</a:t>
            </a:r>
            <a:r>
              <a:rPr sz="1871" spc="20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L'interprète</a:t>
            </a:r>
            <a:r>
              <a:rPr sz="1871" spc="20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ne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passe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ligne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d'exécution</a:t>
            </a:r>
            <a:r>
              <a:rPr sz="1871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suivante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qu'après</a:t>
            </a:r>
            <a:r>
              <a:rPr sz="1871" spc="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avoir</a:t>
            </a:r>
            <a:r>
              <a:rPr sz="1871" spc="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éliminé</a:t>
            </a:r>
            <a:r>
              <a:rPr sz="1871" spc="62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444444"/>
                </a:solidFill>
                <a:latin typeface="Calibri"/>
                <a:cs typeface="Calibri"/>
              </a:rPr>
              <a:t>l'erreur.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193"/>
              </a:spcBef>
              <a:buClr>
                <a:srgbClr val="555555"/>
              </a:buClr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interpréteur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444444"/>
                </a:solidFill>
                <a:latin typeface="Calibri"/>
                <a:cs typeface="Calibri"/>
              </a:rPr>
              <a:t>exécute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directement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instructions</a:t>
            </a:r>
            <a:r>
              <a:rPr sz="1871" spc="10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écrites</a:t>
            </a:r>
            <a:r>
              <a:rPr sz="1871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un langage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script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sans</a:t>
            </a:r>
            <a:r>
              <a:rPr sz="1871" spc="1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convertir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préalablement</a:t>
            </a:r>
            <a:r>
              <a:rPr sz="1871" spc="39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objet</a:t>
            </a:r>
            <a:r>
              <a:rPr sz="1871" spc="16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444444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444444"/>
                </a:solidFill>
                <a:latin typeface="Calibri"/>
                <a:cs typeface="Calibri"/>
              </a:rPr>
              <a:t>code</a:t>
            </a:r>
            <a:r>
              <a:rPr sz="1871" spc="39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444444"/>
                </a:solidFill>
                <a:latin typeface="Calibri"/>
                <a:cs typeface="Calibri"/>
              </a:rPr>
              <a:t>machine.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6248" y="5558931"/>
            <a:ext cx="3703050" cy="1340623"/>
          </a:xfrm>
          <a:custGeom>
            <a:avLst/>
            <a:gdLst/>
            <a:ahLst/>
            <a:cxnLst/>
            <a:rect l="l" t="t" r="r" b="b"/>
            <a:pathLst>
              <a:path w="2374900" h="859789">
                <a:moveTo>
                  <a:pt x="2231136" y="0"/>
                </a:moveTo>
                <a:lnTo>
                  <a:pt x="143256" y="0"/>
                </a:ln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6"/>
                </a:lnTo>
                <a:lnTo>
                  <a:pt x="0" y="716280"/>
                </a:lnTo>
                <a:lnTo>
                  <a:pt x="7303" y="761561"/>
                </a:lnTo>
                <a:lnTo>
                  <a:pt x="27639" y="800886"/>
                </a:lnTo>
                <a:lnTo>
                  <a:pt x="58649" y="831896"/>
                </a:lnTo>
                <a:lnTo>
                  <a:pt x="97974" y="852232"/>
                </a:lnTo>
                <a:lnTo>
                  <a:pt x="143256" y="859536"/>
                </a:lnTo>
                <a:lnTo>
                  <a:pt x="2231136" y="859536"/>
                </a:lnTo>
                <a:lnTo>
                  <a:pt x="2276417" y="852232"/>
                </a:lnTo>
                <a:lnTo>
                  <a:pt x="2315742" y="831896"/>
                </a:lnTo>
                <a:lnTo>
                  <a:pt x="2346752" y="800886"/>
                </a:lnTo>
                <a:lnTo>
                  <a:pt x="2367088" y="761561"/>
                </a:lnTo>
                <a:lnTo>
                  <a:pt x="2374391" y="716280"/>
                </a:lnTo>
                <a:lnTo>
                  <a:pt x="2374391" y="143256"/>
                </a:lnTo>
                <a:lnTo>
                  <a:pt x="2367088" y="97974"/>
                </a:lnTo>
                <a:lnTo>
                  <a:pt x="2346752" y="58649"/>
                </a:lnTo>
                <a:lnTo>
                  <a:pt x="2315742" y="27639"/>
                </a:lnTo>
                <a:lnTo>
                  <a:pt x="2276417" y="7303"/>
                </a:lnTo>
                <a:lnTo>
                  <a:pt x="2231136" y="0"/>
                </a:lnTo>
                <a:close/>
              </a:path>
            </a:pathLst>
          </a:custGeom>
          <a:solidFill>
            <a:srgbClr val="40C3D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5" name="object 15"/>
          <p:cNvSpPr txBox="1"/>
          <p:nvPr/>
        </p:nvSpPr>
        <p:spPr>
          <a:xfrm>
            <a:off x="2796849" y="5697866"/>
            <a:ext cx="3143632" cy="102677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990" algn="ctr">
              <a:spcBef>
                <a:spcPts val="148"/>
              </a:spcBef>
            </a:pP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183" b="1" spc="-3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83">
              <a:latin typeface="Calibri"/>
              <a:cs typeface="Calibri"/>
            </a:endParaRPr>
          </a:p>
          <a:p>
            <a:pPr marL="19802" marR="7921" algn="ctr"/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(langage</a:t>
            </a:r>
            <a:r>
              <a:rPr sz="2183" spc="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183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programmation </a:t>
            </a:r>
            <a:r>
              <a:rPr sz="2183" spc="-4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haut</a:t>
            </a:r>
            <a:r>
              <a:rPr sz="2183" spc="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niveau)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53589" y="5544674"/>
            <a:ext cx="2523817" cy="1345574"/>
          </a:xfrm>
          <a:custGeom>
            <a:avLst/>
            <a:gdLst/>
            <a:ahLst/>
            <a:cxnLst/>
            <a:rect l="l" t="t" r="r" b="b"/>
            <a:pathLst>
              <a:path w="1618615" h="862964">
                <a:moveTo>
                  <a:pt x="1474724" y="0"/>
                </a:moveTo>
                <a:lnTo>
                  <a:pt x="143763" y="0"/>
                </a:lnTo>
                <a:lnTo>
                  <a:pt x="98332" y="7331"/>
                </a:lnTo>
                <a:lnTo>
                  <a:pt x="58869" y="27744"/>
                </a:lnTo>
                <a:lnTo>
                  <a:pt x="27744" y="58869"/>
                </a:lnTo>
                <a:lnTo>
                  <a:pt x="7331" y="98332"/>
                </a:lnTo>
                <a:lnTo>
                  <a:pt x="0" y="143763"/>
                </a:lnTo>
                <a:lnTo>
                  <a:pt x="0" y="718819"/>
                </a:lnTo>
                <a:lnTo>
                  <a:pt x="7331" y="764251"/>
                </a:lnTo>
                <a:lnTo>
                  <a:pt x="27744" y="803714"/>
                </a:lnTo>
                <a:lnTo>
                  <a:pt x="58869" y="834839"/>
                </a:lnTo>
                <a:lnTo>
                  <a:pt x="98332" y="855252"/>
                </a:lnTo>
                <a:lnTo>
                  <a:pt x="143763" y="862583"/>
                </a:lnTo>
                <a:lnTo>
                  <a:pt x="1474724" y="862583"/>
                </a:lnTo>
                <a:lnTo>
                  <a:pt x="1520155" y="855252"/>
                </a:lnTo>
                <a:lnTo>
                  <a:pt x="1559618" y="834839"/>
                </a:lnTo>
                <a:lnTo>
                  <a:pt x="1590743" y="803714"/>
                </a:lnTo>
                <a:lnTo>
                  <a:pt x="1611156" y="764251"/>
                </a:lnTo>
                <a:lnTo>
                  <a:pt x="1618487" y="718819"/>
                </a:lnTo>
                <a:lnTo>
                  <a:pt x="1618487" y="143763"/>
                </a:lnTo>
                <a:lnTo>
                  <a:pt x="1611156" y="98332"/>
                </a:lnTo>
                <a:lnTo>
                  <a:pt x="1590743" y="58869"/>
                </a:lnTo>
                <a:lnTo>
                  <a:pt x="1559618" y="27744"/>
                </a:lnTo>
                <a:lnTo>
                  <a:pt x="1520155" y="7331"/>
                </a:lnTo>
                <a:lnTo>
                  <a:pt x="1474724" y="0"/>
                </a:lnTo>
                <a:close/>
              </a:path>
            </a:pathLst>
          </a:custGeom>
          <a:solidFill>
            <a:srgbClr val="40C3D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7" name="object 17"/>
          <p:cNvSpPr txBox="1"/>
          <p:nvPr/>
        </p:nvSpPr>
        <p:spPr>
          <a:xfrm>
            <a:off x="8298947" y="6021119"/>
            <a:ext cx="1436665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b="1" spc="-3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83" b="1" spc="-5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83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83" b="1" spc="-3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183" b="1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20817" y="5544674"/>
            <a:ext cx="3703050" cy="1345574"/>
          </a:xfrm>
          <a:custGeom>
            <a:avLst/>
            <a:gdLst/>
            <a:ahLst/>
            <a:cxnLst/>
            <a:rect l="l" t="t" r="r" b="b"/>
            <a:pathLst>
              <a:path w="2374900" h="862964">
                <a:moveTo>
                  <a:pt x="2230628" y="0"/>
                </a:moveTo>
                <a:lnTo>
                  <a:pt x="143764" y="0"/>
                </a:lnTo>
                <a:lnTo>
                  <a:pt x="98332" y="7331"/>
                </a:lnTo>
                <a:lnTo>
                  <a:pt x="58869" y="27744"/>
                </a:lnTo>
                <a:lnTo>
                  <a:pt x="27744" y="58869"/>
                </a:lnTo>
                <a:lnTo>
                  <a:pt x="7331" y="98332"/>
                </a:lnTo>
                <a:lnTo>
                  <a:pt x="0" y="143763"/>
                </a:lnTo>
                <a:lnTo>
                  <a:pt x="0" y="718819"/>
                </a:lnTo>
                <a:lnTo>
                  <a:pt x="7331" y="764251"/>
                </a:lnTo>
                <a:lnTo>
                  <a:pt x="27744" y="803714"/>
                </a:lnTo>
                <a:lnTo>
                  <a:pt x="58869" y="834839"/>
                </a:lnTo>
                <a:lnTo>
                  <a:pt x="98332" y="855252"/>
                </a:lnTo>
                <a:lnTo>
                  <a:pt x="143764" y="862583"/>
                </a:lnTo>
                <a:lnTo>
                  <a:pt x="2230628" y="862583"/>
                </a:lnTo>
                <a:lnTo>
                  <a:pt x="2276059" y="855252"/>
                </a:lnTo>
                <a:lnTo>
                  <a:pt x="2315522" y="834839"/>
                </a:lnTo>
                <a:lnTo>
                  <a:pt x="2346647" y="803714"/>
                </a:lnTo>
                <a:lnTo>
                  <a:pt x="2367060" y="764251"/>
                </a:lnTo>
                <a:lnTo>
                  <a:pt x="2374392" y="718819"/>
                </a:lnTo>
                <a:lnTo>
                  <a:pt x="2374392" y="143763"/>
                </a:lnTo>
                <a:lnTo>
                  <a:pt x="2367060" y="98332"/>
                </a:lnTo>
                <a:lnTo>
                  <a:pt x="2346647" y="58869"/>
                </a:lnTo>
                <a:lnTo>
                  <a:pt x="2315522" y="27744"/>
                </a:lnTo>
                <a:lnTo>
                  <a:pt x="2276059" y="7331"/>
                </a:lnTo>
                <a:lnTo>
                  <a:pt x="2230628" y="0"/>
                </a:lnTo>
                <a:close/>
              </a:path>
            </a:pathLst>
          </a:custGeom>
          <a:solidFill>
            <a:srgbClr val="40C3D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object 19"/>
          <p:cNvSpPr txBox="1"/>
          <p:nvPr/>
        </p:nvSpPr>
        <p:spPr>
          <a:xfrm>
            <a:off x="13126974" y="5688441"/>
            <a:ext cx="2094105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3960" algn="ctr">
              <a:spcBef>
                <a:spcPts val="140"/>
              </a:spcBef>
            </a:pP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183" b="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exécutable</a:t>
            </a:r>
            <a:endParaRPr sz="2183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(langage</a:t>
            </a:r>
            <a:r>
              <a:rPr sz="2183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FFFFFF"/>
                </a:solidFill>
                <a:latin typeface="Calibri"/>
                <a:cs typeface="Calibri"/>
              </a:rPr>
              <a:t>machine)</a:t>
            </a:r>
            <a:endParaRPr sz="2183">
              <a:latin typeface="Calibri"/>
              <a:cs typeface="Calibri"/>
            </a:endParaRPr>
          </a:p>
          <a:p>
            <a:pPr marL="4950" algn="ctr"/>
            <a:r>
              <a:rPr sz="2183" spc="-8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183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4270" y="7174810"/>
            <a:ext cx="3703050" cy="1345574"/>
          </a:xfrm>
          <a:custGeom>
            <a:avLst/>
            <a:gdLst/>
            <a:ahLst/>
            <a:cxnLst/>
            <a:rect l="l" t="t" r="r" b="b"/>
            <a:pathLst>
              <a:path w="2374900" h="862964">
                <a:moveTo>
                  <a:pt x="2230628" y="0"/>
                </a:moveTo>
                <a:lnTo>
                  <a:pt x="143763" y="0"/>
                </a:lnTo>
                <a:lnTo>
                  <a:pt x="98332" y="7331"/>
                </a:lnTo>
                <a:lnTo>
                  <a:pt x="58869" y="27744"/>
                </a:lnTo>
                <a:lnTo>
                  <a:pt x="27744" y="58869"/>
                </a:lnTo>
                <a:lnTo>
                  <a:pt x="7331" y="98332"/>
                </a:lnTo>
                <a:lnTo>
                  <a:pt x="0" y="143763"/>
                </a:lnTo>
                <a:lnTo>
                  <a:pt x="0" y="718819"/>
                </a:lnTo>
                <a:lnTo>
                  <a:pt x="7331" y="764251"/>
                </a:lnTo>
                <a:lnTo>
                  <a:pt x="27744" y="803714"/>
                </a:lnTo>
                <a:lnTo>
                  <a:pt x="58869" y="834839"/>
                </a:lnTo>
                <a:lnTo>
                  <a:pt x="98332" y="855252"/>
                </a:lnTo>
                <a:lnTo>
                  <a:pt x="143763" y="862584"/>
                </a:lnTo>
                <a:lnTo>
                  <a:pt x="2230628" y="862584"/>
                </a:lnTo>
                <a:lnTo>
                  <a:pt x="2276059" y="855252"/>
                </a:lnTo>
                <a:lnTo>
                  <a:pt x="2315522" y="834839"/>
                </a:lnTo>
                <a:lnTo>
                  <a:pt x="2346647" y="803714"/>
                </a:lnTo>
                <a:lnTo>
                  <a:pt x="2367060" y="764251"/>
                </a:lnTo>
                <a:lnTo>
                  <a:pt x="2374391" y="718819"/>
                </a:lnTo>
                <a:lnTo>
                  <a:pt x="2374391" y="143763"/>
                </a:lnTo>
                <a:lnTo>
                  <a:pt x="2367060" y="98332"/>
                </a:lnTo>
                <a:lnTo>
                  <a:pt x="2346647" y="58869"/>
                </a:lnTo>
                <a:lnTo>
                  <a:pt x="2315522" y="27744"/>
                </a:lnTo>
                <a:lnTo>
                  <a:pt x="2276059" y="7331"/>
                </a:lnTo>
                <a:lnTo>
                  <a:pt x="2230628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1" name="object 21"/>
          <p:cNvSpPr txBox="1"/>
          <p:nvPr/>
        </p:nvSpPr>
        <p:spPr>
          <a:xfrm>
            <a:off x="7389621" y="7649196"/>
            <a:ext cx="3253536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23" dirty="0">
                <a:solidFill>
                  <a:srgbClr val="FFFFFF"/>
                </a:solidFill>
                <a:latin typeface="Calibri"/>
                <a:cs typeface="Calibri"/>
              </a:rPr>
              <a:t>Aller</a:t>
            </a:r>
            <a:r>
              <a:rPr sz="2183" b="1" spc="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2183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FFFF"/>
                </a:solidFill>
                <a:latin typeface="Calibri"/>
                <a:cs typeface="Calibri"/>
              </a:rPr>
              <a:t>l’instruction</a:t>
            </a:r>
            <a:r>
              <a:rPr sz="2183" b="1" spc="14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b="1" spc="-31" dirty="0">
                <a:solidFill>
                  <a:srgbClr val="FFFFFF"/>
                </a:solidFill>
                <a:latin typeface="Calibri"/>
                <a:cs typeface="Calibri"/>
              </a:rPr>
              <a:t>suivante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78267" y="6133995"/>
            <a:ext cx="9927938" cy="1803999"/>
          </a:xfrm>
          <a:custGeom>
            <a:avLst/>
            <a:gdLst/>
            <a:ahLst/>
            <a:cxnLst/>
            <a:rect l="l" t="t" r="r" b="b"/>
            <a:pathLst>
              <a:path w="6367145" h="1156970">
                <a:moveTo>
                  <a:pt x="1852422" y="1080135"/>
                </a:moveTo>
                <a:lnTo>
                  <a:pt x="76200" y="1080135"/>
                </a:lnTo>
                <a:lnTo>
                  <a:pt x="76200" y="606552"/>
                </a:lnTo>
                <a:lnTo>
                  <a:pt x="114300" y="606552"/>
                </a:lnTo>
                <a:lnTo>
                  <a:pt x="104775" y="587502"/>
                </a:lnTo>
                <a:lnTo>
                  <a:pt x="57150" y="492252"/>
                </a:lnTo>
                <a:lnTo>
                  <a:pt x="0" y="606552"/>
                </a:lnTo>
                <a:lnTo>
                  <a:pt x="38100" y="606552"/>
                </a:lnTo>
                <a:lnTo>
                  <a:pt x="38100" y="1118235"/>
                </a:lnTo>
                <a:lnTo>
                  <a:pt x="1852422" y="1118235"/>
                </a:lnTo>
                <a:lnTo>
                  <a:pt x="1852422" y="1099185"/>
                </a:lnTo>
                <a:lnTo>
                  <a:pt x="1852422" y="1080135"/>
                </a:lnTo>
                <a:close/>
              </a:path>
              <a:path w="6367145" h="1156970">
                <a:moveTo>
                  <a:pt x="2233168" y="56388"/>
                </a:moveTo>
                <a:lnTo>
                  <a:pt x="2195715" y="37973"/>
                </a:lnTo>
                <a:lnTo>
                  <a:pt x="2118487" y="0"/>
                </a:lnTo>
                <a:lnTo>
                  <a:pt x="2118741" y="38112"/>
                </a:lnTo>
                <a:lnTo>
                  <a:pt x="1245743" y="43942"/>
                </a:lnTo>
                <a:lnTo>
                  <a:pt x="1245997" y="82042"/>
                </a:lnTo>
                <a:lnTo>
                  <a:pt x="2118995" y="76212"/>
                </a:lnTo>
                <a:lnTo>
                  <a:pt x="2119249" y="114300"/>
                </a:lnTo>
                <a:lnTo>
                  <a:pt x="2233168" y="56388"/>
                </a:lnTo>
                <a:close/>
              </a:path>
              <a:path w="6367145" h="1156970">
                <a:moveTo>
                  <a:pt x="5161661" y="56388"/>
                </a:moveTo>
                <a:lnTo>
                  <a:pt x="5124920" y="38608"/>
                </a:lnTo>
                <a:lnTo>
                  <a:pt x="5046726" y="762"/>
                </a:lnTo>
                <a:lnTo>
                  <a:pt x="5047183" y="38862"/>
                </a:lnTo>
                <a:lnTo>
                  <a:pt x="3848608" y="54483"/>
                </a:lnTo>
                <a:lnTo>
                  <a:pt x="3849116" y="92583"/>
                </a:lnTo>
                <a:lnTo>
                  <a:pt x="5047653" y="76962"/>
                </a:lnTo>
                <a:lnTo>
                  <a:pt x="5048123" y="115062"/>
                </a:lnTo>
                <a:lnTo>
                  <a:pt x="5161661" y="56388"/>
                </a:lnTo>
                <a:close/>
              </a:path>
              <a:path w="6367145" h="1156970">
                <a:moveTo>
                  <a:pt x="6366637" y="486156"/>
                </a:moveTo>
                <a:lnTo>
                  <a:pt x="6328537" y="486156"/>
                </a:lnTo>
                <a:lnTo>
                  <a:pt x="6328537" y="1080643"/>
                </a:lnTo>
                <a:lnTo>
                  <a:pt x="4341114" y="1080643"/>
                </a:lnTo>
                <a:lnTo>
                  <a:pt x="4341114" y="1042543"/>
                </a:lnTo>
                <a:lnTo>
                  <a:pt x="4226814" y="1099693"/>
                </a:lnTo>
                <a:lnTo>
                  <a:pt x="4341114" y="1156843"/>
                </a:lnTo>
                <a:lnTo>
                  <a:pt x="4341114" y="1118743"/>
                </a:lnTo>
                <a:lnTo>
                  <a:pt x="6366637" y="1118743"/>
                </a:lnTo>
                <a:lnTo>
                  <a:pt x="6366637" y="1099693"/>
                </a:lnTo>
                <a:lnTo>
                  <a:pt x="6366637" y="1080643"/>
                </a:lnTo>
                <a:lnTo>
                  <a:pt x="6366637" y="486156"/>
                </a:lnTo>
                <a:close/>
              </a:path>
            </a:pathLst>
          </a:custGeom>
          <a:solidFill>
            <a:srgbClr val="008146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3" name="object 23"/>
          <p:cNvSpPr txBox="1"/>
          <p:nvPr/>
        </p:nvSpPr>
        <p:spPr>
          <a:xfrm>
            <a:off x="6515742" y="8806527"/>
            <a:ext cx="5001098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3: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Fonctionnement</a:t>
            </a:r>
            <a:r>
              <a:rPr sz="1871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langage de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script</a:t>
            </a:r>
            <a:r>
              <a:rPr sz="1871" spc="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[1]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796" y="64761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16" dirty="0">
                <a:solidFill>
                  <a:srgbClr val="FF7800"/>
                </a:solidFill>
              </a:rPr>
              <a:t>Création</a:t>
            </a:r>
            <a:r>
              <a:rPr sz="2495" spc="-31" dirty="0">
                <a:solidFill>
                  <a:srgbClr val="FF7800"/>
                </a:solidFill>
              </a:rPr>
              <a:t> d’objet</a:t>
            </a:r>
            <a:endParaRPr sz="2495"/>
          </a:p>
        </p:txBody>
      </p:sp>
      <p:sp>
        <p:nvSpPr>
          <p:cNvPr id="11" name="object 11"/>
          <p:cNvSpPr/>
          <p:nvPr/>
        </p:nvSpPr>
        <p:spPr>
          <a:xfrm>
            <a:off x="8390584" y="4122538"/>
            <a:ext cx="9386342" cy="5855572"/>
          </a:xfrm>
          <a:custGeom>
            <a:avLst/>
            <a:gdLst/>
            <a:ahLst/>
            <a:cxnLst/>
            <a:rect l="l" t="t" r="r" b="b"/>
            <a:pathLst>
              <a:path w="6019800" h="3755390">
                <a:moveTo>
                  <a:pt x="0" y="3755136"/>
                </a:moveTo>
                <a:lnTo>
                  <a:pt x="6019800" y="3755136"/>
                </a:lnTo>
                <a:lnTo>
                  <a:pt x="6019800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12369482" y="4160755"/>
            <a:ext cx="1094083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s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r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33940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446049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93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3160" y="4160755"/>
            <a:ext cx="3699090" cy="236947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607916" marR="7921" indent="-608907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 </a:t>
            </a:r>
            <a:r>
              <a:rPr sz="2183" spc="-116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nom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prix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ref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VerifierStock</a:t>
            </a:r>
            <a:r>
              <a:rPr sz="2183" b="1" spc="-8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2183">
              <a:latin typeface="Consolas"/>
              <a:cs typeface="Consolas"/>
            </a:endParaRPr>
          </a:p>
          <a:p>
            <a:pPr marL="1225734">
              <a:spcBef>
                <a:spcPts val="8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69482" y="5824079"/>
            <a:ext cx="2624809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9332" y="6490510"/>
            <a:ext cx="3086205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false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1491" y="6822716"/>
            <a:ext cx="17227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3160" y="7156267"/>
            <a:ext cx="8148691" cy="2717389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83">
              <a:latin typeface="Consolas"/>
              <a:cs typeface="Consolas"/>
            </a:endParaRPr>
          </a:p>
          <a:p>
            <a:pPr>
              <a:spcBef>
                <a:spcPts val="39"/>
              </a:spcBef>
            </a:pPr>
            <a:endParaRPr sz="2261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Test</a:t>
            </a:r>
            <a:r>
              <a:rPr sz="2183" b="1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R="792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t1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SmartF22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pro1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t2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Mi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Max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console.log(t1.nom); //SmartF22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console.log(t2.VerifierStock());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//False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0427" y="4122538"/>
            <a:ext cx="6915001" cy="274438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5" rIns="0" bIns="0" rtlCol="0">
            <a:spAutoFit/>
          </a:bodyPr>
          <a:lstStyle/>
          <a:p>
            <a:pPr marL="1567316" marR="1086131" indent="-1426723">
              <a:spcBef>
                <a:spcPts val="443"/>
              </a:spcBef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function</a:t>
            </a:r>
            <a:r>
              <a:rPr sz="2183" b="1" spc="39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monObjet(param1,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r>
              <a:rPr sz="2183" spc="-16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16" dirty="0">
                <a:solidFill>
                  <a:srgbClr val="555555"/>
                </a:solidFill>
                <a:latin typeface="Consolas"/>
                <a:cs typeface="Consolas"/>
              </a:rPr>
              <a:t>…)</a:t>
            </a:r>
            <a:r>
              <a:rPr sz="2183" b="1" spc="16" dirty="0">
                <a:solidFill>
                  <a:srgbClr val="0058A0"/>
                </a:solidFill>
                <a:latin typeface="Consolas"/>
                <a:cs typeface="Consolas"/>
              </a:rPr>
              <a:t>{ </a:t>
            </a:r>
            <a:r>
              <a:rPr sz="2183" b="1" spc="-1177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this.propriete1: param1,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this.propriete2:</a:t>
            </a:r>
            <a:r>
              <a:rPr sz="2183" spc="-3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endParaRPr sz="2183">
              <a:latin typeface="Consolas"/>
              <a:cs typeface="Consolas"/>
            </a:endParaRPr>
          </a:p>
          <a:p>
            <a:pPr marL="1567316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62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spc="-62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1567316"/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this.methode1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function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()</a:t>
            </a:r>
            <a:endParaRPr sz="2183">
              <a:latin typeface="Consolas"/>
              <a:cs typeface="Consolas"/>
            </a:endParaRPr>
          </a:p>
          <a:p>
            <a:pPr marL="1718800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spc="-5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5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..},</a:t>
            </a:r>
            <a:endParaRPr sz="2183">
              <a:latin typeface="Consolas"/>
              <a:cs typeface="Consolas"/>
            </a:endParaRPr>
          </a:p>
          <a:p>
            <a:pPr marL="1567316">
              <a:spcBef>
                <a:spcPts val="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9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};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1953" y="2497353"/>
            <a:ext cx="10742807" cy="154602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Création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d’objet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avec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constructeur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constructeur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d’instancier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39">
              <a:latin typeface="Calibri"/>
              <a:cs typeface="Calibri"/>
            </a:endParaRPr>
          </a:p>
          <a:p>
            <a:pPr marL="108910">
              <a:tabLst>
                <a:tab pos="7310839" algn="l"/>
              </a:tabLst>
            </a:pPr>
            <a:r>
              <a:rPr sz="2807" b="1" spc="-23" baseline="2314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2807" b="1" spc="-128" baseline="23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807" b="1" baseline="2314" dirty="0">
                <a:solidFill>
                  <a:srgbClr val="555555"/>
                </a:solidFill>
                <a:latin typeface="Calibri"/>
                <a:cs typeface="Calibri"/>
              </a:rPr>
              <a:t>:	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098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3395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49890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26798" y="1700007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380581"/>
            <a:ext cx="4466433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Manipulation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objets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JSON</a:t>
            </a:r>
            <a:endParaRPr sz="249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159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77"/>
            <a:ext cx="19000806" cy="1068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04756" y="10374522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95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041" y="10379750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53" y="2296585"/>
            <a:ext cx="18184552" cy="8042748"/>
            <a:chOff x="0" y="1456753"/>
            <a:chExt cx="11662410" cy="5158105"/>
          </a:xfrm>
        </p:grpSpPr>
        <p:sp>
          <p:nvSpPr>
            <p:cNvPr id="6" name="object 6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706" y="808726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2191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47541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898" y="66833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70" dirty="0">
                <a:solidFill>
                  <a:srgbClr val="FF7800"/>
                </a:solidFill>
              </a:rPr>
              <a:t> </a:t>
            </a:r>
            <a:r>
              <a:rPr sz="2495" spc="-31" dirty="0">
                <a:solidFill>
                  <a:srgbClr val="FF7800"/>
                </a:solidFill>
              </a:rPr>
              <a:t>d’objet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241056" y="2518075"/>
            <a:ext cx="9339806" cy="178660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Ajouter/modifier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ou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dateSortie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=</a:t>
            </a:r>
            <a:r>
              <a:rPr sz="1871" spc="47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'2022’;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325">
              <a:latin typeface="Calibri"/>
              <a:cs typeface="Calibri"/>
            </a:endParaRPr>
          </a:p>
          <a:p>
            <a:pPr marL="19802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Itérer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d'un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l'aide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d'une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boucle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for...in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055" y="8074380"/>
            <a:ext cx="8418004" cy="1018872"/>
          </a:xfrm>
          <a:prstGeom prst="rect">
            <a:avLst/>
          </a:prstGeom>
        </p:spPr>
        <p:txBody>
          <a:bodyPr vert="horz" wrap="square" lIns="0" tIns="203965" rIns="0" bIns="0" rtlCol="0">
            <a:spAutoFit/>
          </a:bodyPr>
          <a:lstStyle/>
          <a:p>
            <a:pPr marL="19802">
              <a:spcBef>
                <a:spcPts val="1606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Supprimer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ou une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7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delete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delete</a:t>
            </a:r>
            <a:r>
              <a:rPr sz="1871" spc="39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dateSortie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9230" y="4504453"/>
            <a:ext cx="9505156" cy="34132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16" dirty="0">
                <a:solidFill>
                  <a:srgbClr val="4A69C5"/>
                </a:solidFill>
                <a:latin typeface="Calibri"/>
                <a:cs typeface="Calibri"/>
              </a:rPr>
              <a:t>for</a:t>
            </a:r>
            <a:r>
              <a:rPr sz="2183" spc="-31" dirty="0">
                <a:solidFill>
                  <a:srgbClr val="4A69C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const</a:t>
            </a:r>
            <a:r>
              <a:rPr sz="2183" spc="-23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2183" spc="16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in</a:t>
            </a:r>
            <a:r>
              <a:rPr sz="2183" spc="8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183" spc="15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388116">
              <a:spcBef>
                <a:spcPts val="8"/>
              </a:spcBef>
            </a:pP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console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2183" b="1" spc="-16" dirty="0">
                <a:solidFill>
                  <a:srgbClr val="AA3730"/>
                </a:solidFill>
                <a:latin typeface="Calibri"/>
                <a:cs typeface="Calibri"/>
              </a:rPr>
              <a:t>log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41583"/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  <a:p>
            <a:pPr marL="141583" marR="8407861"/>
            <a:r>
              <a:rPr sz="2183" spc="-31" dirty="0">
                <a:solidFill>
                  <a:srgbClr val="777777"/>
                </a:solidFill>
                <a:latin typeface="Calibri"/>
                <a:cs typeface="Calibri"/>
              </a:rPr>
              <a:t>Output</a:t>
            </a:r>
            <a:r>
              <a:rPr sz="2183" spc="16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: </a:t>
            </a:r>
            <a:r>
              <a:rPr sz="2183" spc="-468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Marque </a:t>
            </a:r>
            <a:r>
              <a:rPr sz="2183" spc="-47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Prix </a:t>
            </a:r>
            <a:r>
              <a:rPr sz="2183" spc="-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Stock </a:t>
            </a:r>
            <a:r>
              <a:rPr sz="2183" spc="-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333333"/>
                </a:solidFill>
                <a:latin typeface="Calibri"/>
                <a:cs typeface="Calibri"/>
              </a:rPr>
              <a:t>Ref</a:t>
            </a:r>
            <a:endParaRPr sz="2183">
              <a:latin typeface="Calibri"/>
              <a:cs typeface="Calibri"/>
            </a:endParaRPr>
          </a:p>
          <a:p>
            <a:pPr marL="141583">
              <a:spcBef>
                <a:spcPts val="8"/>
              </a:spcBef>
            </a:pP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VerifierStock</a:t>
            </a:r>
            <a:endParaRPr sz="2183">
              <a:latin typeface="Calibri"/>
              <a:cs typeface="Calibri"/>
            </a:endParaRPr>
          </a:p>
          <a:p>
            <a:pPr marL="141583"/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dateSortie</a:t>
            </a:r>
            <a:endParaRPr sz="218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926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41219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312627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10330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78233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63583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405" y="684373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62549" y="970409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74659" y="9700737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0563" y="2534116"/>
            <a:ext cx="7668483" cy="134302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String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(chaînes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caractères)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caractères.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562" y="8201447"/>
            <a:ext cx="11998280" cy="903648"/>
          </a:xfrm>
          <a:prstGeom prst="rect">
            <a:avLst/>
          </a:prstGeom>
        </p:spPr>
        <p:txBody>
          <a:bodyPr vert="horz" wrap="square" lIns="0" tIns="172279" rIns="0" bIns="0" rtlCol="0">
            <a:spAutoFit/>
          </a:bodyPr>
          <a:lstStyle/>
          <a:p>
            <a:pPr marL="285146" indent="-266335">
              <a:spcBef>
                <a:spcPts val="1355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Chercher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 une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indexOf,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startsWith,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endsWith,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split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Array.from()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véritable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tableau.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74762"/>
              </p:ext>
            </p:extLst>
          </p:nvPr>
        </p:nvGraphicFramePr>
        <p:xfrm>
          <a:off x="2759864" y="4300294"/>
          <a:ext cx="13472569" cy="336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8390"/>
                <a:gridCol w="10104179"/>
              </a:tblGrid>
              <a:tr h="56120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C'est 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entier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indique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chaîne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charAt()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Méthode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d'accéder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isolé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substring(x,y)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Méthode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partiel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situé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y-1.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toLowerCase()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Transforme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lettres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minuscules.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toUpperCase()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Transforme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lettres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Majuscules.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0" y="-2740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047" y="224400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506" y="803468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3223" y="50960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9089" y="694959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0698" y="615749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94842" y="963546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506952" y="9632113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856" y="2465492"/>
            <a:ext cx="12298284" cy="134302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obtenir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(année,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jour)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(heure,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minutes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secondes).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variantes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constructeur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624" y="4435239"/>
            <a:ext cx="3207990" cy="1127616"/>
          </a:xfrm>
          <a:prstGeom prst="rect">
            <a:avLst/>
          </a:prstGeom>
          <a:solidFill>
            <a:srgbClr val="0081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1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71" b="1" spc="-8" dirty="0" smtClean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3791" y="4435239"/>
            <a:ext cx="3207990" cy="1127616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15">
              <a:latin typeface="Times New Roman"/>
              <a:cs typeface="Times New Roman"/>
            </a:endParaRPr>
          </a:p>
          <a:p>
            <a:pPr marL="599996"/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(millisecondes)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2624" y="6683208"/>
            <a:ext cx="3207990" cy="112845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spcBef>
                <a:spcPts val="70"/>
              </a:spcBef>
            </a:pPr>
            <a:endParaRPr sz="1637">
              <a:latin typeface="Times New Roman"/>
              <a:cs typeface="Times New Roman"/>
            </a:endParaRPr>
          </a:p>
          <a:p>
            <a:pPr marL="549501"/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(chaîne</a:t>
            </a:r>
            <a:r>
              <a:rPr sz="1871" b="1" spc="-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date)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3791" y="6683208"/>
            <a:ext cx="3207990" cy="1373838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949">
              <a:latin typeface="Times New Roman"/>
              <a:cs typeface="Times New Roman"/>
            </a:endParaRPr>
          </a:p>
          <a:p>
            <a:pPr marL="267325" marR="255444" algn="ctr">
              <a:lnSpc>
                <a:spcPct val="90900"/>
              </a:lnSpc>
            </a:pP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(année, mois, </a:t>
            </a:r>
            <a:r>
              <a:rPr sz="1871" b="1" spc="-31" dirty="0">
                <a:solidFill>
                  <a:srgbClr val="FFFFFF"/>
                </a:solidFill>
                <a:latin typeface="Calibri"/>
                <a:cs typeface="Calibri"/>
              </a:rPr>
              <a:t>jour, </a:t>
            </a:r>
            <a:r>
              <a:rPr sz="1871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heures,</a:t>
            </a:r>
            <a:r>
              <a:rPr sz="1871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minutes,</a:t>
            </a:r>
            <a:r>
              <a:rPr sz="1871" b="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secondes, </a:t>
            </a:r>
            <a:r>
              <a:rPr sz="1871" b="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millisecondes)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1953" y="2492897"/>
            <a:ext cx="5180310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(1)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33940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46050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9796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58209"/>
              </p:ext>
            </p:extLst>
          </p:nvPr>
        </p:nvGraphicFramePr>
        <p:xfrm>
          <a:off x="1608576" y="3188952"/>
          <a:ext cx="15718162" cy="6511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2911171"/>
              </a:tblGrid>
              <a:tr h="4489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999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59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59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 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particulier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141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3999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306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0559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69094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5" y="2461481"/>
            <a:ext cx="5180310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(2)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3042" y="96314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28102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8" y="611738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01351"/>
              </p:ext>
            </p:extLst>
          </p:nvPr>
        </p:nvGraphicFramePr>
        <p:xfrm>
          <a:off x="1627678" y="3153575"/>
          <a:ext cx="15718162" cy="684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2911171"/>
              </a:tblGrid>
              <a:tr h="4491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deuxième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Fixe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particulier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 temps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deuxième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toDateString()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toJSON()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représentant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l'objet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sérialise</a:t>
                      </a:r>
                      <a:r>
                        <a:rPr sz="19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également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l'objet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lors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sérialisation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JSON.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sous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toTimeString()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toUTCString()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Convertit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utilisant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fuseau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horaire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UTC.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07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valueOf()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primitive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07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405" y="647610"/>
            <a:ext cx="4105039" cy="49780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62549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74659" y="966397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405" y="1297724"/>
            <a:ext cx="403573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Manipulation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563" y="2497354"/>
            <a:ext cx="16510258" cy="122440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Math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Math</a:t>
            </a:r>
            <a:r>
              <a:rPr sz="1871" b="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871" spc="27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constantes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8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mathématiques.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date,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constructeurs.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8740"/>
              </p:ext>
            </p:extLst>
          </p:nvPr>
        </p:nvGraphicFramePr>
        <p:xfrm>
          <a:off x="2198464" y="4028277"/>
          <a:ext cx="14595363" cy="555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1788372"/>
              </a:tblGrid>
              <a:tr h="4491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1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absolue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7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acos(),</a:t>
                      </a:r>
                      <a:r>
                        <a:rPr sz="1900" b="1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asin(),</a:t>
                      </a:r>
                      <a:r>
                        <a:rPr sz="1900" b="1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atan()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cosinus,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sinus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radians.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ceil()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petite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entière,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supérieure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307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exp()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exponentielle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floor()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entière,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inférieure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au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logarithme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népérien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900" b="1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900" b="1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maximale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et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minimale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307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pow()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puissance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l'exposant.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random()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aléatoire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(inclus)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1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(exclusif).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7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round()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proche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sin(),</a:t>
                      </a:r>
                      <a:r>
                        <a:rPr sz="1900" b="1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cos(),</a:t>
                      </a:r>
                      <a:r>
                        <a:rPr sz="1900" b="1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sinus,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cosinus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sqrt()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racine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carrée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trunc()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7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432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149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015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2624" y="643154"/>
            <a:ext cx="4105039" cy="49780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</p:txBody>
      </p:sp>
      <p:sp>
        <p:nvSpPr>
          <p:cNvPr id="11" name="object 11"/>
          <p:cNvSpPr txBox="1"/>
          <p:nvPr/>
        </p:nvSpPr>
        <p:spPr>
          <a:xfrm>
            <a:off x="412624" y="1293268"/>
            <a:ext cx="403573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Manipulation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4781" y="2492897"/>
            <a:ext cx="11984418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window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web. Il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alert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n'aura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"OK".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débugger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4781" y="3952929"/>
            <a:ext cx="92081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4782" y="5697917"/>
            <a:ext cx="1602509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confirm(texte)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d'avertir l'utilisateur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ouvrant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boite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"OK"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"Annuler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OK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true.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4781" y="6135156"/>
            <a:ext cx="92081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782" y="8280059"/>
            <a:ext cx="16510258" cy="1109047"/>
          </a:xfrm>
          <a:prstGeom prst="rect">
            <a:avLst/>
          </a:prstGeom>
        </p:spPr>
        <p:txBody>
          <a:bodyPr vert="horz" wrap="square" lIns="0" tIns="52476" rIns="0" bIns="0" rtlCol="0">
            <a:spAutoFit/>
          </a:bodyPr>
          <a:lstStyle/>
          <a:p>
            <a:pPr marL="19802">
              <a:spcBef>
                <a:spcPts val="41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(boite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d'invite)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compléter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l'utilisateur.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</a:t>
            </a:r>
            <a:r>
              <a:rPr sz="1871" spc="50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5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OK,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tapée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l'utilisateur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proposée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Annuler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Cancel,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renvoyée.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9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649" y="4008773"/>
            <a:ext cx="6843713" cy="1064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565335">
              <a:spcBef>
                <a:spcPts val="444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(variable)</a:t>
            </a:r>
            <a:r>
              <a:rPr sz="2183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565335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("chaîne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caractères")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565335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(variable+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"chaîne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caractères");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89895" y="6294763"/>
            <a:ext cx="6843713" cy="1488151"/>
          </a:xfrm>
          <a:custGeom>
            <a:avLst/>
            <a:gdLst/>
            <a:ahLst/>
            <a:cxnLst/>
            <a:rect l="l" t="t" r="r" b="b"/>
            <a:pathLst>
              <a:path w="4389120" h="954404">
                <a:moveTo>
                  <a:pt x="0" y="954024"/>
                </a:moveTo>
                <a:lnTo>
                  <a:pt x="4389120" y="954024"/>
                </a:lnTo>
                <a:lnTo>
                  <a:pt x="438912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object 19"/>
          <p:cNvSpPr txBox="1"/>
          <p:nvPr/>
        </p:nvSpPr>
        <p:spPr>
          <a:xfrm>
            <a:off x="6210690" y="6332902"/>
            <a:ext cx="2152522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2183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(confirm('texte'))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966768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8478878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98842" y="6666653"/>
            <a:ext cx="4351579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  <a:tabLst>
                <a:tab pos="4235614" algn="l"/>
              </a:tabLst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ti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-5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tr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0690" y="6666652"/>
            <a:ext cx="493080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b="1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98842" y="7331537"/>
            <a:ext cx="435157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  <a:tabLst>
                <a:tab pos="4235614" algn="l"/>
              </a:tabLst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7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2183" spc="-55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4649" y="9322156"/>
            <a:ext cx="6843713" cy="39591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39603">
              <a:spcBef>
                <a:spcPts val="468"/>
              </a:spcBef>
            </a:pPr>
            <a:r>
              <a:rPr sz="2183" b="1" spc="-23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("texte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boite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d'invite"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,"valeur</a:t>
            </a:r>
            <a:r>
              <a:rPr sz="2183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défaut")</a:t>
            </a:r>
            <a:r>
              <a:rPr sz="2183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796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33940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46050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1954" y="2492897"/>
            <a:ext cx="5414969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d’ouvrir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953" y="5988594"/>
            <a:ext cx="7675414" cy="1781227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62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height=pixels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hauteur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px)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201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width=pixels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largeur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px)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9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left=pixels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gauche.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71" y="4046794"/>
            <a:ext cx="14581504" cy="138770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9603">
              <a:spcBef>
                <a:spcPts val="437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[window.]open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("URL","nom_de_la_fenêtre","caractéristiques_de_la</a:t>
            </a:r>
            <a:r>
              <a:rPr sz="2183" spc="32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fenêtre")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105">
              <a:latin typeface="Calibri"/>
              <a:cs typeface="Calibri"/>
            </a:endParaRPr>
          </a:p>
          <a:p>
            <a:pPr marL="586134" indent="-447522">
              <a:spcBef>
                <a:spcPts val="8"/>
              </a:spcBef>
              <a:buFont typeface="Arial MT"/>
              <a:buChar char="•"/>
              <a:tabLst>
                <a:tab pos="586134" algn="l"/>
                <a:tab pos="587125" algn="l"/>
              </a:tabLst>
            </a:pP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URL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l'URL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l'on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désire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2183">
              <a:latin typeface="Calibri"/>
              <a:cs typeface="Calibri"/>
            </a:endParaRPr>
          </a:p>
          <a:p>
            <a:pPr marL="586134" indent="-447522">
              <a:buFont typeface="Arial MT"/>
              <a:buChar char="•"/>
              <a:tabLst>
                <a:tab pos="586134" algn="l"/>
                <a:tab pos="587125" algn="l"/>
              </a:tabLst>
            </a:pP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Caractéristiques_de_la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_fenêtre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2183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2183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2183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2183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2183" spc="1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37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288789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78697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3662724"/>
            <a:ext cx="7790268" cy="212717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7842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007842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Composition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architecture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client/serveur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2495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2495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client/serveur</a:t>
            </a:r>
            <a:r>
              <a:rPr sz="2495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endParaRPr sz="2495">
              <a:latin typeface="Calibri"/>
              <a:cs typeface="Calibri"/>
            </a:endParaRPr>
          </a:p>
          <a:p>
            <a:pPr marL="556432"/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2495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architecture</a:t>
            </a:r>
            <a:r>
              <a:rPr sz="2495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57910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7842"/>
                </a:solidFill>
              </a:rPr>
              <a:t>CHAPITRE</a:t>
            </a:r>
            <a:r>
              <a:rPr spc="-133" dirty="0">
                <a:solidFill>
                  <a:srgbClr val="007842"/>
                </a:solidFill>
              </a:rPr>
              <a:t> </a:t>
            </a:r>
            <a:r>
              <a:rPr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20814" y="1708027"/>
            <a:ext cx="807641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7842"/>
                </a:solidFill>
                <a:latin typeface="Calibri"/>
                <a:cs typeface="Calibri"/>
              </a:rPr>
              <a:t>Comprendre</a:t>
            </a:r>
            <a:r>
              <a:rPr sz="3742" b="1" spc="-78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7842"/>
                </a:solidFill>
                <a:latin typeface="Calibri"/>
                <a:cs typeface="Calibri"/>
              </a:rPr>
              <a:t>l’architecture</a:t>
            </a:r>
            <a:r>
              <a:rPr sz="3742" b="1" spc="-109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7842"/>
                </a:solidFill>
                <a:latin typeface="Calibri"/>
                <a:cs typeface="Calibri"/>
              </a:rPr>
              <a:t>client/serveur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11718075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setTimeout()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clearTimeout()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déclencher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laps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déterminé.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6" y="5260286"/>
            <a:ext cx="560507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lancer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démarrer()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secondes.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055" y="7005472"/>
            <a:ext cx="592686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arrêter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temporisateur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l'expiration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délai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fixé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975" y="3956495"/>
            <a:ext cx="10341808" cy="3899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nom_du_compteur</a:t>
            </a:r>
            <a:r>
              <a:rPr sz="2183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setTimeout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("fonction_appelée()",</a:t>
            </a:r>
            <a:r>
              <a:rPr sz="2183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milliseconde)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1975" y="5843267"/>
            <a:ext cx="10341808" cy="3939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setTimeout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("demarrer()",5000)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1975" y="7497165"/>
            <a:ext cx="10341808" cy="3909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clearTimeout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(nom_du_compteur)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08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83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2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34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620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781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4196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5407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976" y="2492896"/>
            <a:ext cx="13691385" cy="178160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évalue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intervalles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millisecondes).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d'appeler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jusqu'à ce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clearInterval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fermée.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6141" y="4712154"/>
            <a:ext cx="10341808" cy="120184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49506" rIns="0" bIns="0" rtlCol="0">
            <a:spAutoFit/>
          </a:bodyPr>
          <a:lstStyle/>
          <a:p>
            <a:pPr marL="142573">
              <a:spcBef>
                <a:spcPts val="390"/>
              </a:spcBef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(fonction,</a:t>
            </a:r>
            <a:r>
              <a:rPr sz="2495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temps)</a:t>
            </a:r>
            <a:endParaRPr sz="2495">
              <a:latin typeface="Calibri"/>
              <a:cs typeface="Calibri"/>
            </a:endParaRPr>
          </a:p>
          <a:p>
            <a:pPr marL="142573">
              <a:spcBef>
                <a:spcPts val="8"/>
              </a:spcBef>
            </a:pP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2495">
              <a:latin typeface="Calibri"/>
              <a:cs typeface="Calibri"/>
            </a:endParaRPr>
          </a:p>
          <a:p>
            <a:pPr marL="142573"/>
            <a:r>
              <a:rPr sz="2495" b="1" spc="-8" dirty="0">
                <a:solidFill>
                  <a:srgbClr val="555555"/>
                </a:solidFill>
                <a:latin typeface="Calibri"/>
                <a:cs typeface="Calibri"/>
              </a:rPr>
              <a:t>clearInterval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(x)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10665</Words>
  <Application>Microsoft Office PowerPoint</Application>
  <PresentationFormat>Personnalisé</PresentationFormat>
  <Paragraphs>1774</Paragraphs>
  <Slides>91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91</vt:i4>
      </vt:variant>
    </vt:vector>
  </HeadingPairs>
  <TitlesOfParts>
    <vt:vector size="97" baseType="lpstr">
      <vt:lpstr>Arial MT</vt:lpstr>
      <vt:lpstr>Calibri</vt:lpstr>
      <vt:lpstr>Consolas</vt:lpstr>
      <vt:lpstr>Times New Roman</vt:lpstr>
      <vt:lpstr>Wingdings</vt:lpstr>
      <vt:lpstr>Office Theme</vt:lpstr>
      <vt:lpstr>CHAPITRE 1</vt:lpstr>
      <vt:lpstr>CHAPITRE 1</vt:lpstr>
      <vt:lpstr>01 - Langage de script vs langage compilé Définir un langage de script</vt:lpstr>
      <vt:lpstr>01 - Langage de script vs langage compilé Définir un langage de script</vt:lpstr>
      <vt:lpstr>01 - Langage de script vs langage compilé Définir un langage de script</vt:lpstr>
      <vt:lpstr>01 - Langage de script vs langage compilé Définir un langage de script</vt:lpstr>
      <vt:lpstr>CHAPITRE 1</vt:lpstr>
      <vt:lpstr>01 - Langage de script vs langage compilé Fonctionnement d'un langage de script</vt:lpstr>
      <vt:lpstr>CHAPITRE 2</vt:lpstr>
      <vt:lpstr>CHAPITRE 2</vt:lpstr>
      <vt:lpstr>02 - Comprendre l’architecture client/serveur Composition d’une architecture client/serveur</vt:lpstr>
      <vt:lpstr>CHAPITRE 2</vt:lpstr>
      <vt:lpstr>02 - Comprendre l’architecture client/serveur Fonctionnement d'un système client/serveur Web</vt:lpstr>
      <vt:lpstr>02 - Comprendre l’architecture client/serveur Fonctionnement d'un système client/serveur Web</vt:lpstr>
      <vt:lpstr>02 - Comprendre l’architecture client/serveur Fonctionnement d'un système client/serveur Web</vt:lpstr>
      <vt:lpstr>02 - Comprendre l’architecture client/serveur Fonctionnement d'un système client/serveur Web</vt:lpstr>
      <vt:lpstr>02 - Comprendre l’architecture client/serveur Fonctionnement d'un système client/serveur Web</vt:lpstr>
      <vt:lpstr>CHAPITRE 3</vt:lpstr>
      <vt:lpstr>CHAPITRE 3</vt:lpstr>
      <vt:lpstr>03 - Découvrir l’écosystème de développement Environnements de développement</vt:lpstr>
      <vt:lpstr>03 - Découvrir l’écosystème de développement Environnements de développement</vt:lpstr>
      <vt:lpstr>CHAPITRE 3</vt:lpstr>
      <vt:lpstr>03 - Découvrir l’écosystème de développement Découverte des librairies appropriés</vt:lpstr>
      <vt:lpstr>PARTIE 2</vt:lpstr>
      <vt:lpstr>CHAPITRE 1</vt:lpstr>
      <vt:lpstr>CHAPITRE 1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CHAPITRE 1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CHAPITRE 1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CHAPITRE 1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01 - Maîtriser la syntaxe javascript et ses notions fondamentales</vt:lpstr>
      <vt:lpstr>CHAPITRE 2</vt:lpstr>
      <vt:lpstr>CHAPITRE 2</vt:lpstr>
      <vt:lpstr>02 - Maîtriser les structures de contrôle Structures alternatives</vt:lpstr>
      <vt:lpstr>02 - Maîtriser les structures de contrôle Structures alternatives</vt:lpstr>
      <vt:lpstr>02 - Maîtriser les structures de contrôle Structures alternatives</vt:lpstr>
      <vt:lpstr>02 - Maîtriser les structures de contrôle Structures alternatives</vt:lpstr>
      <vt:lpstr>CHAPITRE 2</vt:lpstr>
      <vt:lpstr>02 - Maîtriser les structures de contrôle Structures itératives</vt:lpstr>
      <vt:lpstr>02 - Maîtriser les structures de contrôle Structures itératives</vt:lpstr>
      <vt:lpstr>02 - Maîtriser les structures de contrôle Structures itératives</vt:lpstr>
      <vt:lpstr>CHAPITRE 3</vt:lpstr>
      <vt:lpstr>CHAPITRE 3</vt:lpstr>
      <vt:lpstr>03 - Utiliser des fonctions Fonctions</vt:lpstr>
      <vt:lpstr>03 - Utiliser des fonctions Fonctions</vt:lpstr>
      <vt:lpstr>03 - Utiliser des fonctions Fonctions</vt:lpstr>
      <vt:lpstr>03 - Utiliser des fonctions Fonctions</vt:lpstr>
      <vt:lpstr>CHAPITRE 3</vt:lpstr>
      <vt:lpstr>03 - Utiliser des fonctions Expressions lambdas</vt:lpstr>
      <vt:lpstr>03 - Utiliser des fonctions Expressions lambdas</vt:lpstr>
      <vt:lpstr>CHAPITRE 4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Création d’objet</vt:lpstr>
      <vt:lpstr>04 - Manipuler les objets Création d’objet</vt:lpstr>
      <vt:lpstr>CHAPITRE 4</vt:lpstr>
      <vt:lpstr>04 - Manipuler les objets Manipulation d’objet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</vt:lpstr>
      <vt:lpstr>04 - Manipuler les objets</vt:lpstr>
      <vt:lpstr>04 - Manipuler les objets Manipulation des objets natifs</vt:lpstr>
      <vt:lpstr>04 - Manipuler les objets Manipulation des objets natifs</vt:lpstr>
      <vt:lpstr>04 - Manipuler les objets Manipulation des objets natifs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Compte Microsoft</cp:lastModifiedBy>
  <cp:revision>10</cp:revision>
  <dcterms:created xsi:type="dcterms:W3CDTF">2022-12-12T08:30:01Z</dcterms:created>
  <dcterms:modified xsi:type="dcterms:W3CDTF">2023-01-19T16:11:38Z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2022-12-12T00:00:00Z</vt:filetime>
  </property>
</Properties>
</file>