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6" r:id="rId2"/>
    <p:sldId id="347" r:id="rId3"/>
    <p:sldId id="348" r:id="rId4"/>
    <p:sldId id="349" r:id="rId5"/>
    <p:sldId id="350" r:id="rId6"/>
    <p:sldId id="351" r:id="rId7"/>
    <p:sldId id="514" r:id="rId8"/>
    <p:sldId id="515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6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5" r:id="rId50"/>
    <p:sldId id="396" r:id="rId51"/>
    <p:sldId id="397" r:id="rId52"/>
    <p:sldId id="398" r:id="rId53"/>
    <p:sldId id="399" r:id="rId54"/>
    <p:sldId id="400" r:id="rId55"/>
    <p:sldId id="401" r:id="rId56"/>
    <p:sldId id="402" r:id="rId57"/>
    <p:sldId id="403" r:id="rId58"/>
    <p:sldId id="404" r:id="rId59"/>
    <p:sldId id="405" r:id="rId60"/>
    <p:sldId id="406" r:id="rId61"/>
  </p:sldIdLst>
  <p:sldSz cx="19010313" cy="10693400"/>
  <p:notesSz cx="12192000" cy="10693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1026" y="246"/>
      </p:cViewPr>
      <p:guideLst>
        <p:guide orient="horz" pos="2880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4424" y="3314954"/>
            <a:ext cx="1002348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68850" y="5988304"/>
            <a:ext cx="825463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9802">
              <a:lnSpc>
                <a:spcPts val="1645"/>
              </a:lnSpc>
            </a:pPr>
            <a:r>
              <a:rPr lang="fr-FR" smtClean="0"/>
              <a:t>Copyright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pc="-8" smtClean="0"/>
              <a:t>Tout</a:t>
            </a:r>
            <a:r>
              <a:rPr lang="fr-FR" spc="-23" smtClean="0"/>
              <a:t> </a:t>
            </a:r>
            <a:r>
              <a:rPr lang="fr-FR" smtClean="0"/>
              <a:t>droit</a:t>
            </a:r>
            <a:r>
              <a:rPr lang="fr-FR" spc="-62" smtClean="0"/>
              <a:t> </a:t>
            </a:r>
            <a:r>
              <a:rPr lang="fr-FR" smtClean="0"/>
              <a:t>réservé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59406">
              <a:lnSpc>
                <a:spcPts val="1645"/>
              </a:lnSpc>
            </a:pPr>
            <a:fld id="{81D60167-4931-47E6-BA6A-407CBD079E47}" type="slidenum">
              <a:rPr lang="fr-FR" smtClean="0"/>
              <a:pPr marL="59406">
                <a:lnSpc>
                  <a:spcPts val="164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3743646" y="560069"/>
            <a:ext cx="19279626" cy="671851"/>
          </a:xfrm>
        </p:spPr>
        <p:txBody>
          <a:bodyPr lIns="0" tIns="0" rIns="0" bIns="0"/>
          <a:lstStyle>
            <a:lvl1pPr>
              <a:defRPr sz="4366" b="1" i="0">
                <a:solidFill>
                  <a:srgbClr val="08ACA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9802">
              <a:lnSpc>
                <a:spcPts val="1645"/>
              </a:lnSpc>
            </a:pPr>
            <a:r>
              <a:rPr lang="fr-FR" smtClean="0"/>
              <a:t>Copyright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pc="-8" smtClean="0"/>
              <a:t>Tout</a:t>
            </a:r>
            <a:r>
              <a:rPr lang="fr-FR" spc="-23" smtClean="0"/>
              <a:t> </a:t>
            </a:r>
            <a:r>
              <a:rPr lang="fr-FR" smtClean="0"/>
              <a:t>droit</a:t>
            </a:r>
            <a:r>
              <a:rPr lang="fr-FR" spc="-62" smtClean="0"/>
              <a:t> </a:t>
            </a:r>
            <a:r>
              <a:rPr lang="fr-FR" smtClean="0"/>
              <a:t>réservé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59406">
              <a:lnSpc>
                <a:spcPts val="1645"/>
              </a:lnSpc>
            </a:pPr>
            <a:fld id="{81D60167-4931-47E6-BA6A-407CBD079E47}" type="slidenum">
              <a:rPr lang="fr-FR" smtClean="0"/>
              <a:pPr marL="59406">
                <a:lnSpc>
                  <a:spcPts val="164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" y="17"/>
            <a:ext cx="19000806" cy="685520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831" y="1461516"/>
            <a:ext cx="17338000" cy="5148580"/>
          </a:xfrm>
          <a:custGeom>
            <a:avLst/>
            <a:gdLst/>
            <a:ahLst/>
            <a:cxnLst/>
            <a:rect l="l" t="t" r="r" b="b"/>
            <a:pathLst>
              <a:path w="11119485" h="5148580">
                <a:moveTo>
                  <a:pt x="11119104" y="0"/>
                </a:moveTo>
                <a:lnTo>
                  <a:pt x="0" y="0"/>
                </a:lnTo>
                <a:lnTo>
                  <a:pt x="0" y="5148072"/>
                </a:lnTo>
                <a:lnTo>
                  <a:pt x="11119104" y="5148072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8" name="bg object 18"/>
          <p:cNvSpPr/>
          <p:nvPr/>
        </p:nvSpPr>
        <p:spPr>
          <a:xfrm>
            <a:off x="838831" y="1461516"/>
            <a:ext cx="17338000" cy="5148580"/>
          </a:xfrm>
          <a:custGeom>
            <a:avLst/>
            <a:gdLst/>
            <a:ahLst/>
            <a:cxnLst/>
            <a:rect l="l" t="t" r="r" b="b"/>
            <a:pathLst>
              <a:path w="11119485" h="5148580">
                <a:moveTo>
                  <a:pt x="0" y="5148072"/>
                </a:moveTo>
                <a:lnTo>
                  <a:pt x="11119104" y="5148072"/>
                </a:lnTo>
                <a:lnTo>
                  <a:pt x="11119104" y="0"/>
                </a:lnTo>
                <a:lnTo>
                  <a:pt x="0" y="0"/>
                </a:lnTo>
                <a:lnTo>
                  <a:pt x="0" y="5148072"/>
                </a:lnTo>
                <a:close/>
              </a:path>
            </a:pathLst>
          </a:custGeom>
          <a:ln w="9525">
            <a:solidFill>
              <a:srgbClr val="F8CCAC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9" name="bg object 19"/>
          <p:cNvSpPr/>
          <p:nvPr/>
        </p:nvSpPr>
        <p:spPr>
          <a:xfrm>
            <a:off x="1" y="5059680"/>
            <a:ext cx="836652" cy="1347470"/>
          </a:xfrm>
          <a:custGeom>
            <a:avLst/>
            <a:gdLst/>
            <a:ahLst/>
            <a:cxnLst/>
            <a:rect l="l" t="t" r="r" b="b"/>
            <a:pathLst>
              <a:path w="536575" h="1347470">
                <a:moveTo>
                  <a:pt x="536448" y="0"/>
                </a:moveTo>
                <a:lnTo>
                  <a:pt x="0" y="0"/>
                </a:lnTo>
                <a:lnTo>
                  <a:pt x="0" y="1078992"/>
                </a:lnTo>
                <a:lnTo>
                  <a:pt x="4318" y="1127213"/>
                </a:lnTo>
                <a:lnTo>
                  <a:pt x="16776" y="1172591"/>
                </a:lnTo>
                <a:lnTo>
                  <a:pt x="36614" y="1214374"/>
                </a:lnTo>
                <a:lnTo>
                  <a:pt x="63080" y="1251813"/>
                </a:lnTo>
                <a:lnTo>
                  <a:pt x="95402" y="1284135"/>
                </a:lnTo>
                <a:lnTo>
                  <a:pt x="132842" y="1310601"/>
                </a:lnTo>
                <a:lnTo>
                  <a:pt x="174625" y="1330439"/>
                </a:lnTo>
                <a:lnTo>
                  <a:pt x="220002" y="1342898"/>
                </a:lnTo>
                <a:lnTo>
                  <a:pt x="268224" y="1347216"/>
                </a:lnTo>
                <a:lnTo>
                  <a:pt x="536448" y="1347216"/>
                </a:lnTo>
                <a:lnTo>
                  <a:pt x="536448" y="1078992"/>
                </a:lnTo>
                <a:lnTo>
                  <a:pt x="536448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3743646" y="560069"/>
            <a:ext cx="19279626" cy="671851"/>
          </a:xfrm>
        </p:spPr>
        <p:txBody>
          <a:bodyPr lIns="0" tIns="0" rIns="0" bIns="0"/>
          <a:lstStyle>
            <a:lvl1pPr>
              <a:defRPr sz="4366" b="1" i="0">
                <a:solidFill>
                  <a:srgbClr val="08ACA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89617" y="2459482"/>
            <a:ext cx="512966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073052" y="2459482"/>
            <a:ext cx="512966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9802">
              <a:lnSpc>
                <a:spcPts val="1645"/>
              </a:lnSpc>
            </a:pPr>
            <a:r>
              <a:rPr lang="fr-FR" smtClean="0"/>
              <a:t>Copyright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pc="-8" smtClean="0"/>
              <a:t>Tout</a:t>
            </a:r>
            <a:r>
              <a:rPr lang="fr-FR" spc="-23" smtClean="0"/>
              <a:t> </a:t>
            </a:r>
            <a:r>
              <a:rPr lang="fr-FR" smtClean="0"/>
              <a:t>droit</a:t>
            </a:r>
            <a:r>
              <a:rPr lang="fr-FR" spc="-62" smtClean="0"/>
              <a:t> </a:t>
            </a:r>
            <a:r>
              <a:rPr lang="fr-FR" smtClean="0"/>
              <a:t>réservé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59406">
              <a:lnSpc>
                <a:spcPts val="1645"/>
              </a:lnSpc>
            </a:pPr>
            <a:fld id="{81D60167-4931-47E6-BA6A-407CBD079E47}" type="slidenum">
              <a:rPr lang="fr-FR" smtClean="0"/>
              <a:pPr marL="59406">
                <a:lnSpc>
                  <a:spcPts val="164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3743646" y="560069"/>
            <a:ext cx="19279626" cy="671851"/>
          </a:xfrm>
        </p:spPr>
        <p:txBody>
          <a:bodyPr lIns="0" tIns="0" rIns="0" bIns="0"/>
          <a:lstStyle>
            <a:lvl1pPr>
              <a:defRPr sz="4366" b="1" i="0">
                <a:solidFill>
                  <a:srgbClr val="08ACA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9802">
              <a:lnSpc>
                <a:spcPts val="1645"/>
              </a:lnSpc>
            </a:pPr>
            <a:r>
              <a:rPr lang="fr-FR" smtClean="0"/>
              <a:t>Copyright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pc="-8" smtClean="0"/>
              <a:t>Tout</a:t>
            </a:r>
            <a:r>
              <a:rPr lang="fr-FR" spc="-23" smtClean="0"/>
              <a:t> </a:t>
            </a:r>
            <a:r>
              <a:rPr lang="fr-FR" smtClean="0"/>
              <a:t>droit</a:t>
            </a:r>
            <a:r>
              <a:rPr lang="fr-FR" spc="-62" smtClean="0"/>
              <a:t> </a:t>
            </a:r>
            <a:r>
              <a:rPr lang="fr-FR" smtClean="0"/>
              <a:t>réservé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59406">
              <a:lnSpc>
                <a:spcPts val="1645"/>
              </a:lnSpc>
            </a:pPr>
            <a:fld id="{81D60167-4931-47E6-BA6A-407CBD079E47}" type="slidenum">
              <a:rPr lang="fr-FR" smtClean="0"/>
              <a:pPr marL="59406">
                <a:lnSpc>
                  <a:spcPts val="164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0"/>
            <a:ext cx="11788373" cy="10692130"/>
          </a:xfrm>
          <a:custGeom>
            <a:avLst/>
            <a:gdLst/>
            <a:ahLst/>
            <a:cxnLst/>
            <a:rect l="l" t="t" r="r" b="b"/>
            <a:pathLst>
              <a:path w="7560309" h="10692130">
                <a:moveTo>
                  <a:pt x="7560005" y="0"/>
                </a:moveTo>
                <a:lnTo>
                  <a:pt x="0" y="0"/>
                </a:lnTo>
                <a:lnTo>
                  <a:pt x="0" y="10692003"/>
                </a:lnTo>
                <a:lnTo>
                  <a:pt x="7560005" y="10692003"/>
                </a:lnTo>
                <a:lnTo>
                  <a:pt x="7560005" y="0"/>
                </a:lnTo>
                <a:close/>
              </a:path>
            </a:pathLst>
          </a:custGeom>
          <a:solidFill>
            <a:srgbClr val="134A9C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9802">
              <a:lnSpc>
                <a:spcPts val="1645"/>
              </a:lnSpc>
            </a:pPr>
            <a:r>
              <a:rPr lang="fr-FR" smtClean="0"/>
              <a:t>Copyright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pc="-8" smtClean="0"/>
              <a:t>Tout</a:t>
            </a:r>
            <a:r>
              <a:rPr lang="fr-FR" spc="-23" smtClean="0"/>
              <a:t> </a:t>
            </a:r>
            <a:r>
              <a:rPr lang="fr-FR" smtClean="0"/>
              <a:t>droit</a:t>
            </a:r>
            <a:r>
              <a:rPr lang="fr-FR" spc="-62" smtClean="0"/>
              <a:t> </a:t>
            </a:r>
            <a:r>
              <a:rPr lang="fr-FR" smtClean="0"/>
              <a:t>réservé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59406">
              <a:lnSpc>
                <a:spcPts val="1645"/>
              </a:lnSpc>
            </a:pPr>
            <a:fld id="{81D60167-4931-47E6-BA6A-407CBD079E47}" type="slidenum">
              <a:rPr lang="fr-FR" smtClean="0"/>
              <a:pPr marL="59406">
                <a:lnSpc>
                  <a:spcPts val="164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3743646" y="560069"/>
            <a:ext cx="1927962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8ACA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72111" y="2648077"/>
            <a:ext cx="732689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957795" y="6672784"/>
            <a:ext cx="3098087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9802">
              <a:lnSpc>
                <a:spcPts val="1645"/>
              </a:lnSpc>
            </a:pPr>
            <a:r>
              <a:rPr lang="fr-FR" smtClean="0"/>
              <a:t>Copyright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pc="-8" smtClean="0"/>
              <a:t>Tout</a:t>
            </a:r>
            <a:r>
              <a:rPr lang="fr-FR" spc="-23" smtClean="0"/>
              <a:t> </a:t>
            </a:r>
            <a:r>
              <a:rPr lang="fr-FR" smtClean="0"/>
              <a:t>droit</a:t>
            </a:r>
            <a:r>
              <a:rPr lang="fr-FR" spc="-62" smtClean="0"/>
              <a:t> </a:t>
            </a:r>
            <a:r>
              <a:rPr lang="fr-FR" smtClean="0"/>
              <a:t>réservé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89617" y="9944862"/>
            <a:ext cx="2712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469905" y="6669431"/>
            <a:ext cx="418819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59406">
              <a:lnSpc>
                <a:spcPts val="1645"/>
              </a:lnSpc>
            </a:pPr>
            <a:fld id="{81D60167-4931-47E6-BA6A-407CBD079E47}" type="slidenum">
              <a:rPr lang="fr-FR" smtClean="0"/>
              <a:pPr marL="59406">
                <a:lnSpc>
                  <a:spcPts val="1645"/>
                </a:lnSpc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712866">
        <a:defRPr>
          <a:latin typeface="+mn-lt"/>
          <a:ea typeface="+mn-ea"/>
          <a:cs typeface="+mn-cs"/>
        </a:defRPr>
      </a:lvl2pPr>
      <a:lvl3pPr marL="1425732">
        <a:defRPr>
          <a:latin typeface="+mn-lt"/>
          <a:ea typeface="+mn-ea"/>
          <a:cs typeface="+mn-cs"/>
        </a:defRPr>
      </a:lvl3pPr>
      <a:lvl4pPr marL="2138599">
        <a:defRPr>
          <a:latin typeface="+mn-lt"/>
          <a:ea typeface="+mn-ea"/>
          <a:cs typeface="+mn-cs"/>
        </a:defRPr>
      </a:lvl4pPr>
      <a:lvl5pPr marL="2851465">
        <a:defRPr>
          <a:latin typeface="+mn-lt"/>
          <a:ea typeface="+mn-ea"/>
          <a:cs typeface="+mn-cs"/>
        </a:defRPr>
      </a:lvl5pPr>
      <a:lvl6pPr marL="3564331">
        <a:defRPr>
          <a:latin typeface="+mn-lt"/>
          <a:ea typeface="+mn-ea"/>
          <a:cs typeface="+mn-cs"/>
        </a:defRPr>
      </a:lvl6pPr>
      <a:lvl7pPr marL="4277197">
        <a:defRPr>
          <a:latin typeface="+mn-lt"/>
          <a:ea typeface="+mn-ea"/>
          <a:cs typeface="+mn-cs"/>
        </a:defRPr>
      </a:lvl7pPr>
      <a:lvl8pPr marL="4990064">
        <a:defRPr>
          <a:latin typeface="+mn-lt"/>
          <a:ea typeface="+mn-ea"/>
          <a:cs typeface="+mn-cs"/>
        </a:defRPr>
      </a:lvl8pPr>
      <a:lvl9pPr marL="57029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712866">
        <a:defRPr>
          <a:latin typeface="+mn-lt"/>
          <a:ea typeface="+mn-ea"/>
          <a:cs typeface="+mn-cs"/>
        </a:defRPr>
      </a:lvl2pPr>
      <a:lvl3pPr marL="1425732">
        <a:defRPr>
          <a:latin typeface="+mn-lt"/>
          <a:ea typeface="+mn-ea"/>
          <a:cs typeface="+mn-cs"/>
        </a:defRPr>
      </a:lvl3pPr>
      <a:lvl4pPr marL="2138599">
        <a:defRPr>
          <a:latin typeface="+mn-lt"/>
          <a:ea typeface="+mn-ea"/>
          <a:cs typeface="+mn-cs"/>
        </a:defRPr>
      </a:lvl4pPr>
      <a:lvl5pPr marL="2851465">
        <a:defRPr>
          <a:latin typeface="+mn-lt"/>
          <a:ea typeface="+mn-ea"/>
          <a:cs typeface="+mn-cs"/>
        </a:defRPr>
      </a:lvl5pPr>
      <a:lvl6pPr marL="3564331">
        <a:defRPr>
          <a:latin typeface="+mn-lt"/>
          <a:ea typeface="+mn-ea"/>
          <a:cs typeface="+mn-cs"/>
        </a:defRPr>
      </a:lvl6pPr>
      <a:lvl7pPr marL="4277197">
        <a:defRPr>
          <a:latin typeface="+mn-lt"/>
          <a:ea typeface="+mn-ea"/>
          <a:cs typeface="+mn-cs"/>
        </a:defRPr>
      </a:lvl7pPr>
      <a:lvl8pPr marL="4990064">
        <a:defRPr>
          <a:latin typeface="+mn-lt"/>
          <a:ea typeface="+mn-ea"/>
          <a:cs typeface="+mn-cs"/>
        </a:defRPr>
      </a:lvl8pPr>
      <a:lvl9pPr marL="570293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fppt.ma/" TargetMode="Externa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108706" cy="10693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866" y="304163"/>
            <a:ext cx="1601619" cy="15826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9165" y="594071"/>
            <a:ext cx="3122444" cy="100754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39223" y="3678097"/>
            <a:ext cx="6845693" cy="27419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2807" b="1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2807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FF7800"/>
                </a:solidFill>
                <a:latin typeface="Calibri"/>
                <a:cs typeface="Calibri"/>
              </a:rPr>
              <a:t>que</a:t>
            </a:r>
            <a:r>
              <a:rPr sz="2807" b="1" spc="-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23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2807" b="1" spc="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FF7800"/>
                </a:solidFill>
                <a:latin typeface="Calibri"/>
                <a:cs typeface="Calibri"/>
              </a:rPr>
              <a:t>allez</a:t>
            </a:r>
            <a:r>
              <a:rPr sz="2807" b="1" spc="-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FF7800"/>
                </a:solidFill>
                <a:latin typeface="Calibri"/>
                <a:cs typeface="Calibri"/>
              </a:rPr>
              <a:t>apprendre</a:t>
            </a:r>
            <a:r>
              <a:rPr sz="2807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807" b="1" spc="-8" dirty="0">
                <a:solidFill>
                  <a:srgbClr val="FF7800"/>
                </a:solidFill>
                <a:latin typeface="Calibri"/>
                <a:cs typeface="Calibri"/>
              </a:rPr>
              <a:t>dans ce </a:t>
            </a:r>
            <a:r>
              <a:rPr sz="2807" b="1" spc="-16" dirty="0">
                <a:solidFill>
                  <a:srgbClr val="FF7800"/>
                </a:solidFill>
                <a:latin typeface="Calibri"/>
                <a:cs typeface="Calibri"/>
              </a:rPr>
              <a:t>chapitre </a:t>
            </a:r>
            <a:r>
              <a:rPr sz="2807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2807">
              <a:latin typeface="Calibri"/>
              <a:cs typeface="Calibri"/>
            </a:endParaRPr>
          </a:p>
          <a:p>
            <a:pPr>
              <a:spcBef>
                <a:spcPts val="39"/>
              </a:spcBef>
            </a:pPr>
            <a:endParaRPr sz="2651">
              <a:latin typeface="Calibri"/>
              <a:cs typeface="Calibri"/>
            </a:endParaRPr>
          </a:p>
          <a:p>
            <a:pPr marL="556432" indent="-537620"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Création </a:t>
            </a:r>
            <a:r>
              <a:rPr sz="2495" spc="-31" dirty="0">
                <a:solidFill>
                  <a:srgbClr val="555555"/>
                </a:solidFill>
                <a:latin typeface="Calibri"/>
                <a:cs typeface="Calibri"/>
              </a:rPr>
              <a:t>d’objet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Manipulation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31" dirty="0">
                <a:solidFill>
                  <a:srgbClr val="555555"/>
                </a:solidFill>
                <a:latin typeface="Calibri"/>
                <a:cs typeface="Calibri"/>
              </a:rPr>
              <a:t>d’objet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Manipulation</a:t>
            </a:r>
            <a:r>
              <a:rPr sz="2495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objets</a:t>
            </a:r>
            <a:r>
              <a:rPr sz="2495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natifs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43"/>
              </a:spcBef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Manipulation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JSON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-5846766" y="873284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FF7800"/>
                </a:solidFill>
              </a:rPr>
              <a:t>CHAPITRE</a:t>
            </a:r>
            <a:r>
              <a:rPr spc="-133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122045" y="1723401"/>
            <a:ext cx="4078306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Manipuler</a:t>
            </a:r>
            <a:r>
              <a:rPr sz="3742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3742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objets</a:t>
            </a:r>
            <a:endParaRPr sz="3742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00" y="-27405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047" y="2244003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9506" y="8034680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73223" y="509609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09089" y="694959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40698" y="615749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994842" y="9635466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8506952" y="9632113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104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82856" y="2465492"/>
            <a:ext cx="12298284" cy="1343025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L’objet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Date</a:t>
            </a:r>
            <a:endParaRPr sz="2495">
              <a:latin typeface="Calibri"/>
              <a:cs typeface="Calibri"/>
            </a:endParaRPr>
          </a:p>
          <a:p>
            <a:pPr marL="19802" marR="7921">
              <a:lnSpc>
                <a:spcPct val="153500"/>
              </a:lnSpc>
              <a:spcBef>
                <a:spcPts val="4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obtenir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(année,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mois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jour)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(heure,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minutes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secondes).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4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variantes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constructeur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2624" y="4435239"/>
            <a:ext cx="3207990" cy="1127616"/>
          </a:xfrm>
          <a:prstGeom prst="rect">
            <a:avLst/>
          </a:prstGeom>
          <a:solidFill>
            <a:srgbClr val="0081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71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71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15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71" b="1" spc="-8" dirty="0" smtClean="0">
                <a:solidFill>
                  <a:srgbClr val="FFFFFF"/>
                </a:solidFill>
                <a:latin typeface="Calibri"/>
                <a:cs typeface="Calibri"/>
              </a:rPr>
              <a:t>Date</a:t>
            </a:r>
            <a:r>
              <a:rPr sz="1871" b="1" spc="-8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endParaRPr sz="1871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03791" y="4435239"/>
            <a:ext cx="3207990" cy="1127616"/>
          </a:xfrm>
          <a:prstGeom prst="rect">
            <a:avLst/>
          </a:prstGeom>
          <a:solidFill>
            <a:srgbClr val="40C3D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15">
              <a:latin typeface="Times New Roman"/>
              <a:cs typeface="Times New Roman"/>
            </a:endParaRPr>
          </a:p>
          <a:p>
            <a:pPr marL="599996"/>
            <a:r>
              <a:rPr sz="1871" b="1" spc="-8" dirty="0">
                <a:solidFill>
                  <a:srgbClr val="FFFFFF"/>
                </a:solidFill>
                <a:latin typeface="Calibri"/>
                <a:cs typeface="Calibri"/>
              </a:rPr>
              <a:t>Date</a:t>
            </a:r>
            <a:r>
              <a:rPr sz="1871" b="1" spc="-6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FFFFFF"/>
                </a:solidFill>
                <a:latin typeface="Calibri"/>
                <a:cs typeface="Calibri"/>
              </a:rPr>
              <a:t>(millisecondes)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2624" y="6683208"/>
            <a:ext cx="3207990" cy="1128450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71">
              <a:latin typeface="Times New Roman"/>
              <a:cs typeface="Times New Roman"/>
            </a:endParaRPr>
          </a:p>
          <a:p>
            <a:pPr>
              <a:spcBef>
                <a:spcPts val="70"/>
              </a:spcBef>
            </a:pPr>
            <a:endParaRPr sz="1637">
              <a:latin typeface="Times New Roman"/>
              <a:cs typeface="Times New Roman"/>
            </a:endParaRPr>
          </a:p>
          <a:p>
            <a:pPr marL="549501"/>
            <a:r>
              <a:rPr sz="1871" b="1" spc="-8" dirty="0">
                <a:solidFill>
                  <a:srgbClr val="FFFFFF"/>
                </a:solidFill>
                <a:latin typeface="Calibri"/>
                <a:cs typeface="Calibri"/>
              </a:rPr>
              <a:t>Date</a:t>
            </a:r>
            <a:r>
              <a:rPr sz="1871" b="1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FFFFFF"/>
                </a:solidFill>
                <a:latin typeface="Calibri"/>
                <a:cs typeface="Calibri"/>
              </a:rPr>
              <a:t>(chaîne</a:t>
            </a:r>
            <a:r>
              <a:rPr sz="1871" b="1" spc="-3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71" b="1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FFFFFF"/>
                </a:solidFill>
                <a:latin typeface="Calibri"/>
                <a:cs typeface="Calibri"/>
              </a:rPr>
              <a:t>date)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03791" y="6683208"/>
            <a:ext cx="3207990" cy="1373838"/>
          </a:xfrm>
          <a:prstGeom prst="rect">
            <a:avLst/>
          </a:prstGeom>
          <a:solidFill>
            <a:srgbClr val="0157A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71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949">
              <a:latin typeface="Times New Roman"/>
              <a:cs typeface="Times New Roman"/>
            </a:endParaRPr>
          </a:p>
          <a:p>
            <a:pPr marL="267325" marR="255444" algn="ctr">
              <a:lnSpc>
                <a:spcPct val="90900"/>
              </a:lnSpc>
            </a:pPr>
            <a:r>
              <a:rPr sz="1871" b="1" spc="-16" dirty="0">
                <a:solidFill>
                  <a:srgbClr val="FFFFFF"/>
                </a:solidFill>
                <a:latin typeface="Calibri"/>
                <a:cs typeface="Calibri"/>
              </a:rPr>
              <a:t>Date </a:t>
            </a:r>
            <a:r>
              <a:rPr sz="1871" b="1" spc="-8" dirty="0">
                <a:solidFill>
                  <a:srgbClr val="FFFFFF"/>
                </a:solidFill>
                <a:latin typeface="Calibri"/>
                <a:cs typeface="Calibri"/>
              </a:rPr>
              <a:t>(année, mois, </a:t>
            </a:r>
            <a:r>
              <a:rPr sz="1871" b="1" spc="-31" dirty="0">
                <a:solidFill>
                  <a:srgbClr val="FFFFFF"/>
                </a:solidFill>
                <a:latin typeface="Calibri"/>
                <a:cs typeface="Calibri"/>
              </a:rPr>
              <a:t>jour, </a:t>
            </a:r>
            <a:r>
              <a:rPr sz="1871" b="1" spc="-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FFFFFF"/>
                </a:solidFill>
                <a:latin typeface="Calibri"/>
                <a:cs typeface="Calibri"/>
              </a:rPr>
              <a:t>heures,</a:t>
            </a:r>
            <a:r>
              <a:rPr sz="1871" b="1" spc="-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FFFFFF"/>
                </a:solidFill>
                <a:latin typeface="Calibri"/>
                <a:cs typeface="Calibri"/>
              </a:rPr>
              <a:t>minutes,</a:t>
            </a:r>
            <a:r>
              <a:rPr sz="1871" b="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FFFFFF"/>
                </a:solidFill>
                <a:latin typeface="Calibri"/>
                <a:cs typeface="Calibri"/>
              </a:rPr>
              <a:t>secondes, </a:t>
            </a:r>
            <a:r>
              <a:rPr sz="1871" b="1" spc="-39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FFFFFF"/>
                </a:solidFill>
                <a:latin typeface="Calibri"/>
                <a:cs typeface="Calibri"/>
              </a:rPr>
              <a:t>millisecondes)</a:t>
            </a:r>
            <a:endParaRPr sz="187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19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102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3855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8604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12321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48187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21953" y="2492897"/>
            <a:ext cx="5180310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Méthodes</a:t>
            </a:r>
            <a:r>
              <a:rPr sz="2495" b="1" spc="-11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l’objet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Date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(1)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33940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8446050" y="965951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105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9796" y="643154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/>
          </p:nvPr>
        </p:nvGraphicFramePr>
        <p:xfrm>
          <a:off x="1608576" y="3188952"/>
          <a:ext cx="15718162" cy="6511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6991"/>
                <a:gridCol w="12911171"/>
              </a:tblGrid>
              <a:tr h="44891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Méthodes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43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43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</a:tr>
              <a:tr h="33683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getDate()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1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31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spécifiée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getDay()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0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semaine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b="1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getFullYears()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l'année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getHours()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0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23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heures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641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getMilliseconds()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 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999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millisecondes</a:t>
                      </a:r>
                      <a:r>
                        <a:rPr sz="1900" spc="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getMinutes()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0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59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minutes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getMonth()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0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11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getSeconds()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0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60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secondes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641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getUTCDate()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31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spécifiée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getUTCDay()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semaine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b="1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getUTCFullYears()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l'année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getUTCHours()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0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23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heures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getUTCMinutes()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59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minutes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 temps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641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getUTCMonth()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 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0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11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getUTCSeconds()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 entière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0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60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secondes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setDate()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spécifiée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798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setDay()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particulier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semaine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base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798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setFullYears()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l'année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spécifiée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1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1416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39992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30669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05598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690948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41055" y="2461481"/>
            <a:ext cx="5180310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Méthodes</a:t>
            </a:r>
            <a:r>
              <a:rPr sz="2495" b="1" spc="-11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l’objet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Date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JavaScript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(2)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53042" y="9631455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8465152" y="9628102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106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8898" y="611738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/>
          </p:nvPr>
        </p:nvGraphicFramePr>
        <p:xfrm>
          <a:off x="1627678" y="3153575"/>
          <a:ext cx="15718162" cy="6848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6991"/>
                <a:gridCol w="12911171"/>
              </a:tblGrid>
              <a:tr h="44911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Méthodes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43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43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setHours()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87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spécifiée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641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setMilliseconds()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86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millisecondes</a:t>
                      </a:r>
                      <a:r>
                        <a:rPr sz="1900" spc="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spécifiée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setMinutes()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87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minutes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spécifiée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setMonth()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spécifiée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setSeconds()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87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deuxième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spécifiée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locale.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setUTCDate()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86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spécifiée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8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641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setUTCDay()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Fixe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particulier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semaine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setUTCFullYears()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86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l'année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spécifiée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setUTCHours()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86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l'heure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spécifiée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setUTCMilliseconds()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millisecondes</a:t>
                      </a:r>
                      <a:r>
                        <a:rPr sz="1900" spc="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spécifiée</a:t>
                      </a:r>
                      <a:r>
                        <a:rPr sz="1900" spc="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 temps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641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setUTCMinutes()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86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minutes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spécifiée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88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setUTCMonth()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485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spécifiée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setUTCSeconds()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485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deuxième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spécifiée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universel.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toDateString()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485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partie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objet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83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toJSON()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485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représentant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l'objet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Date.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Il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sérialise</a:t>
                      </a:r>
                      <a:r>
                        <a:rPr sz="1900" spc="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également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l'objet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lors</a:t>
                      </a:r>
                      <a:r>
                        <a:rPr sz="1900" spc="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sérialisation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JSON.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71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toString()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485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sous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forme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798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toTimeString()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58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partie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heure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objet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98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798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toUTCString()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58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Convertit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spécifiée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sous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forme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utilisant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fuseau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horaire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UTC.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2079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36798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valueOf()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584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primitive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objet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2079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8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7" y="4456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54" y="2275864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7213" y="806654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0930" y="54147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6796" y="72682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8405" y="647610"/>
            <a:ext cx="4105039" cy="497807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962549" y="966732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8474659" y="966397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107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8405" y="1297724"/>
            <a:ext cx="4035731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Manipulation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objets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natifs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0563" y="2497354"/>
            <a:ext cx="16510258" cy="1224402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L’objet</a:t>
            </a:r>
            <a:r>
              <a:rPr sz="2495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Math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L'objet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Math</a:t>
            </a:r>
            <a:r>
              <a:rPr sz="1871" b="1" spc="2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fournit</a:t>
            </a:r>
            <a:r>
              <a:rPr sz="1871" spc="27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21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871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1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constantes</a:t>
            </a:r>
            <a:r>
              <a:rPr sz="1871" spc="24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2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871" spc="28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2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effectuer</a:t>
            </a:r>
            <a:r>
              <a:rPr sz="1871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28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sz="1871" spc="24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mathématiques.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Contrairement</a:t>
            </a:r>
            <a:r>
              <a:rPr sz="1871" spc="20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21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l'objet</a:t>
            </a:r>
            <a:r>
              <a:rPr sz="1871" spc="24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date,</a:t>
            </a:r>
            <a:r>
              <a:rPr sz="1871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871" spc="2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n'a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871" spc="28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265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constructeurs.</a:t>
            </a:r>
            <a:endParaRPr sz="1871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/>
          </p:nvPr>
        </p:nvGraphicFramePr>
        <p:xfrm>
          <a:off x="2198464" y="4028277"/>
          <a:ext cx="14595363" cy="5557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6991"/>
                <a:gridCol w="11788372"/>
              </a:tblGrid>
              <a:tr h="44911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Méthodes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44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44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</a:tr>
              <a:tr h="39288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abs()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1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absolue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65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2878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acos(),</a:t>
                      </a:r>
                      <a:r>
                        <a:rPr sz="1900" b="1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asin(),</a:t>
                      </a:r>
                      <a:r>
                        <a:rPr sz="1900" b="1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atan()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65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respectivement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l'arc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cosinus,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l'arc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sinus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l'arc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tangente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radians.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65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288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ceil()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2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plus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petite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entière,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supérieure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égale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au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65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3076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exp()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2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forme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exponentielle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65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288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floor()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2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plus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grande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entière,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inférieure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égale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au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65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288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log()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2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logarithme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népérien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65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288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00" b="1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ma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900" b="1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sz="1900" b="1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900" b="1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ma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900" b="1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2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respectivement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maximale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et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minimale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donnés.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7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3076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pow()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2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de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puissance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l'exposant.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7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288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random()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2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aléatoire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compris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0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(inclus)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 1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(exclusif).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7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2878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round()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3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plus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proche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85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293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sin(),</a:t>
                      </a:r>
                      <a:r>
                        <a:rPr sz="1900" b="1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cos(),</a:t>
                      </a:r>
                      <a:r>
                        <a:rPr sz="1900" b="1" spc="-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tan()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3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respectivement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sinus,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cosinus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tangente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85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293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sqrt()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3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Il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racine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carrée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85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39291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trunc()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3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Il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partie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485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96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6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73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432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5149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81015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2624" y="643154"/>
            <a:ext cx="4105039" cy="497807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</p:txBody>
      </p:sp>
      <p:sp>
        <p:nvSpPr>
          <p:cNvPr id="11" name="object 11"/>
          <p:cNvSpPr txBox="1"/>
          <p:nvPr/>
        </p:nvSpPr>
        <p:spPr>
          <a:xfrm>
            <a:off x="412624" y="1293268"/>
            <a:ext cx="4035731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Manipulation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objets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natifs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4781" y="2492897"/>
            <a:ext cx="11984418" cy="133981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L’objet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Window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L’objet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window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compose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page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web. Il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possède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20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méthode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alert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bloque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programme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l'utilisateur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n'aura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pas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cliquER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"OK".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débugger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scripts.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4781" y="3952929"/>
            <a:ext cx="920812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4782" y="5697917"/>
            <a:ext cx="16025099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méthode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confirm(texte)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d'avertir l'utilisateur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ouvrant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boite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dialogue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choix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"OK"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"Annuler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".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clique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OK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true.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4781" y="6135156"/>
            <a:ext cx="920812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4782" y="8280059"/>
            <a:ext cx="16510258" cy="1109047"/>
          </a:xfrm>
          <a:prstGeom prst="rect">
            <a:avLst/>
          </a:prstGeom>
        </p:spPr>
        <p:txBody>
          <a:bodyPr vert="horz" wrap="square" lIns="0" tIns="52476" rIns="0" bIns="0" rtlCol="0">
            <a:spAutoFit/>
          </a:bodyPr>
          <a:lstStyle/>
          <a:p>
            <a:pPr marL="19802">
              <a:spcBef>
                <a:spcPts val="413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prompt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(boite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d'invite)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propose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champ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comportant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entrée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compléter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l'utilisateur.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entrée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possède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défaut.</a:t>
            </a:r>
            <a:r>
              <a:rPr sz="1871" spc="50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cliquant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25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OK,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tapée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l'utilisateur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réponse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proposée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défaut.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l'utilisateur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clique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Annuler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Cancel,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null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alors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renvoyée.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169"/>
              </a:spcBef>
            </a:pP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4649" y="4008773"/>
            <a:ext cx="6843713" cy="106476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6437" rIns="0" bIns="0" rtlCol="0">
            <a:spAutoFit/>
          </a:bodyPr>
          <a:lstStyle/>
          <a:p>
            <a:pPr marL="1565335">
              <a:spcBef>
                <a:spcPts val="444"/>
              </a:spcBef>
            </a:pPr>
            <a:r>
              <a:rPr sz="2183" b="1" spc="-16" dirty="0">
                <a:solidFill>
                  <a:srgbClr val="555555"/>
                </a:solidFill>
                <a:latin typeface="Calibri"/>
                <a:cs typeface="Calibri"/>
              </a:rPr>
              <a:t>alert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(variable)</a:t>
            </a:r>
            <a:r>
              <a:rPr sz="2183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2183">
              <a:latin typeface="Calibri"/>
              <a:cs typeface="Calibri"/>
            </a:endParaRPr>
          </a:p>
          <a:p>
            <a:pPr marL="1565335"/>
            <a:r>
              <a:rPr sz="2183" b="1" spc="-16" dirty="0">
                <a:solidFill>
                  <a:srgbClr val="555555"/>
                </a:solidFill>
                <a:latin typeface="Calibri"/>
                <a:cs typeface="Calibri"/>
              </a:rPr>
              <a:t>alert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("chaîne</a:t>
            </a:r>
            <a:r>
              <a:rPr sz="2183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caractères")</a:t>
            </a:r>
            <a:r>
              <a:rPr sz="2183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2183">
              <a:latin typeface="Calibri"/>
              <a:cs typeface="Calibri"/>
            </a:endParaRPr>
          </a:p>
          <a:p>
            <a:pPr marL="1565335"/>
            <a:r>
              <a:rPr sz="2183" b="1" spc="-16" dirty="0">
                <a:solidFill>
                  <a:srgbClr val="555555"/>
                </a:solidFill>
                <a:latin typeface="Calibri"/>
                <a:cs typeface="Calibri"/>
              </a:rPr>
              <a:t>alert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(variable+</a:t>
            </a:r>
            <a:r>
              <a:rPr sz="2183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"chaîne</a:t>
            </a:r>
            <a:r>
              <a:rPr sz="2183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183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caractères");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89895" y="6294763"/>
            <a:ext cx="6843713" cy="1488151"/>
          </a:xfrm>
          <a:custGeom>
            <a:avLst/>
            <a:gdLst/>
            <a:ahLst/>
            <a:cxnLst/>
            <a:rect l="l" t="t" r="r" b="b"/>
            <a:pathLst>
              <a:path w="4389120" h="954404">
                <a:moveTo>
                  <a:pt x="0" y="954024"/>
                </a:moveTo>
                <a:lnTo>
                  <a:pt x="4389120" y="954024"/>
                </a:lnTo>
                <a:lnTo>
                  <a:pt x="4389120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9" name="object 19"/>
          <p:cNvSpPr txBox="1"/>
          <p:nvPr/>
        </p:nvSpPr>
        <p:spPr>
          <a:xfrm>
            <a:off x="6210690" y="6332902"/>
            <a:ext cx="2152522" cy="354922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 marL="19802">
              <a:spcBef>
                <a:spcPts val="148"/>
              </a:spcBef>
            </a:pPr>
            <a:r>
              <a:rPr sz="2183" b="1" spc="-16" dirty="0">
                <a:solidFill>
                  <a:srgbClr val="555555"/>
                </a:solidFill>
                <a:latin typeface="Calibri"/>
                <a:cs typeface="Calibri"/>
              </a:rPr>
              <a:t>if</a:t>
            </a:r>
            <a:r>
              <a:rPr sz="2183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(confirm('texte'))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7966768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18478878" y="965951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108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698842" y="6666653"/>
            <a:ext cx="4351579" cy="353922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  <a:tabLst>
                <a:tab pos="4235614" algn="l"/>
              </a:tabLst>
            </a:pP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2183" spc="-62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2183" spc="8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ti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2183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39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2183" spc="-5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2183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2183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62" dirty="0">
                <a:solidFill>
                  <a:srgbClr val="555555"/>
                </a:solidFill>
                <a:latin typeface="Calibri"/>
                <a:cs typeface="Calibri"/>
              </a:rPr>
              <a:t>v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2183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tr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2183" b="1" spc="-8" dirty="0">
                <a:solidFill>
                  <a:srgbClr val="555555"/>
                </a:solidFill>
                <a:latin typeface="Calibri"/>
                <a:cs typeface="Calibri"/>
              </a:rPr>
              <a:t>}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10690" y="6666652"/>
            <a:ext cx="493080" cy="1025772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{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b="1" spc="-16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2183" b="1" spc="-23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2183" b="1" spc="-8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b="1" spc="-8" dirty="0">
                <a:solidFill>
                  <a:srgbClr val="555555"/>
                </a:solidFill>
                <a:latin typeface="Calibri"/>
                <a:cs typeface="Calibri"/>
              </a:rPr>
              <a:t>{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98842" y="7331537"/>
            <a:ext cx="4351579" cy="354922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 marL="19802">
              <a:spcBef>
                <a:spcPts val="148"/>
              </a:spcBef>
              <a:tabLst>
                <a:tab pos="4235614" algn="l"/>
              </a:tabLst>
            </a:pP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2183" spc="-70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2183" spc="8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2183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2183" spc="-39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2183" spc="-62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2183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2183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2183" spc="-55" dirty="0">
                <a:solidFill>
                  <a:srgbClr val="555555"/>
                </a:solidFill>
                <a:latin typeface="Calibri"/>
                <a:cs typeface="Calibri"/>
              </a:rPr>
              <a:t>v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2183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39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2183" b="1" spc="-8" dirty="0">
                <a:solidFill>
                  <a:srgbClr val="555555"/>
                </a:solidFill>
                <a:latin typeface="Calibri"/>
                <a:cs typeface="Calibri"/>
              </a:rPr>
              <a:t>}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94649" y="9322156"/>
            <a:ext cx="6843713" cy="395913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9407" rIns="0" bIns="0" rtlCol="0">
            <a:spAutoFit/>
          </a:bodyPr>
          <a:lstStyle/>
          <a:p>
            <a:pPr marL="139603">
              <a:spcBef>
                <a:spcPts val="468"/>
              </a:spcBef>
            </a:pPr>
            <a:r>
              <a:rPr sz="2183" b="1" spc="-23" dirty="0">
                <a:solidFill>
                  <a:srgbClr val="555555"/>
                </a:solidFill>
                <a:latin typeface="Calibri"/>
                <a:cs typeface="Calibri"/>
              </a:rPr>
              <a:t>prompt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("texte</a:t>
            </a:r>
            <a:r>
              <a:rPr sz="2183" spc="17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183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2183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boite</a:t>
            </a:r>
            <a:r>
              <a:rPr sz="2183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d'invite"</a:t>
            </a:r>
            <a:r>
              <a:rPr sz="2183" spc="15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,"valeur</a:t>
            </a:r>
            <a:r>
              <a:rPr sz="2183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défaut")</a:t>
            </a:r>
            <a:r>
              <a:rPr sz="2183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2183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67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102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3855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8604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12321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48187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9796" y="643154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933940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8446050" y="965951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109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1954" y="2492897"/>
            <a:ext cx="5414969" cy="133981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L’objet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Window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open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d’ouvrir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fenêtre.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201"/>
              </a:spcBef>
            </a:pP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1953" y="5988594"/>
            <a:ext cx="7675414" cy="1781227"/>
          </a:xfrm>
          <a:prstGeom prst="rect">
            <a:avLst/>
          </a:prstGeom>
        </p:spPr>
        <p:txBody>
          <a:bodyPr vert="horz" wrap="square" lIns="0" tIns="166340" rIns="0" bIns="0" rtlCol="0">
            <a:spAutoFit/>
          </a:bodyPr>
          <a:lstStyle/>
          <a:p>
            <a:pPr marL="19802">
              <a:spcBef>
                <a:spcPts val="1310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caractéristiques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998013" indent="-266335">
              <a:spcBef>
                <a:spcPts val="1162"/>
              </a:spcBef>
              <a:buFont typeface="Arial MT"/>
              <a:buChar char="•"/>
              <a:tabLst>
                <a:tab pos="999003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height=pixels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hauteur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fenêtre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(valeur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minimale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100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px)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998013" indent="-266335">
              <a:spcBef>
                <a:spcPts val="1201"/>
              </a:spcBef>
              <a:buFont typeface="Arial MT"/>
              <a:buChar char="•"/>
              <a:tabLst>
                <a:tab pos="999003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width=pixels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largeur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fenêtre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(valeur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minimale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100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px)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998013" indent="-266335">
              <a:spcBef>
                <a:spcPts val="1193"/>
              </a:spcBef>
              <a:buFont typeface="Arial MT"/>
              <a:buChar char="•"/>
              <a:tabLst>
                <a:tab pos="999003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left=pixels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position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fenêtre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gauche.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8471" y="4046794"/>
            <a:ext cx="14581504" cy="138770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39603">
              <a:spcBef>
                <a:spcPts val="437"/>
              </a:spcBef>
            </a:pPr>
            <a:r>
              <a:rPr sz="2183" b="1" spc="-16" dirty="0">
                <a:solidFill>
                  <a:srgbClr val="555555"/>
                </a:solidFill>
                <a:latin typeface="Calibri"/>
                <a:cs typeface="Calibri"/>
              </a:rPr>
              <a:t>[window.]open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("URL","nom_de_la_fenêtre","caractéristiques_de_la</a:t>
            </a:r>
            <a:r>
              <a:rPr sz="2183" spc="32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fenêtre")</a:t>
            </a:r>
            <a:endParaRPr sz="2183">
              <a:latin typeface="Calibri"/>
              <a:cs typeface="Calibri"/>
            </a:endParaRPr>
          </a:p>
          <a:p>
            <a:pPr>
              <a:spcBef>
                <a:spcPts val="47"/>
              </a:spcBef>
            </a:pPr>
            <a:endParaRPr sz="2105">
              <a:latin typeface="Calibri"/>
              <a:cs typeface="Calibri"/>
            </a:endParaRPr>
          </a:p>
          <a:p>
            <a:pPr marL="586134" indent="-447522">
              <a:spcBef>
                <a:spcPts val="8"/>
              </a:spcBef>
              <a:buFont typeface="Arial MT"/>
              <a:buChar char="•"/>
              <a:tabLst>
                <a:tab pos="586134" algn="l"/>
                <a:tab pos="587125" algn="l"/>
              </a:tabLst>
            </a:pP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URL</a:t>
            </a:r>
            <a:r>
              <a:rPr sz="2183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l'URL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183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2183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page</a:t>
            </a:r>
            <a:r>
              <a:rPr sz="2183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2183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l'on</a:t>
            </a:r>
            <a:r>
              <a:rPr sz="2183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désire</a:t>
            </a:r>
            <a:r>
              <a:rPr sz="2183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2183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2183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2183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2183" spc="15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fenêtre.</a:t>
            </a:r>
            <a:endParaRPr sz="2183">
              <a:latin typeface="Calibri"/>
              <a:cs typeface="Calibri"/>
            </a:endParaRPr>
          </a:p>
          <a:p>
            <a:pPr marL="586134" indent="-447522">
              <a:buFont typeface="Arial MT"/>
              <a:buChar char="•"/>
              <a:tabLst>
                <a:tab pos="586134" algn="l"/>
                <a:tab pos="587125" algn="l"/>
              </a:tabLst>
            </a:pP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Caractéristiques_de_la</a:t>
            </a:r>
            <a:r>
              <a:rPr sz="2183" spc="15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_fenêtre</a:t>
            </a:r>
            <a:r>
              <a:rPr sz="2183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2183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2183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2183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183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certaines</a:t>
            </a:r>
            <a:r>
              <a:rPr sz="2183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2183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183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2183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2183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caractéristiques</a:t>
            </a:r>
            <a:r>
              <a:rPr sz="2183" spc="1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183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2183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fenêtre.</a:t>
            </a:r>
            <a:endParaRPr sz="2183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09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8898" y="643154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953042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8465152" y="965951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41056" y="2492897"/>
            <a:ext cx="11718075" cy="133981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L’objet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Window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setTimeout()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clearTimeout()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déclencher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laps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déterminé.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201"/>
              </a:spcBef>
            </a:pP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1056" y="5260286"/>
            <a:ext cx="5605072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lancer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démarrer()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5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secondes.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1055" y="7005472"/>
            <a:ext cx="5926861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arrêter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temporisateur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avant</a:t>
            </a: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l'expiration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délai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fixé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1975" y="3956495"/>
            <a:ext cx="10341808" cy="38991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3467" rIns="0" bIns="0" rtlCol="0">
            <a:spAutoFit/>
          </a:bodyPr>
          <a:lstStyle/>
          <a:p>
            <a:pPr marL="141583">
              <a:spcBef>
                <a:spcPts val="421"/>
              </a:spcBef>
            </a:pP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nom_du_compteur</a:t>
            </a:r>
            <a:r>
              <a:rPr sz="2183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b="1" spc="-16" dirty="0">
                <a:solidFill>
                  <a:srgbClr val="555555"/>
                </a:solidFill>
                <a:latin typeface="Calibri"/>
                <a:cs typeface="Calibri"/>
              </a:rPr>
              <a:t>setTimeout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("fonction_appelée()",</a:t>
            </a:r>
            <a:r>
              <a:rPr sz="2183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2183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2183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milliseconde)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31975" y="5843267"/>
            <a:ext cx="10341808" cy="393914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41583">
              <a:spcBef>
                <a:spcPts val="452"/>
              </a:spcBef>
            </a:pPr>
            <a:r>
              <a:rPr sz="2183" b="1" spc="-16" dirty="0">
                <a:solidFill>
                  <a:srgbClr val="555555"/>
                </a:solidFill>
                <a:latin typeface="Calibri"/>
                <a:cs typeface="Calibri"/>
              </a:rPr>
              <a:t>setTimeout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("demarrer()",5000)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31975" y="7497165"/>
            <a:ext cx="10341808" cy="39091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4457" rIns="0" bIns="0" rtlCol="0">
            <a:spAutoFit/>
          </a:bodyPr>
          <a:lstStyle/>
          <a:p>
            <a:pPr marL="141583">
              <a:spcBef>
                <a:spcPts val="429"/>
              </a:spcBef>
            </a:pPr>
            <a:r>
              <a:rPr sz="2183" b="1" spc="-16" dirty="0">
                <a:solidFill>
                  <a:srgbClr val="555555"/>
                </a:solidFill>
                <a:latin typeface="Calibri"/>
                <a:cs typeface="Calibri"/>
              </a:rPr>
              <a:t>clearTimeout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(nom_du_compteur)</a:t>
            </a:r>
            <a:r>
              <a:rPr sz="2183" spc="13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2183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26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1080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5833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6626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0343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6209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7818" y="643154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41962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8454072" y="965951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111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976" y="2492896"/>
            <a:ext cx="13691385" cy="1781606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L’objet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Window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méthode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setInterval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()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appelle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évalue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expression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intervalles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spécifiés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(en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millisecondes).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20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méthode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setInterval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()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d'appeler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jusqu'à ce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clearInterval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()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soit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appelée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fenêtre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soit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fermée.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162"/>
              </a:spcBef>
            </a:pP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6141" y="4712154"/>
            <a:ext cx="10341808" cy="1201843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49506" rIns="0" bIns="0" rtlCol="0">
            <a:spAutoFit/>
          </a:bodyPr>
          <a:lstStyle/>
          <a:p>
            <a:pPr marL="142573">
              <a:spcBef>
                <a:spcPts val="390"/>
              </a:spcBef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var</a:t>
            </a:r>
            <a:r>
              <a:rPr sz="2495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2495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8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2495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555555"/>
                </a:solidFill>
                <a:latin typeface="Calibri"/>
                <a:cs typeface="Calibri"/>
              </a:rPr>
              <a:t>setInterval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(fonction,</a:t>
            </a:r>
            <a:r>
              <a:rPr sz="2495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temps)</a:t>
            </a:r>
            <a:endParaRPr sz="2495">
              <a:latin typeface="Calibri"/>
              <a:cs typeface="Calibri"/>
            </a:endParaRPr>
          </a:p>
          <a:p>
            <a:pPr marL="142573">
              <a:spcBef>
                <a:spcPts val="8"/>
              </a:spcBef>
            </a:pPr>
            <a:r>
              <a:rPr sz="2495" spc="8" dirty="0">
                <a:solidFill>
                  <a:srgbClr val="555555"/>
                </a:solidFill>
                <a:latin typeface="Calibri"/>
                <a:cs typeface="Calibri"/>
              </a:rPr>
              <a:t>…</a:t>
            </a:r>
            <a:endParaRPr sz="2495">
              <a:latin typeface="Calibri"/>
              <a:cs typeface="Calibri"/>
            </a:endParaRPr>
          </a:p>
          <a:p>
            <a:pPr marL="142573"/>
            <a:r>
              <a:rPr sz="2495" b="1" spc="-8" dirty="0">
                <a:solidFill>
                  <a:srgbClr val="555555"/>
                </a:solidFill>
                <a:latin typeface="Calibri"/>
                <a:cs typeface="Calibri"/>
              </a:rPr>
              <a:t>clearInterval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(x)</a:t>
            </a:r>
            <a:endParaRPr sz="2495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94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1080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5833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6626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0343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6209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7818" y="643154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41962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8454072" y="965951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111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976" y="2492896"/>
            <a:ext cx="13691385" cy="574994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lang="fr-FR" sz="3600" b="1" spc="-55" dirty="0" smtClean="0">
                <a:solidFill>
                  <a:srgbClr val="FF7800"/>
                </a:solidFill>
                <a:latin typeface="Calibri"/>
                <a:cs typeface="Calibri"/>
              </a:rPr>
              <a:t>Exercice </a:t>
            </a:r>
            <a:endParaRPr sz="2495" dirty="0">
              <a:latin typeface="Calibri"/>
              <a:cs typeface="Calibri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119400" y="3807278"/>
            <a:ext cx="15805417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 dirty="0"/>
              <a:t>Utilisez les méthodes suivantes de l'objet </a:t>
            </a:r>
            <a:r>
              <a:rPr lang="fr-FR" sz="3600" dirty="0" err="1"/>
              <a:t>window</a:t>
            </a:r>
            <a:r>
              <a:rPr lang="fr-FR" sz="3600" dirty="0"/>
              <a:t> pour afficher 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 dirty="0"/>
              <a:t>informations sur la fenêtre actuelle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sz="3600" dirty="0" err="1"/>
              <a:t>window.innerWidth</a:t>
            </a:r>
            <a:r>
              <a:rPr lang="fr-FR" sz="3600" dirty="0"/>
              <a:t> pour afficher la largeur de la fenêtre en pixels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sz="3600" dirty="0" err="1"/>
              <a:t>window.innerHeight</a:t>
            </a:r>
            <a:r>
              <a:rPr lang="fr-FR" sz="3600" dirty="0"/>
              <a:t> pour afficher la hauteur de la fenêtre en pixels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sz="3600" dirty="0" err="1"/>
              <a:t>window.scrollX</a:t>
            </a:r>
            <a:r>
              <a:rPr lang="fr-FR" sz="3600" dirty="0"/>
              <a:t> pour afficher la position horizontale actuelle de la fenêtre en pixels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sz="3600" dirty="0" err="1"/>
              <a:t>window.scrollY</a:t>
            </a:r>
            <a:r>
              <a:rPr lang="fr-FR" sz="3600" dirty="0"/>
              <a:t> pour afficher la position verticale actuelle de la fenêtre en pixels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88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42013" y="873285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FF7800"/>
                </a:solidFill>
              </a:rPr>
              <a:t>CHAPITRE</a:t>
            </a:r>
            <a:r>
              <a:rPr spc="-133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26798" y="1723402"/>
            <a:ext cx="4078306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Manipuler</a:t>
            </a:r>
            <a:r>
              <a:rPr sz="3742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3742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objets</a:t>
            </a:r>
            <a:endParaRPr sz="374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3977" y="4403976"/>
            <a:ext cx="4571386" cy="2021025"/>
          </a:xfrm>
          <a:prstGeom prst="rect">
            <a:avLst/>
          </a:prstGeom>
        </p:spPr>
        <p:txBody>
          <a:bodyPr vert="horz" wrap="square" lIns="0" tIns="137627" rIns="0" bIns="0" rtlCol="0">
            <a:spAutoFit/>
          </a:bodyPr>
          <a:lstStyle/>
          <a:p>
            <a:pPr marL="556432" indent="-537620">
              <a:spcBef>
                <a:spcPts val="1084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Création 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d’objet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Manipulation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d’objet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Manipulation</a:t>
            </a:r>
            <a:r>
              <a:rPr sz="2495" b="1" spc="-62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FF7700"/>
                </a:solidFill>
                <a:latin typeface="Calibri"/>
                <a:cs typeface="Calibri"/>
              </a:rPr>
              <a:t>des</a:t>
            </a:r>
            <a:r>
              <a:rPr sz="2495" b="1" spc="-5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objets</a:t>
            </a:r>
            <a:r>
              <a:rPr sz="2495" b="1" spc="-5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700"/>
                </a:solidFill>
                <a:latin typeface="Calibri"/>
                <a:cs typeface="Calibri"/>
              </a:rPr>
              <a:t>natifs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43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Manipulation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JSON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42013" y="873285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FF7800"/>
                </a:solidFill>
              </a:rPr>
              <a:t>CHAPITRE</a:t>
            </a:r>
            <a:r>
              <a:rPr spc="-133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26798" y="1723402"/>
            <a:ext cx="4078306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Manipuler</a:t>
            </a:r>
            <a:r>
              <a:rPr sz="3742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3742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objets</a:t>
            </a:r>
            <a:endParaRPr sz="3742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3977" y="4403976"/>
            <a:ext cx="4466433" cy="2021025"/>
          </a:xfrm>
          <a:prstGeom prst="rect">
            <a:avLst/>
          </a:prstGeom>
        </p:spPr>
        <p:txBody>
          <a:bodyPr vert="horz" wrap="square" lIns="0" tIns="137627" rIns="0" bIns="0" rtlCol="0">
            <a:spAutoFit/>
          </a:bodyPr>
          <a:lstStyle/>
          <a:p>
            <a:pPr marL="556432" indent="-537620">
              <a:spcBef>
                <a:spcPts val="1084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b="1" spc="-16" dirty="0">
                <a:solidFill>
                  <a:srgbClr val="FF7700"/>
                </a:solidFill>
                <a:latin typeface="Calibri"/>
                <a:cs typeface="Calibri"/>
              </a:rPr>
              <a:t>Création</a:t>
            </a:r>
            <a:r>
              <a:rPr sz="2495" b="1" spc="-31" dirty="0">
                <a:solidFill>
                  <a:srgbClr val="FF7700"/>
                </a:solidFill>
                <a:latin typeface="Calibri"/>
                <a:cs typeface="Calibri"/>
              </a:rPr>
              <a:t> d’objet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Manipulation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d’objet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Manipulation</a:t>
            </a:r>
            <a:r>
              <a:rPr sz="2495" spc="8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des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objets</a:t>
            </a:r>
            <a:r>
              <a:rPr sz="2495" spc="16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natifs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43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Manipulation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JSON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8898" y="643154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245332" y="7875590"/>
            <a:ext cx="8346715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Taille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length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l’objet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Array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taille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tableau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42016" y="4446011"/>
            <a:ext cx="15722123" cy="1488151"/>
          </a:xfrm>
          <a:custGeom>
            <a:avLst/>
            <a:gdLst/>
            <a:ahLst/>
            <a:cxnLst/>
            <a:rect l="l" t="t" r="r" b="b"/>
            <a:pathLst>
              <a:path w="10083165" h="954404">
                <a:moveTo>
                  <a:pt x="0" y="954024"/>
                </a:moveTo>
                <a:lnTo>
                  <a:pt x="10082784" y="954024"/>
                </a:lnTo>
                <a:lnTo>
                  <a:pt x="10082784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3" name="object 13"/>
          <p:cNvSpPr txBox="1"/>
          <p:nvPr/>
        </p:nvSpPr>
        <p:spPr>
          <a:xfrm>
            <a:off x="1241055" y="2492897"/>
            <a:ext cx="12532945" cy="4006446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tableaux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: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déclaration</a:t>
            </a:r>
            <a:endParaRPr sz="2495">
              <a:latin typeface="Calibri"/>
              <a:cs typeface="Calibri"/>
            </a:endParaRPr>
          </a:p>
          <a:p>
            <a:pPr marL="2376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JS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hérite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l’objet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global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standard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Array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(héritant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Object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).</a:t>
            </a:r>
            <a:endParaRPr sz="1871">
              <a:latin typeface="Calibri"/>
              <a:cs typeface="Calibri"/>
            </a:endParaRPr>
          </a:p>
          <a:p>
            <a:pPr marL="23762">
              <a:spcBef>
                <a:spcPts val="1201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L'objet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Array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d'éléments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indexés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lesquels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pourra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ranger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(écrire)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reprendre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(lire)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871">
              <a:latin typeface="Calibri"/>
              <a:cs typeface="Calibri"/>
            </a:endParaRPr>
          </a:p>
          <a:p>
            <a:pPr marL="290097" indent="-267325">
              <a:spcBef>
                <a:spcPts val="1162"/>
              </a:spcBef>
              <a:buFont typeface="Arial MT"/>
              <a:buChar char="•"/>
              <a:tabLst>
                <a:tab pos="291087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Déclaration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d’un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tableau vide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543561">
              <a:spcBef>
                <a:spcPts val="1902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tableau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new</a:t>
            </a:r>
            <a:r>
              <a:rPr sz="2183" spc="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Array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déclaration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explicite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en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instanciant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l'objet</a:t>
            </a:r>
            <a:r>
              <a:rPr sz="2183" i="1" spc="11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Array</a:t>
            </a:r>
            <a:endParaRPr sz="2183">
              <a:latin typeface="Consolas"/>
              <a:cs typeface="Consolas"/>
            </a:endParaRPr>
          </a:p>
          <a:p>
            <a:pPr marL="543561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5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new</a:t>
            </a:r>
            <a:r>
              <a:rPr sz="2183" spc="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Array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3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3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correspond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à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taille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du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 tableau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70"/>
              </a:spcBef>
            </a:pPr>
            <a:endParaRPr sz="2183">
              <a:latin typeface="Consolas"/>
              <a:cs typeface="Consolas"/>
            </a:endParaRPr>
          </a:p>
          <a:p>
            <a:pPr marL="543561">
              <a:tabLst>
                <a:tab pos="4379177" algn="l"/>
              </a:tabLst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62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[]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	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déclaration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de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manière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littérale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avec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[]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86"/>
              </a:spcBef>
            </a:pPr>
            <a:endParaRPr sz="2105">
              <a:latin typeface="Consolas"/>
              <a:cs typeface="Consolas"/>
            </a:endParaRPr>
          </a:p>
          <a:p>
            <a:pPr marL="290097" indent="-267325">
              <a:buFont typeface="Arial MT"/>
              <a:buChar char="•"/>
              <a:tabLst>
                <a:tab pos="291087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Déclaration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initialisation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953042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465151" y="10399248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97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0200" y="6608434"/>
            <a:ext cx="9505156" cy="728839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6437" rIns="0" bIns="0" rtlCol="0">
            <a:spAutoFit/>
          </a:bodyPr>
          <a:lstStyle/>
          <a:p>
            <a:pPr marL="141583">
              <a:spcBef>
                <a:spcPts val="444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new</a:t>
            </a:r>
            <a:r>
              <a:rPr sz="2183" spc="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Array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5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10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15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20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2016" y="8414413"/>
            <a:ext cx="15722123" cy="106276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4457" rIns="0" bIns="0" rtlCol="0">
            <a:spAutoFit/>
          </a:bodyPr>
          <a:lstStyle/>
          <a:p>
            <a:pPr marL="142573" marR="10656360">
              <a:spcBef>
                <a:spcPts val="429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nbElements</a:t>
            </a:r>
            <a:r>
              <a:rPr sz="2183" spc="5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length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nbElements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3</a:t>
            </a:r>
            <a:endParaRPr sz="2183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1363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60045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50722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25651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11001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8898" y="631791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241056" y="2481534"/>
            <a:ext cx="9195249" cy="1784812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Accéder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aux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éléments</a:t>
            </a:r>
            <a:r>
              <a:rPr sz="2495" b="1" spc="-11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du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tableau</a:t>
            </a:r>
            <a:endParaRPr sz="2495">
              <a:latin typeface="Calibri"/>
              <a:cs typeface="Calibri"/>
            </a:endParaRPr>
          </a:p>
          <a:p>
            <a:pPr marL="19802" marR="7921">
              <a:lnSpc>
                <a:spcPct val="153500"/>
              </a:lnSpc>
              <a:spcBef>
                <a:spcPts val="437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accéder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 du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tableau,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indice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nom_du_tableau[i]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"elément"; </a:t>
            </a:r>
            <a:r>
              <a:rPr sz="1871" b="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Rappel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indices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comment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0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162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Accéder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tableau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1055" y="5686554"/>
            <a:ext cx="5857553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Récupérer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l’indice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indexOf()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50200" y="6197853"/>
            <a:ext cx="9505156" cy="72584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3467" rIns="0" bIns="0" rtlCol="0">
            <a:spAutoFit/>
          </a:bodyPr>
          <a:lstStyle/>
          <a:p>
            <a:pPr marL="141583">
              <a:spcBef>
                <a:spcPts val="421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indexOf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5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2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42016" y="7961060"/>
            <a:ext cx="15722123" cy="1150520"/>
          </a:xfrm>
          <a:custGeom>
            <a:avLst/>
            <a:gdLst/>
            <a:ahLst/>
            <a:cxnLst/>
            <a:rect l="l" t="t" r="r" b="b"/>
            <a:pathLst>
              <a:path w="10083165" h="737870">
                <a:moveTo>
                  <a:pt x="0" y="737615"/>
                </a:moveTo>
                <a:lnTo>
                  <a:pt x="10082784" y="737615"/>
                </a:lnTo>
                <a:lnTo>
                  <a:pt x="10082784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5" name="object 15"/>
          <p:cNvSpPr txBox="1"/>
          <p:nvPr/>
        </p:nvSpPr>
        <p:spPr>
          <a:xfrm>
            <a:off x="1241055" y="7430870"/>
            <a:ext cx="16024109" cy="159157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indexOf()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deuxième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paramètre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optionnel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choisir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l’indice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duquel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recherche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débute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(Par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défaut,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deuxième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paramètre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0)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1793">
              <a:latin typeface="Calibri"/>
              <a:cs typeface="Calibri"/>
            </a:endParaRPr>
          </a:p>
          <a:p>
            <a:pPr marL="543561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543561">
              <a:tabLst>
                <a:tab pos="6371242" algn="l"/>
              </a:tabLst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indexOf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	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1,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l'indice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du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premier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B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trouvé</a:t>
            </a:r>
            <a:endParaRPr sz="2183">
              <a:latin typeface="Consolas"/>
              <a:cs typeface="Consolas"/>
            </a:endParaRPr>
          </a:p>
          <a:p>
            <a:pPr marL="543561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indexOf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2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4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3,</a:t>
            </a:r>
            <a:r>
              <a:rPr sz="2183" i="1" spc="4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l'indice</a:t>
            </a:r>
            <a:r>
              <a:rPr sz="2183" i="1" spc="4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du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premier</a:t>
            </a:r>
            <a:r>
              <a:rPr sz="2183" i="1" spc="4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B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trouvé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après</a:t>
            </a:r>
            <a:r>
              <a:rPr sz="2183" i="1" spc="4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l'indice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2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953042" y="9651508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465151" y="10387885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98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0200" y="4453655"/>
            <a:ext cx="9505156" cy="724839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2476" rIns="0" bIns="0" rtlCol="0">
            <a:spAutoFit/>
          </a:bodyPr>
          <a:lstStyle/>
          <a:p>
            <a:pPr marL="141583">
              <a:spcBef>
                <a:spcPts val="413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1583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1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'B'</a:t>
            </a:r>
            <a:endParaRPr sz="2183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459" y="776637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36176" y="241300"/>
            <a:ext cx="1026557" cy="10170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2042" y="426650"/>
            <a:ext cx="2019846" cy="6511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651" y="347440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6" name="object 6"/>
          <p:cNvSpPr txBox="1"/>
          <p:nvPr/>
        </p:nvSpPr>
        <p:spPr>
          <a:xfrm>
            <a:off x="1245808" y="2197183"/>
            <a:ext cx="5204073" cy="89803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Parcourir</a:t>
            </a:r>
            <a:r>
              <a:rPr sz="2495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un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tableau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parcourir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différente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manières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5809" y="6709758"/>
            <a:ext cx="999032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1818" y="7220459"/>
            <a:ext cx="15717172" cy="240846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6437" rIns="0" bIns="0" rtlCol="0">
            <a:spAutoFit/>
          </a:bodyPr>
          <a:lstStyle/>
          <a:p>
            <a:pPr marL="142573" marR="10194977">
              <a:spcBef>
                <a:spcPts val="444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forEach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446531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/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5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:</a:t>
            </a:r>
            <a:endParaRPr sz="2183">
              <a:latin typeface="Consolas"/>
              <a:cs typeface="Consolas"/>
            </a:endParaRPr>
          </a:p>
          <a:p>
            <a:pPr marL="142573"/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14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'A';</a:t>
            </a:r>
            <a:endParaRPr sz="2183">
              <a:latin typeface="Consolas"/>
              <a:cs typeface="Consolas"/>
            </a:endParaRPr>
          </a:p>
          <a:p>
            <a:pPr marL="142573"/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15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'B';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4676" y="3332852"/>
            <a:ext cx="8450678" cy="3170366"/>
          </a:xfrm>
          <a:custGeom>
            <a:avLst/>
            <a:gdLst/>
            <a:ahLst/>
            <a:cxnLst/>
            <a:rect l="l" t="t" r="r" b="b"/>
            <a:pathLst>
              <a:path w="5419725" h="2033270">
                <a:moveTo>
                  <a:pt x="0" y="2033015"/>
                </a:moveTo>
                <a:lnTo>
                  <a:pt x="5419344" y="2033015"/>
                </a:lnTo>
                <a:lnTo>
                  <a:pt x="5419344" y="0"/>
                </a:lnTo>
                <a:lnTo>
                  <a:pt x="0" y="0"/>
                </a:lnTo>
                <a:lnTo>
                  <a:pt x="0" y="20330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0" name="object 10"/>
          <p:cNvSpPr txBox="1"/>
          <p:nvPr/>
        </p:nvSpPr>
        <p:spPr>
          <a:xfrm>
            <a:off x="1137449" y="3369605"/>
            <a:ext cx="8028887" cy="3042324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 marL="19802">
              <a:spcBef>
                <a:spcPts val="148"/>
              </a:spcBef>
            </a:pPr>
            <a:r>
              <a:rPr sz="2183" b="1" spc="-31" dirty="0">
                <a:solidFill>
                  <a:srgbClr val="FF7800"/>
                </a:solidFill>
                <a:latin typeface="Calibri"/>
                <a:cs typeface="Calibri"/>
              </a:rPr>
              <a:t>for</a:t>
            </a:r>
            <a:r>
              <a:rPr sz="2183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(let</a:t>
            </a:r>
            <a:r>
              <a:rPr sz="2183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2183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 0;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2183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&lt;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monTableau.</a:t>
            </a:r>
            <a:r>
              <a:rPr sz="2183" b="1" spc="-23" dirty="0">
                <a:solidFill>
                  <a:srgbClr val="FF7800"/>
                </a:solidFill>
                <a:latin typeface="Calibri"/>
                <a:cs typeface="Calibri"/>
              </a:rPr>
              <a:t>length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r>
              <a:rPr sz="2183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i++)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{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//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monTableau[i]</a:t>
            </a:r>
            <a:r>
              <a:rPr sz="2183" spc="14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2183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d'accéder</a:t>
            </a:r>
            <a:r>
              <a:rPr sz="2183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2183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l'élément</a:t>
            </a:r>
            <a:r>
              <a:rPr sz="2183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courant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2183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}</a:t>
            </a:r>
            <a:endParaRPr sz="2183">
              <a:latin typeface="Calibri"/>
              <a:cs typeface="Calibri"/>
            </a:endParaRPr>
          </a:p>
          <a:p>
            <a:pPr marL="19802">
              <a:spcBef>
                <a:spcPts val="8"/>
              </a:spcBef>
            </a:pPr>
            <a:r>
              <a:rPr sz="2183" spc="-23" dirty="0">
                <a:solidFill>
                  <a:srgbClr val="AEABAB"/>
                </a:solidFill>
                <a:latin typeface="Calibri"/>
                <a:cs typeface="Calibri"/>
              </a:rPr>
              <a:t>//Ou </a:t>
            </a:r>
            <a:r>
              <a:rPr sz="2183" spc="-16" dirty="0">
                <a:solidFill>
                  <a:srgbClr val="AEABAB"/>
                </a:solidFill>
                <a:latin typeface="Calibri"/>
                <a:cs typeface="Calibri"/>
              </a:rPr>
              <a:t>bien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b="1" spc="-31" dirty="0">
                <a:solidFill>
                  <a:srgbClr val="FF7800"/>
                </a:solidFill>
                <a:latin typeface="Calibri"/>
                <a:cs typeface="Calibri"/>
              </a:rPr>
              <a:t>for</a:t>
            </a:r>
            <a:r>
              <a:rPr sz="2183" b="1" spc="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(const</a:t>
            </a:r>
            <a:r>
              <a:rPr sz="2183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monElement</a:t>
            </a:r>
            <a:r>
              <a:rPr sz="2183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b="1" spc="-16" dirty="0">
                <a:solidFill>
                  <a:srgbClr val="FF7800"/>
                </a:solidFill>
                <a:latin typeface="Calibri"/>
                <a:cs typeface="Calibri"/>
              </a:rPr>
              <a:t>of</a:t>
            </a:r>
            <a:r>
              <a:rPr sz="2183" b="1" spc="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183" spc="-39" dirty="0">
                <a:solidFill>
                  <a:srgbClr val="555555"/>
                </a:solidFill>
                <a:latin typeface="Calibri"/>
                <a:cs typeface="Calibri"/>
              </a:rPr>
              <a:t>monTableau)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{</a:t>
            </a:r>
            <a:endParaRPr sz="2183">
              <a:latin typeface="Calibri"/>
              <a:cs typeface="Calibri"/>
            </a:endParaRPr>
          </a:p>
          <a:p>
            <a:pPr marL="732668"/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//</a:t>
            </a:r>
            <a:r>
              <a:rPr sz="2183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monElement</a:t>
            </a:r>
            <a:r>
              <a:rPr sz="2183" spc="17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2183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d'accéder</a:t>
            </a:r>
            <a:r>
              <a:rPr sz="2183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l'élément</a:t>
            </a:r>
            <a:r>
              <a:rPr sz="2183" spc="13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courant</a:t>
            </a:r>
            <a:r>
              <a:rPr sz="2183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}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02584" y="3332853"/>
            <a:ext cx="8445727" cy="3165415"/>
          </a:xfrm>
          <a:custGeom>
            <a:avLst/>
            <a:gdLst/>
            <a:ahLst/>
            <a:cxnLst/>
            <a:rect l="l" t="t" r="r" b="b"/>
            <a:pathLst>
              <a:path w="5416550" h="2030095">
                <a:moveTo>
                  <a:pt x="0" y="2029968"/>
                </a:moveTo>
                <a:lnTo>
                  <a:pt x="5416296" y="2029968"/>
                </a:lnTo>
                <a:lnTo>
                  <a:pt x="5416296" y="0"/>
                </a:lnTo>
                <a:lnTo>
                  <a:pt x="0" y="0"/>
                </a:lnTo>
                <a:lnTo>
                  <a:pt x="0" y="20299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2" name="object 12"/>
          <p:cNvSpPr txBox="1"/>
          <p:nvPr/>
        </p:nvSpPr>
        <p:spPr>
          <a:xfrm>
            <a:off x="9724963" y="3368101"/>
            <a:ext cx="8028887" cy="1025772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monTableau.</a:t>
            </a:r>
            <a:r>
              <a:rPr sz="2183" b="1" spc="-31" dirty="0">
                <a:solidFill>
                  <a:srgbClr val="FF7800"/>
                </a:solidFill>
                <a:latin typeface="Calibri"/>
                <a:cs typeface="Calibri"/>
              </a:rPr>
              <a:t>forEach</a:t>
            </a:r>
            <a:r>
              <a:rPr sz="2183" b="1" spc="1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183" b="1" spc="-8" dirty="0">
                <a:solidFill>
                  <a:srgbClr val="FF7800"/>
                </a:solidFill>
                <a:latin typeface="Calibri"/>
                <a:cs typeface="Calibri"/>
              </a:rPr>
              <a:t>(</a:t>
            </a:r>
            <a:r>
              <a:rPr sz="2183" b="1" spc="-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monElement</a:t>
            </a:r>
            <a:r>
              <a:rPr sz="2183" spc="16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b="1" spc="-8" dirty="0">
                <a:solidFill>
                  <a:srgbClr val="FF7800"/>
                </a:solidFill>
                <a:latin typeface="Calibri"/>
                <a:cs typeface="Calibri"/>
              </a:rPr>
              <a:t>=&gt; {</a:t>
            </a:r>
            <a:endParaRPr sz="2183">
              <a:latin typeface="Calibri"/>
              <a:cs typeface="Calibri"/>
            </a:endParaRPr>
          </a:p>
          <a:p>
            <a:pPr marL="732668"/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//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monElement</a:t>
            </a:r>
            <a:r>
              <a:rPr sz="2183" spc="17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2183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d'accéder</a:t>
            </a:r>
            <a:r>
              <a:rPr sz="2183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l'élément</a:t>
            </a:r>
            <a:r>
              <a:rPr sz="2183" spc="13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courant</a:t>
            </a:r>
            <a:r>
              <a:rPr sz="2183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endParaRPr sz="2183">
              <a:latin typeface="Calibri"/>
              <a:cs typeface="Calibri"/>
            </a:endParaRPr>
          </a:p>
          <a:p>
            <a:pPr marL="19802">
              <a:spcBef>
                <a:spcPts val="8"/>
              </a:spcBef>
            </a:pPr>
            <a:r>
              <a:rPr sz="2183" b="1" spc="-8" dirty="0">
                <a:solidFill>
                  <a:srgbClr val="FF7800"/>
                </a:solidFill>
                <a:latin typeface="Calibri"/>
                <a:cs typeface="Calibri"/>
              </a:rPr>
              <a:t>});</a:t>
            </a:r>
            <a:endParaRPr sz="2183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957795" y="936715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469904" y="10103534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99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24963" y="4699417"/>
            <a:ext cx="8028887" cy="169762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2183" spc="-23" dirty="0">
                <a:solidFill>
                  <a:srgbClr val="AEABAB"/>
                </a:solidFill>
                <a:latin typeface="Calibri"/>
                <a:cs typeface="Calibri"/>
              </a:rPr>
              <a:t>//Ou</a:t>
            </a:r>
            <a:r>
              <a:rPr sz="2183" spc="-16" dirty="0">
                <a:solidFill>
                  <a:srgbClr val="AEABAB"/>
                </a:solidFill>
                <a:latin typeface="Calibri"/>
                <a:cs typeface="Calibri"/>
              </a:rPr>
              <a:t> bien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spc="-31" dirty="0">
                <a:solidFill>
                  <a:srgbClr val="555555"/>
                </a:solidFill>
                <a:latin typeface="Calibri"/>
                <a:cs typeface="Calibri"/>
              </a:rPr>
              <a:t>monTableau.</a:t>
            </a:r>
            <a:r>
              <a:rPr sz="2183" b="1" spc="-31" dirty="0">
                <a:solidFill>
                  <a:srgbClr val="FF7800"/>
                </a:solidFill>
                <a:latin typeface="Calibri"/>
                <a:cs typeface="Calibri"/>
              </a:rPr>
              <a:t>forEach</a:t>
            </a:r>
            <a:r>
              <a:rPr sz="2183" b="1" spc="1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183" b="1" spc="-8" dirty="0">
                <a:solidFill>
                  <a:srgbClr val="FF7800"/>
                </a:solidFill>
                <a:latin typeface="Calibri"/>
                <a:cs typeface="Calibri"/>
              </a:rPr>
              <a:t>(</a:t>
            </a:r>
            <a:r>
              <a:rPr sz="2183" b="1" spc="-16" dirty="0">
                <a:solidFill>
                  <a:srgbClr val="FF7800"/>
                </a:solidFill>
                <a:latin typeface="Calibri"/>
                <a:cs typeface="Calibri"/>
              </a:rPr>
              <a:t> function</a:t>
            </a:r>
            <a:r>
              <a:rPr sz="2183" b="1" spc="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183" b="1" spc="-8" dirty="0">
                <a:solidFill>
                  <a:srgbClr val="FF7800"/>
                </a:solidFill>
                <a:latin typeface="Calibri"/>
                <a:cs typeface="Calibri"/>
              </a:rPr>
              <a:t>(</a:t>
            </a:r>
            <a:r>
              <a:rPr sz="2183" b="1" spc="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monElement)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b="1" spc="-8" dirty="0">
                <a:solidFill>
                  <a:srgbClr val="FF7800"/>
                </a:solidFill>
                <a:latin typeface="Calibri"/>
                <a:cs typeface="Calibri"/>
              </a:rPr>
              <a:t>{</a:t>
            </a:r>
            <a:endParaRPr sz="2183">
              <a:latin typeface="Calibri"/>
              <a:cs typeface="Calibri"/>
            </a:endParaRPr>
          </a:p>
          <a:p>
            <a:pPr marL="732668"/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//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monElement</a:t>
            </a:r>
            <a:r>
              <a:rPr sz="2183" spc="17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2183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d'accéder</a:t>
            </a:r>
            <a:r>
              <a:rPr sz="2183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218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l'élément</a:t>
            </a:r>
            <a:r>
              <a:rPr sz="2183" spc="13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courant</a:t>
            </a:r>
            <a:r>
              <a:rPr sz="2183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2183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endParaRPr sz="2183">
              <a:latin typeface="Calibri"/>
              <a:cs typeface="Calibri"/>
            </a:endParaRPr>
          </a:p>
          <a:p>
            <a:pPr marL="19802"/>
            <a:r>
              <a:rPr sz="2183" b="1" spc="-8" dirty="0">
                <a:solidFill>
                  <a:srgbClr val="FF7800"/>
                </a:solidFill>
                <a:latin typeface="Calibri"/>
                <a:cs typeface="Calibri"/>
              </a:rPr>
              <a:t>});</a:t>
            </a:r>
            <a:endParaRPr sz="2183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145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84553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75230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50159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35509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8898" y="656299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241056" y="7198148"/>
            <a:ext cx="7543728" cy="1000049"/>
          </a:xfrm>
          <a:prstGeom prst="rect">
            <a:avLst/>
          </a:prstGeom>
        </p:spPr>
        <p:txBody>
          <a:bodyPr vert="horz" wrap="square" lIns="0" tIns="198024" rIns="0" bIns="0" rtlCol="0">
            <a:spAutoFit/>
          </a:bodyPr>
          <a:lstStyle/>
          <a:p>
            <a:pPr marL="19802">
              <a:spcBef>
                <a:spcPts val="1559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Modifier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un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élément</a:t>
            </a:r>
            <a:r>
              <a:rPr sz="2495" b="1" spc="-94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du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tableau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037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modifier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d’un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directement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indice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2016" y="5884928"/>
            <a:ext cx="15722123" cy="106476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6437" rIns="0" bIns="0" rtlCol="0">
            <a:spAutoFit/>
          </a:bodyPr>
          <a:lstStyle/>
          <a:p>
            <a:pPr marL="142573" marR="11734570">
              <a:spcBef>
                <a:spcPts val="444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unshift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22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[22,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'A',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'B'];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42016" y="3779535"/>
            <a:ext cx="15722123" cy="1155471"/>
          </a:xfrm>
          <a:custGeom>
            <a:avLst/>
            <a:gdLst/>
            <a:ahLst/>
            <a:cxnLst/>
            <a:rect l="l" t="t" r="r" b="b"/>
            <a:pathLst>
              <a:path w="10083165" h="741044">
                <a:moveTo>
                  <a:pt x="0" y="740663"/>
                </a:moveTo>
                <a:lnTo>
                  <a:pt x="10082784" y="740663"/>
                </a:lnTo>
                <a:lnTo>
                  <a:pt x="10082784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4" name="object 14"/>
          <p:cNvSpPr txBox="1"/>
          <p:nvPr/>
        </p:nvSpPr>
        <p:spPr>
          <a:xfrm>
            <a:off x="1241055" y="2506042"/>
            <a:ext cx="8382360" cy="3093504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Ajouter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un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élément</a:t>
            </a:r>
            <a:r>
              <a:rPr sz="2495" b="1" spc="-94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un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tableau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637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push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ajoute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fin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55555"/>
              </a:buClr>
              <a:buFont typeface="Arial MT"/>
              <a:buChar char="•"/>
            </a:pPr>
            <a:endParaRPr sz="2807">
              <a:latin typeface="Calibri"/>
              <a:cs typeface="Calibri"/>
            </a:endParaRPr>
          </a:p>
          <a:p>
            <a:pPr marL="543561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543561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push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543561">
              <a:spcBef>
                <a:spcPts val="8"/>
              </a:spcBef>
              <a:tabLst>
                <a:tab pos="4222742" algn="l"/>
              </a:tabLst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	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['A',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'B',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'C']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47"/>
              </a:spcBef>
            </a:pPr>
            <a:endParaRPr sz="3040">
              <a:latin typeface="Consolas"/>
              <a:cs typeface="Consolas"/>
            </a:endParaRPr>
          </a:p>
          <a:p>
            <a:pPr marL="285146" indent="-266335">
              <a:spcBef>
                <a:spcPts val="8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unshift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ajoute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début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953042" y="9676016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8465152" y="9672663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100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42016" y="8418052"/>
            <a:ext cx="15722123" cy="139969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42573">
              <a:spcBef>
                <a:spcPts val="437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>
              <a:tabLst>
                <a:tab pos="3207898" algn="l"/>
              </a:tabLst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spc="3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';	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Modifie</a:t>
            </a:r>
            <a:r>
              <a:rPr sz="2183" i="1" spc="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2183" i="1" spc="-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première</a:t>
            </a:r>
            <a:r>
              <a:rPr sz="2183" i="1" spc="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case</a:t>
            </a:r>
            <a:endParaRPr sz="2183">
              <a:latin typeface="Consolas"/>
              <a:cs typeface="Consolas"/>
            </a:endParaRPr>
          </a:p>
          <a:p>
            <a:pPr marL="142573">
              <a:tabLst>
                <a:tab pos="3146512" algn="l"/>
              </a:tabLst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4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spc="3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';	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ajoute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un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élément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dans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l’indice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4</a:t>
            </a:r>
            <a:endParaRPr sz="2183">
              <a:latin typeface="Consolas"/>
              <a:cs typeface="Consolas"/>
            </a:endParaRPr>
          </a:p>
          <a:p>
            <a:pPr marL="142573">
              <a:tabLst>
                <a:tab pos="3669281" algn="l"/>
              </a:tabLst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	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['A',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'B',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'C',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empty,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'E']</a:t>
            </a:r>
            <a:endParaRPr sz="2183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47" y="21167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994" y="2292575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9453" y="8083252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53170" y="558181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89036" y="743531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20645" y="664321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974789" y="9684038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8486899" y="9680685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101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62803" y="2514064"/>
            <a:ext cx="6050626" cy="89803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Supprimer</a:t>
            </a:r>
            <a:r>
              <a:rPr sz="2495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un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élément</a:t>
            </a:r>
            <a:r>
              <a:rPr sz="2495" b="1" spc="-10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du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tableau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637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pop()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supprime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dernier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2802" y="5281453"/>
            <a:ext cx="6164490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shift()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supprime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2803" y="7315472"/>
            <a:ext cx="10777461" cy="899651"/>
          </a:xfrm>
          <a:prstGeom prst="rect">
            <a:avLst/>
          </a:prstGeom>
        </p:spPr>
        <p:txBody>
          <a:bodyPr vert="horz" wrap="square" lIns="0" tIns="168320" rIns="0" bIns="0" rtlCol="0">
            <a:spAutoFit/>
          </a:bodyPr>
          <a:lstStyle/>
          <a:p>
            <a:pPr marL="285146" indent="-266335">
              <a:spcBef>
                <a:spcPts val="1325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splice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()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 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162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paramètre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l'indice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duquel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supprimer,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second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d'éléments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supprimer.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3763" y="3725774"/>
            <a:ext cx="15722123" cy="106076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2476" rIns="0" bIns="0" rtlCol="0">
            <a:spAutoFit/>
          </a:bodyPr>
          <a:lstStyle/>
          <a:p>
            <a:pPr marL="142573">
              <a:spcBef>
                <a:spcPts val="413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pop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>
              <a:spcBef>
                <a:spcPts val="8"/>
              </a:spcBef>
              <a:tabLst>
                <a:tab pos="3669281" algn="l"/>
              </a:tabLst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	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 Retourne</a:t>
            </a:r>
            <a:r>
              <a:rPr sz="2183" i="1" spc="-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['A',</a:t>
            </a:r>
            <a:r>
              <a:rPr sz="2183" i="1" spc="-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'B'];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63763" y="5897703"/>
            <a:ext cx="15722123" cy="1065764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42573" marR="10965269">
              <a:spcBef>
                <a:spcPts val="452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 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shift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['B',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'C'];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3763" y="8459342"/>
            <a:ext cx="15722123" cy="1066764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8417" rIns="0" bIns="0" rtlCol="0">
            <a:spAutoFit/>
          </a:bodyPr>
          <a:lstStyle/>
          <a:p>
            <a:pPr marL="142573">
              <a:spcBef>
                <a:spcPts val="460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splice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1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1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2183">
              <a:latin typeface="Consolas"/>
              <a:cs typeface="Consolas"/>
            </a:endParaRPr>
          </a:p>
          <a:p>
            <a:pPr marL="142573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['A',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'C'];</a:t>
            </a:r>
            <a:endParaRPr sz="2183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8898" y="643154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953042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8465152" y="965951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102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41056" y="2492897"/>
            <a:ext cx="10276460" cy="89803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Trier</a:t>
            </a:r>
            <a:r>
              <a:rPr sz="2495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un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tableau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637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sort()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ordre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alphabétique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(elle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même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nature)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1055" y="5260286"/>
            <a:ext cx="6164490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reverse()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Inverse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l'ordre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(sans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tri)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1055" y="7185003"/>
            <a:ext cx="9915066" cy="1000049"/>
          </a:xfrm>
          <a:prstGeom prst="rect">
            <a:avLst/>
          </a:prstGeom>
        </p:spPr>
        <p:txBody>
          <a:bodyPr vert="horz" wrap="square" lIns="0" tIns="198024" rIns="0" bIns="0" rtlCol="0">
            <a:spAutoFit/>
          </a:bodyPr>
          <a:lstStyle/>
          <a:p>
            <a:pPr marL="19802">
              <a:spcBef>
                <a:spcPts val="1559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Recherche</a:t>
            </a:r>
            <a:r>
              <a:rPr sz="2495" b="1" spc="-94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un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élément</a:t>
            </a:r>
            <a:r>
              <a:rPr sz="2495" b="1" spc="-13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dans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le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tableau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037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findIndex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()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l’indice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 du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tableau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remplit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condition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2016" y="5943071"/>
            <a:ext cx="15722123" cy="106176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3467" rIns="0" bIns="0" rtlCol="0">
            <a:spAutoFit/>
          </a:bodyPr>
          <a:lstStyle/>
          <a:p>
            <a:pPr marL="142573">
              <a:spcBef>
                <a:spcPts val="421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reverse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['C',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'B',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'A'];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2016" y="3756886"/>
            <a:ext cx="15722123" cy="106376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42573">
              <a:spcBef>
                <a:spcPts val="437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E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sort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2573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['A',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'D',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'E']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2016" y="8262328"/>
            <a:ext cx="15722123" cy="173761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750490" marR="11425662" indent="-608907">
              <a:spcBef>
                <a:spcPts val="452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findC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 {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return</a:t>
            </a:r>
            <a:r>
              <a:rPr sz="2183" spc="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===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';</a:t>
            </a:r>
            <a:endParaRPr sz="2183">
              <a:latin typeface="Consolas"/>
              <a:cs typeface="Consolas"/>
            </a:endParaRPr>
          </a:p>
          <a:p>
            <a:pPr marL="446531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 marL="446531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D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446531">
              <a:tabLst>
                <a:tab pos="4592047" algn="l"/>
              </a:tabLst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findIndex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findC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	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2,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l'indice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du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premier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C</a:t>
            </a:r>
            <a:endParaRPr sz="2183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6" y="-23395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73" y="2248013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432" y="8038690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5149" y="513619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81015" y="698969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2624" y="619759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966768" y="9639476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8478878" y="9636123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112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54782" y="2469501"/>
            <a:ext cx="16504318" cy="2984564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expressions</a:t>
            </a:r>
            <a:r>
              <a:rPr sz="2495" b="1" spc="-11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régulières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(regex)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637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expressions</a:t>
            </a:r>
            <a:r>
              <a:rPr sz="1871" spc="13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régulières</a:t>
            </a:r>
            <a:r>
              <a:rPr sz="187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Regular</a:t>
            </a:r>
            <a:r>
              <a:rPr sz="1871" b="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Expressions</a:t>
            </a:r>
            <a:r>
              <a:rPr sz="1871" b="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871" b="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Regex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patrons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(exprimés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combinaisons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caractères)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d’effectuer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endParaRPr sz="1871">
              <a:latin typeface="Calibri"/>
              <a:cs typeface="Calibri"/>
            </a:endParaRPr>
          </a:p>
          <a:p>
            <a:pPr marL="285146">
              <a:spcBef>
                <a:spcPts val="265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recherche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remplacement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texte.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162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expressions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régulières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RegExp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Object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possédant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méthodes.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83">
              <a:latin typeface="Calibri"/>
              <a:cs typeface="Calibri"/>
            </a:endParaRPr>
          </a:p>
          <a:p>
            <a:pPr>
              <a:spcBef>
                <a:spcPts val="78"/>
              </a:spcBef>
            </a:pPr>
            <a:endParaRPr sz="1559">
              <a:latin typeface="Calibri"/>
              <a:cs typeface="Calibri"/>
            </a:endParaRPr>
          </a:p>
          <a:p>
            <a:pPr marL="19802"/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162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expression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régulière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entourer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patron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(pattern)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caractères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(/)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4781" y="6863263"/>
            <a:ext cx="5627845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utilisant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constructeur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RegExp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2555" y="5819871"/>
            <a:ext cx="6848663" cy="392912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6435" rIns="0" bIns="0" rtlCol="0">
            <a:spAutoFit/>
          </a:bodyPr>
          <a:lstStyle/>
          <a:p>
            <a:pPr marL="1885135">
              <a:spcBef>
                <a:spcPts val="443"/>
              </a:spcBef>
              <a:tabLst>
                <a:tab pos="3415817" algn="l"/>
              </a:tabLst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Expr	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/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ofppt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/;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62555" y="7545059"/>
            <a:ext cx="6848663" cy="391914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algn="ctr">
              <a:spcBef>
                <a:spcPts val="437"/>
              </a:spcBef>
              <a:tabLst>
                <a:tab pos="1534643" algn="l"/>
              </a:tabLst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Expr	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new RegExp(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ofppt</a:t>
            </a:r>
            <a:r>
              <a:rPr sz="2183" spc="-8" dirty="0">
                <a:solidFill>
                  <a:srgbClr val="555555"/>
                </a:solidFill>
                <a:latin typeface="Calibri"/>
                <a:cs typeface="Calibri"/>
              </a:rPr>
              <a:t>’)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8898" y="643154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53042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8465152" y="965951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113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41056" y="2492897"/>
            <a:ext cx="9078414" cy="89803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expressions</a:t>
            </a:r>
            <a:r>
              <a:rPr sz="2495" b="1" spc="-11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régulières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(regex)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utilisées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expressions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régulières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listées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ci-dessous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94390"/>
              </p:ext>
            </p:extLst>
          </p:nvPr>
        </p:nvGraphicFramePr>
        <p:xfrm>
          <a:off x="1908337" y="3842828"/>
          <a:ext cx="15155773" cy="46028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5593"/>
                <a:gridCol w="12910180"/>
              </a:tblGrid>
              <a:tr h="56119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Méthode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</a:tr>
              <a:tr h="505357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exec()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80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Cherche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correspondance</a:t>
                      </a:r>
                      <a:r>
                        <a:rPr sz="1900" spc="7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(match)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d’un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pattern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caractères.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Retourne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tableau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null.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80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0515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900" b="1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test()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80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Cherche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correspondance</a:t>
                      </a:r>
                      <a:r>
                        <a:rPr sz="1900" spc="7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(match)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d’un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pattern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caractères.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Retourne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false.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80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0515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match()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80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Retourne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tableau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contenant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toutes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correspondances.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80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0515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matchAll()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80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Retourne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itérateur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contenant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toutes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correspondances.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802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0515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search()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90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9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Teste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correspondance</a:t>
                      </a:r>
                      <a:r>
                        <a:rPr sz="1900" spc="7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caractères.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Retourne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-1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l'index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correspondance.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90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0515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replace()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90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Cherche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correspondance</a:t>
                      </a:r>
                      <a:r>
                        <a:rPr sz="1900" spc="7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remplace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sous-chaîne.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90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05357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replaceAll()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90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Recherche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toutes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correspondances</a:t>
                      </a:r>
                      <a:r>
                        <a:rPr sz="1900" spc="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remplace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sous-chaînes.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90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0515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split()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90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Décompose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tableau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sous-chaînes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selon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expression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régulière.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901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342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68066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58743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33672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19022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8898" y="639812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953042" y="9659529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8465152" y="9656176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114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41056" y="2335352"/>
            <a:ext cx="10191310" cy="1056690"/>
          </a:xfrm>
          <a:prstGeom prst="rect">
            <a:avLst/>
          </a:prstGeom>
        </p:spPr>
        <p:txBody>
          <a:bodyPr vert="horz" wrap="square" lIns="0" tIns="228718" rIns="0" bIns="0" rtlCol="0">
            <a:spAutoFit/>
          </a:bodyPr>
          <a:lstStyle/>
          <a:p>
            <a:pPr marL="19802">
              <a:spcBef>
                <a:spcPts val="1801"/>
              </a:spcBef>
            </a:pP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Modificateurs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d'expressions</a:t>
            </a:r>
            <a:r>
              <a:rPr sz="2495" b="1" spc="-10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régulières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21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modificateurs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effectuer</a:t>
            </a: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recherches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globales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insensibles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casse 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1056" y="5876237"/>
            <a:ext cx="5296154" cy="998049"/>
          </a:xfrm>
          <a:prstGeom prst="rect">
            <a:avLst/>
          </a:prstGeom>
        </p:spPr>
        <p:txBody>
          <a:bodyPr vert="horz" wrap="square" lIns="0" tIns="196044" rIns="0" bIns="0" rtlCol="0">
            <a:spAutoFit/>
          </a:bodyPr>
          <a:lstStyle/>
          <a:p>
            <a:pPr marL="19802">
              <a:spcBef>
                <a:spcPts val="154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Qua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n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t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i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f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i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c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at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eu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r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s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'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e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xp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r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ess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i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ons</a:t>
            </a:r>
            <a:r>
              <a:rPr sz="2495" b="1" spc="-14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r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égu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li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è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r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es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0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quantificateurs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définissent les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quantités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874191"/>
              </p:ext>
            </p:extLst>
          </p:nvPr>
        </p:nvGraphicFramePr>
        <p:xfrm>
          <a:off x="11692332" y="3064418"/>
          <a:ext cx="1964399" cy="2138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4399"/>
              </a:tblGrid>
              <a:tr h="57030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Modificateur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396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</a:tr>
              <a:tr h="52278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089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227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089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2278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18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3712"/>
              </p:ext>
            </p:extLst>
          </p:nvPr>
        </p:nvGraphicFramePr>
        <p:xfrm>
          <a:off x="2471933" y="7293819"/>
          <a:ext cx="14029016" cy="213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5885"/>
                <a:gridCol w="12013131"/>
              </a:tblGrid>
              <a:tr h="570309"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Expression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59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59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</a:tr>
              <a:tr h="522782"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n+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28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Correspond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contenant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moins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caractère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28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22802"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n*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28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Correspond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toute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contenant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zéro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plusieurs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occurrences</a:t>
                      </a:r>
                      <a:r>
                        <a:rPr sz="1900" spc="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caractère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28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22784"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n?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28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Correspond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contenant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zéro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occurrence</a:t>
                      </a:r>
                      <a:r>
                        <a:rPr sz="1900" spc="7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caractère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28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8898" y="643154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953042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8465152" y="965951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115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41056" y="2492897"/>
            <a:ext cx="6502121" cy="89803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Modèles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d'expressions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régulières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crochets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rechercher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plage 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caractères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1056" y="5879578"/>
            <a:ext cx="7306099" cy="998049"/>
          </a:xfrm>
          <a:prstGeom prst="rect">
            <a:avLst/>
          </a:prstGeom>
        </p:spPr>
        <p:txBody>
          <a:bodyPr vert="horz" wrap="square" lIns="0" tIns="196044" rIns="0" bIns="0" rtlCol="0">
            <a:spAutoFit/>
          </a:bodyPr>
          <a:lstStyle/>
          <a:p>
            <a:pPr marL="19802">
              <a:spcBef>
                <a:spcPts val="154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95" b="1" spc="-10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métacaractères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0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métacaractères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 des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caractères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signification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particulière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964613"/>
              </p:ext>
            </p:extLst>
          </p:nvPr>
        </p:nvGraphicFramePr>
        <p:xfrm>
          <a:off x="3511165" y="3699459"/>
          <a:ext cx="11958675" cy="2138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0357"/>
                <a:gridCol w="9188318"/>
              </a:tblGrid>
              <a:tr h="57030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Modificateur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4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4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</a:tr>
              <a:tr h="522782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[abc]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18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Trouver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l'un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caractères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crochets</a:t>
                      </a:r>
                      <a:r>
                        <a:rPr sz="1900" spc="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aseline="2314" dirty="0">
                          <a:solidFill>
                            <a:srgbClr val="555555"/>
                          </a:solidFill>
                          <a:latin typeface="Wingdings"/>
                          <a:cs typeface="Wingdings"/>
                        </a:rPr>
                        <a:t></a:t>
                      </a:r>
                      <a:r>
                        <a:rPr sz="2800" spc="-75" baseline="2314" dirty="0">
                          <a:solidFill>
                            <a:srgbClr val="55555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18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22784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[0-9]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18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Trouver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l'un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chiffres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les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crochets</a:t>
                      </a:r>
                      <a:r>
                        <a:rPr sz="1900" spc="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aseline="2314" dirty="0">
                          <a:solidFill>
                            <a:srgbClr val="555555"/>
                          </a:solidFill>
                          <a:latin typeface="Wingdings"/>
                          <a:cs typeface="Wingdings"/>
                        </a:rPr>
                        <a:t></a:t>
                      </a:r>
                      <a:r>
                        <a:rPr sz="2800" spc="-75" baseline="2314" dirty="0">
                          <a:solidFill>
                            <a:srgbClr val="55555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0,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1,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2,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…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18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22782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(x|y)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18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Trouvez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l'une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alternatives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séparées par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| </a:t>
                      </a:r>
                      <a:r>
                        <a:rPr sz="2800" baseline="2314" dirty="0">
                          <a:solidFill>
                            <a:srgbClr val="555555"/>
                          </a:solidFill>
                          <a:latin typeface="Wingdings"/>
                          <a:cs typeface="Wingdings"/>
                        </a:rPr>
                        <a:t></a:t>
                      </a:r>
                      <a:r>
                        <a:rPr sz="2800" spc="-52" baseline="2314" dirty="0">
                          <a:solidFill>
                            <a:srgbClr val="55555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y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18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22893"/>
              </p:ext>
            </p:extLst>
          </p:nvPr>
        </p:nvGraphicFramePr>
        <p:xfrm>
          <a:off x="2530945" y="7118939"/>
          <a:ext cx="13919113" cy="2661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043"/>
                <a:gridCol w="11919070"/>
              </a:tblGrid>
              <a:tr h="57030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Expression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59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59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</a:tr>
              <a:tr h="522782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\d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28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Trouver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9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chiffre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28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22802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\s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28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Trouver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caractère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d'espacement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28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22784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\b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28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Trouver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correspondance</a:t>
                      </a:r>
                      <a:r>
                        <a:rPr sz="1900" spc="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début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la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fin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mot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\bMOT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MOT\b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28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22784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\uxxxx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28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Trouver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caractère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Unicode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spécifié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le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hexadécimal</a:t>
                      </a:r>
                      <a:r>
                        <a:rPr sz="19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xxxx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28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188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53" y="2300596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706" y="8091273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66202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51552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8898" y="672342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16" dirty="0">
                <a:solidFill>
                  <a:srgbClr val="FF7800"/>
                </a:solidFill>
              </a:rPr>
              <a:t>Création</a:t>
            </a:r>
            <a:r>
              <a:rPr sz="2495" spc="-31" dirty="0">
                <a:solidFill>
                  <a:srgbClr val="FF7800"/>
                </a:solidFill>
              </a:rPr>
              <a:t> d’objet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241056" y="2522085"/>
            <a:ext cx="11323016" cy="89803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Création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d’objet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avec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syntaxe</a:t>
            </a:r>
            <a:r>
              <a:rPr sz="2495" b="1" spc="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littérale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syntaxe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littérale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consiste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définissant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l'intérieur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paire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d'accolades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4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{ ...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} 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76067" y="4033207"/>
            <a:ext cx="7704127" cy="2832735"/>
          </a:xfrm>
          <a:custGeom>
            <a:avLst/>
            <a:gdLst/>
            <a:ahLst/>
            <a:cxnLst/>
            <a:rect l="l" t="t" r="r" b="b"/>
            <a:pathLst>
              <a:path w="4940935" h="1816735">
                <a:moveTo>
                  <a:pt x="0" y="1816607"/>
                </a:moveTo>
                <a:lnTo>
                  <a:pt x="4940808" y="1816607"/>
                </a:lnTo>
                <a:lnTo>
                  <a:pt x="4940808" y="0"/>
                </a:lnTo>
                <a:lnTo>
                  <a:pt x="0" y="0"/>
                </a:lnTo>
                <a:lnTo>
                  <a:pt x="0" y="1816607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3" name="object 13"/>
          <p:cNvSpPr txBox="1"/>
          <p:nvPr/>
        </p:nvSpPr>
        <p:spPr>
          <a:xfrm>
            <a:off x="4679408" y="4403037"/>
            <a:ext cx="1247552" cy="690846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 marL="990">
              <a:spcBef>
                <a:spcPts val="148"/>
              </a:spcBef>
            </a:pP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va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l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eu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r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1,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va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l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eu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r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2,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9409" y="5401673"/>
            <a:ext cx="2782238" cy="690846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 marL="990">
              <a:spcBef>
                <a:spcPts val="148"/>
              </a:spcBef>
            </a:pP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...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555555"/>
                </a:solidFill>
                <a:latin typeface="Consolas"/>
                <a:cs typeface="Consolas"/>
              </a:rPr>
              <a:t>*/)</a:t>
            </a:r>
            <a:r>
              <a:rPr sz="2183" spc="-39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{…</a:t>
            </a:r>
            <a:r>
              <a:rPr sz="2183" spc="8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//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 ..},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...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 */)</a:t>
            </a:r>
            <a:r>
              <a:rPr sz="2183" spc="-39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{…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//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 ...}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6742" y="4070831"/>
            <a:ext cx="3127789" cy="2705398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b="1" spc="-8" dirty="0">
                <a:solidFill>
                  <a:srgbClr val="0058A0"/>
                </a:solidFill>
                <a:latin typeface="Consolas"/>
                <a:cs typeface="Consolas"/>
              </a:rPr>
              <a:t>const</a:t>
            </a:r>
            <a:r>
              <a:rPr sz="2183" b="1" dirty="0">
                <a:solidFill>
                  <a:srgbClr val="0058A0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monObjet</a:t>
            </a:r>
            <a:r>
              <a:rPr sz="2183" spc="8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b="1" spc="-8" dirty="0">
                <a:solidFill>
                  <a:srgbClr val="0058A0"/>
                </a:solidFill>
                <a:latin typeface="Consolas"/>
                <a:cs typeface="Consolas"/>
              </a:rPr>
              <a:t>=</a:t>
            </a:r>
            <a:r>
              <a:rPr sz="2183" b="1" spc="-31" dirty="0">
                <a:solidFill>
                  <a:srgbClr val="0058A0"/>
                </a:solidFill>
                <a:latin typeface="Consolas"/>
                <a:cs typeface="Consolas"/>
              </a:rPr>
              <a:t> </a:t>
            </a:r>
            <a:r>
              <a:rPr sz="2183" b="1" spc="-8" dirty="0">
                <a:solidFill>
                  <a:srgbClr val="0058A0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1425732"/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prop</a:t>
            </a:r>
            <a:r>
              <a:rPr sz="2183" spc="23" dirty="0">
                <a:solidFill>
                  <a:srgbClr val="555555"/>
                </a:solidFill>
                <a:latin typeface="Consolas"/>
                <a:cs typeface="Consolas"/>
              </a:rPr>
              <a:t>r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ie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t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e1:</a:t>
            </a:r>
            <a:endParaRPr sz="2183">
              <a:latin typeface="Consolas"/>
              <a:cs typeface="Consolas"/>
            </a:endParaRPr>
          </a:p>
          <a:p>
            <a:pPr marL="1425732">
              <a:spcBef>
                <a:spcPts val="8"/>
              </a:spcBef>
            </a:pP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prop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r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ie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t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e2:</a:t>
            </a:r>
            <a:endParaRPr sz="2183">
              <a:latin typeface="Consolas"/>
              <a:cs typeface="Consolas"/>
            </a:endParaRPr>
          </a:p>
          <a:p>
            <a:pPr marL="1425732" marR="7921"/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//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... 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,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meth</a:t>
            </a:r>
            <a:r>
              <a:rPr sz="2183" spc="23" dirty="0">
                <a:solidFill>
                  <a:srgbClr val="555555"/>
                </a:solidFill>
                <a:latin typeface="Consolas"/>
                <a:cs typeface="Consolas"/>
              </a:rPr>
              <a:t>o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de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1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(/*  meth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o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de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2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(/*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//</a:t>
            </a:r>
            <a:r>
              <a:rPr sz="2183" spc="-94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...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b="1" spc="-8" dirty="0">
                <a:solidFill>
                  <a:srgbClr val="0058A0"/>
                </a:solidFill>
                <a:latin typeface="Consolas"/>
                <a:cs typeface="Consolas"/>
              </a:rPr>
              <a:t>};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4701" y="3619337"/>
            <a:ext cx="922792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25561" y="4047464"/>
            <a:ext cx="7861556" cy="4420018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2476" rIns="0" bIns="0" rtlCol="0">
            <a:spAutoFit/>
          </a:bodyPr>
          <a:lstStyle/>
          <a:p>
            <a:pPr marL="748508" marR="4176208" indent="-608907">
              <a:spcBef>
                <a:spcPts val="413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const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telephone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marque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2183" spc="-7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SmartF22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',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prix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2183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400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endParaRPr sz="2183">
              <a:latin typeface="Consolas"/>
              <a:cs typeface="Consolas"/>
            </a:endParaRPr>
          </a:p>
          <a:p>
            <a:pPr marL="748508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stock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2183" spc="-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200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endParaRPr sz="2183">
              <a:latin typeface="Consolas"/>
              <a:cs typeface="Consolas"/>
            </a:endParaRPr>
          </a:p>
          <a:p>
            <a:pPr marL="748508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ref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'SmartPhone2022',</a:t>
            </a:r>
            <a:endParaRPr sz="2183">
              <a:latin typeface="Consolas"/>
              <a:cs typeface="Consolas"/>
            </a:endParaRPr>
          </a:p>
          <a:p>
            <a:pPr marL="748508"/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VerifierStock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()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1566324" marR="1067319" indent="-47524">
              <a:tabLst>
                <a:tab pos="3253442" algn="l"/>
                <a:tab pos="6628666" algn="l"/>
              </a:tabLst>
            </a:pP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2183" spc="3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this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stock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&gt;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spc="3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return</a:t>
            </a:r>
            <a:r>
              <a:rPr sz="2183" spc="3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9C5D27"/>
                </a:solidFill>
                <a:latin typeface="Consolas"/>
                <a:cs typeface="Consolas"/>
              </a:rPr>
              <a:t>true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;}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else</a:t>
            </a:r>
            <a:r>
              <a:rPr sz="2183" spc="3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	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ret</a:t>
            </a:r>
            <a:r>
              <a:rPr sz="2183" spc="31" dirty="0">
                <a:solidFill>
                  <a:srgbClr val="4A69C5"/>
                </a:solidFill>
                <a:latin typeface="Consolas"/>
                <a:cs typeface="Consolas"/>
              </a:rPr>
              <a:t>u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rn</a:t>
            </a:r>
            <a:r>
              <a:rPr sz="2183" spc="47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fal</a:t>
            </a:r>
            <a:r>
              <a:rPr sz="2183" spc="31" dirty="0">
                <a:solidFill>
                  <a:srgbClr val="9C5D27"/>
                </a:solidFill>
                <a:latin typeface="Consolas"/>
                <a:cs typeface="Consolas"/>
              </a:rPr>
              <a:t>s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e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	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 marL="748508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 marL="140593">
              <a:spcBef>
                <a:spcPts val="8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 marL="140593"/>
            <a:r>
              <a:rPr sz="2183" b="1" spc="-8" dirty="0">
                <a:solidFill>
                  <a:srgbClr val="777777"/>
                </a:solidFill>
                <a:latin typeface="Consolas"/>
                <a:cs typeface="Consolas"/>
              </a:rPr>
              <a:t>Test</a:t>
            </a:r>
            <a:r>
              <a:rPr sz="2183" b="1" spc="-7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b="1" spc="-8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endParaRPr sz="2183">
              <a:latin typeface="Consolas"/>
              <a:cs typeface="Consolas"/>
            </a:endParaRPr>
          </a:p>
          <a:p>
            <a:pPr marL="140593"/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console.log(telephone.marque);</a:t>
            </a:r>
            <a:r>
              <a:rPr sz="2183" spc="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//SmartF22</a:t>
            </a:r>
            <a:endParaRPr sz="2183">
              <a:latin typeface="Consolas"/>
              <a:cs typeface="Consolas"/>
            </a:endParaRPr>
          </a:p>
          <a:p>
            <a:pPr marL="140593"/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console.log(telephone.VerifierStock());</a:t>
            </a:r>
            <a:r>
              <a:rPr sz="2183" spc="7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//True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46356" y="3650229"/>
            <a:ext cx="998041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46357" y="8635289"/>
            <a:ext cx="7615016" cy="883693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 marR="7921" algn="just"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l’exemple,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l’objet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telephone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caractérisé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par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propriétés</a:t>
            </a:r>
            <a:r>
              <a:rPr sz="1871" spc="3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marque,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prix,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stock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ref.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possède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aussi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méthode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VerifierStock()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qui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True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si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stock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disponible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(&gt;0).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6879" y="7427141"/>
            <a:ext cx="1328740" cy="353922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2183" b="1" spc="-23" dirty="0">
                <a:solidFill>
                  <a:srgbClr val="FF7700"/>
                </a:solidFill>
                <a:latin typeface="Calibri"/>
                <a:cs typeface="Calibri"/>
              </a:rPr>
              <a:t>Remarques</a:t>
            </a:r>
            <a:endParaRPr sz="2183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62510" y="7779724"/>
            <a:ext cx="7339763" cy="1451517"/>
            <a:chOff x="1069276" y="4970716"/>
            <a:chExt cx="4707255" cy="930910"/>
          </a:xfrm>
        </p:grpSpPr>
        <p:sp>
          <p:nvSpPr>
            <p:cNvPr id="22" name="object 22"/>
            <p:cNvSpPr/>
            <p:nvPr/>
          </p:nvSpPr>
          <p:spPr>
            <a:xfrm>
              <a:off x="1083563" y="4985003"/>
              <a:ext cx="4678680" cy="902335"/>
            </a:xfrm>
            <a:custGeom>
              <a:avLst/>
              <a:gdLst/>
              <a:ahLst/>
              <a:cxnLst/>
              <a:rect l="l" t="t" r="r" b="b"/>
              <a:pathLst>
                <a:path w="4678680" h="902335">
                  <a:moveTo>
                    <a:pt x="4678680" y="0"/>
                  </a:moveTo>
                  <a:lnTo>
                    <a:pt x="0" y="0"/>
                  </a:lnTo>
                  <a:lnTo>
                    <a:pt x="0" y="902208"/>
                  </a:lnTo>
                  <a:lnTo>
                    <a:pt x="4678680" y="902208"/>
                  </a:lnTo>
                  <a:lnTo>
                    <a:pt x="4678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3563" y="4985003"/>
              <a:ext cx="4678680" cy="902335"/>
            </a:xfrm>
            <a:custGeom>
              <a:avLst/>
              <a:gdLst/>
              <a:ahLst/>
              <a:cxnLst/>
              <a:rect l="l" t="t" r="r" b="b"/>
              <a:pathLst>
                <a:path w="4678680" h="902335">
                  <a:moveTo>
                    <a:pt x="0" y="902208"/>
                  </a:moveTo>
                  <a:lnTo>
                    <a:pt x="4678680" y="902208"/>
                  </a:lnTo>
                  <a:lnTo>
                    <a:pt x="4678680" y="0"/>
                  </a:lnTo>
                  <a:lnTo>
                    <a:pt x="0" y="0"/>
                  </a:lnTo>
                  <a:lnTo>
                    <a:pt x="0" y="902208"/>
                  </a:lnTo>
                  <a:close/>
                </a:path>
              </a:pathLst>
            </a:custGeom>
            <a:ln w="28574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43962" y="8206566"/>
            <a:ext cx="6886288" cy="883693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marR="7921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dont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fonction.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Son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rôle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comportement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(action)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l’objet.</a:t>
            </a:r>
            <a:endParaRPr sz="1871">
              <a:latin typeface="Calibri"/>
              <a:cs typeface="Calibri"/>
            </a:endParaRPr>
          </a:p>
          <a:p>
            <a:pPr marL="285146" indent="-266335"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lieu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const.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40023" y="7204969"/>
            <a:ext cx="1001012" cy="1019824"/>
            <a:chOff x="734186" y="4602105"/>
            <a:chExt cx="641985" cy="654050"/>
          </a:xfrm>
        </p:grpSpPr>
        <p:sp>
          <p:nvSpPr>
            <p:cNvPr id="26" name="object 26"/>
            <p:cNvSpPr/>
            <p:nvPr/>
          </p:nvSpPr>
          <p:spPr>
            <a:xfrm>
              <a:off x="734174" y="4602111"/>
              <a:ext cx="641985" cy="641985"/>
            </a:xfrm>
            <a:custGeom>
              <a:avLst/>
              <a:gdLst/>
              <a:ahLst/>
              <a:cxnLst/>
              <a:rect l="l" t="t" r="r" b="b"/>
              <a:pathLst>
                <a:path w="641985" h="641985">
                  <a:moveTo>
                    <a:pt x="641375" y="320890"/>
                  </a:moveTo>
                  <a:lnTo>
                    <a:pt x="637895" y="273481"/>
                  </a:lnTo>
                  <a:lnTo>
                    <a:pt x="627799" y="228219"/>
                  </a:lnTo>
                  <a:lnTo>
                    <a:pt x="611568" y="185623"/>
                  </a:lnTo>
                  <a:lnTo>
                    <a:pt x="589711" y="146164"/>
                  </a:lnTo>
                  <a:lnTo>
                    <a:pt x="562724" y="110363"/>
                  </a:lnTo>
                  <a:lnTo>
                    <a:pt x="531088" y="78714"/>
                  </a:lnTo>
                  <a:lnTo>
                    <a:pt x="495312" y="51701"/>
                  </a:lnTo>
                  <a:lnTo>
                    <a:pt x="455891" y="29832"/>
                  </a:lnTo>
                  <a:lnTo>
                    <a:pt x="413308" y="13589"/>
                  </a:lnTo>
                  <a:lnTo>
                    <a:pt x="368084" y="3479"/>
                  </a:lnTo>
                  <a:lnTo>
                    <a:pt x="320687" y="0"/>
                  </a:lnTo>
                  <a:lnTo>
                    <a:pt x="273304" y="3479"/>
                  </a:lnTo>
                  <a:lnTo>
                    <a:pt x="228079" y="13589"/>
                  </a:lnTo>
                  <a:lnTo>
                    <a:pt x="185496" y="29832"/>
                  </a:lnTo>
                  <a:lnTo>
                    <a:pt x="146075" y="51701"/>
                  </a:lnTo>
                  <a:lnTo>
                    <a:pt x="110299" y="78714"/>
                  </a:lnTo>
                  <a:lnTo>
                    <a:pt x="78663" y="110363"/>
                  </a:lnTo>
                  <a:lnTo>
                    <a:pt x="51676" y="146164"/>
                  </a:lnTo>
                  <a:lnTo>
                    <a:pt x="29806" y="185623"/>
                  </a:lnTo>
                  <a:lnTo>
                    <a:pt x="13589" y="228219"/>
                  </a:lnTo>
                  <a:lnTo>
                    <a:pt x="3479" y="273481"/>
                  </a:lnTo>
                  <a:lnTo>
                    <a:pt x="0" y="320890"/>
                  </a:lnTo>
                  <a:lnTo>
                    <a:pt x="3479" y="368312"/>
                  </a:lnTo>
                  <a:lnTo>
                    <a:pt x="13589" y="413575"/>
                  </a:lnTo>
                  <a:lnTo>
                    <a:pt x="29806" y="456184"/>
                  </a:lnTo>
                  <a:lnTo>
                    <a:pt x="51676" y="495630"/>
                  </a:lnTo>
                  <a:lnTo>
                    <a:pt x="78663" y="531431"/>
                  </a:lnTo>
                  <a:lnTo>
                    <a:pt x="110299" y="563079"/>
                  </a:lnTo>
                  <a:lnTo>
                    <a:pt x="146075" y="590092"/>
                  </a:lnTo>
                  <a:lnTo>
                    <a:pt x="185496" y="611974"/>
                  </a:lnTo>
                  <a:lnTo>
                    <a:pt x="228079" y="628205"/>
                  </a:lnTo>
                  <a:lnTo>
                    <a:pt x="273304" y="638314"/>
                  </a:lnTo>
                  <a:lnTo>
                    <a:pt x="320687" y="641794"/>
                  </a:lnTo>
                  <a:lnTo>
                    <a:pt x="368084" y="638314"/>
                  </a:lnTo>
                  <a:lnTo>
                    <a:pt x="413308" y="628205"/>
                  </a:lnTo>
                  <a:lnTo>
                    <a:pt x="455891" y="611974"/>
                  </a:lnTo>
                  <a:lnTo>
                    <a:pt x="495312" y="590092"/>
                  </a:lnTo>
                  <a:lnTo>
                    <a:pt x="531088" y="563079"/>
                  </a:lnTo>
                  <a:lnTo>
                    <a:pt x="562724" y="531431"/>
                  </a:lnTo>
                  <a:lnTo>
                    <a:pt x="589711" y="495630"/>
                  </a:lnTo>
                  <a:lnTo>
                    <a:pt x="611568" y="456184"/>
                  </a:lnTo>
                  <a:lnTo>
                    <a:pt x="627799" y="413575"/>
                  </a:lnTo>
                  <a:lnTo>
                    <a:pt x="637895" y="368312"/>
                  </a:lnTo>
                  <a:lnTo>
                    <a:pt x="641375" y="3208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862" y="4769978"/>
              <a:ext cx="314987" cy="26174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01751" y="4684305"/>
              <a:ext cx="574040" cy="571500"/>
            </a:xfrm>
            <a:custGeom>
              <a:avLst/>
              <a:gdLst/>
              <a:ahLst/>
              <a:cxnLst/>
              <a:rect l="l" t="t" r="r" b="b"/>
              <a:pathLst>
                <a:path w="574040" h="571500">
                  <a:moveTo>
                    <a:pt x="420763" y="149529"/>
                  </a:moveTo>
                  <a:lnTo>
                    <a:pt x="387870" y="117259"/>
                  </a:lnTo>
                  <a:lnTo>
                    <a:pt x="294373" y="117246"/>
                  </a:lnTo>
                  <a:lnTo>
                    <a:pt x="200901" y="117906"/>
                  </a:lnTo>
                  <a:lnTo>
                    <a:pt x="185813" y="120357"/>
                  </a:lnTo>
                  <a:lnTo>
                    <a:pt x="175158" y="127215"/>
                  </a:lnTo>
                  <a:lnTo>
                    <a:pt x="168821" y="138353"/>
                  </a:lnTo>
                  <a:lnTo>
                    <a:pt x="166712" y="153682"/>
                  </a:lnTo>
                  <a:lnTo>
                    <a:pt x="166789" y="304076"/>
                  </a:lnTo>
                  <a:lnTo>
                    <a:pt x="166281" y="404329"/>
                  </a:lnTo>
                  <a:lnTo>
                    <a:pt x="168935" y="418592"/>
                  </a:lnTo>
                  <a:lnTo>
                    <a:pt x="176555" y="430123"/>
                  </a:lnTo>
                  <a:lnTo>
                    <a:pt x="188163" y="437794"/>
                  </a:lnTo>
                  <a:lnTo>
                    <a:pt x="202780" y="440448"/>
                  </a:lnTo>
                  <a:lnTo>
                    <a:pt x="249288" y="439991"/>
                  </a:lnTo>
                  <a:lnTo>
                    <a:pt x="388785" y="439940"/>
                  </a:lnTo>
                  <a:lnTo>
                    <a:pt x="420128" y="408432"/>
                  </a:lnTo>
                  <a:lnTo>
                    <a:pt x="420344" y="295884"/>
                  </a:lnTo>
                  <a:lnTo>
                    <a:pt x="411314" y="306412"/>
                  </a:lnTo>
                  <a:lnTo>
                    <a:pt x="404495" y="317119"/>
                  </a:lnTo>
                  <a:lnTo>
                    <a:pt x="400469" y="328752"/>
                  </a:lnTo>
                  <a:lnTo>
                    <a:pt x="399846" y="342087"/>
                  </a:lnTo>
                  <a:lnTo>
                    <a:pt x="400659" y="358063"/>
                  </a:lnTo>
                  <a:lnTo>
                    <a:pt x="400583" y="374142"/>
                  </a:lnTo>
                  <a:lnTo>
                    <a:pt x="399122" y="416547"/>
                  </a:lnTo>
                  <a:lnTo>
                    <a:pt x="395325" y="419696"/>
                  </a:lnTo>
                  <a:lnTo>
                    <a:pt x="191389" y="419658"/>
                  </a:lnTo>
                  <a:lnTo>
                    <a:pt x="187820" y="416153"/>
                  </a:lnTo>
                  <a:lnTo>
                    <a:pt x="187210" y="142024"/>
                  </a:lnTo>
                  <a:lnTo>
                    <a:pt x="191439" y="137998"/>
                  </a:lnTo>
                  <a:lnTo>
                    <a:pt x="395287" y="137998"/>
                  </a:lnTo>
                  <a:lnTo>
                    <a:pt x="399542" y="141897"/>
                  </a:lnTo>
                  <a:lnTo>
                    <a:pt x="399846" y="197739"/>
                  </a:lnTo>
                  <a:lnTo>
                    <a:pt x="409956" y="186829"/>
                  </a:lnTo>
                  <a:lnTo>
                    <a:pt x="417042" y="175526"/>
                  </a:lnTo>
                  <a:lnTo>
                    <a:pt x="420751" y="163271"/>
                  </a:lnTo>
                  <a:lnTo>
                    <a:pt x="420763" y="149529"/>
                  </a:lnTo>
                  <a:close/>
                </a:path>
                <a:path w="574040" h="571500">
                  <a:moveTo>
                    <a:pt x="573455" y="291668"/>
                  </a:moveTo>
                  <a:lnTo>
                    <a:pt x="572033" y="256298"/>
                  </a:lnTo>
                  <a:lnTo>
                    <a:pt x="566178" y="234365"/>
                  </a:lnTo>
                  <a:lnTo>
                    <a:pt x="566331" y="282778"/>
                  </a:lnTo>
                  <a:lnTo>
                    <a:pt x="559142" y="328549"/>
                  </a:lnTo>
                  <a:lnTo>
                    <a:pt x="544283" y="371525"/>
                  </a:lnTo>
                  <a:lnTo>
                    <a:pt x="521462" y="411594"/>
                  </a:lnTo>
                  <a:lnTo>
                    <a:pt x="490347" y="448602"/>
                  </a:lnTo>
                  <a:lnTo>
                    <a:pt x="453301" y="480047"/>
                  </a:lnTo>
                  <a:lnTo>
                    <a:pt x="413245" y="503199"/>
                  </a:lnTo>
                  <a:lnTo>
                    <a:pt x="370319" y="518134"/>
                  </a:lnTo>
                  <a:lnTo>
                    <a:pt x="324675" y="524929"/>
                  </a:lnTo>
                  <a:lnTo>
                    <a:pt x="276466" y="523659"/>
                  </a:lnTo>
                  <a:lnTo>
                    <a:pt x="230454" y="514210"/>
                  </a:lnTo>
                  <a:lnTo>
                    <a:pt x="187363" y="496328"/>
                  </a:lnTo>
                  <a:lnTo>
                    <a:pt x="148297" y="470585"/>
                  </a:lnTo>
                  <a:lnTo>
                    <a:pt x="114338" y="437591"/>
                  </a:lnTo>
                  <a:lnTo>
                    <a:pt x="86588" y="397929"/>
                  </a:lnTo>
                  <a:lnTo>
                    <a:pt x="66141" y="352171"/>
                  </a:lnTo>
                  <a:lnTo>
                    <a:pt x="54089" y="300939"/>
                  </a:lnTo>
                  <a:lnTo>
                    <a:pt x="51371" y="256781"/>
                  </a:lnTo>
                  <a:lnTo>
                    <a:pt x="55778" y="213868"/>
                  </a:lnTo>
                  <a:lnTo>
                    <a:pt x="67538" y="172466"/>
                  </a:lnTo>
                  <a:lnTo>
                    <a:pt x="86906" y="132791"/>
                  </a:lnTo>
                  <a:lnTo>
                    <a:pt x="116052" y="91922"/>
                  </a:lnTo>
                  <a:lnTo>
                    <a:pt x="149593" y="58889"/>
                  </a:lnTo>
                  <a:lnTo>
                    <a:pt x="187439" y="33642"/>
                  </a:lnTo>
                  <a:lnTo>
                    <a:pt x="229514" y="16103"/>
                  </a:lnTo>
                  <a:lnTo>
                    <a:pt x="275729" y="6184"/>
                  </a:lnTo>
                  <a:lnTo>
                    <a:pt x="326009" y="3822"/>
                  </a:lnTo>
                  <a:lnTo>
                    <a:pt x="288150" y="0"/>
                  </a:lnTo>
                  <a:lnTo>
                    <a:pt x="247827" y="2286"/>
                  </a:lnTo>
                  <a:lnTo>
                    <a:pt x="206375" y="10998"/>
                  </a:lnTo>
                  <a:lnTo>
                    <a:pt x="165138" y="26403"/>
                  </a:lnTo>
                  <a:lnTo>
                    <a:pt x="125463" y="48818"/>
                  </a:lnTo>
                  <a:lnTo>
                    <a:pt x="88671" y="78511"/>
                  </a:lnTo>
                  <a:lnTo>
                    <a:pt x="56121" y="115785"/>
                  </a:lnTo>
                  <a:lnTo>
                    <a:pt x="29146" y="160921"/>
                  </a:lnTo>
                  <a:lnTo>
                    <a:pt x="12738" y="202641"/>
                  </a:lnTo>
                  <a:lnTo>
                    <a:pt x="3035" y="245465"/>
                  </a:lnTo>
                  <a:lnTo>
                    <a:pt x="0" y="288734"/>
                  </a:lnTo>
                  <a:lnTo>
                    <a:pt x="3644" y="331736"/>
                  </a:lnTo>
                  <a:lnTo>
                    <a:pt x="13944" y="373786"/>
                  </a:lnTo>
                  <a:lnTo>
                    <a:pt x="30873" y="414172"/>
                  </a:lnTo>
                  <a:lnTo>
                    <a:pt x="54419" y="452221"/>
                  </a:lnTo>
                  <a:lnTo>
                    <a:pt x="84569" y="487222"/>
                  </a:lnTo>
                  <a:lnTo>
                    <a:pt x="121310" y="518490"/>
                  </a:lnTo>
                  <a:lnTo>
                    <a:pt x="159702" y="541858"/>
                  </a:lnTo>
                  <a:lnTo>
                    <a:pt x="200774" y="558419"/>
                  </a:lnTo>
                  <a:lnTo>
                    <a:pt x="243624" y="568261"/>
                  </a:lnTo>
                  <a:lnTo>
                    <a:pt x="287337" y="571436"/>
                  </a:lnTo>
                  <a:lnTo>
                    <a:pt x="331012" y="568032"/>
                  </a:lnTo>
                  <a:lnTo>
                    <a:pt x="373722" y="558126"/>
                  </a:lnTo>
                  <a:lnTo>
                    <a:pt x="414578" y="541769"/>
                  </a:lnTo>
                  <a:lnTo>
                    <a:pt x="452666" y="519036"/>
                  </a:lnTo>
                  <a:lnTo>
                    <a:pt x="487057" y="490016"/>
                  </a:lnTo>
                  <a:lnTo>
                    <a:pt x="530656" y="435559"/>
                  </a:lnTo>
                  <a:lnTo>
                    <a:pt x="560501" y="372478"/>
                  </a:lnTo>
                  <a:lnTo>
                    <a:pt x="569823" y="332917"/>
                  </a:lnTo>
                  <a:lnTo>
                    <a:pt x="573455" y="291668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510" y="4824760"/>
              <a:ext cx="296731" cy="246790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7953042" y="9692059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465151" y="10428436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92</a:t>
            </a:r>
            <a:endParaRPr sz="1559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133" y="-15374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35886" y="2256034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6573" y="80467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00290" y="52164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36156" y="70699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7765" y="627780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21909" y="96474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8434019" y="96441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116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09923" y="2477523"/>
            <a:ext cx="8399192" cy="89803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assertions</a:t>
            </a:r>
            <a:r>
              <a:rPr sz="2495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expressions</a:t>
            </a:r>
            <a:r>
              <a:rPr sz="2495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régulières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assertions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indiquer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débuts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fins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mots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08864"/>
              </p:ext>
            </p:extLst>
          </p:nvPr>
        </p:nvGraphicFramePr>
        <p:xfrm>
          <a:off x="1877204" y="4099340"/>
          <a:ext cx="15156763" cy="2423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6991"/>
                <a:gridCol w="12349772"/>
              </a:tblGrid>
              <a:tr h="570308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Caractère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4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4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</a:tr>
              <a:tr h="522784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^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18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Correspond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début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chaine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18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22782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18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Correspond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la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fin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chaine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18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8079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\b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Délimite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: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position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où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caractère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n'est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pas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suivi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précédé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autre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caractère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comme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lettre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espace.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18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802" y="776637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09915" y="241300"/>
            <a:ext cx="1026557" cy="10170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45781" y="426650"/>
            <a:ext cx="2019846" cy="6511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9548" y="5250121"/>
            <a:ext cx="7597194" cy="1216198"/>
          </a:xfrm>
          <a:prstGeom prst="rect">
            <a:avLst/>
          </a:prstGeom>
        </p:spPr>
        <p:txBody>
          <a:bodyPr vert="horz" wrap="square" lIns="0" tIns="171291" rIns="0" bIns="0" rtlCol="0">
            <a:spAutoFit/>
          </a:bodyPr>
          <a:lstStyle/>
          <a:p>
            <a:pPr marL="19802">
              <a:spcBef>
                <a:spcPts val="1349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20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Utilisez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1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expression</a:t>
            </a:r>
            <a:r>
              <a:rPr sz="1871" spc="24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régulière</a:t>
            </a:r>
            <a:r>
              <a:rPr sz="1871" spc="21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insensible</a:t>
            </a:r>
            <a:r>
              <a:rPr sz="1871" spc="21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4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casse</a:t>
            </a:r>
            <a:r>
              <a:rPr sz="1871" spc="20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remplacer</a:t>
            </a:r>
            <a:r>
              <a:rPr sz="1871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871" spc="21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JS</a:t>
            </a:r>
            <a:r>
              <a:rPr sz="1871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22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«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»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dans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chaîne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548" y="8335099"/>
            <a:ext cx="5595171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Affiche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 chaine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«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cours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js »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9700" y="2623728"/>
            <a:ext cx="7601155" cy="1223479"/>
          </a:xfrm>
          <a:prstGeom prst="rect">
            <a:avLst/>
          </a:prstGeom>
        </p:spPr>
        <p:txBody>
          <a:bodyPr vert="horz" wrap="square" lIns="0" tIns="172279" rIns="0" bIns="0" rtlCol="0">
            <a:spAutoFit/>
          </a:bodyPr>
          <a:lstStyle/>
          <a:p>
            <a:pPr marL="19802">
              <a:spcBef>
                <a:spcPts val="1355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9802" marR="7921">
              <a:lnSpc>
                <a:spcPct val="110000"/>
              </a:lnSpc>
              <a:spcBef>
                <a:spcPts val="974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replace()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remplace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spécifiée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871" spc="-39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chaîne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9548" y="2197182"/>
            <a:ext cx="7458577" cy="133981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regex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Utilisation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méthodes</a:t>
            </a:r>
            <a:r>
              <a:rPr sz="2495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search()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replace()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20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Utilisez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chaîne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rechercher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"ofppt"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chaîne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7390" y="347440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0" name="object 10"/>
          <p:cNvSpPr txBox="1"/>
          <p:nvPr/>
        </p:nvSpPr>
        <p:spPr>
          <a:xfrm>
            <a:off x="892971" y="3632266"/>
            <a:ext cx="7861556" cy="106176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3467" rIns="0" bIns="0" rtlCol="0">
            <a:spAutoFit/>
          </a:bodyPr>
          <a:lstStyle/>
          <a:p>
            <a:pPr marL="141583">
              <a:spcBef>
                <a:spcPts val="421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texte</a:t>
            </a:r>
            <a:r>
              <a:rPr sz="2183" spc="-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Cours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16" dirty="0">
                <a:solidFill>
                  <a:srgbClr val="448B27"/>
                </a:solidFill>
                <a:latin typeface="Consolas"/>
                <a:cs typeface="Consolas"/>
              </a:rPr>
              <a:t>JS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pos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texte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search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JS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1583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pos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r>
              <a:rPr sz="2183" spc="-16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//renvoie</a:t>
            </a:r>
            <a:r>
              <a:rPr sz="2183" i="1" spc="-4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6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94550" y="3955439"/>
            <a:ext cx="7861556" cy="106376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44553">
              <a:spcBef>
                <a:spcPts val="437"/>
              </a:spcBef>
              <a:tabLst>
                <a:tab pos="1831670" algn="l"/>
              </a:tabLst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texte	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Cours</a:t>
            </a:r>
            <a:r>
              <a:rPr sz="2183" spc="-39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JS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endParaRPr sz="2183">
              <a:latin typeface="Consolas"/>
              <a:cs typeface="Consolas"/>
            </a:endParaRPr>
          </a:p>
          <a:p>
            <a:pPr marL="144553" marR="340592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NvTexte</a:t>
            </a:r>
            <a:r>
              <a:rPr sz="2183" spc="7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texte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replace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JS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JavaScript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NvTexte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r>
              <a:rPr sz="2183" spc="3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//cours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JavaScript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7722" y="6635895"/>
            <a:ext cx="7861556" cy="1065764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41583">
              <a:spcBef>
                <a:spcPts val="452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texte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Un</a:t>
            </a:r>
            <a:r>
              <a:rPr sz="2183" spc="16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cours</a:t>
            </a:r>
            <a:r>
              <a:rPr sz="2183" spc="16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de</a:t>
            </a:r>
            <a:r>
              <a:rPr sz="2183" spc="16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JS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endParaRPr sz="2183">
              <a:latin typeface="Consolas"/>
              <a:cs typeface="Consolas"/>
            </a:endParaRPr>
          </a:p>
          <a:p>
            <a:pPr marL="141583" marR="191088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NvTexte</a:t>
            </a:r>
            <a:r>
              <a:rPr sz="2183" spc="62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texte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replace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js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i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JavaScript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NvTexte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r>
              <a:rPr sz="2183" spc="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//Un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cours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de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JavaScript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794550" y="6892534"/>
            <a:ext cx="7861556" cy="1488151"/>
          </a:xfrm>
          <a:custGeom>
            <a:avLst/>
            <a:gdLst/>
            <a:ahLst/>
            <a:cxnLst/>
            <a:rect l="l" t="t" r="r" b="b"/>
            <a:pathLst>
              <a:path w="5041900" h="954404">
                <a:moveTo>
                  <a:pt x="0" y="954024"/>
                </a:moveTo>
                <a:lnTo>
                  <a:pt x="5041392" y="954024"/>
                </a:lnTo>
                <a:lnTo>
                  <a:pt x="5041392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4" name="object 14"/>
          <p:cNvSpPr txBox="1"/>
          <p:nvPr/>
        </p:nvSpPr>
        <p:spPr>
          <a:xfrm>
            <a:off x="9939502" y="6929286"/>
            <a:ext cx="1703007" cy="354922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>
              <a:spcBef>
                <a:spcPts val="148"/>
              </a:spcBef>
              <a:tabLst>
                <a:tab pos="1529692" algn="l"/>
              </a:tabLst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E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xpr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	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731534" y="936715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8243644" y="936380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939502" y="7262837"/>
            <a:ext cx="1703007" cy="689847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R="7921">
              <a:spcBef>
                <a:spcPts val="140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7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texte</a:t>
            </a:r>
            <a:r>
              <a:rPr sz="2183" spc="-62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7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index</a:t>
            </a:r>
            <a:r>
              <a:rPr sz="2183" spc="-62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19700" y="5563767"/>
            <a:ext cx="7597194" cy="3431935"/>
          </a:xfrm>
          <a:prstGeom prst="rect">
            <a:avLst/>
          </a:prstGeom>
        </p:spPr>
        <p:txBody>
          <a:bodyPr vert="horz" wrap="square" lIns="0" tIns="166340" rIns="0" bIns="0" rtlCol="0">
            <a:spAutoFit/>
          </a:bodyPr>
          <a:lstStyle/>
          <a:p>
            <a:pPr marL="19802">
              <a:spcBef>
                <a:spcPts val="1310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4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162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Utilisez</a:t>
            </a:r>
            <a:r>
              <a:rPr sz="1871" spc="5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5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expression</a:t>
            </a:r>
            <a:r>
              <a:rPr sz="1871" spc="5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régulière</a:t>
            </a:r>
            <a:r>
              <a:rPr sz="1871" spc="56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53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effectuer</a:t>
            </a:r>
            <a:r>
              <a:rPr sz="1871" spc="53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5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recherche</a:t>
            </a:r>
            <a:r>
              <a:rPr sz="1871" spc="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56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265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chaîne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858403">
              <a:spcBef>
                <a:spcPts val="1427"/>
              </a:spcBef>
            </a:pP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/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[A-Z]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/;</a:t>
            </a:r>
            <a:endParaRPr sz="2183">
              <a:latin typeface="Consolas"/>
              <a:cs typeface="Consolas"/>
            </a:endParaRPr>
          </a:p>
          <a:p>
            <a:pPr marL="1858403" marR="1883155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un 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cours 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de 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JavaScript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";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texte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search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Expr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9802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index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//12,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indice</a:t>
            </a:r>
            <a:r>
              <a:rPr sz="2183" i="1" spc="-1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de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«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J</a:t>
            </a:r>
            <a:r>
              <a:rPr sz="2183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»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70"/>
              </a:spcBef>
            </a:pPr>
            <a:endParaRPr sz="2495">
              <a:latin typeface="Consolas"/>
              <a:cs typeface="Consolas"/>
            </a:endParaRPr>
          </a:p>
          <a:p>
            <a:pPr marL="19802"/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Affiche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-1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»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Expr=/[0-9]/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059" y="0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7812" y="2271408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4647" y="80620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8364" y="5370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4230" y="7223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5839" y="643154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7949983" y="96628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8462093" y="965951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118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37997" y="2492897"/>
            <a:ext cx="7890270" cy="133981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regex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 Utilisation</a:t>
            </a:r>
            <a:r>
              <a:rPr sz="2495" b="1" spc="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méthodes</a:t>
            </a:r>
            <a:r>
              <a:rPr sz="2495" b="1" spc="-10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test(),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exec()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match()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201"/>
              </a:spcBef>
            </a:pP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Tester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si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 chaîne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sous-chaîne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7996" y="5260286"/>
            <a:ext cx="3934739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code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affiche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«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False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»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test("js")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7997" y="5988594"/>
            <a:ext cx="3202048" cy="897651"/>
          </a:xfrm>
          <a:prstGeom prst="rect">
            <a:avLst/>
          </a:prstGeom>
        </p:spPr>
        <p:txBody>
          <a:bodyPr vert="horz" wrap="square" lIns="0" tIns="166340" rIns="0" bIns="0" rtlCol="0">
            <a:spAutoFit/>
          </a:bodyPr>
          <a:lstStyle/>
          <a:p>
            <a:pPr marL="19802">
              <a:spcBef>
                <a:spcPts val="1310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162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Utilisation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match()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6171" y="4027781"/>
            <a:ext cx="7861556" cy="106376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41583" marR="3875220">
              <a:spcBef>
                <a:spcPts val="437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texte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Cours</a:t>
            </a:r>
            <a:r>
              <a:rPr sz="2183" spc="16" dirty="0">
                <a:solidFill>
                  <a:srgbClr val="448B27"/>
                </a:solidFill>
                <a:latin typeface="Consolas"/>
                <a:cs typeface="Consolas"/>
              </a:rPr>
              <a:t> JS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"; 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p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texte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test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JS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//renvoie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True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30017" y="3057861"/>
            <a:ext cx="8411073" cy="595794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9802"/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affiche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correct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numéro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téléphone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écrit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###-###-####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04864" y="3761638"/>
            <a:ext cx="8226911" cy="240746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44553">
              <a:spcBef>
                <a:spcPts val="437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tel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=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/^(?:\d{3}|\(\d{3}\))([-</a:t>
            </a:r>
            <a:endParaRPr sz="2183">
              <a:latin typeface="Consolas"/>
              <a:cs typeface="Consolas"/>
            </a:endParaRPr>
          </a:p>
          <a:p>
            <a:pPr marL="144553">
              <a:tabLst>
                <a:tab pos="3669281" algn="l"/>
              </a:tabLst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\/\.])\d{3}\1\d{4}$/;	var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OK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=</a:t>
            </a:r>
            <a:r>
              <a:rPr sz="2183" spc="5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tel.exec("039-494-</a:t>
            </a:r>
            <a:endParaRPr sz="2183">
              <a:latin typeface="Consolas"/>
              <a:cs typeface="Consolas"/>
            </a:endParaRPr>
          </a:p>
          <a:p>
            <a:pPr marL="144553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9499");</a:t>
            </a:r>
            <a:endParaRPr sz="2183">
              <a:latin typeface="Consolas"/>
              <a:cs typeface="Consolas"/>
            </a:endParaRPr>
          </a:p>
          <a:p>
            <a:pPr marL="144553">
              <a:spcBef>
                <a:spcPts val="8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if</a:t>
            </a:r>
            <a:r>
              <a:rPr sz="2183" spc="-10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(!OK)</a:t>
            </a:r>
            <a:endParaRPr sz="2183">
              <a:latin typeface="Consolas"/>
              <a:cs typeface="Consolas"/>
            </a:endParaRPr>
          </a:p>
          <a:p>
            <a:pPr marL="1570286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('incorrect');</a:t>
            </a:r>
            <a:endParaRPr sz="2183">
              <a:latin typeface="Consolas"/>
              <a:cs typeface="Consolas"/>
            </a:endParaRPr>
          </a:p>
          <a:p>
            <a:pPr marL="144553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else</a:t>
            </a:r>
            <a:endParaRPr sz="2183">
              <a:latin typeface="Consolas"/>
              <a:cs typeface="Consolas"/>
            </a:endParaRPr>
          </a:p>
          <a:p>
            <a:pPr marL="1570286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('ok');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6171" y="7093196"/>
            <a:ext cx="14277537" cy="173461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4457" rIns="0" bIns="0" rtlCol="0">
            <a:spAutoFit/>
          </a:bodyPr>
          <a:lstStyle/>
          <a:p>
            <a:pPr marL="141583">
              <a:spcBef>
                <a:spcPts val="429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regex</a:t>
            </a:r>
            <a:r>
              <a:rPr sz="2183" spc="-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=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/cours(?=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js)/g;</a:t>
            </a:r>
            <a:endParaRPr sz="2183">
              <a:latin typeface="Consolas"/>
              <a:cs typeface="Consolas"/>
            </a:endParaRPr>
          </a:p>
          <a:p>
            <a:pPr marL="141583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('cours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js'.match(regex));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[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'cours’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]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('cours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html'.match(regex));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null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('C\'est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cours</a:t>
            </a:r>
            <a:r>
              <a:rPr sz="2183" spc="7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js</a:t>
            </a:r>
            <a:r>
              <a:rPr sz="2183" spc="62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pour</a:t>
            </a:r>
            <a:r>
              <a:rPr sz="2183" spc="5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vous'.match(regex));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4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[</a:t>
            </a:r>
            <a:r>
              <a:rPr sz="2183" i="1" spc="5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'cours’</a:t>
            </a:r>
            <a:r>
              <a:rPr sz="2183" i="1" spc="4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]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('C\'est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premier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cours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du</a:t>
            </a:r>
            <a:r>
              <a:rPr sz="2183" spc="7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mois.'.match(regex));</a:t>
            </a:r>
            <a:r>
              <a:rPr sz="2183" spc="62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null</a:t>
            </a:r>
            <a:endParaRPr sz="2183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53" y="104"/>
            <a:ext cx="10108706" cy="10693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072" y="304267"/>
            <a:ext cx="1601619" cy="15826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1371" y="594175"/>
            <a:ext cx="3122444" cy="100754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71430" y="1723506"/>
            <a:ext cx="8415034" cy="4198062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5742" algn="ctr">
              <a:spcBef>
                <a:spcPts val="156"/>
              </a:spcBef>
            </a:pPr>
            <a:r>
              <a:rPr sz="3742" b="1" spc="-8" dirty="0">
                <a:solidFill>
                  <a:srgbClr val="0058A0"/>
                </a:solidFill>
                <a:latin typeface="Calibri"/>
                <a:cs typeface="Calibri"/>
              </a:rPr>
              <a:t>Manipuler</a:t>
            </a:r>
            <a:r>
              <a:rPr sz="3742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3742" b="1" spc="8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16" dirty="0">
                <a:solidFill>
                  <a:srgbClr val="0058A0"/>
                </a:solidFill>
                <a:latin typeface="Calibri"/>
                <a:cs typeface="Calibri"/>
              </a:rPr>
              <a:t>éléments</a:t>
            </a:r>
            <a:r>
              <a:rPr sz="3742" b="1" spc="23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16" dirty="0">
                <a:solidFill>
                  <a:srgbClr val="0058A0"/>
                </a:solidFill>
                <a:latin typeface="Calibri"/>
                <a:cs typeface="Calibri"/>
              </a:rPr>
              <a:t>d’une</a:t>
            </a:r>
            <a:r>
              <a:rPr sz="3742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16" dirty="0">
                <a:solidFill>
                  <a:srgbClr val="0058A0"/>
                </a:solidFill>
                <a:latin typeface="Calibri"/>
                <a:cs typeface="Calibri"/>
              </a:rPr>
              <a:t>page</a:t>
            </a:r>
            <a:r>
              <a:rPr sz="3742" b="1" spc="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31" dirty="0">
                <a:solidFill>
                  <a:srgbClr val="0058A0"/>
                </a:solidFill>
                <a:latin typeface="Calibri"/>
                <a:cs typeface="Calibri"/>
              </a:rPr>
              <a:t>avec</a:t>
            </a:r>
            <a:endParaRPr sz="3742" dirty="0">
              <a:latin typeface="Calibri"/>
              <a:cs typeface="Calibri"/>
            </a:endParaRPr>
          </a:p>
          <a:p>
            <a:pPr marL="37623" algn="ctr"/>
            <a:r>
              <a:rPr sz="3742" b="1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3742" dirty="0">
              <a:latin typeface="Calibri"/>
              <a:cs typeface="Calibri"/>
            </a:endParaRPr>
          </a:p>
          <a:p>
            <a:pPr>
              <a:spcBef>
                <a:spcPts val="31"/>
              </a:spcBef>
            </a:pPr>
            <a:endParaRPr sz="5223" dirty="0">
              <a:latin typeface="Calibri"/>
              <a:cs typeface="Calibri"/>
            </a:endParaRPr>
          </a:p>
          <a:p>
            <a:pPr marL="19802"/>
            <a:r>
              <a:rPr sz="2807" b="1" spc="-8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807" b="1" spc="-23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7" b="1" spc="-8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2807" b="1" spc="-16" dirty="0">
                <a:solidFill>
                  <a:srgbClr val="0058A0"/>
                </a:solidFill>
                <a:latin typeface="Calibri"/>
                <a:cs typeface="Calibri"/>
              </a:rPr>
              <a:t> module,</a:t>
            </a:r>
            <a:r>
              <a:rPr sz="2807" b="1" spc="-8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7" b="1" spc="-23" dirty="0">
                <a:solidFill>
                  <a:srgbClr val="0058A0"/>
                </a:solidFill>
                <a:latin typeface="Calibri"/>
                <a:cs typeface="Calibri"/>
              </a:rPr>
              <a:t>vous</a:t>
            </a:r>
            <a:r>
              <a:rPr sz="2807" b="1" spc="23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0058A0"/>
                </a:solidFill>
                <a:latin typeface="Calibri"/>
                <a:cs typeface="Calibri"/>
              </a:rPr>
              <a:t>allez</a:t>
            </a:r>
            <a:r>
              <a:rPr sz="2807" b="1" spc="-23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7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2807" dirty="0">
              <a:latin typeface="Calibri"/>
              <a:cs typeface="Calibri"/>
            </a:endParaRPr>
          </a:p>
          <a:p>
            <a:pPr>
              <a:spcBef>
                <a:spcPts val="47"/>
              </a:spcBef>
            </a:pPr>
            <a:endParaRPr sz="2651" dirty="0">
              <a:latin typeface="Calibri"/>
              <a:cs typeface="Calibri"/>
            </a:endParaRPr>
          </a:p>
          <a:p>
            <a:pPr marL="556432" indent="-537620"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2495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39" dirty="0">
                <a:solidFill>
                  <a:srgbClr val="555555"/>
                </a:solidFill>
                <a:latin typeface="Calibri"/>
                <a:cs typeface="Calibri"/>
              </a:rPr>
              <a:t>l’arbre</a:t>
            </a:r>
            <a:r>
              <a:rPr sz="2495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DOM,</a:t>
            </a:r>
            <a:r>
              <a:rPr sz="2495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 nœuds 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parents</a:t>
            </a:r>
            <a:r>
              <a:rPr sz="2495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2495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enfants</a:t>
            </a:r>
            <a:endParaRPr sz="2495" dirty="0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Connaître</a:t>
            </a:r>
            <a:r>
              <a:rPr sz="2495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les bases</a:t>
            </a:r>
            <a:r>
              <a:rPr sz="2495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manipulation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 DOM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endParaRPr sz="2495" dirty="0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2495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8" dirty="0">
                <a:solidFill>
                  <a:srgbClr val="555555"/>
                </a:solidFill>
                <a:latin typeface="Calibri"/>
                <a:cs typeface="Calibri"/>
              </a:rPr>
              <a:t>HTML</a:t>
            </a:r>
            <a:endParaRPr sz="2495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176054" y="889548"/>
            <a:ext cx="2042618" cy="693846"/>
          </a:xfrm>
          <a:prstGeom prst="rect">
            <a:avLst/>
          </a:prstGeom>
        </p:spPr>
        <p:txBody>
          <a:bodyPr vert="horz" wrap="square" lIns="0" tIns="21783" rIns="0" bIns="0" rtlCol="0">
            <a:spAutoFit/>
          </a:bodyPr>
          <a:lstStyle/>
          <a:p>
            <a:pPr marL="19802">
              <a:spcBef>
                <a:spcPts val="172"/>
              </a:spcBef>
            </a:pPr>
            <a:r>
              <a:rPr spc="-55" dirty="0">
                <a:solidFill>
                  <a:srgbClr val="0058A0"/>
                </a:solidFill>
              </a:rPr>
              <a:t>PARTIE</a:t>
            </a:r>
            <a:r>
              <a:rPr spc="-156" dirty="0">
                <a:solidFill>
                  <a:srgbClr val="0058A0"/>
                </a:solidFill>
              </a:rPr>
              <a:t> </a:t>
            </a:r>
            <a:r>
              <a:rPr spc="8" dirty="0">
                <a:solidFill>
                  <a:srgbClr val="0058A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1459"/>
            <a:ext cx="10108706" cy="10693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866" y="282704"/>
            <a:ext cx="1601619" cy="15826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9165" y="572612"/>
            <a:ext cx="3122444" cy="100754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39223" y="1701942"/>
            <a:ext cx="7786307" cy="4198062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661381" algn="ctr">
              <a:spcBef>
                <a:spcPts val="156"/>
              </a:spcBef>
            </a:pPr>
            <a:r>
              <a:rPr sz="3742" b="1" spc="-8" dirty="0">
                <a:solidFill>
                  <a:srgbClr val="0058A0"/>
                </a:solidFill>
                <a:latin typeface="Calibri"/>
                <a:cs typeface="Calibri"/>
              </a:rPr>
              <a:t>Comprendre</a:t>
            </a:r>
            <a:r>
              <a:rPr sz="3742" b="1" spc="-94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39" dirty="0">
                <a:solidFill>
                  <a:srgbClr val="0058A0"/>
                </a:solidFill>
                <a:latin typeface="Calibri"/>
                <a:cs typeface="Calibri"/>
              </a:rPr>
              <a:t>l’arbre</a:t>
            </a:r>
            <a:r>
              <a:rPr sz="3742" b="1" spc="-94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dirty="0">
                <a:solidFill>
                  <a:srgbClr val="0058A0"/>
                </a:solidFill>
                <a:latin typeface="Calibri"/>
                <a:cs typeface="Calibri"/>
              </a:rPr>
              <a:t>dom,</a:t>
            </a:r>
            <a:r>
              <a:rPr sz="3742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0058A0"/>
                </a:solidFill>
                <a:latin typeface="Calibri"/>
                <a:cs typeface="Calibri"/>
              </a:rPr>
              <a:t>les </a:t>
            </a:r>
            <a:r>
              <a:rPr sz="3742" b="1" dirty="0">
                <a:solidFill>
                  <a:srgbClr val="0058A0"/>
                </a:solidFill>
                <a:latin typeface="Calibri"/>
                <a:cs typeface="Calibri"/>
              </a:rPr>
              <a:t>nœuds</a:t>
            </a:r>
            <a:endParaRPr sz="3742">
              <a:latin typeface="Calibri"/>
              <a:cs typeface="Calibri"/>
            </a:endParaRPr>
          </a:p>
          <a:p>
            <a:pPr marL="661381" algn="ctr"/>
            <a:r>
              <a:rPr sz="3742" b="1" spc="-16" dirty="0">
                <a:solidFill>
                  <a:srgbClr val="0058A0"/>
                </a:solidFill>
                <a:latin typeface="Calibri"/>
                <a:cs typeface="Calibri"/>
              </a:rPr>
              <a:t>parents</a:t>
            </a:r>
            <a:r>
              <a:rPr sz="3742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31" dirty="0">
                <a:solidFill>
                  <a:srgbClr val="0058A0"/>
                </a:solidFill>
                <a:latin typeface="Calibri"/>
                <a:cs typeface="Calibri"/>
              </a:rPr>
              <a:t>et</a:t>
            </a:r>
            <a:r>
              <a:rPr sz="3742" b="1" spc="-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23" dirty="0">
                <a:solidFill>
                  <a:srgbClr val="0058A0"/>
                </a:solidFill>
                <a:latin typeface="Calibri"/>
                <a:cs typeface="Calibri"/>
              </a:rPr>
              <a:t>enfants</a:t>
            </a:r>
            <a:endParaRPr sz="3742">
              <a:latin typeface="Calibri"/>
              <a:cs typeface="Calibri"/>
            </a:endParaRPr>
          </a:p>
          <a:p>
            <a:pPr>
              <a:spcBef>
                <a:spcPts val="31"/>
              </a:spcBef>
            </a:pPr>
            <a:endParaRPr sz="5223">
              <a:latin typeface="Calibri"/>
              <a:cs typeface="Calibri"/>
            </a:endParaRPr>
          </a:p>
          <a:p>
            <a:pPr marL="19802"/>
            <a:r>
              <a:rPr sz="2807" b="1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2807" b="1" spc="-47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0058A0"/>
                </a:solidFill>
                <a:latin typeface="Calibri"/>
                <a:cs typeface="Calibri"/>
              </a:rPr>
              <a:t>que</a:t>
            </a:r>
            <a:r>
              <a:rPr sz="2807" b="1" spc="-8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7" b="1" spc="-23" dirty="0">
                <a:solidFill>
                  <a:srgbClr val="0058A0"/>
                </a:solidFill>
                <a:latin typeface="Calibri"/>
                <a:cs typeface="Calibri"/>
              </a:rPr>
              <a:t>vous</a:t>
            </a:r>
            <a:r>
              <a:rPr sz="2807" b="1" spc="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0058A0"/>
                </a:solidFill>
                <a:latin typeface="Calibri"/>
                <a:cs typeface="Calibri"/>
              </a:rPr>
              <a:t>allez apprendre</a:t>
            </a:r>
            <a:r>
              <a:rPr sz="2807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7" b="1" spc="-8" dirty="0">
                <a:solidFill>
                  <a:srgbClr val="0058A0"/>
                </a:solidFill>
                <a:latin typeface="Calibri"/>
                <a:cs typeface="Calibri"/>
              </a:rPr>
              <a:t>dans ce </a:t>
            </a:r>
            <a:r>
              <a:rPr sz="2807" b="1" spc="-16" dirty="0">
                <a:solidFill>
                  <a:srgbClr val="0058A0"/>
                </a:solidFill>
                <a:latin typeface="Calibri"/>
                <a:cs typeface="Calibri"/>
              </a:rPr>
              <a:t>chapitre </a:t>
            </a:r>
            <a:r>
              <a:rPr sz="2807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2807">
              <a:latin typeface="Calibri"/>
              <a:cs typeface="Calibri"/>
            </a:endParaRPr>
          </a:p>
          <a:p>
            <a:pPr>
              <a:spcBef>
                <a:spcPts val="47"/>
              </a:spcBef>
            </a:pPr>
            <a:endParaRPr sz="2651">
              <a:latin typeface="Calibri"/>
              <a:cs typeface="Calibri"/>
            </a:endParaRPr>
          </a:p>
          <a:p>
            <a:pPr marL="556432" indent="-537620"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Arbre</a:t>
            </a:r>
            <a:r>
              <a:rPr sz="2495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Objet</a:t>
            </a:r>
            <a:r>
              <a:rPr sz="2495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Document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Navigation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2495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DOM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(parentNode,</a:t>
            </a:r>
            <a:r>
              <a:rPr sz="2495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childNodes,</a:t>
            </a:r>
            <a:r>
              <a:rPr sz="2495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8" dirty="0">
                <a:solidFill>
                  <a:srgbClr val="555555"/>
                </a:solidFill>
                <a:latin typeface="Calibri"/>
                <a:cs typeface="Calibri"/>
              </a:rPr>
              <a:t>…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-5846766" y="851825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0058A0"/>
                </a:solidFill>
              </a:rPr>
              <a:t>CHAPITRE</a:t>
            </a:r>
            <a:r>
              <a:rPr spc="-133" dirty="0">
                <a:solidFill>
                  <a:srgbClr val="0058A0"/>
                </a:solidFill>
              </a:rPr>
              <a:t> </a:t>
            </a:r>
            <a:r>
              <a:rPr dirty="0">
                <a:solidFill>
                  <a:srgbClr val="0058A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42013" y="873384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0058A0"/>
                </a:solidFill>
              </a:rPr>
              <a:t>CHAPITRE</a:t>
            </a:r>
            <a:r>
              <a:rPr spc="-133" dirty="0">
                <a:solidFill>
                  <a:srgbClr val="0058A0"/>
                </a:solidFill>
              </a:rPr>
              <a:t> </a:t>
            </a:r>
            <a:r>
              <a:rPr dirty="0">
                <a:solidFill>
                  <a:srgbClr val="0058A0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49525" y="1723502"/>
            <a:ext cx="8241763" cy="1171721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algn="ctr">
              <a:spcBef>
                <a:spcPts val="156"/>
              </a:spcBef>
            </a:pPr>
            <a:r>
              <a:rPr sz="3742" b="1" spc="-16" dirty="0">
                <a:solidFill>
                  <a:srgbClr val="0058A0"/>
                </a:solidFill>
                <a:latin typeface="Calibri"/>
                <a:cs typeface="Calibri"/>
              </a:rPr>
              <a:t>COMPRENDRE</a:t>
            </a:r>
            <a:r>
              <a:rPr sz="3742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109" dirty="0">
                <a:solidFill>
                  <a:srgbClr val="0058A0"/>
                </a:solidFill>
                <a:latin typeface="Calibri"/>
                <a:cs typeface="Calibri"/>
              </a:rPr>
              <a:t>L’ARBRE</a:t>
            </a:r>
            <a:r>
              <a:rPr sz="3742" b="1" spc="8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0058A0"/>
                </a:solidFill>
                <a:latin typeface="Calibri"/>
                <a:cs typeface="Calibri"/>
              </a:rPr>
              <a:t>DOM,</a:t>
            </a:r>
            <a:r>
              <a:rPr sz="3742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16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3742" b="1" spc="-47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0058A0"/>
                </a:solidFill>
                <a:latin typeface="Calibri"/>
                <a:cs typeface="Calibri"/>
              </a:rPr>
              <a:t>NŒUDS</a:t>
            </a:r>
            <a:endParaRPr sz="3742">
              <a:latin typeface="Calibri"/>
              <a:cs typeface="Calibri"/>
            </a:endParaRPr>
          </a:p>
          <a:p>
            <a:pPr marL="990" algn="ctr"/>
            <a:r>
              <a:rPr sz="3742" b="1" spc="-39" dirty="0">
                <a:solidFill>
                  <a:srgbClr val="0058A0"/>
                </a:solidFill>
                <a:latin typeface="Calibri"/>
                <a:cs typeface="Calibri"/>
              </a:rPr>
              <a:t>PARENTS</a:t>
            </a:r>
            <a:r>
              <a:rPr sz="3742" b="1" spc="-10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dirty="0">
                <a:solidFill>
                  <a:srgbClr val="0058A0"/>
                </a:solidFill>
                <a:latin typeface="Calibri"/>
                <a:cs typeface="Calibri"/>
              </a:rPr>
              <a:t>ET</a:t>
            </a:r>
            <a:r>
              <a:rPr sz="3742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31" dirty="0">
                <a:solidFill>
                  <a:srgbClr val="0058A0"/>
                </a:solidFill>
                <a:latin typeface="Calibri"/>
                <a:cs typeface="Calibri"/>
              </a:rPr>
              <a:t>ENFANTS</a:t>
            </a:r>
            <a:endParaRPr sz="374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3977" y="4404075"/>
            <a:ext cx="7441745" cy="1521657"/>
          </a:xfrm>
          <a:prstGeom prst="rect">
            <a:avLst/>
          </a:prstGeom>
        </p:spPr>
        <p:txBody>
          <a:bodyPr vert="horz" wrap="square" lIns="0" tIns="137627" rIns="0" bIns="0" rtlCol="0">
            <a:spAutoFit/>
          </a:bodyPr>
          <a:lstStyle/>
          <a:p>
            <a:pPr marL="556432" indent="-537620">
              <a:spcBef>
                <a:spcPts val="1084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Arbre</a:t>
            </a:r>
            <a:r>
              <a:rPr sz="2495" b="1" spc="-94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Objet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Document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Navigation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dans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le</a:t>
            </a:r>
            <a:r>
              <a:rPr sz="2495" spc="8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DOM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(parentNode,</a:t>
            </a:r>
            <a:r>
              <a:rPr sz="2495" spc="5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childNodes,</a:t>
            </a:r>
            <a:r>
              <a:rPr sz="2495" spc="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…)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809" y="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9334" y="2269990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3125" y="8051163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6842" y="526092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2708" y="711442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4317" y="514409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7948461" y="9651949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8460571" y="9648596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126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4318" y="1373239"/>
            <a:ext cx="12094321" cy="5969612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Arbre</a:t>
            </a:r>
            <a:r>
              <a:rPr sz="2495" b="1" spc="-94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Notion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95" b="1" spc="-47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l’arbre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DOM</a:t>
            </a:r>
            <a:endParaRPr sz="2495">
              <a:latin typeface="Calibri"/>
              <a:cs typeface="Calibri"/>
            </a:endParaRPr>
          </a:p>
          <a:p>
            <a:pPr marL="1127715" indent="-267325">
              <a:spcBef>
                <a:spcPts val="1637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DOM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(Document Object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Model)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interface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programmation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(API)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normalisée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W3C.</a:t>
            </a:r>
            <a:endParaRPr sz="1871">
              <a:latin typeface="Calibri"/>
              <a:cs typeface="Calibri"/>
            </a:endParaRPr>
          </a:p>
          <a:p>
            <a:pPr marL="1127715" indent="-267325">
              <a:spcBef>
                <a:spcPts val="1201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rôle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d’accéder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contenu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navigateur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web,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modifier,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scripts.</a:t>
            </a:r>
            <a:endParaRPr sz="1871">
              <a:latin typeface="Calibri"/>
              <a:cs typeface="Calibri"/>
            </a:endParaRPr>
          </a:p>
          <a:p>
            <a:pPr marL="1127715" indent="-267325">
              <a:spcBef>
                <a:spcPts val="1162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 DOM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représente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document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HTML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arbre d'objets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paragraphe,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image,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style,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etc).</a:t>
            </a:r>
            <a:endParaRPr sz="1871">
              <a:latin typeface="Calibri"/>
              <a:cs typeface="Calibri"/>
            </a:endParaRPr>
          </a:p>
          <a:p>
            <a:pPr marL="1127715" indent="-267325">
              <a:spcBef>
                <a:spcPts val="1193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modification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document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HTML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l'aide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DOM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consiste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alors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l'arbre.</a:t>
            </a:r>
            <a:endParaRPr sz="1871">
              <a:latin typeface="Calibri"/>
              <a:cs typeface="Calibri"/>
            </a:endParaRPr>
          </a:p>
          <a:p>
            <a:pPr marL="861380" marR="3749478">
              <a:lnSpc>
                <a:spcPct val="151700"/>
              </a:lnSpc>
              <a:spcBef>
                <a:spcPts val="39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DOM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offre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méthodes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accéder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HTML.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objet,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contenu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HTML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dynamique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840581" lvl="1" indent="-267325">
              <a:spcBef>
                <a:spcPts val="1201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Modifiant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Ajoutant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Supprimant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HTML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page ;</a:t>
            </a:r>
            <a:endParaRPr sz="1871">
              <a:latin typeface="Calibri"/>
              <a:cs typeface="Calibri"/>
            </a:endParaRPr>
          </a:p>
          <a:p>
            <a:pPr marL="1840581" lvl="1" indent="-267325">
              <a:spcBef>
                <a:spcPts val="1201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Modifiant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Ajoutant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/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Supprimant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HTML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existants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1840581" lvl="1" indent="-267325">
              <a:spcBef>
                <a:spcPts val="1162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Modifiant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styles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CSS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page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1840581" lvl="1" indent="-267325">
              <a:spcBef>
                <a:spcPts val="1201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Réagissant</a:t>
            </a:r>
            <a:r>
              <a:rPr sz="187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événements</a:t>
            </a:r>
            <a:r>
              <a:rPr sz="1871" spc="-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HTML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page.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7" y="104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07" y="2281042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966" y="806221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5683" y="53714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81549" y="72249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309335" y="3909097"/>
            <a:ext cx="8768507" cy="5570418"/>
          </a:xfrm>
          <a:custGeom>
            <a:avLst/>
            <a:gdLst/>
            <a:ahLst/>
            <a:cxnLst/>
            <a:rect l="l" t="t" r="r" b="b"/>
            <a:pathLst>
              <a:path w="5623560" h="3572510">
                <a:moveTo>
                  <a:pt x="0" y="3572255"/>
                </a:moveTo>
                <a:lnTo>
                  <a:pt x="5623560" y="3572255"/>
                </a:lnTo>
                <a:lnTo>
                  <a:pt x="5623560" y="0"/>
                </a:lnTo>
                <a:lnTo>
                  <a:pt x="0" y="0"/>
                </a:lnTo>
                <a:lnTo>
                  <a:pt x="0" y="35722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1" name="object 11"/>
          <p:cNvSpPr txBox="1"/>
          <p:nvPr/>
        </p:nvSpPr>
        <p:spPr>
          <a:xfrm>
            <a:off x="1432110" y="5087123"/>
            <a:ext cx="7861556" cy="4346293"/>
          </a:xfrm>
          <a:prstGeom prst="rect">
            <a:avLst/>
          </a:prstGeom>
        </p:spPr>
        <p:txBody>
          <a:bodyPr vert="horz" wrap="square" lIns="0" tIns="156439" rIns="0" bIns="0" rtlCol="0">
            <a:spAutoFit/>
          </a:bodyPr>
          <a:lstStyle/>
          <a:p>
            <a:pPr marL="257424">
              <a:spcBef>
                <a:spcPts val="1232"/>
              </a:spcBef>
            </a:pPr>
            <a:r>
              <a:rPr sz="2027" b="1" spc="-16" dirty="0">
                <a:latin typeface="Calibri"/>
                <a:cs typeface="Calibri"/>
              </a:rPr>
              <a:t>&lt;meta</a:t>
            </a:r>
            <a:r>
              <a:rPr sz="2027" b="1" spc="-23" dirty="0">
                <a:latin typeface="Calibri"/>
                <a:cs typeface="Calibri"/>
              </a:rPr>
              <a:t> </a:t>
            </a:r>
            <a:r>
              <a:rPr sz="2027" b="1" spc="-8" dirty="0">
                <a:latin typeface="Calibri"/>
                <a:cs typeface="Calibri"/>
              </a:rPr>
              <a:t>charset="utf-8"&gt;</a:t>
            </a:r>
            <a:endParaRPr sz="2027">
              <a:latin typeface="Calibri"/>
              <a:cs typeface="Calibri"/>
            </a:endParaRPr>
          </a:p>
          <a:p>
            <a:pPr marL="257424">
              <a:spcBef>
                <a:spcPts val="1091"/>
              </a:spcBef>
            </a:pPr>
            <a:r>
              <a:rPr sz="2027" b="1" spc="-16" dirty="0">
                <a:latin typeface="Calibri"/>
                <a:cs typeface="Calibri"/>
              </a:rPr>
              <a:t>&lt;title&gt;Index&lt;/title&gt;</a:t>
            </a:r>
            <a:endParaRPr sz="2027">
              <a:latin typeface="Calibri"/>
              <a:cs typeface="Calibri"/>
            </a:endParaRPr>
          </a:p>
          <a:p>
            <a:pPr marL="19802">
              <a:spcBef>
                <a:spcPts val="1052"/>
              </a:spcBef>
            </a:pPr>
            <a:r>
              <a:rPr sz="2027" b="1" spc="-8" dirty="0">
                <a:latin typeface="Calibri"/>
                <a:cs typeface="Calibri"/>
              </a:rPr>
              <a:t>&lt;/head&gt;</a:t>
            </a:r>
            <a:endParaRPr sz="2027">
              <a:latin typeface="Calibri"/>
              <a:cs typeface="Calibri"/>
            </a:endParaRPr>
          </a:p>
          <a:p>
            <a:pPr marL="19802">
              <a:spcBef>
                <a:spcPts val="1084"/>
              </a:spcBef>
            </a:pPr>
            <a:r>
              <a:rPr sz="2027" b="1" spc="-8" dirty="0">
                <a:latin typeface="Calibri"/>
                <a:cs typeface="Calibri"/>
              </a:rPr>
              <a:t>&lt;body&gt;</a:t>
            </a:r>
            <a:endParaRPr sz="2027">
              <a:latin typeface="Calibri"/>
              <a:cs typeface="Calibri"/>
            </a:endParaRPr>
          </a:p>
          <a:p>
            <a:pPr marL="257424">
              <a:spcBef>
                <a:spcPts val="1084"/>
              </a:spcBef>
            </a:pPr>
            <a:r>
              <a:rPr sz="2027" b="1" spc="-16" dirty="0">
                <a:latin typeface="Calibri"/>
                <a:cs typeface="Calibri"/>
              </a:rPr>
              <a:t>&lt;h1&gt;Ma</a:t>
            </a:r>
            <a:r>
              <a:rPr sz="2027" b="1" spc="8" dirty="0">
                <a:latin typeface="Calibri"/>
                <a:cs typeface="Calibri"/>
              </a:rPr>
              <a:t> </a:t>
            </a:r>
            <a:r>
              <a:rPr sz="2027" b="1" spc="-8" dirty="0">
                <a:latin typeface="Calibri"/>
                <a:cs typeface="Calibri"/>
              </a:rPr>
              <a:t>page </a:t>
            </a:r>
            <a:r>
              <a:rPr sz="2027" b="1" spc="-16" dirty="0">
                <a:latin typeface="Calibri"/>
                <a:cs typeface="Calibri"/>
              </a:rPr>
              <a:t>web&lt;/h1&gt;</a:t>
            </a:r>
            <a:endParaRPr sz="2027">
              <a:latin typeface="Calibri"/>
              <a:cs typeface="Calibri"/>
            </a:endParaRPr>
          </a:p>
          <a:p>
            <a:pPr marL="257424">
              <a:lnSpc>
                <a:spcPts val="2191"/>
              </a:lnSpc>
              <a:spcBef>
                <a:spcPts val="1052"/>
              </a:spcBef>
            </a:pPr>
            <a:r>
              <a:rPr sz="2027" b="1" spc="-23" dirty="0">
                <a:latin typeface="Calibri"/>
                <a:cs typeface="Calibri"/>
              </a:rPr>
              <a:t>&lt;p&gt;Bonjour,</a:t>
            </a:r>
            <a:r>
              <a:rPr sz="2027" b="1" spc="62" dirty="0">
                <a:latin typeface="Calibri"/>
                <a:cs typeface="Calibri"/>
              </a:rPr>
              <a:t> </a:t>
            </a:r>
            <a:r>
              <a:rPr sz="2027" b="1" spc="-8" dirty="0">
                <a:latin typeface="Calibri"/>
                <a:cs typeface="Calibri"/>
              </a:rPr>
              <a:t>nous</a:t>
            </a:r>
            <a:r>
              <a:rPr sz="2027" b="1" spc="47" dirty="0">
                <a:latin typeface="Calibri"/>
                <a:cs typeface="Calibri"/>
              </a:rPr>
              <a:t> </a:t>
            </a:r>
            <a:r>
              <a:rPr sz="2027" b="1" spc="-8" dirty="0">
                <a:latin typeface="Calibri"/>
                <a:cs typeface="Calibri"/>
              </a:rPr>
              <a:t>sommes</a:t>
            </a:r>
            <a:r>
              <a:rPr sz="2027" b="1" spc="8" dirty="0">
                <a:latin typeface="Calibri"/>
                <a:cs typeface="Calibri"/>
              </a:rPr>
              <a:t> </a:t>
            </a:r>
            <a:r>
              <a:rPr sz="2027" b="1" spc="-16" dirty="0">
                <a:latin typeface="Calibri"/>
                <a:cs typeface="Calibri"/>
              </a:rPr>
              <a:t>les</a:t>
            </a:r>
            <a:r>
              <a:rPr sz="2027" b="1" dirty="0">
                <a:latin typeface="Calibri"/>
                <a:cs typeface="Calibri"/>
              </a:rPr>
              <a:t> </a:t>
            </a:r>
            <a:r>
              <a:rPr sz="2027" b="1" spc="-16" dirty="0">
                <a:latin typeface="Calibri"/>
                <a:cs typeface="Calibri"/>
              </a:rPr>
              <a:t>stagiaires</a:t>
            </a:r>
            <a:r>
              <a:rPr sz="2027" b="1" spc="8" dirty="0">
                <a:latin typeface="Calibri"/>
                <a:cs typeface="Calibri"/>
              </a:rPr>
              <a:t> </a:t>
            </a:r>
            <a:r>
              <a:rPr sz="2027" b="1" spc="-8" dirty="0">
                <a:latin typeface="Calibri"/>
                <a:cs typeface="Calibri"/>
              </a:rPr>
              <a:t>de</a:t>
            </a:r>
            <a:r>
              <a:rPr sz="2027" b="1" spc="23" dirty="0">
                <a:latin typeface="Calibri"/>
                <a:cs typeface="Calibri"/>
              </a:rPr>
              <a:t> </a:t>
            </a:r>
            <a:r>
              <a:rPr sz="2027" b="1" spc="-16" dirty="0">
                <a:latin typeface="Calibri"/>
                <a:cs typeface="Calibri"/>
              </a:rPr>
              <a:t>la</a:t>
            </a:r>
            <a:r>
              <a:rPr sz="2027" b="1" spc="31" dirty="0">
                <a:latin typeface="Calibri"/>
                <a:cs typeface="Calibri"/>
              </a:rPr>
              <a:t> </a:t>
            </a:r>
            <a:r>
              <a:rPr sz="2027" b="1" spc="-23" dirty="0">
                <a:latin typeface="Calibri"/>
                <a:cs typeface="Calibri"/>
              </a:rPr>
              <a:t>filière</a:t>
            </a:r>
            <a:r>
              <a:rPr sz="2027" b="1" spc="101" dirty="0">
                <a:latin typeface="Calibri"/>
                <a:cs typeface="Calibri"/>
              </a:rPr>
              <a:t> </a:t>
            </a:r>
            <a:r>
              <a:rPr sz="2027" b="1" spc="-16" dirty="0">
                <a:latin typeface="Calibri"/>
                <a:cs typeface="Calibri"/>
              </a:rPr>
              <a:t>développement</a:t>
            </a:r>
            <a:endParaRPr sz="2027">
              <a:latin typeface="Calibri"/>
              <a:cs typeface="Calibri"/>
            </a:endParaRPr>
          </a:p>
          <a:p>
            <a:pPr marL="19802">
              <a:lnSpc>
                <a:spcPts val="2191"/>
              </a:lnSpc>
            </a:pPr>
            <a:r>
              <a:rPr sz="2027" b="1" spc="-16" dirty="0">
                <a:latin typeface="Calibri"/>
                <a:cs typeface="Calibri"/>
              </a:rPr>
              <a:t>digital&lt;/p&gt;</a:t>
            </a:r>
            <a:endParaRPr sz="2027">
              <a:latin typeface="Calibri"/>
              <a:cs typeface="Calibri"/>
            </a:endParaRPr>
          </a:p>
          <a:p>
            <a:pPr marL="257424">
              <a:spcBef>
                <a:spcPts val="1091"/>
              </a:spcBef>
            </a:pPr>
            <a:r>
              <a:rPr sz="2027" b="1" spc="-8" dirty="0">
                <a:latin typeface="Calibri"/>
                <a:cs typeface="Calibri"/>
              </a:rPr>
              <a:t>&lt;p&gt;Nous</a:t>
            </a:r>
            <a:r>
              <a:rPr sz="2027" b="1" dirty="0">
                <a:latin typeface="Calibri"/>
                <a:cs typeface="Calibri"/>
              </a:rPr>
              <a:t> </a:t>
            </a:r>
            <a:r>
              <a:rPr sz="2027" b="1" spc="-8" dirty="0">
                <a:latin typeface="Calibri"/>
                <a:cs typeface="Calibri"/>
              </a:rPr>
              <a:t>étudions</a:t>
            </a:r>
            <a:r>
              <a:rPr sz="2027" b="1" spc="47" dirty="0">
                <a:latin typeface="Calibri"/>
                <a:cs typeface="Calibri"/>
              </a:rPr>
              <a:t> </a:t>
            </a:r>
            <a:r>
              <a:rPr sz="2027" b="1" spc="-8" dirty="0">
                <a:latin typeface="Calibri"/>
                <a:cs typeface="Calibri"/>
              </a:rPr>
              <a:t>à</a:t>
            </a:r>
            <a:r>
              <a:rPr sz="2027" b="1" spc="8" dirty="0">
                <a:latin typeface="Calibri"/>
                <a:cs typeface="Calibri"/>
              </a:rPr>
              <a:t> </a:t>
            </a:r>
            <a:r>
              <a:rPr sz="2027" b="1" spc="-8" dirty="0">
                <a:latin typeface="Calibri"/>
                <a:cs typeface="Calibri"/>
              </a:rPr>
              <a:t>l’&lt;a</a:t>
            </a:r>
            <a:r>
              <a:rPr sz="2027" b="1" spc="39" dirty="0">
                <a:latin typeface="Calibri"/>
                <a:cs typeface="Calibri"/>
              </a:rPr>
              <a:t> </a:t>
            </a:r>
            <a:r>
              <a:rPr sz="2027" b="1" spc="-16" dirty="0">
                <a:latin typeface="Calibri"/>
                <a:cs typeface="Calibri"/>
              </a:rPr>
              <a:t>href="</a:t>
            </a:r>
            <a:r>
              <a:rPr sz="2027" b="1" spc="-16" dirty="0">
                <a:latin typeface="Calibri"/>
                <a:cs typeface="Calibri"/>
                <a:hlinkClick r:id="rId5"/>
              </a:rPr>
              <a:t>http://www.ofppt.ma</a:t>
            </a:r>
            <a:r>
              <a:rPr sz="2027" b="1" spc="-16" dirty="0">
                <a:latin typeface="Calibri"/>
                <a:cs typeface="Calibri"/>
              </a:rPr>
              <a:t>"&gt;OFPPT&lt;/a&gt;&lt;/p&gt;</a:t>
            </a:r>
            <a:endParaRPr sz="2027">
              <a:latin typeface="Calibri"/>
              <a:cs typeface="Calibri"/>
            </a:endParaRPr>
          </a:p>
          <a:p>
            <a:pPr marL="19802">
              <a:spcBef>
                <a:spcPts val="1084"/>
              </a:spcBef>
            </a:pPr>
            <a:r>
              <a:rPr sz="2027" b="1" spc="-8" dirty="0">
                <a:latin typeface="Calibri"/>
                <a:cs typeface="Calibri"/>
              </a:rPr>
              <a:t>&lt;/body&gt;</a:t>
            </a:r>
            <a:endParaRPr sz="2027">
              <a:latin typeface="Calibri"/>
              <a:cs typeface="Calibri"/>
            </a:endParaRPr>
          </a:p>
          <a:p>
            <a:pPr marL="19802">
              <a:spcBef>
                <a:spcPts val="1052"/>
              </a:spcBef>
            </a:pPr>
            <a:r>
              <a:rPr sz="2027" b="1" spc="-16" dirty="0">
                <a:latin typeface="Calibri"/>
                <a:cs typeface="Calibri"/>
              </a:rPr>
              <a:t>&lt;/html&gt;</a:t>
            </a:r>
            <a:endParaRPr sz="2027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236659" y="6073502"/>
            <a:ext cx="1017844" cy="518823"/>
            <a:chOff x="6559042" y="3895090"/>
            <a:chExt cx="652780" cy="332740"/>
          </a:xfrm>
        </p:grpSpPr>
        <p:sp>
          <p:nvSpPr>
            <p:cNvPr id="13" name="object 13"/>
            <p:cNvSpPr/>
            <p:nvPr/>
          </p:nvSpPr>
          <p:spPr>
            <a:xfrm>
              <a:off x="6565392" y="3901440"/>
              <a:ext cx="640080" cy="320040"/>
            </a:xfrm>
            <a:custGeom>
              <a:avLst/>
              <a:gdLst/>
              <a:ahLst/>
              <a:cxnLst/>
              <a:rect l="l" t="t" r="r" b="b"/>
              <a:pathLst>
                <a:path w="640079" h="320039">
                  <a:moveTo>
                    <a:pt x="608076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4"/>
                  </a:lnTo>
                  <a:lnTo>
                    <a:pt x="0" y="288036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40"/>
                  </a:lnTo>
                  <a:lnTo>
                    <a:pt x="608076" y="320040"/>
                  </a:lnTo>
                  <a:lnTo>
                    <a:pt x="620523" y="317521"/>
                  </a:lnTo>
                  <a:lnTo>
                    <a:pt x="630697" y="310657"/>
                  </a:lnTo>
                  <a:lnTo>
                    <a:pt x="637561" y="300483"/>
                  </a:lnTo>
                  <a:lnTo>
                    <a:pt x="640079" y="288036"/>
                  </a:lnTo>
                  <a:lnTo>
                    <a:pt x="640079" y="32004"/>
                  </a:lnTo>
                  <a:lnTo>
                    <a:pt x="637561" y="19556"/>
                  </a:lnTo>
                  <a:lnTo>
                    <a:pt x="630697" y="9382"/>
                  </a:lnTo>
                  <a:lnTo>
                    <a:pt x="620523" y="2518"/>
                  </a:lnTo>
                  <a:lnTo>
                    <a:pt x="608076" y="0"/>
                  </a:lnTo>
                  <a:close/>
                </a:path>
              </a:pathLst>
            </a:custGeom>
            <a:solidFill>
              <a:srgbClr val="11CFD9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4" name="object 14"/>
            <p:cNvSpPr/>
            <p:nvPr/>
          </p:nvSpPr>
          <p:spPr>
            <a:xfrm>
              <a:off x="6565392" y="3901440"/>
              <a:ext cx="640080" cy="320040"/>
            </a:xfrm>
            <a:custGeom>
              <a:avLst/>
              <a:gdLst/>
              <a:ahLst/>
              <a:cxnLst/>
              <a:rect l="l" t="t" r="r" b="b"/>
              <a:pathLst>
                <a:path w="640079" h="320039">
                  <a:moveTo>
                    <a:pt x="0" y="32004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608076" y="0"/>
                  </a:lnTo>
                  <a:lnTo>
                    <a:pt x="620523" y="2518"/>
                  </a:lnTo>
                  <a:lnTo>
                    <a:pt x="630697" y="9382"/>
                  </a:lnTo>
                  <a:lnTo>
                    <a:pt x="637561" y="19556"/>
                  </a:lnTo>
                  <a:lnTo>
                    <a:pt x="640079" y="32004"/>
                  </a:lnTo>
                  <a:lnTo>
                    <a:pt x="640079" y="288036"/>
                  </a:lnTo>
                  <a:lnTo>
                    <a:pt x="637561" y="300483"/>
                  </a:lnTo>
                  <a:lnTo>
                    <a:pt x="630697" y="310657"/>
                  </a:lnTo>
                  <a:lnTo>
                    <a:pt x="620523" y="317521"/>
                  </a:lnTo>
                  <a:lnTo>
                    <a:pt x="608076" y="320040"/>
                  </a:lnTo>
                  <a:lnTo>
                    <a:pt x="32003" y="320040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6"/>
                  </a:lnTo>
                  <a:lnTo>
                    <a:pt x="0" y="320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419235" y="6083599"/>
            <a:ext cx="655460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39" dirty="0">
                <a:latin typeface="Calibri"/>
                <a:cs typeface="Calibri"/>
              </a:rPr>
              <a:t>h</a:t>
            </a:r>
            <a:r>
              <a:rPr sz="2495" b="1" spc="-16" dirty="0">
                <a:latin typeface="Calibri"/>
                <a:cs typeface="Calibri"/>
              </a:rPr>
              <a:t>t</a:t>
            </a:r>
            <a:r>
              <a:rPr sz="2495" b="1" spc="23" dirty="0">
                <a:latin typeface="Calibri"/>
                <a:cs typeface="Calibri"/>
              </a:rPr>
              <a:t>m</a:t>
            </a:r>
            <a:r>
              <a:rPr sz="2495" b="1" dirty="0">
                <a:latin typeface="Calibri"/>
                <a:cs typeface="Calibri"/>
              </a:rPr>
              <a:t>l</a:t>
            </a:r>
            <a:endParaRPr sz="2495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233909" y="5279820"/>
            <a:ext cx="1417851" cy="1062399"/>
            <a:chOff x="7198614" y="3386073"/>
            <a:chExt cx="909319" cy="681355"/>
          </a:xfrm>
        </p:grpSpPr>
        <p:sp>
          <p:nvSpPr>
            <p:cNvPr id="17" name="object 17"/>
            <p:cNvSpPr/>
            <p:nvPr/>
          </p:nvSpPr>
          <p:spPr>
            <a:xfrm>
              <a:off x="7204964" y="3553840"/>
              <a:ext cx="256540" cy="506730"/>
            </a:xfrm>
            <a:custGeom>
              <a:avLst/>
              <a:gdLst/>
              <a:ahLst/>
              <a:cxnLst/>
              <a:rect l="l" t="t" r="r" b="b"/>
              <a:pathLst>
                <a:path w="256540" h="506729">
                  <a:moveTo>
                    <a:pt x="0" y="506730"/>
                  </a:moveTo>
                  <a:lnTo>
                    <a:pt x="256412" y="0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61504" y="3392423"/>
              <a:ext cx="640080" cy="323215"/>
            </a:xfrm>
            <a:custGeom>
              <a:avLst/>
              <a:gdLst/>
              <a:ahLst/>
              <a:cxnLst/>
              <a:rect l="l" t="t" r="r" b="b"/>
              <a:pathLst>
                <a:path w="640079" h="323214">
                  <a:moveTo>
                    <a:pt x="607822" y="0"/>
                  </a:moveTo>
                  <a:lnTo>
                    <a:pt x="32257" y="0"/>
                  </a:lnTo>
                  <a:lnTo>
                    <a:pt x="19716" y="2539"/>
                  </a:lnTo>
                  <a:lnTo>
                    <a:pt x="9461" y="9461"/>
                  </a:lnTo>
                  <a:lnTo>
                    <a:pt x="2540" y="19716"/>
                  </a:lnTo>
                  <a:lnTo>
                    <a:pt x="0" y="32258"/>
                  </a:lnTo>
                  <a:lnTo>
                    <a:pt x="0" y="290830"/>
                  </a:lnTo>
                  <a:lnTo>
                    <a:pt x="2540" y="303371"/>
                  </a:lnTo>
                  <a:lnTo>
                    <a:pt x="9461" y="313626"/>
                  </a:lnTo>
                  <a:lnTo>
                    <a:pt x="19716" y="320548"/>
                  </a:lnTo>
                  <a:lnTo>
                    <a:pt x="32257" y="323088"/>
                  </a:lnTo>
                  <a:lnTo>
                    <a:pt x="607822" y="323088"/>
                  </a:lnTo>
                  <a:lnTo>
                    <a:pt x="620363" y="320548"/>
                  </a:lnTo>
                  <a:lnTo>
                    <a:pt x="630618" y="313626"/>
                  </a:lnTo>
                  <a:lnTo>
                    <a:pt x="637539" y="303371"/>
                  </a:lnTo>
                  <a:lnTo>
                    <a:pt x="640079" y="290830"/>
                  </a:lnTo>
                  <a:lnTo>
                    <a:pt x="640079" y="32258"/>
                  </a:lnTo>
                  <a:lnTo>
                    <a:pt x="637539" y="19716"/>
                  </a:lnTo>
                  <a:lnTo>
                    <a:pt x="630618" y="9461"/>
                  </a:lnTo>
                  <a:lnTo>
                    <a:pt x="620363" y="2539"/>
                  </a:lnTo>
                  <a:lnTo>
                    <a:pt x="607822" y="0"/>
                  </a:lnTo>
                  <a:close/>
                </a:path>
              </a:pathLst>
            </a:custGeom>
            <a:solidFill>
              <a:srgbClr val="11CFD9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61504" y="3392423"/>
              <a:ext cx="640080" cy="323215"/>
            </a:xfrm>
            <a:custGeom>
              <a:avLst/>
              <a:gdLst/>
              <a:ahLst/>
              <a:cxnLst/>
              <a:rect l="l" t="t" r="r" b="b"/>
              <a:pathLst>
                <a:path w="640079" h="323214">
                  <a:moveTo>
                    <a:pt x="0" y="32258"/>
                  </a:moveTo>
                  <a:lnTo>
                    <a:pt x="2540" y="19716"/>
                  </a:lnTo>
                  <a:lnTo>
                    <a:pt x="9461" y="9461"/>
                  </a:lnTo>
                  <a:lnTo>
                    <a:pt x="19716" y="2539"/>
                  </a:lnTo>
                  <a:lnTo>
                    <a:pt x="32257" y="0"/>
                  </a:lnTo>
                  <a:lnTo>
                    <a:pt x="607822" y="0"/>
                  </a:lnTo>
                  <a:lnTo>
                    <a:pt x="620363" y="2539"/>
                  </a:lnTo>
                  <a:lnTo>
                    <a:pt x="630618" y="9461"/>
                  </a:lnTo>
                  <a:lnTo>
                    <a:pt x="637539" y="19716"/>
                  </a:lnTo>
                  <a:lnTo>
                    <a:pt x="640079" y="32258"/>
                  </a:lnTo>
                  <a:lnTo>
                    <a:pt x="640079" y="290830"/>
                  </a:lnTo>
                  <a:lnTo>
                    <a:pt x="637539" y="303371"/>
                  </a:lnTo>
                  <a:lnTo>
                    <a:pt x="630618" y="313626"/>
                  </a:lnTo>
                  <a:lnTo>
                    <a:pt x="620363" y="320548"/>
                  </a:lnTo>
                  <a:lnTo>
                    <a:pt x="607822" y="323088"/>
                  </a:lnTo>
                  <a:lnTo>
                    <a:pt x="32257" y="323088"/>
                  </a:lnTo>
                  <a:lnTo>
                    <a:pt x="19716" y="320548"/>
                  </a:lnTo>
                  <a:lnTo>
                    <a:pt x="9461" y="313626"/>
                  </a:lnTo>
                  <a:lnTo>
                    <a:pt x="2540" y="303371"/>
                  </a:lnTo>
                  <a:lnTo>
                    <a:pt x="0" y="290830"/>
                  </a:lnTo>
                  <a:lnTo>
                    <a:pt x="0" y="32258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795107" y="5293287"/>
            <a:ext cx="701005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latin typeface="Calibri"/>
                <a:cs typeface="Calibri"/>
              </a:rPr>
              <a:t>h</a:t>
            </a:r>
            <a:r>
              <a:rPr sz="2495" b="1" spc="8" dirty="0">
                <a:latin typeface="Calibri"/>
                <a:cs typeface="Calibri"/>
              </a:rPr>
              <a:t>e</a:t>
            </a:r>
            <a:r>
              <a:rPr sz="2495" b="1" dirty="0">
                <a:latin typeface="Calibri"/>
                <a:cs typeface="Calibri"/>
              </a:rPr>
              <a:t>ad</a:t>
            </a:r>
            <a:endParaRPr sz="2495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633145" y="4994667"/>
            <a:ext cx="1420823" cy="557438"/>
            <a:chOff x="8095995" y="3203194"/>
            <a:chExt cx="911225" cy="357505"/>
          </a:xfrm>
        </p:grpSpPr>
        <p:sp>
          <p:nvSpPr>
            <p:cNvPr id="22" name="object 22"/>
            <p:cNvSpPr/>
            <p:nvPr/>
          </p:nvSpPr>
          <p:spPr>
            <a:xfrm>
              <a:off x="8102345" y="3369564"/>
              <a:ext cx="256540" cy="184785"/>
            </a:xfrm>
            <a:custGeom>
              <a:avLst/>
              <a:gdLst/>
              <a:ahLst/>
              <a:cxnLst/>
              <a:rect l="l" t="t" r="r" b="b"/>
              <a:pathLst>
                <a:path w="256540" h="184785">
                  <a:moveTo>
                    <a:pt x="0" y="184276"/>
                  </a:moveTo>
                  <a:lnTo>
                    <a:pt x="256412" y="0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3" name="object 23"/>
            <p:cNvSpPr/>
            <p:nvPr/>
          </p:nvSpPr>
          <p:spPr>
            <a:xfrm>
              <a:off x="8357615" y="3209544"/>
              <a:ext cx="643255" cy="320040"/>
            </a:xfrm>
            <a:custGeom>
              <a:avLst/>
              <a:gdLst/>
              <a:ahLst/>
              <a:cxnLst/>
              <a:rect l="l" t="t" r="r" b="b"/>
              <a:pathLst>
                <a:path w="643254" h="320039">
                  <a:moveTo>
                    <a:pt x="611124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3"/>
                  </a:lnTo>
                  <a:lnTo>
                    <a:pt x="0" y="288035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39"/>
                  </a:lnTo>
                  <a:lnTo>
                    <a:pt x="611124" y="320039"/>
                  </a:lnTo>
                  <a:lnTo>
                    <a:pt x="623571" y="317521"/>
                  </a:lnTo>
                  <a:lnTo>
                    <a:pt x="633745" y="310657"/>
                  </a:lnTo>
                  <a:lnTo>
                    <a:pt x="640609" y="300483"/>
                  </a:lnTo>
                  <a:lnTo>
                    <a:pt x="643127" y="288035"/>
                  </a:lnTo>
                  <a:lnTo>
                    <a:pt x="643127" y="32003"/>
                  </a:lnTo>
                  <a:lnTo>
                    <a:pt x="640609" y="19556"/>
                  </a:lnTo>
                  <a:lnTo>
                    <a:pt x="633745" y="9382"/>
                  </a:lnTo>
                  <a:lnTo>
                    <a:pt x="623571" y="2518"/>
                  </a:lnTo>
                  <a:lnTo>
                    <a:pt x="611124" y="0"/>
                  </a:lnTo>
                  <a:close/>
                </a:path>
              </a:pathLst>
            </a:custGeom>
            <a:solidFill>
              <a:srgbClr val="11CFD9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4" name="object 24"/>
            <p:cNvSpPr/>
            <p:nvPr/>
          </p:nvSpPr>
          <p:spPr>
            <a:xfrm>
              <a:off x="8357615" y="3209544"/>
              <a:ext cx="643255" cy="320040"/>
            </a:xfrm>
            <a:custGeom>
              <a:avLst/>
              <a:gdLst/>
              <a:ahLst/>
              <a:cxnLst/>
              <a:rect l="l" t="t" r="r" b="b"/>
              <a:pathLst>
                <a:path w="643254" h="320039">
                  <a:moveTo>
                    <a:pt x="0" y="32003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611124" y="0"/>
                  </a:lnTo>
                  <a:lnTo>
                    <a:pt x="623571" y="2518"/>
                  </a:lnTo>
                  <a:lnTo>
                    <a:pt x="633745" y="9382"/>
                  </a:lnTo>
                  <a:lnTo>
                    <a:pt x="640609" y="19556"/>
                  </a:lnTo>
                  <a:lnTo>
                    <a:pt x="643127" y="32003"/>
                  </a:lnTo>
                  <a:lnTo>
                    <a:pt x="643127" y="288035"/>
                  </a:lnTo>
                  <a:lnTo>
                    <a:pt x="640609" y="300483"/>
                  </a:lnTo>
                  <a:lnTo>
                    <a:pt x="633745" y="310657"/>
                  </a:lnTo>
                  <a:lnTo>
                    <a:pt x="623571" y="317521"/>
                  </a:lnTo>
                  <a:lnTo>
                    <a:pt x="611124" y="320039"/>
                  </a:lnTo>
                  <a:lnTo>
                    <a:pt x="32003" y="320039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5"/>
                  </a:lnTo>
                  <a:lnTo>
                    <a:pt x="0" y="320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182464" y="5005754"/>
            <a:ext cx="723776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23" dirty="0">
                <a:latin typeface="Calibri"/>
                <a:cs typeface="Calibri"/>
              </a:rPr>
              <a:t>m</a:t>
            </a:r>
            <a:r>
              <a:rPr sz="2495" b="1" dirty="0">
                <a:latin typeface="Calibri"/>
                <a:cs typeface="Calibri"/>
              </a:rPr>
              <a:t>e</a:t>
            </a:r>
            <a:r>
              <a:rPr sz="2495" b="1" spc="-47" dirty="0">
                <a:latin typeface="Calibri"/>
                <a:cs typeface="Calibri"/>
              </a:rPr>
              <a:t>t</a:t>
            </a:r>
            <a:r>
              <a:rPr sz="2495" b="1" dirty="0">
                <a:latin typeface="Calibri"/>
                <a:cs typeface="Calibri"/>
              </a:rPr>
              <a:t>a</a:t>
            </a:r>
            <a:endParaRPr sz="2495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633145" y="5531509"/>
            <a:ext cx="5075357" cy="557438"/>
            <a:chOff x="8095995" y="3547490"/>
            <a:chExt cx="3255010" cy="357505"/>
          </a:xfrm>
        </p:grpSpPr>
        <p:sp>
          <p:nvSpPr>
            <p:cNvPr id="27" name="object 27"/>
            <p:cNvSpPr/>
            <p:nvPr/>
          </p:nvSpPr>
          <p:spPr>
            <a:xfrm>
              <a:off x="8102345" y="3553840"/>
              <a:ext cx="256540" cy="184785"/>
            </a:xfrm>
            <a:custGeom>
              <a:avLst/>
              <a:gdLst/>
              <a:ahLst/>
              <a:cxnLst/>
              <a:rect l="l" t="t" r="r" b="b"/>
              <a:pathLst>
                <a:path w="256540" h="184785">
                  <a:moveTo>
                    <a:pt x="0" y="0"/>
                  </a:moveTo>
                  <a:lnTo>
                    <a:pt x="256412" y="184277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8" name="object 28"/>
            <p:cNvSpPr/>
            <p:nvPr/>
          </p:nvSpPr>
          <p:spPr>
            <a:xfrm>
              <a:off x="8357615" y="3578351"/>
              <a:ext cx="643255" cy="320040"/>
            </a:xfrm>
            <a:custGeom>
              <a:avLst/>
              <a:gdLst/>
              <a:ahLst/>
              <a:cxnLst/>
              <a:rect l="l" t="t" r="r" b="b"/>
              <a:pathLst>
                <a:path w="643254" h="320039">
                  <a:moveTo>
                    <a:pt x="611124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4"/>
                  </a:lnTo>
                  <a:lnTo>
                    <a:pt x="0" y="288036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40"/>
                  </a:lnTo>
                  <a:lnTo>
                    <a:pt x="611124" y="320040"/>
                  </a:lnTo>
                  <a:lnTo>
                    <a:pt x="623571" y="317521"/>
                  </a:lnTo>
                  <a:lnTo>
                    <a:pt x="633745" y="310657"/>
                  </a:lnTo>
                  <a:lnTo>
                    <a:pt x="640609" y="300483"/>
                  </a:lnTo>
                  <a:lnTo>
                    <a:pt x="643127" y="288036"/>
                  </a:lnTo>
                  <a:lnTo>
                    <a:pt x="643127" y="32004"/>
                  </a:lnTo>
                  <a:lnTo>
                    <a:pt x="640609" y="19556"/>
                  </a:lnTo>
                  <a:lnTo>
                    <a:pt x="633745" y="9382"/>
                  </a:lnTo>
                  <a:lnTo>
                    <a:pt x="623571" y="2518"/>
                  </a:lnTo>
                  <a:lnTo>
                    <a:pt x="611124" y="0"/>
                  </a:lnTo>
                  <a:close/>
                </a:path>
              </a:pathLst>
            </a:custGeom>
            <a:solidFill>
              <a:srgbClr val="11CFD9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9" name="object 29"/>
            <p:cNvSpPr/>
            <p:nvPr/>
          </p:nvSpPr>
          <p:spPr>
            <a:xfrm>
              <a:off x="8357615" y="3578351"/>
              <a:ext cx="643255" cy="320040"/>
            </a:xfrm>
            <a:custGeom>
              <a:avLst/>
              <a:gdLst/>
              <a:ahLst/>
              <a:cxnLst/>
              <a:rect l="l" t="t" r="r" b="b"/>
              <a:pathLst>
                <a:path w="643254" h="320039">
                  <a:moveTo>
                    <a:pt x="0" y="32004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611124" y="0"/>
                  </a:lnTo>
                  <a:lnTo>
                    <a:pt x="623571" y="2518"/>
                  </a:lnTo>
                  <a:lnTo>
                    <a:pt x="633745" y="9382"/>
                  </a:lnTo>
                  <a:lnTo>
                    <a:pt x="640609" y="19556"/>
                  </a:lnTo>
                  <a:lnTo>
                    <a:pt x="643127" y="32004"/>
                  </a:lnTo>
                  <a:lnTo>
                    <a:pt x="643127" y="288036"/>
                  </a:lnTo>
                  <a:lnTo>
                    <a:pt x="640609" y="300483"/>
                  </a:lnTo>
                  <a:lnTo>
                    <a:pt x="633745" y="310657"/>
                  </a:lnTo>
                  <a:lnTo>
                    <a:pt x="623571" y="317521"/>
                  </a:lnTo>
                  <a:lnTo>
                    <a:pt x="611124" y="320040"/>
                  </a:lnTo>
                  <a:lnTo>
                    <a:pt x="32003" y="320040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6"/>
                  </a:lnTo>
                  <a:lnTo>
                    <a:pt x="0" y="320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30" name="object 30"/>
            <p:cNvSpPr/>
            <p:nvPr/>
          </p:nvSpPr>
          <p:spPr>
            <a:xfrm>
              <a:off x="9000743" y="3738879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412" y="0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31" name="object 31"/>
            <p:cNvSpPr/>
            <p:nvPr/>
          </p:nvSpPr>
          <p:spPr>
            <a:xfrm>
              <a:off x="9256775" y="3578351"/>
              <a:ext cx="2087880" cy="320040"/>
            </a:xfrm>
            <a:custGeom>
              <a:avLst/>
              <a:gdLst/>
              <a:ahLst/>
              <a:cxnLst/>
              <a:rect l="l" t="t" r="r" b="b"/>
              <a:pathLst>
                <a:path w="2087879" h="320039">
                  <a:moveTo>
                    <a:pt x="2055876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4"/>
                  </a:lnTo>
                  <a:lnTo>
                    <a:pt x="0" y="288036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40"/>
                  </a:lnTo>
                  <a:lnTo>
                    <a:pt x="2055876" y="320040"/>
                  </a:lnTo>
                  <a:lnTo>
                    <a:pt x="2068323" y="317521"/>
                  </a:lnTo>
                  <a:lnTo>
                    <a:pt x="2078497" y="310657"/>
                  </a:lnTo>
                  <a:lnTo>
                    <a:pt x="2085361" y="300483"/>
                  </a:lnTo>
                  <a:lnTo>
                    <a:pt x="2087879" y="288036"/>
                  </a:lnTo>
                  <a:lnTo>
                    <a:pt x="2087879" y="32004"/>
                  </a:lnTo>
                  <a:lnTo>
                    <a:pt x="2085361" y="19556"/>
                  </a:lnTo>
                  <a:lnTo>
                    <a:pt x="2078497" y="9382"/>
                  </a:lnTo>
                  <a:lnTo>
                    <a:pt x="2068323" y="2518"/>
                  </a:lnTo>
                  <a:lnTo>
                    <a:pt x="205587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32" name="object 32"/>
            <p:cNvSpPr/>
            <p:nvPr/>
          </p:nvSpPr>
          <p:spPr>
            <a:xfrm>
              <a:off x="9256775" y="3578351"/>
              <a:ext cx="2087880" cy="320040"/>
            </a:xfrm>
            <a:custGeom>
              <a:avLst/>
              <a:gdLst/>
              <a:ahLst/>
              <a:cxnLst/>
              <a:rect l="l" t="t" r="r" b="b"/>
              <a:pathLst>
                <a:path w="2087879" h="320039">
                  <a:moveTo>
                    <a:pt x="0" y="32004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2055876" y="0"/>
                  </a:lnTo>
                  <a:lnTo>
                    <a:pt x="2068323" y="2518"/>
                  </a:lnTo>
                  <a:lnTo>
                    <a:pt x="2078497" y="9382"/>
                  </a:lnTo>
                  <a:lnTo>
                    <a:pt x="2085361" y="19556"/>
                  </a:lnTo>
                  <a:lnTo>
                    <a:pt x="2087879" y="32004"/>
                  </a:lnTo>
                  <a:lnTo>
                    <a:pt x="2087879" y="288036"/>
                  </a:lnTo>
                  <a:lnTo>
                    <a:pt x="2085361" y="300483"/>
                  </a:lnTo>
                  <a:lnTo>
                    <a:pt x="2078497" y="310657"/>
                  </a:lnTo>
                  <a:lnTo>
                    <a:pt x="2068323" y="317521"/>
                  </a:lnTo>
                  <a:lnTo>
                    <a:pt x="2055876" y="320040"/>
                  </a:lnTo>
                  <a:lnTo>
                    <a:pt x="32003" y="320040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6"/>
                  </a:lnTo>
                  <a:lnTo>
                    <a:pt x="0" y="320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5747272" y="5611235"/>
            <a:ext cx="648529" cy="354922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 marL="19802">
              <a:spcBef>
                <a:spcPts val="148"/>
              </a:spcBef>
            </a:pPr>
            <a:r>
              <a:rPr sz="218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183" spc="-31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2183" spc="-4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83" spc="-8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2183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1233909" y="6321627"/>
            <a:ext cx="1417851" cy="1060419"/>
            <a:chOff x="7198614" y="4054221"/>
            <a:chExt cx="909319" cy="680085"/>
          </a:xfrm>
        </p:grpSpPr>
        <p:sp>
          <p:nvSpPr>
            <p:cNvPr id="35" name="object 35"/>
            <p:cNvSpPr/>
            <p:nvPr/>
          </p:nvSpPr>
          <p:spPr>
            <a:xfrm>
              <a:off x="7204964" y="4060571"/>
              <a:ext cx="256540" cy="506730"/>
            </a:xfrm>
            <a:custGeom>
              <a:avLst/>
              <a:gdLst/>
              <a:ahLst/>
              <a:cxnLst/>
              <a:rect l="l" t="t" r="r" b="b"/>
              <a:pathLst>
                <a:path w="256540" h="506729">
                  <a:moveTo>
                    <a:pt x="0" y="0"/>
                  </a:moveTo>
                  <a:lnTo>
                    <a:pt x="256412" y="506729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36" name="object 36"/>
            <p:cNvSpPr/>
            <p:nvPr/>
          </p:nvSpPr>
          <p:spPr>
            <a:xfrm>
              <a:off x="7461504" y="4407408"/>
              <a:ext cx="640080" cy="320040"/>
            </a:xfrm>
            <a:custGeom>
              <a:avLst/>
              <a:gdLst/>
              <a:ahLst/>
              <a:cxnLst/>
              <a:rect l="l" t="t" r="r" b="b"/>
              <a:pathLst>
                <a:path w="640079" h="320039">
                  <a:moveTo>
                    <a:pt x="608076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4"/>
                  </a:lnTo>
                  <a:lnTo>
                    <a:pt x="0" y="288036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40"/>
                  </a:lnTo>
                  <a:lnTo>
                    <a:pt x="608076" y="320040"/>
                  </a:lnTo>
                  <a:lnTo>
                    <a:pt x="620523" y="317521"/>
                  </a:lnTo>
                  <a:lnTo>
                    <a:pt x="630697" y="310657"/>
                  </a:lnTo>
                  <a:lnTo>
                    <a:pt x="637561" y="300483"/>
                  </a:lnTo>
                  <a:lnTo>
                    <a:pt x="640079" y="288036"/>
                  </a:lnTo>
                  <a:lnTo>
                    <a:pt x="640079" y="32004"/>
                  </a:lnTo>
                  <a:lnTo>
                    <a:pt x="637561" y="19556"/>
                  </a:lnTo>
                  <a:lnTo>
                    <a:pt x="630697" y="9382"/>
                  </a:lnTo>
                  <a:lnTo>
                    <a:pt x="620523" y="2518"/>
                  </a:lnTo>
                  <a:lnTo>
                    <a:pt x="608076" y="0"/>
                  </a:lnTo>
                  <a:close/>
                </a:path>
              </a:pathLst>
            </a:custGeom>
            <a:solidFill>
              <a:srgbClr val="11CFD9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37" name="object 37"/>
            <p:cNvSpPr/>
            <p:nvPr/>
          </p:nvSpPr>
          <p:spPr>
            <a:xfrm>
              <a:off x="7461504" y="4407408"/>
              <a:ext cx="640080" cy="320040"/>
            </a:xfrm>
            <a:custGeom>
              <a:avLst/>
              <a:gdLst/>
              <a:ahLst/>
              <a:cxnLst/>
              <a:rect l="l" t="t" r="r" b="b"/>
              <a:pathLst>
                <a:path w="640079" h="320039">
                  <a:moveTo>
                    <a:pt x="0" y="32004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608076" y="0"/>
                  </a:lnTo>
                  <a:lnTo>
                    <a:pt x="620523" y="2518"/>
                  </a:lnTo>
                  <a:lnTo>
                    <a:pt x="630697" y="9382"/>
                  </a:lnTo>
                  <a:lnTo>
                    <a:pt x="637561" y="19556"/>
                  </a:lnTo>
                  <a:lnTo>
                    <a:pt x="640079" y="32004"/>
                  </a:lnTo>
                  <a:lnTo>
                    <a:pt x="640079" y="288036"/>
                  </a:lnTo>
                  <a:lnTo>
                    <a:pt x="637561" y="300483"/>
                  </a:lnTo>
                  <a:lnTo>
                    <a:pt x="630697" y="310657"/>
                  </a:lnTo>
                  <a:lnTo>
                    <a:pt x="620523" y="317521"/>
                  </a:lnTo>
                  <a:lnTo>
                    <a:pt x="608076" y="320040"/>
                  </a:lnTo>
                  <a:lnTo>
                    <a:pt x="32003" y="320040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6"/>
                  </a:lnTo>
                  <a:lnTo>
                    <a:pt x="0" y="320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1790354" y="6873440"/>
            <a:ext cx="704966" cy="405947"/>
          </a:xfrm>
          <a:prstGeom prst="rect">
            <a:avLst/>
          </a:prstGeom>
        </p:spPr>
        <p:txBody>
          <a:bodyPr vert="horz" wrap="square" lIns="0" tIns="21783" rIns="0" bIns="0" rtlCol="0">
            <a:spAutoFit/>
          </a:bodyPr>
          <a:lstStyle/>
          <a:p>
            <a:pPr marL="19802">
              <a:spcBef>
                <a:spcPts val="172"/>
              </a:spcBef>
            </a:pPr>
            <a:r>
              <a:rPr sz="2495" b="1" spc="8" dirty="0">
                <a:latin typeface="Calibri"/>
                <a:cs typeface="Calibri"/>
              </a:rPr>
              <a:t>body</a:t>
            </a:r>
            <a:endParaRPr sz="2495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2633145" y="6144790"/>
            <a:ext cx="5095160" cy="1094083"/>
            <a:chOff x="8095995" y="3940809"/>
            <a:chExt cx="3267710" cy="701675"/>
          </a:xfrm>
        </p:grpSpPr>
        <p:sp>
          <p:nvSpPr>
            <p:cNvPr id="40" name="object 40"/>
            <p:cNvSpPr/>
            <p:nvPr/>
          </p:nvSpPr>
          <p:spPr>
            <a:xfrm>
              <a:off x="8102345" y="4106671"/>
              <a:ext cx="256540" cy="461009"/>
            </a:xfrm>
            <a:custGeom>
              <a:avLst/>
              <a:gdLst/>
              <a:ahLst/>
              <a:cxnLst/>
              <a:rect l="l" t="t" r="r" b="b"/>
              <a:pathLst>
                <a:path w="256540" h="461010">
                  <a:moveTo>
                    <a:pt x="0" y="460628"/>
                  </a:moveTo>
                  <a:lnTo>
                    <a:pt x="256412" y="0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41" name="object 41"/>
            <p:cNvSpPr/>
            <p:nvPr/>
          </p:nvSpPr>
          <p:spPr>
            <a:xfrm>
              <a:off x="8357615" y="3947159"/>
              <a:ext cx="643255" cy="320040"/>
            </a:xfrm>
            <a:custGeom>
              <a:avLst/>
              <a:gdLst/>
              <a:ahLst/>
              <a:cxnLst/>
              <a:rect l="l" t="t" r="r" b="b"/>
              <a:pathLst>
                <a:path w="643254" h="320039">
                  <a:moveTo>
                    <a:pt x="611124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3"/>
                  </a:lnTo>
                  <a:lnTo>
                    <a:pt x="0" y="288035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39"/>
                  </a:lnTo>
                  <a:lnTo>
                    <a:pt x="611124" y="320039"/>
                  </a:lnTo>
                  <a:lnTo>
                    <a:pt x="623571" y="317521"/>
                  </a:lnTo>
                  <a:lnTo>
                    <a:pt x="633745" y="310657"/>
                  </a:lnTo>
                  <a:lnTo>
                    <a:pt x="640609" y="300483"/>
                  </a:lnTo>
                  <a:lnTo>
                    <a:pt x="643127" y="288035"/>
                  </a:lnTo>
                  <a:lnTo>
                    <a:pt x="643127" y="32003"/>
                  </a:lnTo>
                  <a:lnTo>
                    <a:pt x="640609" y="19556"/>
                  </a:lnTo>
                  <a:lnTo>
                    <a:pt x="633745" y="9382"/>
                  </a:lnTo>
                  <a:lnTo>
                    <a:pt x="623571" y="2518"/>
                  </a:lnTo>
                  <a:lnTo>
                    <a:pt x="611124" y="0"/>
                  </a:lnTo>
                  <a:close/>
                </a:path>
              </a:pathLst>
            </a:custGeom>
            <a:solidFill>
              <a:srgbClr val="11CFD9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42" name="object 42"/>
            <p:cNvSpPr/>
            <p:nvPr/>
          </p:nvSpPr>
          <p:spPr>
            <a:xfrm>
              <a:off x="8357615" y="3947159"/>
              <a:ext cx="643255" cy="320040"/>
            </a:xfrm>
            <a:custGeom>
              <a:avLst/>
              <a:gdLst/>
              <a:ahLst/>
              <a:cxnLst/>
              <a:rect l="l" t="t" r="r" b="b"/>
              <a:pathLst>
                <a:path w="643254" h="320039">
                  <a:moveTo>
                    <a:pt x="0" y="32003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611124" y="0"/>
                  </a:lnTo>
                  <a:lnTo>
                    <a:pt x="623571" y="2518"/>
                  </a:lnTo>
                  <a:lnTo>
                    <a:pt x="633745" y="9382"/>
                  </a:lnTo>
                  <a:lnTo>
                    <a:pt x="640609" y="19556"/>
                  </a:lnTo>
                  <a:lnTo>
                    <a:pt x="643127" y="32003"/>
                  </a:lnTo>
                  <a:lnTo>
                    <a:pt x="643127" y="288035"/>
                  </a:lnTo>
                  <a:lnTo>
                    <a:pt x="640609" y="300483"/>
                  </a:lnTo>
                  <a:lnTo>
                    <a:pt x="633745" y="310657"/>
                  </a:lnTo>
                  <a:lnTo>
                    <a:pt x="623571" y="317521"/>
                  </a:lnTo>
                  <a:lnTo>
                    <a:pt x="611124" y="320039"/>
                  </a:lnTo>
                  <a:lnTo>
                    <a:pt x="32003" y="320039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5"/>
                  </a:lnTo>
                  <a:lnTo>
                    <a:pt x="0" y="320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43" name="object 43"/>
            <p:cNvSpPr/>
            <p:nvPr/>
          </p:nvSpPr>
          <p:spPr>
            <a:xfrm>
              <a:off x="9000743" y="4107687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412" y="0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44" name="object 44"/>
            <p:cNvSpPr/>
            <p:nvPr/>
          </p:nvSpPr>
          <p:spPr>
            <a:xfrm>
              <a:off x="9256775" y="3947159"/>
              <a:ext cx="2100580" cy="320040"/>
            </a:xfrm>
            <a:custGeom>
              <a:avLst/>
              <a:gdLst/>
              <a:ahLst/>
              <a:cxnLst/>
              <a:rect l="l" t="t" r="r" b="b"/>
              <a:pathLst>
                <a:path w="2100579" h="320039">
                  <a:moveTo>
                    <a:pt x="2068068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3"/>
                  </a:lnTo>
                  <a:lnTo>
                    <a:pt x="0" y="288035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39"/>
                  </a:lnTo>
                  <a:lnTo>
                    <a:pt x="2068068" y="320039"/>
                  </a:lnTo>
                  <a:lnTo>
                    <a:pt x="2080515" y="317521"/>
                  </a:lnTo>
                  <a:lnTo>
                    <a:pt x="2090689" y="310657"/>
                  </a:lnTo>
                  <a:lnTo>
                    <a:pt x="2097553" y="300483"/>
                  </a:lnTo>
                  <a:lnTo>
                    <a:pt x="2100072" y="288035"/>
                  </a:lnTo>
                  <a:lnTo>
                    <a:pt x="2100072" y="32003"/>
                  </a:lnTo>
                  <a:lnTo>
                    <a:pt x="2097553" y="19556"/>
                  </a:lnTo>
                  <a:lnTo>
                    <a:pt x="2090689" y="9382"/>
                  </a:lnTo>
                  <a:lnTo>
                    <a:pt x="2080515" y="2518"/>
                  </a:lnTo>
                  <a:lnTo>
                    <a:pt x="2068068" y="0"/>
                  </a:lnTo>
                  <a:close/>
                </a:path>
              </a:pathLst>
            </a:custGeom>
            <a:solidFill>
              <a:srgbClr val="EFA12D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45" name="object 45"/>
            <p:cNvSpPr/>
            <p:nvPr/>
          </p:nvSpPr>
          <p:spPr>
            <a:xfrm>
              <a:off x="9256775" y="3947159"/>
              <a:ext cx="2100580" cy="320040"/>
            </a:xfrm>
            <a:custGeom>
              <a:avLst/>
              <a:gdLst/>
              <a:ahLst/>
              <a:cxnLst/>
              <a:rect l="l" t="t" r="r" b="b"/>
              <a:pathLst>
                <a:path w="2100579" h="320039">
                  <a:moveTo>
                    <a:pt x="0" y="32003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2068068" y="0"/>
                  </a:lnTo>
                  <a:lnTo>
                    <a:pt x="2080515" y="2518"/>
                  </a:lnTo>
                  <a:lnTo>
                    <a:pt x="2090689" y="9382"/>
                  </a:lnTo>
                  <a:lnTo>
                    <a:pt x="2097553" y="19556"/>
                  </a:lnTo>
                  <a:lnTo>
                    <a:pt x="2100072" y="32003"/>
                  </a:lnTo>
                  <a:lnTo>
                    <a:pt x="2100072" y="288035"/>
                  </a:lnTo>
                  <a:lnTo>
                    <a:pt x="2097553" y="300483"/>
                  </a:lnTo>
                  <a:lnTo>
                    <a:pt x="2090689" y="310657"/>
                  </a:lnTo>
                  <a:lnTo>
                    <a:pt x="2080515" y="317521"/>
                  </a:lnTo>
                  <a:lnTo>
                    <a:pt x="2068068" y="320039"/>
                  </a:lnTo>
                  <a:lnTo>
                    <a:pt x="32003" y="320039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5"/>
                  </a:lnTo>
                  <a:lnTo>
                    <a:pt x="0" y="32003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46" name="object 46"/>
            <p:cNvSpPr/>
            <p:nvPr/>
          </p:nvSpPr>
          <p:spPr>
            <a:xfrm>
              <a:off x="8102345" y="4475225"/>
              <a:ext cx="256540" cy="92075"/>
            </a:xfrm>
            <a:custGeom>
              <a:avLst/>
              <a:gdLst/>
              <a:ahLst/>
              <a:cxnLst/>
              <a:rect l="l" t="t" r="r" b="b"/>
              <a:pathLst>
                <a:path w="256540" h="92075">
                  <a:moveTo>
                    <a:pt x="0" y="92075"/>
                  </a:moveTo>
                  <a:lnTo>
                    <a:pt x="256412" y="0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47" name="object 47"/>
            <p:cNvSpPr/>
            <p:nvPr/>
          </p:nvSpPr>
          <p:spPr>
            <a:xfrm>
              <a:off x="8357615" y="4315967"/>
              <a:ext cx="643255" cy="320040"/>
            </a:xfrm>
            <a:custGeom>
              <a:avLst/>
              <a:gdLst/>
              <a:ahLst/>
              <a:cxnLst/>
              <a:rect l="l" t="t" r="r" b="b"/>
              <a:pathLst>
                <a:path w="643254" h="320039">
                  <a:moveTo>
                    <a:pt x="611124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3"/>
                  </a:lnTo>
                  <a:lnTo>
                    <a:pt x="0" y="288035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39"/>
                  </a:lnTo>
                  <a:lnTo>
                    <a:pt x="611124" y="320039"/>
                  </a:lnTo>
                  <a:lnTo>
                    <a:pt x="623571" y="317521"/>
                  </a:lnTo>
                  <a:lnTo>
                    <a:pt x="633745" y="310657"/>
                  </a:lnTo>
                  <a:lnTo>
                    <a:pt x="640609" y="300483"/>
                  </a:lnTo>
                  <a:lnTo>
                    <a:pt x="643127" y="288035"/>
                  </a:lnTo>
                  <a:lnTo>
                    <a:pt x="643127" y="32003"/>
                  </a:lnTo>
                  <a:lnTo>
                    <a:pt x="640609" y="19556"/>
                  </a:lnTo>
                  <a:lnTo>
                    <a:pt x="633745" y="9382"/>
                  </a:lnTo>
                  <a:lnTo>
                    <a:pt x="623571" y="2518"/>
                  </a:lnTo>
                  <a:lnTo>
                    <a:pt x="611124" y="0"/>
                  </a:lnTo>
                  <a:close/>
                </a:path>
              </a:pathLst>
            </a:custGeom>
            <a:solidFill>
              <a:srgbClr val="11CFD9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48" name="object 48"/>
            <p:cNvSpPr/>
            <p:nvPr/>
          </p:nvSpPr>
          <p:spPr>
            <a:xfrm>
              <a:off x="8357615" y="4315967"/>
              <a:ext cx="643255" cy="320040"/>
            </a:xfrm>
            <a:custGeom>
              <a:avLst/>
              <a:gdLst/>
              <a:ahLst/>
              <a:cxnLst/>
              <a:rect l="l" t="t" r="r" b="b"/>
              <a:pathLst>
                <a:path w="643254" h="320039">
                  <a:moveTo>
                    <a:pt x="0" y="32003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611124" y="0"/>
                  </a:lnTo>
                  <a:lnTo>
                    <a:pt x="623571" y="2518"/>
                  </a:lnTo>
                  <a:lnTo>
                    <a:pt x="633745" y="9382"/>
                  </a:lnTo>
                  <a:lnTo>
                    <a:pt x="640609" y="19556"/>
                  </a:lnTo>
                  <a:lnTo>
                    <a:pt x="643127" y="32003"/>
                  </a:lnTo>
                  <a:lnTo>
                    <a:pt x="643127" y="288035"/>
                  </a:lnTo>
                  <a:lnTo>
                    <a:pt x="640609" y="300483"/>
                  </a:lnTo>
                  <a:lnTo>
                    <a:pt x="633745" y="310657"/>
                  </a:lnTo>
                  <a:lnTo>
                    <a:pt x="623571" y="317521"/>
                  </a:lnTo>
                  <a:lnTo>
                    <a:pt x="611124" y="320039"/>
                  </a:lnTo>
                  <a:lnTo>
                    <a:pt x="32003" y="320039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5"/>
                  </a:lnTo>
                  <a:lnTo>
                    <a:pt x="0" y="320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3234742" y="5389218"/>
            <a:ext cx="617835" cy="1757318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40593" marR="7921" indent="-121781">
              <a:lnSpc>
                <a:spcPct val="151200"/>
              </a:lnSpc>
              <a:spcBef>
                <a:spcPts val="140"/>
              </a:spcBef>
            </a:pPr>
            <a:r>
              <a:rPr sz="2495" b="1" spc="-8" dirty="0">
                <a:latin typeface="Calibri"/>
                <a:cs typeface="Calibri"/>
              </a:rPr>
              <a:t>T</a:t>
            </a:r>
            <a:r>
              <a:rPr sz="2495" b="1" spc="-31" dirty="0">
                <a:latin typeface="Calibri"/>
                <a:cs typeface="Calibri"/>
              </a:rPr>
              <a:t>i</a:t>
            </a:r>
            <a:r>
              <a:rPr sz="2495" b="1" spc="-16" dirty="0">
                <a:latin typeface="Calibri"/>
                <a:cs typeface="Calibri"/>
              </a:rPr>
              <a:t>t</a:t>
            </a:r>
            <a:r>
              <a:rPr sz="2495" b="1" spc="-23" dirty="0">
                <a:latin typeface="Calibri"/>
                <a:cs typeface="Calibri"/>
              </a:rPr>
              <a:t>l</a:t>
            </a:r>
            <a:r>
              <a:rPr sz="2495" b="1" dirty="0">
                <a:latin typeface="Calibri"/>
                <a:cs typeface="Calibri"/>
              </a:rPr>
              <a:t>e  h1 </a:t>
            </a:r>
            <a:r>
              <a:rPr sz="2495" b="1" spc="8" dirty="0">
                <a:latin typeface="Calibri"/>
                <a:cs typeface="Calibri"/>
              </a:rPr>
              <a:t> </a:t>
            </a:r>
            <a:r>
              <a:rPr sz="2495" b="1" dirty="0">
                <a:latin typeface="Calibri"/>
                <a:cs typeface="Calibri"/>
              </a:rPr>
              <a:t>p</a:t>
            </a:r>
            <a:endParaRPr sz="2495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4033967" y="6719851"/>
            <a:ext cx="3679288" cy="518823"/>
            <a:chOff x="8994393" y="4309617"/>
            <a:chExt cx="2359660" cy="332740"/>
          </a:xfrm>
        </p:grpSpPr>
        <p:sp>
          <p:nvSpPr>
            <p:cNvPr id="51" name="object 51"/>
            <p:cNvSpPr/>
            <p:nvPr/>
          </p:nvSpPr>
          <p:spPr>
            <a:xfrm>
              <a:off x="9000743" y="4476495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412" y="0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2" name="object 52"/>
            <p:cNvSpPr/>
            <p:nvPr/>
          </p:nvSpPr>
          <p:spPr>
            <a:xfrm>
              <a:off x="9256775" y="4315967"/>
              <a:ext cx="2091055" cy="320040"/>
            </a:xfrm>
            <a:custGeom>
              <a:avLst/>
              <a:gdLst/>
              <a:ahLst/>
              <a:cxnLst/>
              <a:rect l="l" t="t" r="r" b="b"/>
              <a:pathLst>
                <a:path w="2091054" h="320039">
                  <a:moveTo>
                    <a:pt x="2058924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3"/>
                  </a:lnTo>
                  <a:lnTo>
                    <a:pt x="0" y="288035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39"/>
                  </a:lnTo>
                  <a:lnTo>
                    <a:pt x="2058924" y="320039"/>
                  </a:lnTo>
                  <a:lnTo>
                    <a:pt x="2071371" y="317521"/>
                  </a:lnTo>
                  <a:lnTo>
                    <a:pt x="2081545" y="310657"/>
                  </a:lnTo>
                  <a:lnTo>
                    <a:pt x="2088409" y="300483"/>
                  </a:lnTo>
                  <a:lnTo>
                    <a:pt x="2090927" y="288035"/>
                  </a:lnTo>
                  <a:lnTo>
                    <a:pt x="2090927" y="32003"/>
                  </a:lnTo>
                  <a:lnTo>
                    <a:pt x="2088409" y="19556"/>
                  </a:lnTo>
                  <a:lnTo>
                    <a:pt x="2081545" y="9382"/>
                  </a:lnTo>
                  <a:lnTo>
                    <a:pt x="2071371" y="2518"/>
                  </a:lnTo>
                  <a:lnTo>
                    <a:pt x="20589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3" name="object 53"/>
            <p:cNvSpPr/>
            <p:nvPr/>
          </p:nvSpPr>
          <p:spPr>
            <a:xfrm>
              <a:off x="9256775" y="4315967"/>
              <a:ext cx="2091055" cy="320040"/>
            </a:xfrm>
            <a:custGeom>
              <a:avLst/>
              <a:gdLst/>
              <a:ahLst/>
              <a:cxnLst/>
              <a:rect l="l" t="t" r="r" b="b"/>
              <a:pathLst>
                <a:path w="2091054" h="320039">
                  <a:moveTo>
                    <a:pt x="0" y="32003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2058924" y="0"/>
                  </a:lnTo>
                  <a:lnTo>
                    <a:pt x="2071371" y="2518"/>
                  </a:lnTo>
                  <a:lnTo>
                    <a:pt x="2081545" y="9382"/>
                  </a:lnTo>
                  <a:lnTo>
                    <a:pt x="2088409" y="19556"/>
                  </a:lnTo>
                  <a:lnTo>
                    <a:pt x="2090927" y="32003"/>
                  </a:lnTo>
                  <a:lnTo>
                    <a:pt x="2090927" y="288035"/>
                  </a:lnTo>
                  <a:lnTo>
                    <a:pt x="2088409" y="300483"/>
                  </a:lnTo>
                  <a:lnTo>
                    <a:pt x="2081545" y="310657"/>
                  </a:lnTo>
                  <a:lnTo>
                    <a:pt x="2071371" y="317521"/>
                  </a:lnTo>
                  <a:lnTo>
                    <a:pt x="2058924" y="320039"/>
                  </a:lnTo>
                  <a:lnTo>
                    <a:pt x="32003" y="320039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5"/>
                  </a:lnTo>
                  <a:lnTo>
                    <a:pt x="0" y="320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4479917" y="6186770"/>
            <a:ext cx="3178287" cy="1020771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33663" algn="ctr">
              <a:spcBef>
                <a:spcPts val="140"/>
              </a:spcBef>
            </a:pPr>
            <a:r>
              <a:rPr sz="2183" spc="-8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2183" spc="-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218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83" spc="-31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endParaRPr sz="2183">
              <a:latin typeface="Calibri"/>
              <a:cs typeface="Calibri"/>
            </a:endParaRPr>
          </a:p>
          <a:p>
            <a:pPr algn="ctr">
              <a:lnSpc>
                <a:spcPts val="1879"/>
              </a:lnSpc>
              <a:spcBef>
                <a:spcPts val="1403"/>
              </a:spcBef>
            </a:pPr>
            <a:r>
              <a:rPr sz="1637" b="1" spc="8" dirty="0">
                <a:solidFill>
                  <a:srgbClr val="FFFFFF"/>
                </a:solidFill>
                <a:latin typeface="Calibri"/>
                <a:cs typeface="Calibri"/>
              </a:rPr>
              <a:t>Bon</a:t>
            </a:r>
            <a:r>
              <a:rPr sz="1637" b="1" spc="-16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637" b="1" spc="8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1637" b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637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37" b="1" spc="8" dirty="0">
                <a:solidFill>
                  <a:srgbClr val="FFFFFF"/>
                </a:solidFill>
                <a:latin typeface="Calibri"/>
                <a:cs typeface="Calibri"/>
              </a:rPr>
              <a:t>nou</a:t>
            </a:r>
            <a:r>
              <a:rPr sz="1637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37" b="1" spc="-6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37" b="1" spc="8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637" b="1" dirty="0">
                <a:solidFill>
                  <a:srgbClr val="FFFFFF"/>
                </a:solidFill>
                <a:latin typeface="Calibri"/>
                <a:cs typeface="Calibri"/>
              </a:rPr>
              <a:t>mm</a:t>
            </a:r>
            <a:r>
              <a:rPr sz="1637" b="1" spc="-8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37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37" b="1" spc="-6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37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37" b="1" spc="-8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37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37" b="1" spc="-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37" b="1" spc="8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37" b="1" spc="-16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37" b="1" spc="8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37" b="1" dirty="0">
                <a:solidFill>
                  <a:srgbClr val="FFFFFF"/>
                </a:solidFill>
                <a:latin typeface="Calibri"/>
                <a:cs typeface="Calibri"/>
              </a:rPr>
              <a:t>gi</a:t>
            </a:r>
            <a:r>
              <a:rPr sz="1637" b="1" spc="8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37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37" b="1" spc="8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37" b="1" spc="-8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37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637">
              <a:latin typeface="Calibri"/>
              <a:cs typeface="Calibri"/>
            </a:endParaRPr>
          </a:p>
          <a:p>
            <a:pPr marL="1980" algn="ctr">
              <a:lnSpc>
                <a:spcPts val="1879"/>
              </a:lnSpc>
            </a:pPr>
            <a:r>
              <a:rPr sz="1637" b="1" spc="8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37" b="1" spc="-4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37" b="1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637" b="1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37" b="1" dirty="0">
                <a:solidFill>
                  <a:srgbClr val="FFFFFF"/>
                </a:solidFill>
                <a:latin typeface="Calibri"/>
                <a:cs typeface="Calibri"/>
              </a:rPr>
              <a:t>filière</a:t>
            </a:r>
            <a:r>
              <a:rPr sz="1637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37" b="1" dirty="0">
                <a:solidFill>
                  <a:srgbClr val="FFFFFF"/>
                </a:solidFill>
                <a:latin typeface="Calibri"/>
                <a:cs typeface="Calibri"/>
              </a:rPr>
              <a:t>développement</a:t>
            </a:r>
            <a:r>
              <a:rPr sz="1637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37" b="1" dirty="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endParaRPr sz="1637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2633145" y="7111743"/>
            <a:ext cx="1420823" cy="987150"/>
            <a:chOff x="8095995" y="4560951"/>
            <a:chExt cx="911225" cy="633095"/>
          </a:xfrm>
        </p:grpSpPr>
        <p:sp>
          <p:nvSpPr>
            <p:cNvPr id="56" name="object 56"/>
            <p:cNvSpPr/>
            <p:nvPr/>
          </p:nvSpPr>
          <p:spPr>
            <a:xfrm>
              <a:off x="8102345" y="4567301"/>
              <a:ext cx="256540" cy="461009"/>
            </a:xfrm>
            <a:custGeom>
              <a:avLst/>
              <a:gdLst/>
              <a:ahLst/>
              <a:cxnLst/>
              <a:rect l="l" t="t" r="r" b="b"/>
              <a:pathLst>
                <a:path w="256540" h="461010">
                  <a:moveTo>
                    <a:pt x="0" y="0"/>
                  </a:moveTo>
                  <a:lnTo>
                    <a:pt x="256412" y="460756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7" name="object 57"/>
            <p:cNvSpPr/>
            <p:nvPr/>
          </p:nvSpPr>
          <p:spPr>
            <a:xfrm>
              <a:off x="8357615" y="4867656"/>
              <a:ext cx="643255" cy="320040"/>
            </a:xfrm>
            <a:custGeom>
              <a:avLst/>
              <a:gdLst/>
              <a:ahLst/>
              <a:cxnLst/>
              <a:rect l="l" t="t" r="r" b="b"/>
              <a:pathLst>
                <a:path w="643254" h="320039">
                  <a:moveTo>
                    <a:pt x="611124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4"/>
                  </a:lnTo>
                  <a:lnTo>
                    <a:pt x="0" y="288036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40"/>
                  </a:lnTo>
                  <a:lnTo>
                    <a:pt x="611124" y="320040"/>
                  </a:lnTo>
                  <a:lnTo>
                    <a:pt x="623571" y="317521"/>
                  </a:lnTo>
                  <a:lnTo>
                    <a:pt x="633745" y="310657"/>
                  </a:lnTo>
                  <a:lnTo>
                    <a:pt x="640609" y="300483"/>
                  </a:lnTo>
                  <a:lnTo>
                    <a:pt x="643127" y="288036"/>
                  </a:lnTo>
                  <a:lnTo>
                    <a:pt x="643127" y="32004"/>
                  </a:lnTo>
                  <a:lnTo>
                    <a:pt x="640609" y="19556"/>
                  </a:lnTo>
                  <a:lnTo>
                    <a:pt x="633745" y="9382"/>
                  </a:lnTo>
                  <a:lnTo>
                    <a:pt x="623571" y="2518"/>
                  </a:lnTo>
                  <a:lnTo>
                    <a:pt x="611124" y="0"/>
                  </a:lnTo>
                  <a:close/>
                </a:path>
              </a:pathLst>
            </a:custGeom>
            <a:solidFill>
              <a:srgbClr val="11CFD9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8" name="object 58"/>
            <p:cNvSpPr/>
            <p:nvPr/>
          </p:nvSpPr>
          <p:spPr>
            <a:xfrm>
              <a:off x="8357615" y="4867656"/>
              <a:ext cx="643255" cy="320040"/>
            </a:xfrm>
            <a:custGeom>
              <a:avLst/>
              <a:gdLst/>
              <a:ahLst/>
              <a:cxnLst/>
              <a:rect l="l" t="t" r="r" b="b"/>
              <a:pathLst>
                <a:path w="643254" h="320039">
                  <a:moveTo>
                    <a:pt x="0" y="32004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611124" y="0"/>
                  </a:lnTo>
                  <a:lnTo>
                    <a:pt x="623571" y="2518"/>
                  </a:lnTo>
                  <a:lnTo>
                    <a:pt x="633745" y="9382"/>
                  </a:lnTo>
                  <a:lnTo>
                    <a:pt x="640609" y="19556"/>
                  </a:lnTo>
                  <a:lnTo>
                    <a:pt x="643127" y="32004"/>
                  </a:lnTo>
                  <a:lnTo>
                    <a:pt x="643127" y="288036"/>
                  </a:lnTo>
                  <a:lnTo>
                    <a:pt x="640609" y="300483"/>
                  </a:lnTo>
                  <a:lnTo>
                    <a:pt x="633745" y="310657"/>
                  </a:lnTo>
                  <a:lnTo>
                    <a:pt x="623571" y="317521"/>
                  </a:lnTo>
                  <a:lnTo>
                    <a:pt x="611124" y="320040"/>
                  </a:lnTo>
                  <a:lnTo>
                    <a:pt x="32003" y="320040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6"/>
                  </a:lnTo>
                  <a:lnTo>
                    <a:pt x="0" y="320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3437125" y="7592939"/>
            <a:ext cx="210896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latin typeface="Calibri"/>
                <a:cs typeface="Calibri"/>
              </a:rPr>
              <a:t>p</a:t>
            </a:r>
            <a:endParaRPr sz="2495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4032384" y="7294915"/>
            <a:ext cx="3681268" cy="555458"/>
            <a:chOff x="8993378" y="4678426"/>
            <a:chExt cx="2360930" cy="356235"/>
          </a:xfrm>
        </p:grpSpPr>
        <p:sp>
          <p:nvSpPr>
            <p:cNvPr id="61" name="object 61"/>
            <p:cNvSpPr/>
            <p:nvPr/>
          </p:nvSpPr>
          <p:spPr>
            <a:xfrm>
              <a:off x="8999728" y="4843780"/>
              <a:ext cx="256540" cy="184785"/>
            </a:xfrm>
            <a:custGeom>
              <a:avLst/>
              <a:gdLst/>
              <a:ahLst/>
              <a:cxnLst/>
              <a:rect l="l" t="t" r="r" b="b"/>
              <a:pathLst>
                <a:path w="256540" h="184785">
                  <a:moveTo>
                    <a:pt x="0" y="184277"/>
                  </a:moveTo>
                  <a:lnTo>
                    <a:pt x="256286" y="0"/>
                  </a:lnTo>
                </a:path>
              </a:pathLst>
            </a:custGeom>
            <a:ln w="12699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2" name="object 62"/>
            <p:cNvSpPr/>
            <p:nvPr/>
          </p:nvSpPr>
          <p:spPr>
            <a:xfrm>
              <a:off x="9256776" y="4684776"/>
              <a:ext cx="2091055" cy="320040"/>
            </a:xfrm>
            <a:custGeom>
              <a:avLst/>
              <a:gdLst/>
              <a:ahLst/>
              <a:cxnLst/>
              <a:rect l="l" t="t" r="r" b="b"/>
              <a:pathLst>
                <a:path w="2091054" h="320039">
                  <a:moveTo>
                    <a:pt x="2058924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4"/>
                  </a:lnTo>
                  <a:lnTo>
                    <a:pt x="0" y="288036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40"/>
                  </a:lnTo>
                  <a:lnTo>
                    <a:pt x="2058924" y="320040"/>
                  </a:lnTo>
                  <a:lnTo>
                    <a:pt x="2071371" y="317521"/>
                  </a:lnTo>
                  <a:lnTo>
                    <a:pt x="2081545" y="310657"/>
                  </a:lnTo>
                  <a:lnTo>
                    <a:pt x="2088409" y="300483"/>
                  </a:lnTo>
                  <a:lnTo>
                    <a:pt x="2090927" y="288036"/>
                  </a:lnTo>
                  <a:lnTo>
                    <a:pt x="2090927" y="32004"/>
                  </a:lnTo>
                  <a:lnTo>
                    <a:pt x="2088409" y="19556"/>
                  </a:lnTo>
                  <a:lnTo>
                    <a:pt x="2081545" y="9382"/>
                  </a:lnTo>
                  <a:lnTo>
                    <a:pt x="2071371" y="2518"/>
                  </a:lnTo>
                  <a:lnTo>
                    <a:pt x="2058924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3" name="object 63"/>
            <p:cNvSpPr/>
            <p:nvPr/>
          </p:nvSpPr>
          <p:spPr>
            <a:xfrm>
              <a:off x="9256776" y="4684776"/>
              <a:ext cx="2091055" cy="320040"/>
            </a:xfrm>
            <a:custGeom>
              <a:avLst/>
              <a:gdLst/>
              <a:ahLst/>
              <a:cxnLst/>
              <a:rect l="l" t="t" r="r" b="b"/>
              <a:pathLst>
                <a:path w="2091054" h="320039">
                  <a:moveTo>
                    <a:pt x="0" y="32004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2058924" y="0"/>
                  </a:lnTo>
                  <a:lnTo>
                    <a:pt x="2071371" y="2518"/>
                  </a:lnTo>
                  <a:lnTo>
                    <a:pt x="2081545" y="9382"/>
                  </a:lnTo>
                  <a:lnTo>
                    <a:pt x="2088409" y="19556"/>
                  </a:lnTo>
                  <a:lnTo>
                    <a:pt x="2090927" y="32004"/>
                  </a:lnTo>
                  <a:lnTo>
                    <a:pt x="2090927" y="288036"/>
                  </a:lnTo>
                  <a:lnTo>
                    <a:pt x="2088409" y="300483"/>
                  </a:lnTo>
                  <a:lnTo>
                    <a:pt x="2081545" y="310657"/>
                  </a:lnTo>
                  <a:lnTo>
                    <a:pt x="2071371" y="317521"/>
                  </a:lnTo>
                  <a:lnTo>
                    <a:pt x="2058924" y="320040"/>
                  </a:lnTo>
                  <a:lnTo>
                    <a:pt x="32003" y="320040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6"/>
                  </a:lnTo>
                  <a:lnTo>
                    <a:pt x="0" y="320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169041" y="7383432"/>
            <a:ext cx="1815881" cy="283914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715" spc="47" dirty="0">
                <a:solidFill>
                  <a:srgbClr val="FFFFFF"/>
                </a:solidFill>
                <a:latin typeface="Cambria"/>
                <a:cs typeface="Cambria"/>
              </a:rPr>
              <a:t>Nous</a:t>
            </a:r>
            <a:r>
              <a:rPr sz="1715" spc="39" dirty="0">
                <a:solidFill>
                  <a:srgbClr val="FFFFFF"/>
                </a:solidFill>
                <a:latin typeface="Cambria"/>
                <a:cs typeface="Cambria"/>
              </a:rPr>
              <a:t> étudions</a:t>
            </a:r>
            <a:r>
              <a:rPr sz="1715" spc="16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15" spc="70" dirty="0">
                <a:solidFill>
                  <a:srgbClr val="FFFFFF"/>
                </a:solidFill>
                <a:latin typeface="Cambria"/>
                <a:cs typeface="Cambria"/>
              </a:rPr>
              <a:t>à</a:t>
            </a:r>
            <a:r>
              <a:rPr sz="1715" spc="23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15" spc="70" dirty="0">
                <a:solidFill>
                  <a:srgbClr val="FFFFFF"/>
                </a:solidFill>
                <a:latin typeface="Cambria"/>
                <a:cs typeface="Cambria"/>
              </a:rPr>
              <a:t>l’</a:t>
            </a:r>
            <a:endParaRPr sz="1715">
              <a:latin typeface="Cambria"/>
              <a:cs typeface="Cambri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4032385" y="7830174"/>
            <a:ext cx="1418843" cy="559418"/>
            <a:chOff x="8993378" y="5021707"/>
            <a:chExt cx="909955" cy="358775"/>
          </a:xfrm>
        </p:grpSpPr>
        <p:sp>
          <p:nvSpPr>
            <p:cNvPr id="66" name="object 66"/>
            <p:cNvSpPr/>
            <p:nvPr/>
          </p:nvSpPr>
          <p:spPr>
            <a:xfrm>
              <a:off x="8999728" y="5028057"/>
              <a:ext cx="256540" cy="184785"/>
            </a:xfrm>
            <a:custGeom>
              <a:avLst/>
              <a:gdLst/>
              <a:ahLst/>
              <a:cxnLst/>
              <a:rect l="l" t="t" r="r" b="b"/>
              <a:pathLst>
                <a:path w="256540" h="184785">
                  <a:moveTo>
                    <a:pt x="0" y="0"/>
                  </a:moveTo>
                  <a:lnTo>
                    <a:pt x="256286" y="184277"/>
                  </a:lnTo>
                </a:path>
              </a:pathLst>
            </a:custGeom>
            <a:ln w="12699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7" name="object 67"/>
            <p:cNvSpPr/>
            <p:nvPr/>
          </p:nvSpPr>
          <p:spPr>
            <a:xfrm>
              <a:off x="9256776" y="5050536"/>
              <a:ext cx="640080" cy="323215"/>
            </a:xfrm>
            <a:custGeom>
              <a:avLst/>
              <a:gdLst/>
              <a:ahLst/>
              <a:cxnLst/>
              <a:rect l="l" t="t" r="r" b="b"/>
              <a:pathLst>
                <a:path w="640079" h="323214">
                  <a:moveTo>
                    <a:pt x="607822" y="0"/>
                  </a:moveTo>
                  <a:lnTo>
                    <a:pt x="32257" y="0"/>
                  </a:lnTo>
                  <a:lnTo>
                    <a:pt x="19716" y="2539"/>
                  </a:lnTo>
                  <a:lnTo>
                    <a:pt x="9461" y="9461"/>
                  </a:lnTo>
                  <a:lnTo>
                    <a:pt x="2540" y="19716"/>
                  </a:lnTo>
                  <a:lnTo>
                    <a:pt x="0" y="32257"/>
                  </a:lnTo>
                  <a:lnTo>
                    <a:pt x="0" y="290829"/>
                  </a:lnTo>
                  <a:lnTo>
                    <a:pt x="2540" y="303371"/>
                  </a:lnTo>
                  <a:lnTo>
                    <a:pt x="9461" y="313626"/>
                  </a:lnTo>
                  <a:lnTo>
                    <a:pt x="19716" y="320547"/>
                  </a:lnTo>
                  <a:lnTo>
                    <a:pt x="32257" y="323088"/>
                  </a:lnTo>
                  <a:lnTo>
                    <a:pt x="607822" y="323088"/>
                  </a:lnTo>
                  <a:lnTo>
                    <a:pt x="620363" y="320547"/>
                  </a:lnTo>
                  <a:lnTo>
                    <a:pt x="630618" y="313626"/>
                  </a:lnTo>
                  <a:lnTo>
                    <a:pt x="637539" y="303371"/>
                  </a:lnTo>
                  <a:lnTo>
                    <a:pt x="640079" y="290829"/>
                  </a:lnTo>
                  <a:lnTo>
                    <a:pt x="640079" y="32257"/>
                  </a:lnTo>
                  <a:lnTo>
                    <a:pt x="637539" y="19716"/>
                  </a:lnTo>
                  <a:lnTo>
                    <a:pt x="630618" y="9461"/>
                  </a:lnTo>
                  <a:lnTo>
                    <a:pt x="620363" y="2539"/>
                  </a:lnTo>
                  <a:lnTo>
                    <a:pt x="607822" y="0"/>
                  </a:lnTo>
                  <a:close/>
                </a:path>
              </a:pathLst>
            </a:custGeom>
            <a:solidFill>
              <a:srgbClr val="11CFD9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8" name="object 68"/>
            <p:cNvSpPr/>
            <p:nvPr/>
          </p:nvSpPr>
          <p:spPr>
            <a:xfrm>
              <a:off x="9256776" y="5050536"/>
              <a:ext cx="640080" cy="323215"/>
            </a:xfrm>
            <a:custGeom>
              <a:avLst/>
              <a:gdLst/>
              <a:ahLst/>
              <a:cxnLst/>
              <a:rect l="l" t="t" r="r" b="b"/>
              <a:pathLst>
                <a:path w="640079" h="323214">
                  <a:moveTo>
                    <a:pt x="0" y="32257"/>
                  </a:moveTo>
                  <a:lnTo>
                    <a:pt x="2540" y="19716"/>
                  </a:lnTo>
                  <a:lnTo>
                    <a:pt x="9461" y="9461"/>
                  </a:lnTo>
                  <a:lnTo>
                    <a:pt x="19716" y="2539"/>
                  </a:lnTo>
                  <a:lnTo>
                    <a:pt x="32257" y="0"/>
                  </a:lnTo>
                  <a:lnTo>
                    <a:pt x="607822" y="0"/>
                  </a:lnTo>
                  <a:lnTo>
                    <a:pt x="620363" y="2539"/>
                  </a:lnTo>
                  <a:lnTo>
                    <a:pt x="630618" y="9461"/>
                  </a:lnTo>
                  <a:lnTo>
                    <a:pt x="637539" y="19716"/>
                  </a:lnTo>
                  <a:lnTo>
                    <a:pt x="640079" y="32257"/>
                  </a:lnTo>
                  <a:lnTo>
                    <a:pt x="640079" y="290829"/>
                  </a:lnTo>
                  <a:lnTo>
                    <a:pt x="637539" y="303371"/>
                  </a:lnTo>
                  <a:lnTo>
                    <a:pt x="630618" y="313626"/>
                  </a:lnTo>
                  <a:lnTo>
                    <a:pt x="620363" y="320547"/>
                  </a:lnTo>
                  <a:lnTo>
                    <a:pt x="607822" y="323088"/>
                  </a:lnTo>
                  <a:lnTo>
                    <a:pt x="32257" y="323088"/>
                  </a:lnTo>
                  <a:lnTo>
                    <a:pt x="19716" y="320547"/>
                  </a:lnTo>
                  <a:lnTo>
                    <a:pt x="9461" y="313626"/>
                  </a:lnTo>
                  <a:lnTo>
                    <a:pt x="2540" y="303371"/>
                  </a:lnTo>
                  <a:lnTo>
                    <a:pt x="0" y="290829"/>
                  </a:lnTo>
                  <a:lnTo>
                    <a:pt x="0" y="3225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4838737" y="7853935"/>
            <a:ext cx="215846" cy="451973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2807" b="1" dirty="0">
                <a:latin typeface="Calibri"/>
                <a:cs typeface="Calibri"/>
              </a:rPr>
              <a:t>a</a:t>
            </a:r>
            <a:endParaRPr sz="2807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5441128" y="7865223"/>
            <a:ext cx="2287178" cy="523774"/>
            <a:chOff x="9896856" y="5044185"/>
            <a:chExt cx="1466850" cy="335915"/>
          </a:xfrm>
        </p:grpSpPr>
        <p:sp>
          <p:nvSpPr>
            <p:cNvPr id="71" name="object 71"/>
            <p:cNvSpPr/>
            <p:nvPr/>
          </p:nvSpPr>
          <p:spPr>
            <a:xfrm>
              <a:off x="9896856" y="5211063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413" y="0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72" name="object 72"/>
            <p:cNvSpPr/>
            <p:nvPr/>
          </p:nvSpPr>
          <p:spPr>
            <a:xfrm>
              <a:off x="10152888" y="5050535"/>
              <a:ext cx="1203960" cy="323215"/>
            </a:xfrm>
            <a:custGeom>
              <a:avLst/>
              <a:gdLst/>
              <a:ahLst/>
              <a:cxnLst/>
              <a:rect l="l" t="t" r="r" b="b"/>
              <a:pathLst>
                <a:path w="1203959" h="323214">
                  <a:moveTo>
                    <a:pt x="1171702" y="0"/>
                  </a:moveTo>
                  <a:lnTo>
                    <a:pt x="32257" y="0"/>
                  </a:lnTo>
                  <a:lnTo>
                    <a:pt x="19716" y="2539"/>
                  </a:lnTo>
                  <a:lnTo>
                    <a:pt x="9461" y="9461"/>
                  </a:lnTo>
                  <a:lnTo>
                    <a:pt x="2540" y="19716"/>
                  </a:lnTo>
                  <a:lnTo>
                    <a:pt x="0" y="32257"/>
                  </a:lnTo>
                  <a:lnTo>
                    <a:pt x="0" y="290829"/>
                  </a:lnTo>
                  <a:lnTo>
                    <a:pt x="2540" y="303371"/>
                  </a:lnTo>
                  <a:lnTo>
                    <a:pt x="9461" y="313626"/>
                  </a:lnTo>
                  <a:lnTo>
                    <a:pt x="19716" y="320547"/>
                  </a:lnTo>
                  <a:lnTo>
                    <a:pt x="32257" y="323088"/>
                  </a:lnTo>
                  <a:lnTo>
                    <a:pt x="1171702" y="323088"/>
                  </a:lnTo>
                  <a:lnTo>
                    <a:pt x="1184243" y="320547"/>
                  </a:lnTo>
                  <a:lnTo>
                    <a:pt x="1194498" y="313626"/>
                  </a:lnTo>
                  <a:lnTo>
                    <a:pt x="1201419" y="303371"/>
                  </a:lnTo>
                  <a:lnTo>
                    <a:pt x="1203959" y="290829"/>
                  </a:lnTo>
                  <a:lnTo>
                    <a:pt x="1203959" y="32257"/>
                  </a:lnTo>
                  <a:lnTo>
                    <a:pt x="1201419" y="19716"/>
                  </a:lnTo>
                  <a:lnTo>
                    <a:pt x="1194498" y="9461"/>
                  </a:lnTo>
                  <a:lnTo>
                    <a:pt x="1184243" y="2539"/>
                  </a:lnTo>
                  <a:lnTo>
                    <a:pt x="117170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73" name="object 73"/>
            <p:cNvSpPr/>
            <p:nvPr/>
          </p:nvSpPr>
          <p:spPr>
            <a:xfrm>
              <a:off x="10152888" y="5050535"/>
              <a:ext cx="1203960" cy="323215"/>
            </a:xfrm>
            <a:custGeom>
              <a:avLst/>
              <a:gdLst/>
              <a:ahLst/>
              <a:cxnLst/>
              <a:rect l="l" t="t" r="r" b="b"/>
              <a:pathLst>
                <a:path w="1203959" h="323214">
                  <a:moveTo>
                    <a:pt x="0" y="32257"/>
                  </a:moveTo>
                  <a:lnTo>
                    <a:pt x="2540" y="19716"/>
                  </a:lnTo>
                  <a:lnTo>
                    <a:pt x="9461" y="9461"/>
                  </a:lnTo>
                  <a:lnTo>
                    <a:pt x="19716" y="2539"/>
                  </a:lnTo>
                  <a:lnTo>
                    <a:pt x="32257" y="0"/>
                  </a:lnTo>
                  <a:lnTo>
                    <a:pt x="1171702" y="0"/>
                  </a:lnTo>
                  <a:lnTo>
                    <a:pt x="1184243" y="2539"/>
                  </a:lnTo>
                  <a:lnTo>
                    <a:pt x="1194498" y="9461"/>
                  </a:lnTo>
                  <a:lnTo>
                    <a:pt x="1201419" y="19716"/>
                  </a:lnTo>
                  <a:lnTo>
                    <a:pt x="1203959" y="32257"/>
                  </a:lnTo>
                  <a:lnTo>
                    <a:pt x="1203959" y="290829"/>
                  </a:lnTo>
                  <a:lnTo>
                    <a:pt x="1201419" y="303371"/>
                  </a:lnTo>
                  <a:lnTo>
                    <a:pt x="1194498" y="313626"/>
                  </a:lnTo>
                  <a:lnTo>
                    <a:pt x="1184243" y="320547"/>
                  </a:lnTo>
                  <a:lnTo>
                    <a:pt x="1171702" y="323088"/>
                  </a:lnTo>
                  <a:lnTo>
                    <a:pt x="32257" y="323088"/>
                  </a:lnTo>
                  <a:lnTo>
                    <a:pt x="19716" y="320547"/>
                  </a:lnTo>
                  <a:lnTo>
                    <a:pt x="9461" y="313626"/>
                  </a:lnTo>
                  <a:lnTo>
                    <a:pt x="2540" y="303371"/>
                  </a:lnTo>
                  <a:lnTo>
                    <a:pt x="0" y="290829"/>
                  </a:lnTo>
                  <a:lnTo>
                    <a:pt x="0" y="3225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6290650" y="7853934"/>
            <a:ext cx="983190" cy="451973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2807" spc="8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7" spc="-23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7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7" spc="8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7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807">
              <a:latin typeface="Calibri"/>
              <a:cs typeface="Calibri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xfrm>
            <a:off x="7967302" y="966300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xfrm>
            <a:off x="18479412" y="965964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127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12028382" y="9083865"/>
            <a:ext cx="3892163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Figure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11:</a:t>
            </a:r>
            <a:r>
              <a:rPr sz="1871" spc="39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BEBEBE"/>
                </a:solidFill>
                <a:latin typeface="Calibri"/>
                <a:cs typeface="Calibri"/>
              </a:rPr>
              <a:t>Arbre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DOM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BEBEBE"/>
                </a:solidFill>
                <a:latin typeface="Calibri"/>
                <a:cs typeface="Calibri"/>
              </a:rPr>
              <a:t>d’une</a:t>
            </a:r>
            <a:r>
              <a:rPr sz="1871" spc="16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page</a:t>
            </a:r>
            <a:r>
              <a:rPr sz="1871" spc="-23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HTML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413158" y="525461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77" name="object 77"/>
          <p:cNvSpPr txBox="1"/>
          <p:nvPr/>
        </p:nvSpPr>
        <p:spPr>
          <a:xfrm>
            <a:off x="413158" y="1384292"/>
            <a:ext cx="14170604" cy="3735603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Arbre</a:t>
            </a:r>
            <a:r>
              <a:rPr sz="2495" b="1" spc="-94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Notion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95" b="1" spc="-47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l’arbre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DOM</a:t>
            </a:r>
            <a:endParaRPr sz="2495">
              <a:latin typeface="Calibri"/>
              <a:cs typeface="Calibri"/>
            </a:endParaRPr>
          </a:p>
          <a:p>
            <a:pPr marL="861380">
              <a:spcBef>
                <a:spcPts val="1637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Soit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HTML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correspondant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page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web.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62" dirty="0">
                <a:solidFill>
                  <a:srgbClr val="555555"/>
                </a:solidFill>
                <a:latin typeface="Calibri"/>
                <a:cs typeface="Calibri"/>
              </a:rPr>
              <a:t>L’arbre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DOM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correspondant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représenté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figure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ci-dessous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81">
              <a:latin typeface="Calibri"/>
              <a:cs typeface="Calibri"/>
            </a:endParaRPr>
          </a:p>
          <a:p>
            <a:pPr marL="1038607">
              <a:spcBef>
                <a:spcPts val="8"/>
              </a:spcBef>
            </a:pPr>
            <a:r>
              <a:rPr sz="2027" b="1" spc="-8" dirty="0">
                <a:latin typeface="Calibri"/>
                <a:cs typeface="Calibri"/>
              </a:rPr>
              <a:t>&lt;!DOCTYPE</a:t>
            </a:r>
            <a:r>
              <a:rPr sz="2027" b="1" spc="-55" dirty="0">
                <a:latin typeface="Calibri"/>
                <a:cs typeface="Calibri"/>
              </a:rPr>
              <a:t> </a:t>
            </a:r>
            <a:r>
              <a:rPr sz="2027" b="1" spc="-16" dirty="0">
                <a:latin typeface="Calibri"/>
                <a:cs typeface="Calibri"/>
              </a:rPr>
              <a:t>html&gt;</a:t>
            </a:r>
            <a:endParaRPr sz="2027">
              <a:latin typeface="Calibri"/>
              <a:cs typeface="Calibri"/>
            </a:endParaRPr>
          </a:p>
          <a:p>
            <a:pPr marL="1038607">
              <a:spcBef>
                <a:spcPts val="1084"/>
              </a:spcBef>
            </a:pPr>
            <a:r>
              <a:rPr sz="2027" b="1" spc="-16" dirty="0">
                <a:latin typeface="Calibri"/>
                <a:cs typeface="Calibri"/>
              </a:rPr>
              <a:t>&lt;html&gt;</a:t>
            </a:r>
            <a:endParaRPr sz="2027">
              <a:latin typeface="Calibri"/>
              <a:cs typeface="Calibri"/>
            </a:endParaRPr>
          </a:p>
          <a:p>
            <a:pPr marL="1038607">
              <a:spcBef>
                <a:spcPts val="1052"/>
              </a:spcBef>
            </a:pPr>
            <a:r>
              <a:rPr sz="2027" b="1" spc="-8" dirty="0">
                <a:latin typeface="Calibri"/>
                <a:cs typeface="Calibri"/>
              </a:rPr>
              <a:t>&lt;head&gt;</a:t>
            </a:r>
            <a:endParaRPr sz="202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42013" y="873384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0058A0"/>
                </a:solidFill>
              </a:rPr>
              <a:t>CHAPITRE</a:t>
            </a:r>
            <a:r>
              <a:rPr spc="-133" dirty="0">
                <a:solidFill>
                  <a:srgbClr val="0058A0"/>
                </a:solidFill>
              </a:rPr>
              <a:t> </a:t>
            </a:r>
            <a:r>
              <a:rPr dirty="0">
                <a:solidFill>
                  <a:srgbClr val="0058A0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05575" y="1723502"/>
            <a:ext cx="7124907" cy="1171721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algn="ctr">
              <a:spcBef>
                <a:spcPts val="156"/>
              </a:spcBef>
            </a:pPr>
            <a:r>
              <a:rPr sz="3742" b="1" spc="-8" dirty="0">
                <a:solidFill>
                  <a:srgbClr val="0058A0"/>
                </a:solidFill>
                <a:latin typeface="Calibri"/>
                <a:cs typeface="Calibri"/>
              </a:rPr>
              <a:t>Comprendre</a:t>
            </a:r>
            <a:r>
              <a:rPr sz="3742" b="1" spc="-94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39" dirty="0">
                <a:solidFill>
                  <a:srgbClr val="0058A0"/>
                </a:solidFill>
                <a:latin typeface="Calibri"/>
                <a:cs typeface="Calibri"/>
              </a:rPr>
              <a:t>l’arbre</a:t>
            </a:r>
            <a:r>
              <a:rPr sz="3742" b="1" spc="-94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dirty="0">
                <a:solidFill>
                  <a:srgbClr val="0058A0"/>
                </a:solidFill>
                <a:latin typeface="Calibri"/>
                <a:cs typeface="Calibri"/>
              </a:rPr>
              <a:t>dom,</a:t>
            </a:r>
            <a:r>
              <a:rPr sz="3742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0058A0"/>
                </a:solidFill>
                <a:latin typeface="Calibri"/>
                <a:cs typeface="Calibri"/>
              </a:rPr>
              <a:t>les </a:t>
            </a:r>
            <a:r>
              <a:rPr sz="3742" b="1" dirty="0">
                <a:solidFill>
                  <a:srgbClr val="0058A0"/>
                </a:solidFill>
                <a:latin typeface="Calibri"/>
                <a:cs typeface="Calibri"/>
              </a:rPr>
              <a:t>nœuds</a:t>
            </a:r>
            <a:endParaRPr sz="3742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742" b="1" spc="-16" dirty="0">
                <a:solidFill>
                  <a:srgbClr val="0058A0"/>
                </a:solidFill>
                <a:latin typeface="Calibri"/>
                <a:cs typeface="Calibri"/>
              </a:rPr>
              <a:t>parents</a:t>
            </a:r>
            <a:r>
              <a:rPr sz="3742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31" dirty="0">
                <a:solidFill>
                  <a:srgbClr val="0058A0"/>
                </a:solidFill>
                <a:latin typeface="Calibri"/>
                <a:cs typeface="Calibri"/>
              </a:rPr>
              <a:t>et</a:t>
            </a:r>
            <a:r>
              <a:rPr sz="3742" b="1" spc="-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23" dirty="0">
                <a:solidFill>
                  <a:srgbClr val="0058A0"/>
                </a:solidFill>
                <a:latin typeface="Calibri"/>
                <a:cs typeface="Calibri"/>
              </a:rPr>
              <a:t>enfants</a:t>
            </a:r>
            <a:endParaRPr sz="3742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3977" y="4404075"/>
            <a:ext cx="7441745" cy="1521657"/>
          </a:xfrm>
          <a:prstGeom prst="rect">
            <a:avLst/>
          </a:prstGeom>
        </p:spPr>
        <p:txBody>
          <a:bodyPr vert="horz" wrap="square" lIns="0" tIns="137627" rIns="0" bIns="0" rtlCol="0">
            <a:spAutoFit/>
          </a:bodyPr>
          <a:lstStyle/>
          <a:p>
            <a:pPr marL="556432" indent="-537620">
              <a:spcBef>
                <a:spcPts val="1084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Arbre</a:t>
            </a:r>
            <a:r>
              <a:rPr sz="2495" spc="-39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DOM</a:t>
            </a:r>
            <a:endParaRPr sz="2495" dirty="0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Objet</a:t>
            </a:r>
            <a:r>
              <a:rPr sz="2495" b="1" spc="-101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Document</a:t>
            </a:r>
            <a:endParaRPr sz="2495" dirty="0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Navigation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dans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le</a:t>
            </a:r>
            <a:r>
              <a:rPr sz="2495" spc="8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DOM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(parentNode,</a:t>
            </a:r>
            <a:r>
              <a:rPr sz="2495" spc="5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childNodes,</a:t>
            </a:r>
            <a:r>
              <a:rPr sz="2495" spc="23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D0D0D0"/>
                </a:solidFill>
                <a:latin typeface="Calibri"/>
                <a:cs typeface="Calibri"/>
              </a:rPr>
              <a:t>…)</a:t>
            </a:r>
            <a:endParaRPr sz="249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793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289731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59" y="8070904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6176" y="545833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2042" y="731183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45809" y="6575984"/>
            <a:ext cx="12403239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466333" indent="-447522">
              <a:spcBef>
                <a:spcPts val="156"/>
              </a:spcBef>
              <a:buFont typeface="Arial MT"/>
              <a:buChar char="•"/>
              <a:tabLst>
                <a:tab pos="466333" algn="l"/>
                <a:tab pos="467323" algn="l"/>
              </a:tabLst>
            </a:pP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L’objet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document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dispose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et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d’accéder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html.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957795" y="9671690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8469905" y="9668337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129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34522" y="4758994"/>
            <a:ext cx="12936912" cy="1401689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41583">
              <a:spcBef>
                <a:spcPts val="452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var h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=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document.head;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variable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h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contient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l'objet</a:t>
            </a:r>
            <a:r>
              <a:rPr sz="2183" i="1" spc="10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head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du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DOM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console.log(h);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var b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=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document.body;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variable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b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contient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l'objet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body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du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DOM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console.log(b);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03651" y="534150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13" name="object 13"/>
          <p:cNvSpPr txBox="1"/>
          <p:nvPr/>
        </p:nvSpPr>
        <p:spPr>
          <a:xfrm>
            <a:off x="403651" y="1392981"/>
            <a:ext cx="16011238" cy="2885435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Objet</a:t>
            </a:r>
            <a:r>
              <a:rPr sz="2495" b="1" spc="-10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Document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Objet</a:t>
            </a:r>
            <a:r>
              <a:rPr sz="2495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«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document</a:t>
            </a:r>
            <a:r>
              <a:rPr sz="2495" b="1" spc="-8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»</a:t>
            </a:r>
            <a:endParaRPr sz="2495">
              <a:latin typeface="Calibri"/>
              <a:cs typeface="Calibri"/>
            </a:endParaRPr>
          </a:p>
          <a:p>
            <a:pPr marL="1307912" indent="-447522">
              <a:spcBef>
                <a:spcPts val="1637"/>
              </a:spcBef>
              <a:buFont typeface="Arial MT"/>
              <a:buChar char="•"/>
              <a:tabLst>
                <a:tab pos="1307912" algn="l"/>
                <a:tab pos="1308900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L'objet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document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correspond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l’élément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&lt;html&gt;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page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Web.</a:t>
            </a:r>
            <a:endParaRPr sz="1871">
              <a:latin typeface="Calibri"/>
              <a:cs typeface="Calibri"/>
            </a:endParaRPr>
          </a:p>
          <a:p>
            <a:pPr marL="1307912" indent="-447522">
              <a:spcBef>
                <a:spcPts val="1201"/>
              </a:spcBef>
              <a:buFont typeface="Arial MT"/>
              <a:buChar char="•"/>
              <a:tabLst>
                <a:tab pos="1307912" algn="l"/>
                <a:tab pos="1308900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document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 racine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DOM.</a:t>
            </a:r>
            <a:endParaRPr sz="1871">
              <a:latin typeface="Calibri"/>
              <a:cs typeface="Calibri"/>
            </a:endParaRPr>
          </a:p>
          <a:p>
            <a:pPr marL="1307912" indent="-447522">
              <a:spcBef>
                <a:spcPts val="1162"/>
              </a:spcBef>
              <a:buFont typeface="Arial MT"/>
              <a:buChar char="•"/>
              <a:tabLst>
                <a:tab pos="1307912" algn="l"/>
                <a:tab pos="1308900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dispose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head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body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d'accéder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respectivement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&lt;head&gt;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et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&lt;body&gt;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page.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102" y="4456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3855" y="2275864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8604" y="806654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12321" y="54147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48187" y="72682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9796" y="647610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16" dirty="0">
                <a:solidFill>
                  <a:srgbClr val="FF7800"/>
                </a:solidFill>
              </a:rPr>
              <a:t>Création</a:t>
            </a:r>
            <a:r>
              <a:rPr sz="2495" spc="-31" dirty="0">
                <a:solidFill>
                  <a:srgbClr val="FF7800"/>
                </a:solidFill>
              </a:rPr>
              <a:t> d’objet</a:t>
            </a:r>
            <a:endParaRPr sz="2495"/>
          </a:p>
        </p:txBody>
      </p:sp>
      <p:sp>
        <p:nvSpPr>
          <p:cNvPr id="11" name="object 11"/>
          <p:cNvSpPr/>
          <p:nvPr/>
        </p:nvSpPr>
        <p:spPr>
          <a:xfrm>
            <a:off x="8390584" y="4122538"/>
            <a:ext cx="9386342" cy="5855572"/>
          </a:xfrm>
          <a:custGeom>
            <a:avLst/>
            <a:gdLst/>
            <a:ahLst/>
            <a:cxnLst/>
            <a:rect l="l" t="t" r="r" b="b"/>
            <a:pathLst>
              <a:path w="6019800" h="3755390">
                <a:moveTo>
                  <a:pt x="0" y="3755136"/>
                </a:moveTo>
                <a:lnTo>
                  <a:pt x="6019800" y="3755136"/>
                </a:lnTo>
                <a:lnTo>
                  <a:pt x="6019800" y="0"/>
                </a:lnTo>
                <a:lnTo>
                  <a:pt x="0" y="0"/>
                </a:lnTo>
                <a:lnTo>
                  <a:pt x="0" y="3755136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2" name="object 12"/>
          <p:cNvSpPr txBox="1"/>
          <p:nvPr/>
        </p:nvSpPr>
        <p:spPr>
          <a:xfrm>
            <a:off x="12369482" y="4160755"/>
            <a:ext cx="1094083" cy="353922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s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-7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r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2183" spc="-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7933940" y="966732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446049" y="10403704"/>
            <a:ext cx="3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93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33160" y="4160755"/>
            <a:ext cx="3699090" cy="2369474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607916" marR="7921" indent="-608907">
              <a:spcBef>
                <a:spcPts val="140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Telephone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p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, </a:t>
            </a:r>
            <a:r>
              <a:rPr sz="2183" spc="-116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9C5D27"/>
                </a:solidFill>
                <a:latin typeface="Consolas"/>
                <a:cs typeface="Consolas"/>
              </a:rPr>
              <a:t>this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nom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n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this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prix</a:t>
            </a:r>
            <a:r>
              <a:rPr sz="2183" spc="-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p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this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stock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s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9C5D27"/>
                </a:solidFill>
                <a:latin typeface="Consolas"/>
                <a:cs typeface="Consolas"/>
              </a:rPr>
              <a:t>this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ref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r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this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VerifierStock</a:t>
            </a:r>
            <a:r>
              <a:rPr sz="2183" b="1" spc="-8" dirty="0">
                <a:solidFill>
                  <a:srgbClr val="AA3730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endParaRPr sz="2183">
              <a:latin typeface="Consolas"/>
              <a:cs typeface="Consolas"/>
            </a:endParaRPr>
          </a:p>
          <a:p>
            <a:pPr marL="1225734">
              <a:spcBef>
                <a:spcPts val="8"/>
              </a:spcBef>
            </a:pP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2183" spc="-3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this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stock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69482" y="5824079"/>
            <a:ext cx="2624809" cy="690846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>
              <a:spcBef>
                <a:spcPts val="14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()</a:t>
            </a:r>
            <a:r>
              <a:rPr sz="2183" spc="-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2183" spc="-8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spc="-5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return</a:t>
            </a:r>
            <a:r>
              <a:rPr sz="2183" spc="-16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true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59332" y="6490510"/>
            <a:ext cx="3086205" cy="353922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else</a:t>
            </a:r>
            <a:r>
              <a:rPr sz="2183" spc="-16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return</a:t>
            </a:r>
            <a:r>
              <a:rPr sz="2183" spc="-3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false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1491" y="6822716"/>
            <a:ext cx="172279" cy="354922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>
              <a:spcBef>
                <a:spcPts val="148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33160" y="7156267"/>
            <a:ext cx="8148691" cy="2717389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183">
              <a:latin typeface="Consolas"/>
              <a:cs typeface="Consolas"/>
            </a:endParaRPr>
          </a:p>
          <a:p>
            <a:pPr>
              <a:spcBef>
                <a:spcPts val="39"/>
              </a:spcBef>
            </a:pPr>
            <a:endParaRPr sz="2261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b="1" spc="-8" dirty="0">
                <a:solidFill>
                  <a:srgbClr val="777777"/>
                </a:solidFill>
                <a:latin typeface="Consolas"/>
                <a:cs typeface="Consolas"/>
              </a:rPr>
              <a:t>Test</a:t>
            </a:r>
            <a:r>
              <a:rPr sz="2183" b="1" spc="-7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b="1" spc="-8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endParaRPr sz="2183">
              <a:latin typeface="Consolas"/>
              <a:cs typeface="Consolas"/>
            </a:endParaRPr>
          </a:p>
          <a:p>
            <a:pPr marR="7921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var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t1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new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Telephone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SmartF22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400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9C5D27"/>
                </a:solidFill>
                <a:latin typeface="Consolas"/>
                <a:cs typeface="Consolas"/>
              </a:rPr>
              <a:t>200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pro1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var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t2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new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b="1" dirty="0">
                <a:solidFill>
                  <a:srgbClr val="793D9D"/>
                </a:solidFill>
                <a:latin typeface="Consolas"/>
                <a:cs typeface="Consolas"/>
              </a:rPr>
              <a:t>Telephone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t2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9C5D27"/>
                </a:solidFill>
                <a:latin typeface="Consolas"/>
                <a:cs typeface="Consolas"/>
              </a:rPr>
              <a:t>200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Mi</a:t>
            </a:r>
            <a:r>
              <a:rPr sz="2183" spc="31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Max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console.log(t1.nom); //SmartF22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console.log(t2.VerifierStock());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//False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0427" y="4122538"/>
            <a:ext cx="6915001" cy="2744388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6435" rIns="0" bIns="0" rtlCol="0">
            <a:spAutoFit/>
          </a:bodyPr>
          <a:lstStyle/>
          <a:p>
            <a:pPr marL="1567316" marR="1086131" indent="-1426723">
              <a:spcBef>
                <a:spcPts val="443"/>
              </a:spcBef>
            </a:pPr>
            <a:r>
              <a:rPr sz="2183" b="1" spc="-8" dirty="0">
                <a:solidFill>
                  <a:srgbClr val="0058A0"/>
                </a:solidFill>
                <a:latin typeface="Consolas"/>
                <a:cs typeface="Consolas"/>
              </a:rPr>
              <a:t>function</a:t>
            </a:r>
            <a:r>
              <a:rPr sz="2183" b="1" spc="39" dirty="0">
                <a:solidFill>
                  <a:srgbClr val="0058A0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monObjet(param1,</a:t>
            </a:r>
            <a:r>
              <a:rPr sz="2183" spc="23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param2,</a:t>
            </a:r>
            <a:r>
              <a:rPr sz="2183" spc="-16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16" dirty="0">
                <a:solidFill>
                  <a:srgbClr val="555555"/>
                </a:solidFill>
                <a:latin typeface="Consolas"/>
                <a:cs typeface="Consolas"/>
              </a:rPr>
              <a:t>…)</a:t>
            </a:r>
            <a:r>
              <a:rPr sz="2183" b="1" spc="16" dirty="0">
                <a:solidFill>
                  <a:srgbClr val="0058A0"/>
                </a:solidFill>
                <a:latin typeface="Consolas"/>
                <a:cs typeface="Consolas"/>
              </a:rPr>
              <a:t>{ </a:t>
            </a:r>
            <a:r>
              <a:rPr sz="2183" b="1" spc="-1177" dirty="0">
                <a:solidFill>
                  <a:srgbClr val="0058A0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this.propriete1: param1, </a:t>
            </a:r>
            <a:r>
              <a:rPr sz="2183" spc="8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this.propriete2:</a:t>
            </a:r>
            <a:r>
              <a:rPr sz="2183" spc="-31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param2,</a:t>
            </a:r>
            <a:endParaRPr sz="2183">
              <a:latin typeface="Consolas"/>
              <a:cs typeface="Consolas"/>
            </a:endParaRPr>
          </a:p>
          <a:p>
            <a:pPr marL="1567316"/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//</a:t>
            </a:r>
            <a:r>
              <a:rPr sz="2183" spc="-62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...</a:t>
            </a:r>
            <a:r>
              <a:rPr sz="2183" spc="-62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,</a:t>
            </a:r>
            <a:endParaRPr sz="2183">
              <a:latin typeface="Consolas"/>
              <a:cs typeface="Consolas"/>
            </a:endParaRPr>
          </a:p>
          <a:p>
            <a:pPr marL="1567316"/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this.methode1</a:t>
            </a:r>
            <a:r>
              <a:rPr sz="2183" spc="-39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=</a:t>
            </a:r>
            <a:r>
              <a:rPr sz="2183" spc="31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function</a:t>
            </a:r>
            <a:r>
              <a:rPr sz="2183" spc="23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()</a:t>
            </a:r>
            <a:endParaRPr sz="2183">
              <a:latin typeface="Consolas"/>
              <a:cs typeface="Consolas"/>
            </a:endParaRPr>
          </a:p>
          <a:p>
            <a:pPr marL="1718800"/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{…</a:t>
            </a:r>
            <a:r>
              <a:rPr sz="2183" spc="-55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555555"/>
                </a:solidFill>
                <a:latin typeface="Consolas"/>
                <a:cs typeface="Consolas"/>
              </a:rPr>
              <a:t>//</a:t>
            </a:r>
            <a:r>
              <a:rPr sz="2183" spc="-55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..},</a:t>
            </a:r>
            <a:endParaRPr sz="2183">
              <a:latin typeface="Consolas"/>
              <a:cs typeface="Consolas"/>
            </a:endParaRPr>
          </a:p>
          <a:p>
            <a:pPr marL="1567316">
              <a:spcBef>
                <a:spcPts val="8"/>
              </a:spcBef>
            </a:pPr>
            <a:r>
              <a:rPr sz="2183" spc="-8" dirty="0">
                <a:solidFill>
                  <a:srgbClr val="555555"/>
                </a:solidFill>
                <a:latin typeface="Consolas"/>
                <a:cs typeface="Consolas"/>
              </a:rPr>
              <a:t>//</a:t>
            </a:r>
            <a:r>
              <a:rPr sz="2183" spc="-94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555555"/>
                </a:solidFill>
                <a:latin typeface="Consolas"/>
                <a:cs typeface="Consolas"/>
              </a:rPr>
              <a:t>...</a:t>
            </a:r>
            <a:endParaRPr sz="2183">
              <a:latin typeface="Consolas"/>
              <a:cs typeface="Consolas"/>
            </a:endParaRPr>
          </a:p>
          <a:p>
            <a:pPr marL="140593"/>
            <a:r>
              <a:rPr sz="2183" b="1" spc="-8" dirty="0">
                <a:solidFill>
                  <a:srgbClr val="0058A0"/>
                </a:solidFill>
                <a:latin typeface="Consolas"/>
                <a:cs typeface="Consolas"/>
              </a:rPr>
              <a:t>};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1953" y="2497353"/>
            <a:ext cx="10742807" cy="154602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Création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d’objet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 avec</a:t>
            </a: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constructeur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constructeur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d’instancier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39">
              <a:latin typeface="Calibri"/>
              <a:cs typeface="Calibri"/>
            </a:endParaRPr>
          </a:p>
          <a:p>
            <a:pPr marL="108910">
              <a:tabLst>
                <a:tab pos="7310839" algn="l"/>
              </a:tabLst>
            </a:pPr>
            <a:r>
              <a:rPr sz="2807" b="1" spc="-23" baseline="2314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2807" b="1" spc="-128" baseline="23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807" b="1" baseline="2314" dirty="0">
                <a:solidFill>
                  <a:srgbClr val="555555"/>
                </a:solidFill>
                <a:latin typeface="Calibri"/>
                <a:cs typeface="Calibri"/>
              </a:rPr>
              <a:t>:	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47" y="16815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1747" y="2297753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4206" y="8078926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57923" y="553855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93789" y="739205"/>
            <a:ext cx="2019846" cy="651102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22037"/>
              </p:ext>
            </p:extLst>
          </p:nvPr>
        </p:nvGraphicFramePr>
        <p:xfrm>
          <a:off x="2776857" y="3169950"/>
          <a:ext cx="13471578" cy="2245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5789"/>
                <a:gridCol w="6735789"/>
              </a:tblGrid>
              <a:tr h="561397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Méthode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10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</a:tr>
              <a:tr h="56120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document.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getElementById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(id)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12970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Retourne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élément par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l’attribut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970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561397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document.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getElementsByTagName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(name)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069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Retourne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éléments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balise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069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561398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document.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getElementsByClassName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(name)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069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Retourne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les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éléments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classe CSS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13069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979542" y="9679712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8491652" y="9676359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130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5730" y="6202293"/>
            <a:ext cx="5699133" cy="3906198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1583">
              <a:lnSpc>
                <a:spcPts val="2425"/>
              </a:lnSpc>
            </a:pPr>
            <a:r>
              <a:rPr sz="2027" b="1" spc="-8" dirty="0">
                <a:latin typeface="Calibri"/>
                <a:cs typeface="Calibri"/>
              </a:rPr>
              <a:t>&lt;!DOCTYPE</a:t>
            </a:r>
            <a:r>
              <a:rPr sz="2027" b="1" spc="-55" dirty="0">
                <a:latin typeface="Calibri"/>
                <a:cs typeface="Calibri"/>
              </a:rPr>
              <a:t> </a:t>
            </a:r>
            <a:r>
              <a:rPr sz="2027" b="1" spc="-16" dirty="0">
                <a:latin typeface="Calibri"/>
                <a:cs typeface="Calibri"/>
              </a:rPr>
              <a:t>html&gt;</a:t>
            </a:r>
            <a:endParaRPr sz="2027">
              <a:latin typeface="Calibri"/>
              <a:cs typeface="Calibri"/>
            </a:endParaRPr>
          </a:p>
          <a:p>
            <a:pPr marL="141583">
              <a:spcBef>
                <a:spcPts val="1084"/>
              </a:spcBef>
            </a:pPr>
            <a:r>
              <a:rPr sz="2027" b="1" spc="-16" dirty="0">
                <a:latin typeface="Calibri"/>
                <a:cs typeface="Calibri"/>
              </a:rPr>
              <a:t>&lt;html&gt;</a:t>
            </a:r>
            <a:endParaRPr sz="2027">
              <a:latin typeface="Calibri"/>
              <a:cs typeface="Calibri"/>
            </a:endParaRPr>
          </a:p>
          <a:p>
            <a:pPr marL="141583">
              <a:spcBef>
                <a:spcPts val="1052"/>
              </a:spcBef>
            </a:pPr>
            <a:r>
              <a:rPr sz="2027" b="1" spc="-8" dirty="0">
                <a:latin typeface="Calibri"/>
                <a:cs typeface="Calibri"/>
              </a:rPr>
              <a:t>&lt;head&gt;&lt;/head&gt;</a:t>
            </a:r>
            <a:endParaRPr sz="2027">
              <a:latin typeface="Calibri"/>
              <a:cs typeface="Calibri"/>
            </a:endParaRPr>
          </a:p>
          <a:p>
            <a:pPr marL="141583">
              <a:spcBef>
                <a:spcPts val="1084"/>
              </a:spcBef>
            </a:pPr>
            <a:r>
              <a:rPr sz="2027" b="1" spc="-8" dirty="0">
                <a:latin typeface="Calibri"/>
                <a:cs typeface="Calibri"/>
              </a:rPr>
              <a:t>&lt;body&gt;</a:t>
            </a:r>
            <a:endParaRPr sz="2027">
              <a:latin typeface="Calibri"/>
              <a:cs typeface="Calibri"/>
            </a:endParaRPr>
          </a:p>
          <a:p>
            <a:pPr marL="379204">
              <a:spcBef>
                <a:spcPts val="1091"/>
              </a:spcBef>
            </a:pPr>
            <a:r>
              <a:rPr sz="2027" b="1" spc="-16" dirty="0">
                <a:latin typeface="Calibri"/>
                <a:cs typeface="Calibri"/>
              </a:rPr>
              <a:t>&lt;h1</a:t>
            </a:r>
            <a:r>
              <a:rPr sz="2027" b="1" spc="16" dirty="0">
                <a:latin typeface="Calibri"/>
                <a:cs typeface="Calibri"/>
              </a:rPr>
              <a:t> </a:t>
            </a:r>
            <a:r>
              <a:rPr sz="2027" b="1" spc="-8" dirty="0">
                <a:latin typeface="Calibri"/>
                <a:cs typeface="Calibri"/>
              </a:rPr>
              <a:t>id="p1"</a:t>
            </a:r>
            <a:r>
              <a:rPr sz="2027" b="1" spc="78" dirty="0">
                <a:latin typeface="Calibri"/>
                <a:cs typeface="Calibri"/>
              </a:rPr>
              <a:t> </a:t>
            </a:r>
            <a:r>
              <a:rPr sz="2027" b="1" spc="-8" dirty="0">
                <a:latin typeface="Calibri"/>
                <a:cs typeface="Calibri"/>
              </a:rPr>
              <a:t>class="c1"&gt;cours</a:t>
            </a:r>
            <a:r>
              <a:rPr sz="2027" b="1" spc="8" dirty="0">
                <a:latin typeface="Calibri"/>
                <a:cs typeface="Calibri"/>
              </a:rPr>
              <a:t> </a:t>
            </a:r>
            <a:r>
              <a:rPr sz="2027" b="1" spc="-8" dirty="0">
                <a:latin typeface="Calibri"/>
                <a:cs typeface="Calibri"/>
              </a:rPr>
              <a:t>DOM</a:t>
            </a:r>
            <a:r>
              <a:rPr sz="2027" b="1" spc="23" dirty="0">
                <a:latin typeface="Calibri"/>
                <a:cs typeface="Calibri"/>
              </a:rPr>
              <a:t> </a:t>
            </a:r>
            <a:r>
              <a:rPr sz="2027" b="1" spc="-16" dirty="0">
                <a:latin typeface="Calibri"/>
                <a:cs typeface="Calibri"/>
              </a:rPr>
              <a:t>JS&lt;/h1&gt;</a:t>
            </a:r>
            <a:endParaRPr sz="2027">
              <a:latin typeface="Calibri"/>
              <a:cs typeface="Calibri"/>
            </a:endParaRPr>
          </a:p>
          <a:p>
            <a:pPr marL="379204">
              <a:spcBef>
                <a:spcPts val="1045"/>
              </a:spcBef>
            </a:pPr>
            <a:r>
              <a:rPr sz="2027" b="1" spc="-8" dirty="0">
                <a:latin typeface="Calibri"/>
                <a:cs typeface="Calibri"/>
              </a:rPr>
              <a:t>&lt;p</a:t>
            </a:r>
            <a:r>
              <a:rPr sz="2027" b="1" spc="16" dirty="0">
                <a:latin typeface="Calibri"/>
                <a:cs typeface="Calibri"/>
              </a:rPr>
              <a:t> </a:t>
            </a:r>
            <a:r>
              <a:rPr sz="2027" b="1" spc="-8" dirty="0">
                <a:latin typeface="Calibri"/>
                <a:cs typeface="Calibri"/>
              </a:rPr>
              <a:t>class="c1"&gt;1er</a:t>
            </a:r>
            <a:r>
              <a:rPr sz="2027" b="1" spc="31" dirty="0">
                <a:latin typeface="Calibri"/>
                <a:cs typeface="Calibri"/>
              </a:rPr>
              <a:t> </a:t>
            </a:r>
            <a:r>
              <a:rPr sz="2027" b="1" spc="-16" dirty="0">
                <a:latin typeface="Calibri"/>
                <a:cs typeface="Calibri"/>
              </a:rPr>
              <a:t>paragraphe&lt;/p&gt;</a:t>
            </a:r>
            <a:endParaRPr sz="2027">
              <a:latin typeface="Calibri"/>
              <a:cs typeface="Calibri"/>
            </a:endParaRPr>
          </a:p>
          <a:p>
            <a:pPr marL="379204">
              <a:spcBef>
                <a:spcPts val="1091"/>
              </a:spcBef>
            </a:pPr>
            <a:r>
              <a:rPr sz="2027" b="1" spc="-8" dirty="0">
                <a:latin typeface="Calibri"/>
                <a:cs typeface="Calibri"/>
              </a:rPr>
              <a:t>&lt;p</a:t>
            </a:r>
            <a:r>
              <a:rPr sz="2027" b="1" spc="16" dirty="0">
                <a:latin typeface="Calibri"/>
                <a:cs typeface="Calibri"/>
              </a:rPr>
              <a:t> </a:t>
            </a:r>
            <a:r>
              <a:rPr sz="2027" b="1" spc="-8" dirty="0">
                <a:latin typeface="Calibri"/>
                <a:cs typeface="Calibri"/>
              </a:rPr>
              <a:t>class="c2"&gt;2ème</a:t>
            </a:r>
            <a:r>
              <a:rPr sz="2027" b="1" spc="39" dirty="0">
                <a:latin typeface="Calibri"/>
                <a:cs typeface="Calibri"/>
              </a:rPr>
              <a:t> </a:t>
            </a:r>
            <a:r>
              <a:rPr sz="2027" b="1" spc="-16" dirty="0">
                <a:latin typeface="Calibri"/>
                <a:cs typeface="Calibri"/>
              </a:rPr>
              <a:t>paragraphe&lt;/p&gt;</a:t>
            </a:r>
            <a:endParaRPr sz="2027">
              <a:latin typeface="Calibri"/>
              <a:cs typeface="Calibri"/>
            </a:endParaRPr>
          </a:p>
          <a:p>
            <a:pPr marL="141583">
              <a:spcBef>
                <a:spcPts val="1084"/>
              </a:spcBef>
            </a:pPr>
            <a:r>
              <a:rPr sz="2027" b="1" spc="-8" dirty="0">
                <a:latin typeface="Calibri"/>
                <a:cs typeface="Calibri"/>
              </a:rPr>
              <a:t>&lt;/body&gt;</a:t>
            </a:r>
            <a:endParaRPr sz="2027">
              <a:latin typeface="Calibri"/>
              <a:cs typeface="Calibri"/>
            </a:endParaRPr>
          </a:p>
          <a:p>
            <a:pPr marL="141583">
              <a:spcBef>
                <a:spcPts val="1045"/>
              </a:spcBef>
            </a:pPr>
            <a:r>
              <a:rPr sz="2027" b="1" spc="-16" dirty="0">
                <a:latin typeface="Calibri"/>
                <a:cs typeface="Calibri"/>
              </a:rPr>
              <a:t>&lt;/html&gt;</a:t>
            </a:r>
            <a:endParaRPr sz="2027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05464" y="6202294"/>
            <a:ext cx="10275470" cy="3104965"/>
          </a:xfrm>
          <a:prstGeom prst="rect">
            <a:avLst/>
          </a:prstGeom>
          <a:ln w="9525">
            <a:solidFill>
              <a:srgbClr val="538235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40593">
              <a:spcBef>
                <a:spcPts val="437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e1=document.getElementById("p1");</a:t>
            </a:r>
            <a:endParaRPr sz="2183">
              <a:latin typeface="Consolas"/>
              <a:cs typeface="Consolas"/>
            </a:endParaRPr>
          </a:p>
          <a:p>
            <a:pPr marL="14059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console.log(e1);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//&lt;h1</a:t>
            </a:r>
            <a:r>
              <a:rPr sz="2183" spc="39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id="p1"</a:t>
            </a:r>
            <a:r>
              <a:rPr sz="2183" spc="47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class="c1"&gt;cours</a:t>
            </a:r>
            <a:r>
              <a:rPr sz="2183" spc="47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AEABAB"/>
                </a:solidFill>
                <a:latin typeface="Consolas"/>
                <a:cs typeface="Consolas"/>
              </a:rPr>
              <a:t>DOM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 JS&lt;/h1&gt;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62"/>
              </a:spcBef>
            </a:pPr>
            <a:endParaRPr sz="2183">
              <a:latin typeface="Consolas"/>
              <a:cs typeface="Consolas"/>
            </a:endParaRPr>
          </a:p>
          <a:p>
            <a:pPr marL="140593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e2=document.getElementsByTagName("p");</a:t>
            </a:r>
            <a:endParaRPr sz="2183">
              <a:latin typeface="Consolas"/>
              <a:cs typeface="Consolas"/>
            </a:endParaRPr>
          </a:p>
          <a:p>
            <a:pPr marL="14059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console.log(e2);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//[HTMLCollection(2)</a:t>
            </a:r>
            <a:r>
              <a:rPr sz="2183" spc="62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AEABAB"/>
                </a:solidFill>
                <a:latin typeface="Consolas"/>
                <a:cs typeface="Consolas"/>
              </a:rPr>
              <a:t>[p.c1,</a:t>
            </a:r>
            <a:r>
              <a:rPr sz="2183" spc="23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AEABAB"/>
                </a:solidFill>
                <a:latin typeface="Consolas"/>
                <a:cs typeface="Consolas"/>
              </a:rPr>
              <a:t>p]]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70"/>
              </a:spcBef>
            </a:pPr>
            <a:endParaRPr sz="2183">
              <a:latin typeface="Consolas"/>
              <a:cs typeface="Consolas"/>
            </a:endParaRPr>
          </a:p>
          <a:p>
            <a:pPr marL="140593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5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e3=document.getElementsByClassName("c1");</a:t>
            </a:r>
            <a:endParaRPr sz="2183">
              <a:latin typeface="Consolas"/>
              <a:cs typeface="Consolas"/>
            </a:endParaRPr>
          </a:p>
          <a:p>
            <a:pPr marL="14059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console.log(e3);</a:t>
            </a:r>
            <a:endParaRPr sz="2183">
              <a:latin typeface="Consolas"/>
              <a:cs typeface="Consolas"/>
            </a:endParaRPr>
          </a:p>
          <a:p>
            <a:pPr marL="140593"/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//HTMLCollection(2)</a:t>
            </a:r>
            <a:r>
              <a:rPr sz="2183" spc="8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[h1#p1.c1,</a:t>
            </a:r>
            <a:r>
              <a:rPr sz="2183" spc="47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AEABAB"/>
                </a:solidFill>
                <a:latin typeface="Consolas"/>
                <a:cs typeface="Consolas"/>
              </a:rPr>
              <a:t>p.c1,</a:t>
            </a:r>
            <a:r>
              <a:rPr sz="2183" spc="39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p1:</a:t>
            </a:r>
            <a:r>
              <a:rPr sz="2183" spc="8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h1#p1.c1]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9255" y="5587429"/>
            <a:ext cx="998041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25398" y="542172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15" name="object 15"/>
          <p:cNvSpPr txBox="1"/>
          <p:nvPr/>
        </p:nvSpPr>
        <p:spPr>
          <a:xfrm>
            <a:off x="425399" y="1401002"/>
            <a:ext cx="6197164" cy="1508776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Objet</a:t>
            </a:r>
            <a:r>
              <a:rPr sz="2495" b="1" spc="-10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Document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Méthodes</a:t>
            </a:r>
            <a:r>
              <a:rPr sz="2495" b="1" spc="-10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95" b="1" spc="-23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recherche</a:t>
            </a:r>
            <a:r>
              <a:rPr sz="2495" b="1" spc="-23" dirty="0">
                <a:solidFill>
                  <a:srgbClr val="0058A0"/>
                </a:solidFill>
                <a:latin typeface="Calibri"/>
                <a:cs typeface="Calibri"/>
              </a:rPr>
              <a:t> d’éléments</a:t>
            </a:r>
            <a:r>
              <a:rPr sz="2495" b="1" spc="-10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html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6" y="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716" y="22809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2175" y="80621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5892" y="53704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81758" y="722390"/>
            <a:ext cx="2019846" cy="651102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00636"/>
              </p:ext>
            </p:extLst>
          </p:nvPr>
        </p:nvGraphicFramePr>
        <p:xfrm>
          <a:off x="1642147" y="3372151"/>
          <a:ext cx="15717172" cy="3929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8586"/>
                <a:gridCol w="7858586"/>
              </a:tblGrid>
              <a:tr h="56119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Méthode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</a:tr>
              <a:tr h="561398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document.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createElement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(element)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069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Créer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élément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069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561397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document.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removeChild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(element)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069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Supprimer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 élément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069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56119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document.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appendChild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(element)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069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Ajouter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élément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enfant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069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561398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document.replaceChild(new,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old)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069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Remplacer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élément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069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561397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document.</a:t>
                      </a: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write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(text)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168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Écrire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 document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168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56120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document.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getElementById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900" i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).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onclick</a:t>
                      </a:r>
                      <a:r>
                        <a:rPr sz="1900" b="1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function(){</a:t>
                      </a:r>
                      <a:r>
                        <a:rPr sz="1900" i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168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Ajouter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événement</a:t>
                      </a:r>
                      <a:r>
                        <a:rPr sz="19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clic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l’élément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selectionné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168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67511" y="96628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8479621" y="96595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131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3367" y="525357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12" name="object 12"/>
          <p:cNvSpPr txBox="1"/>
          <p:nvPr/>
        </p:nvSpPr>
        <p:spPr>
          <a:xfrm>
            <a:off x="413368" y="1384187"/>
            <a:ext cx="6741730" cy="1508776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Objet</a:t>
            </a:r>
            <a:r>
              <a:rPr sz="2495" b="1" spc="-10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Document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Méthodes</a:t>
            </a:r>
            <a:r>
              <a:rPr sz="2495" b="1" spc="-1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23" dirty="0">
                <a:solidFill>
                  <a:srgbClr val="0058A0"/>
                </a:solidFill>
                <a:latin typeface="Calibri"/>
                <a:cs typeface="Calibri"/>
              </a:rPr>
              <a:t>d’ajout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et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suppression</a:t>
            </a:r>
            <a:r>
              <a:rPr sz="2495" b="1" spc="-8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d'éléments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812" y="-6350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7812" y="22174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4647" y="79986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8364" y="47354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4230" y="658890"/>
            <a:ext cx="2019846" cy="651102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19184"/>
              </p:ext>
            </p:extLst>
          </p:nvPr>
        </p:nvGraphicFramePr>
        <p:xfrm>
          <a:off x="1624619" y="3589251"/>
          <a:ext cx="15717172" cy="3367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8586"/>
                <a:gridCol w="7858586"/>
              </a:tblGrid>
              <a:tr h="561398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Méthode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</a:tr>
              <a:tr h="561199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element.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innerHTML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069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Permet de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récupérer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tout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contenu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élément du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5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561398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element.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attribute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069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Changer</a:t>
                      </a:r>
                      <a:r>
                        <a:rPr sz="19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l'attribut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élément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069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561397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element.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style.property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069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Changer</a:t>
                      </a:r>
                      <a:r>
                        <a:rPr sz="1900" spc="-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style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élément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069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56120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element.</a:t>
                      </a: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textContent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168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tout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contenu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textuel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élément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DOM,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sans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balisage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168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561397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element.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classList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168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Permet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de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récupérer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liste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classes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élément du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3168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49983" y="95993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8462093" y="95960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132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5839" y="461857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12" name="object 12"/>
          <p:cNvSpPr txBox="1"/>
          <p:nvPr/>
        </p:nvSpPr>
        <p:spPr>
          <a:xfrm>
            <a:off x="395839" y="1320687"/>
            <a:ext cx="4811985" cy="1508776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Objet</a:t>
            </a:r>
            <a:r>
              <a:rPr sz="2495" b="1" spc="-10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Document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Propriétés</a:t>
            </a:r>
            <a:r>
              <a:rPr sz="2495" b="1" spc="-8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2495" b="1" spc="-78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éléments</a:t>
            </a:r>
            <a:r>
              <a:rPr sz="2495" b="1" spc="-8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42013" y="873285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0058A0"/>
                </a:solidFill>
              </a:rPr>
              <a:t>CHAPITRE</a:t>
            </a:r>
            <a:r>
              <a:rPr spc="-133" dirty="0">
                <a:solidFill>
                  <a:srgbClr val="0058A0"/>
                </a:solidFill>
              </a:rPr>
              <a:t> </a:t>
            </a:r>
            <a:r>
              <a:rPr dirty="0">
                <a:solidFill>
                  <a:srgbClr val="0058A0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05575" y="1723403"/>
            <a:ext cx="7124907" cy="1171721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algn="ctr">
              <a:spcBef>
                <a:spcPts val="156"/>
              </a:spcBef>
            </a:pPr>
            <a:r>
              <a:rPr sz="3742" b="1" spc="-8" dirty="0">
                <a:solidFill>
                  <a:srgbClr val="0058A0"/>
                </a:solidFill>
                <a:latin typeface="Calibri"/>
                <a:cs typeface="Calibri"/>
              </a:rPr>
              <a:t>Comprendre</a:t>
            </a:r>
            <a:r>
              <a:rPr sz="3742" b="1" spc="-94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39" dirty="0">
                <a:solidFill>
                  <a:srgbClr val="0058A0"/>
                </a:solidFill>
                <a:latin typeface="Calibri"/>
                <a:cs typeface="Calibri"/>
              </a:rPr>
              <a:t>l’arbre</a:t>
            </a:r>
            <a:r>
              <a:rPr sz="3742" b="1" spc="-94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dirty="0">
                <a:solidFill>
                  <a:srgbClr val="0058A0"/>
                </a:solidFill>
                <a:latin typeface="Calibri"/>
                <a:cs typeface="Calibri"/>
              </a:rPr>
              <a:t>dom,</a:t>
            </a:r>
            <a:r>
              <a:rPr sz="3742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0058A0"/>
                </a:solidFill>
                <a:latin typeface="Calibri"/>
                <a:cs typeface="Calibri"/>
              </a:rPr>
              <a:t>les </a:t>
            </a:r>
            <a:r>
              <a:rPr sz="3742" b="1" dirty="0">
                <a:solidFill>
                  <a:srgbClr val="0058A0"/>
                </a:solidFill>
                <a:latin typeface="Calibri"/>
                <a:cs typeface="Calibri"/>
              </a:rPr>
              <a:t>nœuds</a:t>
            </a:r>
            <a:endParaRPr sz="3742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742" b="1" spc="-16" dirty="0">
                <a:solidFill>
                  <a:srgbClr val="0058A0"/>
                </a:solidFill>
                <a:latin typeface="Calibri"/>
                <a:cs typeface="Calibri"/>
              </a:rPr>
              <a:t>parents</a:t>
            </a:r>
            <a:r>
              <a:rPr sz="3742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31" dirty="0">
                <a:solidFill>
                  <a:srgbClr val="0058A0"/>
                </a:solidFill>
                <a:latin typeface="Calibri"/>
                <a:cs typeface="Calibri"/>
              </a:rPr>
              <a:t>et</a:t>
            </a:r>
            <a:r>
              <a:rPr sz="3742" b="1" spc="-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23" dirty="0">
                <a:solidFill>
                  <a:srgbClr val="0058A0"/>
                </a:solidFill>
                <a:latin typeface="Calibri"/>
                <a:cs typeface="Calibri"/>
              </a:rPr>
              <a:t>enfants</a:t>
            </a:r>
            <a:endParaRPr sz="374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3977" y="4403976"/>
            <a:ext cx="7605115" cy="1521657"/>
          </a:xfrm>
          <a:prstGeom prst="rect">
            <a:avLst/>
          </a:prstGeom>
        </p:spPr>
        <p:txBody>
          <a:bodyPr vert="horz" wrap="square" lIns="0" tIns="137627" rIns="0" bIns="0" rtlCol="0">
            <a:spAutoFit/>
          </a:bodyPr>
          <a:lstStyle/>
          <a:p>
            <a:pPr marL="556432" indent="-537620">
              <a:spcBef>
                <a:spcPts val="1084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Arbre</a:t>
            </a:r>
            <a:r>
              <a:rPr sz="2495" spc="-39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DOM</a:t>
            </a:r>
            <a:endParaRPr sz="2495" dirty="0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Objet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Document</a:t>
            </a:r>
            <a:endParaRPr sz="2495" dirty="0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b="1" spc="-16" dirty="0">
                <a:solidFill>
                  <a:srgbClr val="FF7700"/>
                </a:solidFill>
                <a:latin typeface="Calibri"/>
                <a:cs typeface="Calibri"/>
              </a:rPr>
              <a:t>Navigation</a:t>
            </a:r>
            <a:r>
              <a:rPr sz="2495" b="1" spc="-5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dans</a:t>
            </a:r>
            <a:r>
              <a:rPr sz="2495" b="1" spc="8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FF7700"/>
                </a:solidFill>
                <a:latin typeface="Calibri"/>
                <a:cs typeface="Calibri"/>
              </a:rPr>
              <a:t>le</a:t>
            </a:r>
            <a:r>
              <a:rPr sz="2495" b="1" spc="-39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DOM</a:t>
            </a:r>
            <a:r>
              <a:rPr sz="2495" b="1" spc="8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(parentNode,</a:t>
            </a:r>
            <a:r>
              <a:rPr sz="2495" b="1" spc="-5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700"/>
                </a:solidFill>
                <a:latin typeface="Calibri"/>
                <a:cs typeface="Calibri"/>
              </a:rPr>
              <a:t>childNodes,</a:t>
            </a:r>
            <a:r>
              <a:rPr sz="2495" b="1" spc="-5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FF7700"/>
                </a:solidFill>
                <a:latin typeface="Calibri"/>
                <a:cs typeface="Calibri"/>
              </a:rPr>
              <a:t>…)</a:t>
            </a:r>
            <a:endParaRPr sz="249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6" y="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726" y="22809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6185" y="80621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9902" y="53704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85768" y="722390"/>
            <a:ext cx="2019846" cy="65110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52542" y="5113771"/>
            <a:ext cx="8668703" cy="448643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89400" y="6770046"/>
            <a:ext cx="4538712" cy="2745390"/>
          </a:xfrm>
          <a:prstGeom prst="rect">
            <a:avLst/>
          </a:prstGeom>
          <a:ln w="9525">
            <a:solidFill>
              <a:srgbClr val="538235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41583">
              <a:spcBef>
                <a:spcPts val="452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&lt;ul&gt;</a:t>
            </a:r>
            <a:endParaRPr sz="2183">
              <a:latin typeface="Consolas"/>
              <a:cs typeface="Consolas"/>
            </a:endParaRPr>
          </a:p>
          <a:p>
            <a:pPr marL="750490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&lt;li&gt;1er</a:t>
            </a:r>
            <a:r>
              <a:rPr sz="2183" spc="-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élément&lt;/li&gt;</a:t>
            </a:r>
            <a:endParaRPr sz="2183">
              <a:latin typeface="Consolas"/>
              <a:cs typeface="Consolas"/>
            </a:endParaRPr>
          </a:p>
          <a:p>
            <a:pPr marL="750490"/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&lt;li&gt;2ème</a:t>
            </a:r>
            <a:r>
              <a:rPr sz="2183" spc="-9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élément</a:t>
            </a:r>
            <a:endParaRPr sz="2183">
              <a:latin typeface="Consolas"/>
              <a:cs typeface="Consolas"/>
            </a:endParaRPr>
          </a:p>
          <a:p>
            <a:pPr marL="1568306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&lt;p&gt;paragraphe&lt;/p&gt;</a:t>
            </a:r>
            <a:endParaRPr sz="2183">
              <a:latin typeface="Consolas"/>
              <a:cs typeface="Consolas"/>
            </a:endParaRPr>
          </a:p>
          <a:p>
            <a:pPr marL="1568306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&lt;a&gt;Lien&lt;/a&gt;</a:t>
            </a:r>
            <a:endParaRPr sz="2183">
              <a:latin typeface="Consolas"/>
              <a:cs typeface="Consolas"/>
            </a:endParaRPr>
          </a:p>
          <a:p>
            <a:pPr marL="906924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&lt;/li&gt;</a:t>
            </a:r>
            <a:endParaRPr sz="2183">
              <a:latin typeface="Consolas"/>
              <a:cs typeface="Consolas"/>
            </a:endParaRPr>
          </a:p>
          <a:p>
            <a:pPr marL="906924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&lt;li&gt;3ème</a:t>
            </a:r>
            <a:r>
              <a:rPr sz="2183" spc="-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élément&lt;/li&gt;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&lt;/ul&gt;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971521" y="96628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8483631" y="96595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134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088839" y="9641713"/>
            <a:ext cx="3509977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Figure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12 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: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Relation</a:t>
            </a:r>
            <a:r>
              <a:rPr sz="1871" spc="31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entre</a:t>
            </a:r>
            <a:r>
              <a:rPr sz="1871" spc="-23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les</a:t>
            </a:r>
            <a:r>
              <a:rPr sz="1871" spc="31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nœuds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17377" y="525357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14" name="object 14"/>
          <p:cNvSpPr txBox="1"/>
          <p:nvPr/>
        </p:nvSpPr>
        <p:spPr>
          <a:xfrm>
            <a:off x="417377" y="1384188"/>
            <a:ext cx="16248867" cy="509757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le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Relations</a:t>
            </a:r>
            <a:r>
              <a:rPr sz="2495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entre</a:t>
            </a:r>
            <a:r>
              <a:rPr sz="2495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2495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nœuds</a:t>
            </a:r>
            <a:endParaRPr sz="2495">
              <a:latin typeface="Calibri"/>
              <a:cs typeface="Calibri"/>
            </a:endParaRPr>
          </a:p>
          <a:p>
            <a:pPr marL="861380" marR="7921">
              <a:lnSpc>
                <a:spcPct val="153500"/>
              </a:lnSpc>
              <a:spcBef>
                <a:spcPts val="4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DOM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appelés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nœuds,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relation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hiérarchique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arbre.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supérieur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appelé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racine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(ou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racine).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relation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entre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qualifiée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relation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307912" indent="-447522">
              <a:spcBef>
                <a:spcPts val="1154"/>
              </a:spcBef>
              <a:buFont typeface="Arial MT"/>
              <a:buChar char="•"/>
              <a:tabLst>
                <a:tab pos="1307912" algn="l"/>
                <a:tab pos="1308900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Parent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Child: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ascendants</a:t>
            </a:r>
            <a:r>
              <a:rPr sz="1871" b="1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descendants</a:t>
            </a:r>
            <a:endParaRPr sz="1871">
              <a:latin typeface="Calibri"/>
              <a:cs typeface="Calibri"/>
            </a:endParaRPr>
          </a:p>
          <a:p>
            <a:pPr marL="2021768" lvl="1" indent="-448512">
              <a:spcBef>
                <a:spcPts val="1201"/>
              </a:spcBef>
              <a:buFont typeface="Arial MT"/>
              <a:buChar char="•"/>
              <a:tabLst>
                <a:tab pos="2021768" algn="l"/>
                <a:tab pos="2022758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ascendants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(ou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parent)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2021768" lvl="1" indent="-448512">
              <a:spcBef>
                <a:spcPts val="1201"/>
              </a:spcBef>
              <a:buFont typeface="Arial MT"/>
              <a:buChar char="•"/>
              <a:tabLst>
                <a:tab pos="2021768" algn="l"/>
                <a:tab pos="2022758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descendants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enfants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(ou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enfants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enfant)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2021768" lvl="1" indent="-448512">
              <a:spcBef>
                <a:spcPts val="1162"/>
              </a:spcBef>
              <a:buFont typeface="Arial MT"/>
              <a:buChar char="•"/>
              <a:tabLst>
                <a:tab pos="2021768" algn="l"/>
                <a:tab pos="2022758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nœud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exactement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sauf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racine.</a:t>
            </a:r>
            <a:endParaRPr sz="1871">
              <a:latin typeface="Calibri"/>
              <a:cs typeface="Calibri"/>
            </a:endParaRPr>
          </a:p>
          <a:p>
            <a:pPr marL="2021768" lvl="1" indent="-448512">
              <a:spcBef>
                <a:spcPts val="1201"/>
              </a:spcBef>
              <a:buFont typeface="Arial MT"/>
              <a:buChar char="•"/>
              <a:tabLst>
                <a:tab pos="2021768" algn="l"/>
                <a:tab pos="2022758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enfants.</a:t>
            </a:r>
            <a:endParaRPr sz="1871">
              <a:latin typeface="Calibri"/>
              <a:cs typeface="Calibri"/>
            </a:endParaRPr>
          </a:p>
          <a:p>
            <a:pPr marL="1307912" indent="-447522">
              <a:spcBef>
                <a:spcPts val="1193"/>
              </a:spcBef>
              <a:buFont typeface="Arial MT"/>
              <a:buChar char="•"/>
              <a:tabLst>
                <a:tab pos="1307912" algn="l"/>
                <a:tab pos="1308900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Sibling</a:t>
            </a:r>
            <a:r>
              <a:rPr sz="1871" b="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correspondent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frères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càd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parent.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844" y="-6350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9844" y="22174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2615" y="79986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16332" y="47354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2198" y="65889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262647" y="4905319"/>
            <a:ext cx="8440777" cy="3165415"/>
          </a:xfrm>
          <a:custGeom>
            <a:avLst/>
            <a:gdLst/>
            <a:ahLst/>
            <a:cxnLst/>
            <a:rect l="l" t="t" r="r" b="b"/>
            <a:pathLst>
              <a:path w="5413375" h="2030095">
                <a:moveTo>
                  <a:pt x="0" y="2029968"/>
                </a:moveTo>
                <a:lnTo>
                  <a:pt x="5413248" y="2029968"/>
                </a:lnTo>
                <a:lnTo>
                  <a:pt x="5413248" y="0"/>
                </a:lnTo>
                <a:lnTo>
                  <a:pt x="0" y="0"/>
                </a:lnTo>
                <a:lnTo>
                  <a:pt x="0" y="2029968"/>
                </a:lnTo>
                <a:close/>
              </a:path>
            </a:pathLst>
          </a:custGeom>
          <a:ln w="9525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1" name="object 11"/>
          <p:cNvSpPr txBox="1"/>
          <p:nvPr/>
        </p:nvSpPr>
        <p:spPr>
          <a:xfrm>
            <a:off x="9546699" y="4942153"/>
            <a:ext cx="4008008" cy="103859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===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document.ELEMENT_NODE)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62"/>
              </a:spcBef>
            </a:pPr>
            <a:endParaRPr sz="2183">
              <a:latin typeface="Consolas"/>
              <a:cs typeface="Consolas"/>
            </a:endParaRPr>
          </a:p>
          <a:p>
            <a:pPr marL="42574">
              <a:spcBef>
                <a:spcPts val="8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est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un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nœud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élément");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937951" y="95993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8450061" y="95960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135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89585" y="6939025"/>
            <a:ext cx="3390172" cy="353922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est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un nœud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textuel");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5620" y="4942152"/>
            <a:ext cx="4047612" cy="3041324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if</a:t>
            </a:r>
            <a:r>
              <a:rPr sz="2183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(document.body.nodeType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1425732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console.log("Body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else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8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{</a:t>
            </a:r>
            <a:endParaRPr sz="2183">
              <a:latin typeface="Consolas"/>
              <a:cs typeface="Consolas"/>
            </a:endParaRPr>
          </a:p>
          <a:p>
            <a:pPr marL="1425732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console.log("Body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spc="-8" dirty="0">
                <a:solidFill>
                  <a:srgbClr val="AEABAB"/>
                </a:solidFill>
                <a:latin typeface="Consolas"/>
                <a:cs typeface="Consolas"/>
              </a:rPr>
              <a:t>//Body</a:t>
            </a:r>
            <a:r>
              <a:rPr sz="2183" spc="-23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est</a:t>
            </a:r>
            <a:r>
              <a:rPr sz="2183" spc="23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AEABAB"/>
                </a:solidFill>
                <a:latin typeface="Consolas"/>
                <a:cs typeface="Consolas"/>
              </a:rPr>
              <a:t>un</a:t>
            </a:r>
            <a:r>
              <a:rPr sz="2183" spc="-23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nœud</a:t>
            </a:r>
            <a:r>
              <a:rPr sz="2183" spc="23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élément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83807" y="461857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15" name="object 15"/>
          <p:cNvSpPr txBox="1"/>
          <p:nvPr/>
        </p:nvSpPr>
        <p:spPr>
          <a:xfrm>
            <a:off x="383807" y="1320687"/>
            <a:ext cx="10861621" cy="3327222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le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 dirty="0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 dirty="0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Types</a:t>
            </a:r>
            <a:r>
              <a:rPr sz="2495" b="1" spc="-8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de nœuds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du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 dirty="0">
              <a:latin typeface="Calibri"/>
              <a:cs typeface="Calibri"/>
            </a:endParaRPr>
          </a:p>
          <a:p>
            <a:pPr marL="861380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Chaque objet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DOM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nodeType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indique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type.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 dirty="0">
              <a:latin typeface="Calibri"/>
              <a:cs typeface="Calibri"/>
            </a:endParaRPr>
          </a:p>
          <a:p>
            <a:pPr marL="2021768" indent="-448512">
              <a:spcBef>
                <a:spcPts val="1201"/>
              </a:spcBef>
              <a:buFont typeface="Arial MT"/>
              <a:buChar char="•"/>
              <a:tabLst>
                <a:tab pos="2021768" algn="l"/>
                <a:tab pos="2022758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document.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ELEMENT_NODE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nœud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"élément"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(balise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HTML).</a:t>
            </a:r>
            <a:endParaRPr sz="1871" dirty="0">
              <a:latin typeface="Calibri"/>
              <a:cs typeface="Calibri"/>
            </a:endParaRPr>
          </a:p>
          <a:p>
            <a:pPr marL="2021768" indent="-448512">
              <a:spcBef>
                <a:spcPts val="1162"/>
              </a:spcBef>
              <a:buFont typeface="Arial MT"/>
              <a:buChar char="•"/>
              <a:tabLst>
                <a:tab pos="2021768" algn="l"/>
                <a:tab pos="2022758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document.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TEXT_NODE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textuel.</a:t>
            </a:r>
            <a:endParaRPr sz="1871" dirty="0">
              <a:latin typeface="Calibri"/>
              <a:cs typeface="Calibri"/>
            </a:endParaRPr>
          </a:p>
          <a:p>
            <a:pPr marL="861380">
              <a:spcBef>
                <a:spcPts val="1193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2809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59" y="80621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6176" y="53704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2042" y="72239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958696" y="3373140"/>
            <a:ext cx="6975399" cy="1339439"/>
          </a:xfrm>
          <a:prstGeom prst="rect">
            <a:avLst/>
          </a:prstGeom>
        </p:spPr>
        <p:txBody>
          <a:bodyPr vert="horz" wrap="square" lIns="0" tIns="166340" rIns="0" bIns="0" rtlCol="0">
            <a:spAutoFit/>
          </a:bodyPr>
          <a:lstStyle/>
          <a:p>
            <a:pPr marL="466333" indent="-447522">
              <a:spcBef>
                <a:spcPts val="1310"/>
              </a:spcBef>
              <a:buFont typeface="Arial MT"/>
              <a:buChar char="•"/>
              <a:tabLst>
                <a:tab pos="466333" algn="l"/>
                <a:tab pos="467323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connaître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taille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collection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length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466333" indent="-447522">
              <a:spcBef>
                <a:spcPts val="1162"/>
              </a:spcBef>
              <a:buFont typeface="Arial MT"/>
              <a:buChar char="•"/>
              <a:tabLst>
                <a:tab pos="466333" algn="l"/>
                <a:tab pos="467323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accéder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grâce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leur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indice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  <a:p>
            <a:pPr marL="466333" indent="-447522">
              <a:spcBef>
                <a:spcPts val="1201"/>
              </a:spcBef>
              <a:buFont typeface="Arial MT"/>
              <a:buChar char="•"/>
              <a:tabLst>
                <a:tab pos="466333" algn="l"/>
                <a:tab pos="467323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parcourir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collection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boucle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for.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23984" y="5733984"/>
            <a:ext cx="10722014" cy="3840677"/>
          </a:xfrm>
          <a:custGeom>
            <a:avLst/>
            <a:gdLst/>
            <a:ahLst/>
            <a:cxnLst/>
            <a:rect l="l" t="t" r="r" b="b"/>
            <a:pathLst>
              <a:path w="6876415" h="2463165">
                <a:moveTo>
                  <a:pt x="0" y="2462784"/>
                </a:moveTo>
                <a:lnTo>
                  <a:pt x="6876288" y="2462784"/>
                </a:lnTo>
                <a:lnTo>
                  <a:pt x="6876288" y="0"/>
                </a:lnTo>
                <a:lnTo>
                  <a:pt x="0" y="0"/>
                </a:lnTo>
                <a:lnTo>
                  <a:pt x="0" y="2462784"/>
                </a:lnTo>
                <a:close/>
              </a:path>
            </a:pathLst>
          </a:custGeom>
          <a:ln w="9525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2" name="object 12"/>
          <p:cNvSpPr txBox="1"/>
          <p:nvPr/>
        </p:nvSpPr>
        <p:spPr>
          <a:xfrm>
            <a:off x="1245809" y="5260312"/>
            <a:ext cx="7708088" cy="1208462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70"/>
              </a:spcBef>
            </a:pPr>
            <a:endParaRPr sz="1403">
              <a:latin typeface="Calibri"/>
              <a:cs typeface="Calibri"/>
            </a:endParaRPr>
          </a:p>
          <a:p>
            <a:pPr marL="19802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console.log(document.body.childNodes[1]);</a:t>
            </a:r>
            <a:endParaRPr sz="2183">
              <a:latin typeface="Consolas"/>
              <a:cs typeface="Consolas"/>
            </a:endParaRPr>
          </a:p>
          <a:p>
            <a:pPr marL="19802"/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//Affiche</a:t>
            </a:r>
            <a:r>
              <a:rPr sz="2183" spc="16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&lt;h1 id="p1"</a:t>
            </a:r>
            <a:r>
              <a:rPr sz="2183" spc="47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class="c1"&gt;cours</a:t>
            </a:r>
            <a:r>
              <a:rPr sz="2183" spc="39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AEABAB"/>
                </a:solidFill>
                <a:latin typeface="Consolas"/>
                <a:cs typeface="Consolas"/>
              </a:rPr>
              <a:t>DOM</a:t>
            </a:r>
            <a:r>
              <a:rPr sz="2183" spc="47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JS&lt;/h1&gt;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79254" y="7104232"/>
            <a:ext cx="652489" cy="354922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 marL="19802">
              <a:spcBef>
                <a:spcPts val="148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i+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+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)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5809" y="6772026"/>
            <a:ext cx="8017005" cy="1025772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2183" spc="-8" dirty="0">
                <a:solidFill>
                  <a:srgbClr val="AEABAB"/>
                </a:solidFill>
                <a:latin typeface="Consolas"/>
                <a:cs typeface="Consolas"/>
              </a:rPr>
              <a:t>//</a:t>
            </a:r>
            <a:r>
              <a:rPr sz="2183" spc="-16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Afficher</a:t>
            </a:r>
            <a:r>
              <a:rPr sz="2183" spc="31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AEABAB"/>
                </a:solidFill>
                <a:latin typeface="Consolas"/>
                <a:cs typeface="Consolas"/>
              </a:rPr>
              <a:t>les</a:t>
            </a:r>
            <a:r>
              <a:rPr sz="2183" spc="62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AEABAB"/>
                </a:solidFill>
                <a:latin typeface="Consolas"/>
                <a:cs typeface="Consolas"/>
              </a:rPr>
              <a:t>noeuds</a:t>
            </a:r>
            <a:r>
              <a:rPr sz="2183" spc="47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AEABAB"/>
                </a:solidFill>
                <a:latin typeface="Consolas"/>
                <a:cs typeface="Consolas"/>
              </a:rPr>
              <a:t>enfant</a:t>
            </a:r>
            <a:r>
              <a:rPr sz="2183" spc="23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AEABAB"/>
                </a:solidFill>
                <a:latin typeface="Consolas"/>
                <a:cs typeface="Consolas"/>
              </a:rPr>
              <a:t>du 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noeud</a:t>
            </a:r>
            <a:r>
              <a:rPr sz="2183" spc="47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body</a:t>
            </a:r>
            <a:endParaRPr sz="2183">
              <a:latin typeface="Consolas"/>
              <a:cs typeface="Consolas"/>
            </a:endParaRPr>
          </a:p>
          <a:p>
            <a:pPr marL="19802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for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(var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=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0;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&lt;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document.body.childNodes.length;</a:t>
            </a:r>
            <a:endParaRPr sz="2183">
              <a:latin typeface="Consolas"/>
              <a:cs typeface="Consolas"/>
            </a:endParaRPr>
          </a:p>
          <a:p>
            <a:pPr marL="627718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console.log(document.body.childNodes[i]);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5808" y="8102867"/>
            <a:ext cx="10473494" cy="1362697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 marL="19802">
              <a:spcBef>
                <a:spcPts val="148"/>
              </a:spcBef>
            </a:pP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for(let</a:t>
            </a:r>
            <a:r>
              <a:rPr sz="2183" spc="7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i=0;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spc="8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&lt;</a:t>
            </a:r>
            <a:r>
              <a:rPr sz="2183" spc="62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document.body.childNodes[1].childNodes.length;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i++)</a:t>
            </a:r>
            <a:endParaRPr sz="2183">
              <a:latin typeface="Consolas"/>
              <a:cs typeface="Consolas"/>
            </a:endParaRPr>
          </a:p>
          <a:p>
            <a:pPr marL="1445534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console.log(`${i}</a:t>
            </a:r>
            <a:r>
              <a:rPr sz="2183" spc="-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contient</a:t>
            </a:r>
            <a:endParaRPr sz="2183">
              <a:latin typeface="Consolas"/>
              <a:cs typeface="Consolas"/>
            </a:endParaRPr>
          </a:p>
          <a:p>
            <a:pPr marL="19802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${document.body.childNodes[1].childNodes[i]}`);</a:t>
            </a:r>
            <a:endParaRPr sz="2183">
              <a:latin typeface="Consolas"/>
              <a:cs typeface="Consolas"/>
            </a:endParaRPr>
          </a:p>
          <a:p>
            <a:pPr marL="19802"/>
            <a:r>
              <a:rPr sz="2183" spc="-8" dirty="0">
                <a:solidFill>
                  <a:srgbClr val="AEABAB"/>
                </a:solidFill>
                <a:latin typeface="Consolas"/>
                <a:cs typeface="Consolas"/>
              </a:rPr>
              <a:t>//</a:t>
            </a:r>
            <a:r>
              <a:rPr sz="2183" spc="-39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AEABAB"/>
                </a:solidFill>
                <a:latin typeface="Consolas"/>
                <a:cs typeface="Consolas"/>
              </a:rPr>
              <a:t>0</a:t>
            </a:r>
            <a:r>
              <a:rPr sz="2183" spc="8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contient</a:t>
            </a:r>
            <a:r>
              <a:rPr sz="2183" spc="-31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AEABAB"/>
                </a:solidFill>
                <a:latin typeface="Consolas"/>
                <a:cs typeface="Consolas"/>
              </a:rPr>
              <a:t>[object</a:t>
            </a:r>
            <a:r>
              <a:rPr sz="2183" spc="23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Text]</a:t>
            </a:r>
            <a:endParaRPr sz="2183">
              <a:latin typeface="Consolas"/>
              <a:cs typeface="Consola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195821" y="5978742"/>
            <a:ext cx="9830906" cy="3017887"/>
            <a:chOff x="5256276" y="3834384"/>
            <a:chExt cx="6304915" cy="193548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6952" y="3834384"/>
              <a:ext cx="3944111" cy="193548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256276" y="4833366"/>
              <a:ext cx="2644775" cy="114300"/>
            </a:xfrm>
            <a:custGeom>
              <a:avLst/>
              <a:gdLst/>
              <a:ahLst/>
              <a:cxnLst/>
              <a:rect l="l" t="t" r="r" b="b"/>
              <a:pathLst>
                <a:path w="2644775" h="114300">
                  <a:moveTo>
                    <a:pt x="2529967" y="0"/>
                  </a:moveTo>
                  <a:lnTo>
                    <a:pt x="2529967" y="114299"/>
                  </a:lnTo>
                  <a:lnTo>
                    <a:pt x="2606167" y="76199"/>
                  </a:lnTo>
                  <a:lnTo>
                    <a:pt x="2549017" y="76199"/>
                  </a:lnTo>
                  <a:lnTo>
                    <a:pt x="2549017" y="38099"/>
                  </a:lnTo>
                  <a:lnTo>
                    <a:pt x="2606167" y="38099"/>
                  </a:lnTo>
                  <a:lnTo>
                    <a:pt x="2529967" y="0"/>
                  </a:lnTo>
                  <a:close/>
                </a:path>
                <a:path w="2644775" h="114300">
                  <a:moveTo>
                    <a:pt x="2529967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2529967" y="76199"/>
                  </a:lnTo>
                  <a:lnTo>
                    <a:pt x="2529967" y="38099"/>
                  </a:lnTo>
                  <a:close/>
                </a:path>
                <a:path w="2644775" h="114300">
                  <a:moveTo>
                    <a:pt x="2606167" y="38099"/>
                  </a:moveTo>
                  <a:lnTo>
                    <a:pt x="2549017" y="38099"/>
                  </a:lnTo>
                  <a:lnTo>
                    <a:pt x="2549017" y="76199"/>
                  </a:lnTo>
                  <a:lnTo>
                    <a:pt x="2606167" y="76199"/>
                  </a:lnTo>
                  <a:lnTo>
                    <a:pt x="2644267" y="57149"/>
                  </a:lnTo>
                  <a:lnTo>
                    <a:pt x="2606167" y="38099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619700" y="9381271"/>
            <a:ext cx="2708970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Figure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13 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: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 Résultat</a:t>
            </a:r>
            <a:r>
              <a:rPr sz="1871" spc="16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du</a:t>
            </a:r>
            <a:r>
              <a:rPr sz="1871" spc="-39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code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03651" y="525357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21" name="object 21"/>
          <p:cNvSpPr txBox="1"/>
          <p:nvPr/>
        </p:nvSpPr>
        <p:spPr>
          <a:xfrm>
            <a:off x="403651" y="1384187"/>
            <a:ext cx="14522097" cy="200185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le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Types</a:t>
            </a:r>
            <a:r>
              <a:rPr sz="2495" b="1" spc="-8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de nœuds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du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  <a:p>
            <a:pPr marL="861380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DOM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ELEMENT_NODE</a:t>
            </a:r>
            <a:r>
              <a:rPr sz="1871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possède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childNodes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correspond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collection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enfants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93291" y="3722377"/>
            <a:ext cx="1219828" cy="354922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 marL="19802">
              <a:spcBef>
                <a:spcPts val="148"/>
              </a:spcBef>
            </a:pPr>
            <a:r>
              <a:rPr sz="2183" b="1" spc="-23" dirty="0">
                <a:solidFill>
                  <a:srgbClr val="0157A2"/>
                </a:solidFill>
                <a:latin typeface="Calibri"/>
                <a:cs typeface="Calibri"/>
              </a:rPr>
              <a:t>Remarque</a:t>
            </a:r>
            <a:endParaRPr sz="2183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756151" y="4076820"/>
            <a:ext cx="7344713" cy="1171312"/>
            <a:chOff x="6256972" y="2614612"/>
            <a:chExt cx="4710430" cy="751205"/>
          </a:xfrm>
        </p:grpSpPr>
        <p:sp>
          <p:nvSpPr>
            <p:cNvPr id="24" name="object 24"/>
            <p:cNvSpPr/>
            <p:nvPr/>
          </p:nvSpPr>
          <p:spPr>
            <a:xfrm>
              <a:off x="6271259" y="2628900"/>
              <a:ext cx="4681855" cy="722630"/>
            </a:xfrm>
            <a:custGeom>
              <a:avLst/>
              <a:gdLst/>
              <a:ahLst/>
              <a:cxnLst/>
              <a:rect l="l" t="t" r="r" b="b"/>
              <a:pathLst>
                <a:path w="4681855" h="722629">
                  <a:moveTo>
                    <a:pt x="4681728" y="0"/>
                  </a:moveTo>
                  <a:lnTo>
                    <a:pt x="0" y="0"/>
                  </a:lnTo>
                  <a:lnTo>
                    <a:pt x="0" y="722376"/>
                  </a:lnTo>
                  <a:lnTo>
                    <a:pt x="4681728" y="722376"/>
                  </a:lnTo>
                  <a:lnTo>
                    <a:pt x="468172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5" name="object 25"/>
            <p:cNvSpPr/>
            <p:nvPr/>
          </p:nvSpPr>
          <p:spPr>
            <a:xfrm>
              <a:off x="6271259" y="2628900"/>
              <a:ext cx="4681855" cy="722630"/>
            </a:xfrm>
            <a:custGeom>
              <a:avLst/>
              <a:gdLst/>
              <a:ahLst/>
              <a:cxnLst/>
              <a:rect l="l" t="t" r="r" b="b"/>
              <a:pathLst>
                <a:path w="4681855" h="722629">
                  <a:moveTo>
                    <a:pt x="0" y="722376"/>
                  </a:moveTo>
                  <a:lnTo>
                    <a:pt x="4681728" y="722376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722376"/>
                  </a:lnTo>
                  <a:close/>
                </a:path>
              </a:pathLst>
            </a:custGeom>
            <a:ln w="28575">
              <a:solidFill>
                <a:srgbClr val="0157A2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040414" y="4507028"/>
            <a:ext cx="6880347" cy="595794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66335" marR="7921" indent="-266335" algn="r">
              <a:spcBef>
                <a:spcPts val="156"/>
              </a:spcBef>
              <a:buFont typeface="Arial MT"/>
              <a:buChar char="•"/>
              <a:tabLst>
                <a:tab pos="266335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retours</a:t>
            </a:r>
            <a:r>
              <a:rPr sz="1871" spc="2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28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4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871" spc="25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25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2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espaces</a:t>
            </a:r>
            <a:r>
              <a:rPr sz="1871" spc="2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871" spc="25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balises</a:t>
            </a:r>
            <a:r>
              <a:rPr sz="1871" spc="28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25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25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endParaRPr sz="1871">
              <a:latin typeface="Calibri"/>
              <a:cs typeface="Calibri"/>
            </a:endParaRPr>
          </a:p>
          <a:p>
            <a:pPr marR="71287" algn="r"/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HTML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considérés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navigateur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textuels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233664" y="3502064"/>
            <a:ext cx="1001012" cy="1019824"/>
            <a:chOff x="5921882" y="2246001"/>
            <a:chExt cx="641985" cy="654050"/>
          </a:xfrm>
        </p:grpSpPr>
        <p:sp>
          <p:nvSpPr>
            <p:cNvPr id="28" name="object 28"/>
            <p:cNvSpPr/>
            <p:nvPr/>
          </p:nvSpPr>
          <p:spPr>
            <a:xfrm>
              <a:off x="5921870" y="2246007"/>
              <a:ext cx="641985" cy="641985"/>
            </a:xfrm>
            <a:custGeom>
              <a:avLst/>
              <a:gdLst/>
              <a:ahLst/>
              <a:cxnLst/>
              <a:rect l="l" t="t" r="r" b="b"/>
              <a:pathLst>
                <a:path w="641984" h="641985">
                  <a:moveTo>
                    <a:pt x="641375" y="320890"/>
                  </a:moveTo>
                  <a:lnTo>
                    <a:pt x="637895" y="273481"/>
                  </a:lnTo>
                  <a:lnTo>
                    <a:pt x="627799" y="228219"/>
                  </a:lnTo>
                  <a:lnTo>
                    <a:pt x="611568" y="185623"/>
                  </a:lnTo>
                  <a:lnTo>
                    <a:pt x="589711" y="146164"/>
                  </a:lnTo>
                  <a:lnTo>
                    <a:pt x="562711" y="110363"/>
                  </a:lnTo>
                  <a:lnTo>
                    <a:pt x="531088" y="78714"/>
                  </a:lnTo>
                  <a:lnTo>
                    <a:pt x="495312" y="51701"/>
                  </a:lnTo>
                  <a:lnTo>
                    <a:pt x="455891" y="29832"/>
                  </a:lnTo>
                  <a:lnTo>
                    <a:pt x="413308" y="13589"/>
                  </a:lnTo>
                  <a:lnTo>
                    <a:pt x="368084" y="3479"/>
                  </a:lnTo>
                  <a:lnTo>
                    <a:pt x="320687" y="0"/>
                  </a:lnTo>
                  <a:lnTo>
                    <a:pt x="273304" y="3479"/>
                  </a:lnTo>
                  <a:lnTo>
                    <a:pt x="228066" y="13589"/>
                  </a:lnTo>
                  <a:lnTo>
                    <a:pt x="185496" y="29832"/>
                  </a:lnTo>
                  <a:lnTo>
                    <a:pt x="146075" y="51701"/>
                  </a:lnTo>
                  <a:lnTo>
                    <a:pt x="110299" y="78714"/>
                  </a:lnTo>
                  <a:lnTo>
                    <a:pt x="78663" y="110363"/>
                  </a:lnTo>
                  <a:lnTo>
                    <a:pt x="51663" y="146164"/>
                  </a:lnTo>
                  <a:lnTo>
                    <a:pt x="29806" y="185623"/>
                  </a:lnTo>
                  <a:lnTo>
                    <a:pt x="13589" y="228219"/>
                  </a:lnTo>
                  <a:lnTo>
                    <a:pt x="3479" y="273481"/>
                  </a:lnTo>
                  <a:lnTo>
                    <a:pt x="0" y="320890"/>
                  </a:lnTo>
                  <a:lnTo>
                    <a:pt x="3479" y="368312"/>
                  </a:lnTo>
                  <a:lnTo>
                    <a:pt x="13589" y="413575"/>
                  </a:lnTo>
                  <a:lnTo>
                    <a:pt x="29806" y="456184"/>
                  </a:lnTo>
                  <a:lnTo>
                    <a:pt x="51676" y="495630"/>
                  </a:lnTo>
                  <a:lnTo>
                    <a:pt x="78663" y="531431"/>
                  </a:lnTo>
                  <a:lnTo>
                    <a:pt x="110299" y="563079"/>
                  </a:lnTo>
                  <a:lnTo>
                    <a:pt x="146075" y="590092"/>
                  </a:lnTo>
                  <a:lnTo>
                    <a:pt x="185496" y="611974"/>
                  </a:lnTo>
                  <a:lnTo>
                    <a:pt x="228079" y="628205"/>
                  </a:lnTo>
                  <a:lnTo>
                    <a:pt x="273304" y="638314"/>
                  </a:lnTo>
                  <a:lnTo>
                    <a:pt x="320687" y="641794"/>
                  </a:lnTo>
                  <a:lnTo>
                    <a:pt x="368084" y="638314"/>
                  </a:lnTo>
                  <a:lnTo>
                    <a:pt x="413308" y="628205"/>
                  </a:lnTo>
                  <a:lnTo>
                    <a:pt x="455891" y="611974"/>
                  </a:lnTo>
                  <a:lnTo>
                    <a:pt x="495312" y="590092"/>
                  </a:lnTo>
                  <a:lnTo>
                    <a:pt x="531088" y="563079"/>
                  </a:lnTo>
                  <a:lnTo>
                    <a:pt x="562724" y="531431"/>
                  </a:lnTo>
                  <a:lnTo>
                    <a:pt x="589711" y="495630"/>
                  </a:lnTo>
                  <a:lnTo>
                    <a:pt x="611568" y="456184"/>
                  </a:lnTo>
                  <a:lnTo>
                    <a:pt x="627799" y="413575"/>
                  </a:lnTo>
                  <a:lnTo>
                    <a:pt x="637895" y="368312"/>
                  </a:lnTo>
                  <a:lnTo>
                    <a:pt x="641375" y="3208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53558" y="2413875"/>
              <a:ext cx="314987" cy="26174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989447" y="2328201"/>
              <a:ext cx="574040" cy="571500"/>
            </a:xfrm>
            <a:custGeom>
              <a:avLst/>
              <a:gdLst/>
              <a:ahLst/>
              <a:cxnLst/>
              <a:rect l="l" t="t" r="r" b="b"/>
              <a:pathLst>
                <a:path w="574040" h="571500">
                  <a:moveTo>
                    <a:pt x="420763" y="149529"/>
                  </a:moveTo>
                  <a:lnTo>
                    <a:pt x="387870" y="117259"/>
                  </a:lnTo>
                  <a:lnTo>
                    <a:pt x="294373" y="117246"/>
                  </a:lnTo>
                  <a:lnTo>
                    <a:pt x="200901" y="117906"/>
                  </a:lnTo>
                  <a:lnTo>
                    <a:pt x="185813" y="120357"/>
                  </a:lnTo>
                  <a:lnTo>
                    <a:pt x="175158" y="127215"/>
                  </a:lnTo>
                  <a:lnTo>
                    <a:pt x="168821" y="138353"/>
                  </a:lnTo>
                  <a:lnTo>
                    <a:pt x="166712" y="153682"/>
                  </a:lnTo>
                  <a:lnTo>
                    <a:pt x="166789" y="304076"/>
                  </a:lnTo>
                  <a:lnTo>
                    <a:pt x="166281" y="404329"/>
                  </a:lnTo>
                  <a:lnTo>
                    <a:pt x="168935" y="418592"/>
                  </a:lnTo>
                  <a:lnTo>
                    <a:pt x="176555" y="430123"/>
                  </a:lnTo>
                  <a:lnTo>
                    <a:pt x="188163" y="437794"/>
                  </a:lnTo>
                  <a:lnTo>
                    <a:pt x="202780" y="440448"/>
                  </a:lnTo>
                  <a:lnTo>
                    <a:pt x="249288" y="439991"/>
                  </a:lnTo>
                  <a:lnTo>
                    <a:pt x="388785" y="439940"/>
                  </a:lnTo>
                  <a:lnTo>
                    <a:pt x="420128" y="408432"/>
                  </a:lnTo>
                  <a:lnTo>
                    <a:pt x="420344" y="295884"/>
                  </a:lnTo>
                  <a:lnTo>
                    <a:pt x="411314" y="306412"/>
                  </a:lnTo>
                  <a:lnTo>
                    <a:pt x="404495" y="317119"/>
                  </a:lnTo>
                  <a:lnTo>
                    <a:pt x="400469" y="328752"/>
                  </a:lnTo>
                  <a:lnTo>
                    <a:pt x="399846" y="342087"/>
                  </a:lnTo>
                  <a:lnTo>
                    <a:pt x="400659" y="358063"/>
                  </a:lnTo>
                  <a:lnTo>
                    <a:pt x="400583" y="374142"/>
                  </a:lnTo>
                  <a:lnTo>
                    <a:pt x="399122" y="416547"/>
                  </a:lnTo>
                  <a:lnTo>
                    <a:pt x="395325" y="419696"/>
                  </a:lnTo>
                  <a:lnTo>
                    <a:pt x="191389" y="419658"/>
                  </a:lnTo>
                  <a:lnTo>
                    <a:pt x="187820" y="416153"/>
                  </a:lnTo>
                  <a:lnTo>
                    <a:pt x="187210" y="142024"/>
                  </a:lnTo>
                  <a:lnTo>
                    <a:pt x="191439" y="137998"/>
                  </a:lnTo>
                  <a:lnTo>
                    <a:pt x="395287" y="137998"/>
                  </a:lnTo>
                  <a:lnTo>
                    <a:pt x="399542" y="141897"/>
                  </a:lnTo>
                  <a:lnTo>
                    <a:pt x="399846" y="197739"/>
                  </a:lnTo>
                  <a:lnTo>
                    <a:pt x="409956" y="186829"/>
                  </a:lnTo>
                  <a:lnTo>
                    <a:pt x="417042" y="175514"/>
                  </a:lnTo>
                  <a:lnTo>
                    <a:pt x="420751" y="163271"/>
                  </a:lnTo>
                  <a:lnTo>
                    <a:pt x="420763" y="149529"/>
                  </a:lnTo>
                  <a:close/>
                </a:path>
                <a:path w="574040" h="571500">
                  <a:moveTo>
                    <a:pt x="573455" y="291668"/>
                  </a:moveTo>
                  <a:lnTo>
                    <a:pt x="572033" y="256298"/>
                  </a:lnTo>
                  <a:lnTo>
                    <a:pt x="566178" y="234365"/>
                  </a:lnTo>
                  <a:lnTo>
                    <a:pt x="566331" y="282778"/>
                  </a:lnTo>
                  <a:lnTo>
                    <a:pt x="559142" y="328549"/>
                  </a:lnTo>
                  <a:lnTo>
                    <a:pt x="544283" y="371525"/>
                  </a:lnTo>
                  <a:lnTo>
                    <a:pt x="521462" y="411594"/>
                  </a:lnTo>
                  <a:lnTo>
                    <a:pt x="490347" y="448602"/>
                  </a:lnTo>
                  <a:lnTo>
                    <a:pt x="453301" y="480047"/>
                  </a:lnTo>
                  <a:lnTo>
                    <a:pt x="413245" y="503199"/>
                  </a:lnTo>
                  <a:lnTo>
                    <a:pt x="370319" y="518134"/>
                  </a:lnTo>
                  <a:lnTo>
                    <a:pt x="324675" y="524929"/>
                  </a:lnTo>
                  <a:lnTo>
                    <a:pt x="276466" y="523659"/>
                  </a:lnTo>
                  <a:lnTo>
                    <a:pt x="230454" y="514210"/>
                  </a:lnTo>
                  <a:lnTo>
                    <a:pt x="187363" y="496328"/>
                  </a:lnTo>
                  <a:lnTo>
                    <a:pt x="148297" y="470585"/>
                  </a:lnTo>
                  <a:lnTo>
                    <a:pt x="114338" y="437591"/>
                  </a:lnTo>
                  <a:lnTo>
                    <a:pt x="86588" y="397929"/>
                  </a:lnTo>
                  <a:lnTo>
                    <a:pt x="66141" y="352171"/>
                  </a:lnTo>
                  <a:lnTo>
                    <a:pt x="54089" y="300939"/>
                  </a:lnTo>
                  <a:lnTo>
                    <a:pt x="51371" y="256781"/>
                  </a:lnTo>
                  <a:lnTo>
                    <a:pt x="55778" y="213868"/>
                  </a:lnTo>
                  <a:lnTo>
                    <a:pt x="67538" y="172466"/>
                  </a:lnTo>
                  <a:lnTo>
                    <a:pt x="86906" y="132791"/>
                  </a:lnTo>
                  <a:lnTo>
                    <a:pt x="116052" y="91922"/>
                  </a:lnTo>
                  <a:lnTo>
                    <a:pt x="149593" y="58889"/>
                  </a:lnTo>
                  <a:lnTo>
                    <a:pt x="187439" y="33642"/>
                  </a:lnTo>
                  <a:lnTo>
                    <a:pt x="229514" y="16103"/>
                  </a:lnTo>
                  <a:lnTo>
                    <a:pt x="275729" y="6184"/>
                  </a:lnTo>
                  <a:lnTo>
                    <a:pt x="326009" y="3822"/>
                  </a:lnTo>
                  <a:lnTo>
                    <a:pt x="288150" y="0"/>
                  </a:lnTo>
                  <a:lnTo>
                    <a:pt x="247827" y="2286"/>
                  </a:lnTo>
                  <a:lnTo>
                    <a:pt x="206375" y="10998"/>
                  </a:lnTo>
                  <a:lnTo>
                    <a:pt x="165138" y="26403"/>
                  </a:lnTo>
                  <a:lnTo>
                    <a:pt x="125463" y="48818"/>
                  </a:lnTo>
                  <a:lnTo>
                    <a:pt x="88671" y="78511"/>
                  </a:lnTo>
                  <a:lnTo>
                    <a:pt x="56121" y="115785"/>
                  </a:lnTo>
                  <a:lnTo>
                    <a:pt x="29146" y="160921"/>
                  </a:lnTo>
                  <a:lnTo>
                    <a:pt x="12738" y="202641"/>
                  </a:lnTo>
                  <a:lnTo>
                    <a:pt x="3035" y="245465"/>
                  </a:lnTo>
                  <a:lnTo>
                    <a:pt x="0" y="288734"/>
                  </a:lnTo>
                  <a:lnTo>
                    <a:pt x="3644" y="331736"/>
                  </a:lnTo>
                  <a:lnTo>
                    <a:pt x="13944" y="373786"/>
                  </a:lnTo>
                  <a:lnTo>
                    <a:pt x="30873" y="414172"/>
                  </a:lnTo>
                  <a:lnTo>
                    <a:pt x="54419" y="452221"/>
                  </a:lnTo>
                  <a:lnTo>
                    <a:pt x="84569" y="487222"/>
                  </a:lnTo>
                  <a:lnTo>
                    <a:pt x="121310" y="518490"/>
                  </a:lnTo>
                  <a:lnTo>
                    <a:pt x="159702" y="541858"/>
                  </a:lnTo>
                  <a:lnTo>
                    <a:pt x="200774" y="558419"/>
                  </a:lnTo>
                  <a:lnTo>
                    <a:pt x="243624" y="568261"/>
                  </a:lnTo>
                  <a:lnTo>
                    <a:pt x="287337" y="571436"/>
                  </a:lnTo>
                  <a:lnTo>
                    <a:pt x="331012" y="568032"/>
                  </a:lnTo>
                  <a:lnTo>
                    <a:pt x="373722" y="558126"/>
                  </a:lnTo>
                  <a:lnTo>
                    <a:pt x="414578" y="541769"/>
                  </a:lnTo>
                  <a:lnTo>
                    <a:pt x="452666" y="519036"/>
                  </a:lnTo>
                  <a:lnTo>
                    <a:pt x="487057" y="490016"/>
                  </a:lnTo>
                  <a:lnTo>
                    <a:pt x="530656" y="435559"/>
                  </a:lnTo>
                  <a:lnTo>
                    <a:pt x="560501" y="372478"/>
                  </a:lnTo>
                  <a:lnTo>
                    <a:pt x="569823" y="332917"/>
                  </a:lnTo>
                  <a:lnTo>
                    <a:pt x="573455" y="291668"/>
                  </a:lnTo>
                  <a:close/>
                </a:path>
              </a:pathLst>
            </a:custGeom>
            <a:solidFill>
              <a:srgbClr val="0157A2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3205" y="2468656"/>
              <a:ext cx="296731" cy="246790"/>
            </a:xfrm>
            <a:prstGeom prst="rect">
              <a:avLst/>
            </a:prstGeom>
          </p:spPr>
        </p:pic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7957795" y="96628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18469905" y="96595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136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00" y="-35426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1800" y="2245512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4259" y="80266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77976" y="5016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13842" y="6869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183673" y="4424868"/>
            <a:ext cx="10722014" cy="1763263"/>
          </a:xfrm>
          <a:prstGeom prst="rect">
            <a:avLst/>
          </a:prstGeom>
          <a:ln w="9525">
            <a:solidFill>
              <a:srgbClr val="538235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40593">
              <a:spcBef>
                <a:spcPts val="452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console.log(document.parentNode);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AEABAB"/>
                </a:solidFill>
                <a:latin typeface="Consolas"/>
                <a:cs typeface="Consolas"/>
              </a:rPr>
              <a:t>//</a:t>
            </a:r>
            <a:r>
              <a:rPr sz="2183" spc="55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Affiche</a:t>
            </a:r>
            <a:r>
              <a:rPr sz="2183" spc="31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null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62"/>
              </a:spcBef>
            </a:pPr>
            <a:endParaRPr sz="2183">
              <a:latin typeface="Consolas"/>
              <a:cs typeface="Consolas"/>
            </a:endParaRPr>
          </a:p>
          <a:p>
            <a:pPr marL="140593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var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h1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=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document.body.childNodes[1];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62"/>
              </a:spcBef>
            </a:pPr>
            <a:endParaRPr sz="2183">
              <a:latin typeface="Consolas"/>
              <a:cs typeface="Consolas"/>
            </a:endParaRPr>
          </a:p>
          <a:p>
            <a:pPr marL="140593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console.log(h1.parentNode);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AEABAB"/>
                </a:solidFill>
                <a:latin typeface="Consolas"/>
                <a:cs typeface="Consolas"/>
              </a:rPr>
              <a:t>//</a:t>
            </a:r>
            <a:r>
              <a:rPr sz="2183" spc="47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AEABAB"/>
                </a:solidFill>
                <a:latin typeface="Consolas"/>
                <a:cs typeface="Consolas"/>
              </a:rPr>
              <a:t>Affiche</a:t>
            </a:r>
            <a:r>
              <a:rPr sz="2183" spc="47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AEABAB"/>
                </a:solidFill>
                <a:latin typeface="Consolas"/>
                <a:cs typeface="Consolas"/>
              </a:rPr>
              <a:t>le</a:t>
            </a:r>
            <a:r>
              <a:rPr sz="2183" spc="62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noeud</a:t>
            </a:r>
            <a:r>
              <a:rPr sz="2183" spc="8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AEABAB"/>
                </a:solidFill>
                <a:latin typeface="Consolas"/>
                <a:cs typeface="Consolas"/>
              </a:rPr>
              <a:t>body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99595" y="96274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8511705" y="962411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137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5451" y="489931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12" name="object 12"/>
          <p:cNvSpPr txBox="1"/>
          <p:nvPr/>
        </p:nvSpPr>
        <p:spPr>
          <a:xfrm>
            <a:off x="445452" y="1348761"/>
            <a:ext cx="12379476" cy="288864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le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Types</a:t>
            </a:r>
            <a:r>
              <a:rPr sz="2495" b="1" spc="-8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de nœuds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du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  <a:p>
            <a:pPr marL="861380" marR="7921">
              <a:lnSpc>
                <a:spcPct val="153500"/>
              </a:lnSpc>
              <a:spcBef>
                <a:spcPts val="4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Chaque objet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DOM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possède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parentNode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DOM.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parent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l’élément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document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null.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154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89" y="-3342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789" y="2277596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0248" y="8058769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73965" y="533698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09831" y="719048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41440" y="522015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7995584" y="9659555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8507694" y="9656202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138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1440" y="1380845"/>
            <a:ext cx="11001227" cy="8406946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le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 dirty="0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 dirty="0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entre</a:t>
            </a:r>
            <a:r>
              <a:rPr sz="2495" b="1" spc="8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2495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nœuds</a:t>
            </a:r>
            <a:r>
              <a:rPr sz="2495" b="1" spc="-23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95" b="1" spc="8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l’arborescence</a:t>
            </a:r>
            <a:r>
              <a:rPr sz="2495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 dirty="0">
              <a:latin typeface="Calibri"/>
              <a:cs typeface="Calibri"/>
            </a:endParaRPr>
          </a:p>
          <a:p>
            <a:pPr marL="1127715" indent="-267325">
              <a:spcBef>
                <a:spcPts val="1637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Navigation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nœuds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enfants</a:t>
            </a:r>
            <a:endParaRPr sz="1871" dirty="0">
              <a:latin typeface="Calibri"/>
              <a:cs typeface="Calibri"/>
            </a:endParaRPr>
          </a:p>
          <a:p>
            <a:pPr marL="1840581" lvl="1" indent="-267325">
              <a:spcBef>
                <a:spcPts val="1201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firstChild</a:t>
            </a:r>
            <a:r>
              <a:rPr sz="1871" b="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enfant</a:t>
            </a: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l'élément.</a:t>
            </a:r>
            <a:endParaRPr sz="1871" dirty="0">
              <a:latin typeface="Calibri"/>
              <a:cs typeface="Calibri"/>
            </a:endParaRPr>
          </a:p>
          <a:p>
            <a:pPr marL="1840581" lvl="1" indent="-267325">
              <a:spcBef>
                <a:spcPts val="1162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firstElementChild</a:t>
            </a:r>
            <a:r>
              <a:rPr sz="1871" b="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enfant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parent.</a:t>
            </a:r>
            <a:endParaRPr sz="1871" dirty="0">
              <a:latin typeface="Calibri"/>
              <a:cs typeface="Calibri"/>
            </a:endParaRPr>
          </a:p>
          <a:p>
            <a:pPr marL="1840581" lvl="1" indent="-267325">
              <a:spcBef>
                <a:spcPts val="1193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lastChild</a:t>
            </a:r>
            <a:r>
              <a:rPr sz="1871" b="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dernier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enfant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de l'élément.</a:t>
            </a:r>
            <a:endParaRPr sz="1871" dirty="0">
              <a:latin typeface="Calibri"/>
              <a:cs typeface="Calibri"/>
            </a:endParaRPr>
          </a:p>
          <a:p>
            <a:pPr marL="1840581" lvl="1" indent="-267325">
              <a:spcBef>
                <a:spcPts val="1201"/>
              </a:spcBef>
              <a:buFont typeface="Arial MT"/>
              <a:buChar char="•"/>
              <a:tabLst>
                <a:tab pos="1841571" algn="l"/>
                <a:tab pos="3713835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lastElementChild	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dernier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enfant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du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parent.</a:t>
            </a:r>
            <a:endParaRPr sz="1871" dirty="0">
              <a:latin typeface="Calibri"/>
              <a:cs typeface="Calibri"/>
            </a:endParaRPr>
          </a:p>
          <a:p>
            <a:pPr marL="1840581" lvl="1" indent="-267325">
              <a:spcBef>
                <a:spcPts val="1162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childNodes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enfants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l'élément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collection.</a:t>
            </a:r>
            <a:endParaRPr sz="1871" dirty="0">
              <a:latin typeface="Calibri"/>
              <a:cs typeface="Calibri"/>
            </a:endParaRPr>
          </a:p>
          <a:p>
            <a:pPr marL="1840581" lvl="1" indent="-267325">
              <a:spcBef>
                <a:spcPts val="1201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children</a:t>
            </a:r>
            <a:r>
              <a:rPr sz="1871" b="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enfants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collection.</a:t>
            </a:r>
            <a:endParaRPr sz="1871" dirty="0">
              <a:latin typeface="Calibri"/>
              <a:cs typeface="Calibri"/>
            </a:endParaRPr>
          </a:p>
          <a:p>
            <a:pPr lvl="1">
              <a:spcBef>
                <a:spcPts val="39"/>
              </a:spcBef>
              <a:buClr>
                <a:srgbClr val="555555"/>
              </a:buClr>
              <a:buFont typeface="Arial MT"/>
              <a:buChar char="•"/>
            </a:pPr>
            <a:endParaRPr sz="1715" dirty="0">
              <a:latin typeface="Calibri"/>
              <a:cs typeface="Calibri"/>
            </a:endParaRPr>
          </a:p>
          <a:p>
            <a:pPr marL="1127715" indent="-267325">
              <a:buFont typeface="Arial MT"/>
              <a:buChar char="•"/>
              <a:tabLst>
                <a:tab pos="1128705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Navigation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nœuds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parents</a:t>
            </a:r>
            <a:endParaRPr sz="1871" dirty="0">
              <a:latin typeface="Calibri"/>
              <a:cs typeface="Calibri"/>
            </a:endParaRPr>
          </a:p>
          <a:p>
            <a:pPr marL="1840581" lvl="1" indent="-267325">
              <a:spcBef>
                <a:spcPts val="1169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parentNode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l'élément.</a:t>
            </a:r>
            <a:endParaRPr sz="1871" dirty="0">
              <a:latin typeface="Calibri"/>
              <a:cs typeface="Calibri"/>
            </a:endParaRPr>
          </a:p>
          <a:p>
            <a:pPr marL="1840581" lvl="1" indent="-267325">
              <a:spcBef>
                <a:spcPts val="1193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parentElement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l'élément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l'élément.</a:t>
            </a:r>
            <a:endParaRPr sz="1871" dirty="0">
              <a:latin typeface="Calibri"/>
              <a:cs typeface="Calibri"/>
            </a:endParaRPr>
          </a:p>
          <a:p>
            <a:pPr lvl="1">
              <a:spcBef>
                <a:spcPts val="39"/>
              </a:spcBef>
              <a:buClr>
                <a:srgbClr val="555555"/>
              </a:buClr>
              <a:buFont typeface="Arial MT"/>
              <a:buChar char="•"/>
            </a:pPr>
            <a:endParaRPr sz="1715" dirty="0">
              <a:latin typeface="Calibri"/>
              <a:cs typeface="Calibri"/>
            </a:endParaRPr>
          </a:p>
          <a:p>
            <a:pPr marL="1127715" indent="-267325">
              <a:buFont typeface="Arial MT"/>
              <a:buChar char="•"/>
              <a:tabLst>
                <a:tab pos="1128705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Navigation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nœuds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frères</a:t>
            </a:r>
            <a:endParaRPr sz="1871" dirty="0">
              <a:latin typeface="Calibri"/>
              <a:cs typeface="Calibri"/>
            </a:endParaRPr>
          </a:p>
          <a:p>
            <a:pPr marL="1840581" lvl="1" indent="-267325">
              <a:spcBef>
                <a:spcPts val="1162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nextSibling</a:t>
            </a:r>
            <a:r>
              <a:rPr sz="1871" b="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frère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correspondant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prochain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enfant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parent.</a:t>
            </a:r>
            <a:endParaRPr sz="1871" dirty="0">
              <a:latin typeface="Calibri"/>
              <a:cs typeface="Calibri"/>
            </a:endParaRPr>
          </a:p>
          <a:p>
            <a:pPr marL="1840581" lvl="1" indent="-267325">
              <a:spcBef>
                <a:spcPts val="1201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nextElementSibling</a:t>
            </a:r>
            <a:r>
              <a:rPr sz="1871" b="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l'élément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frère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correspondant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prochain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enfant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parent.</a:t>
            </a:r>
            <a:endParaRPr sz="1871" dirty="0">
              <a:latin typeface="Calibri"/>
              <a:cs typeface="Calibri"/>
            </a:endParaRPr>
          </a:p>
          <a:p>
            <a:pPr marL="1840581" lvl="1" indent="-267325">
              <a:spcBef>
                <a:spcPts val="1201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previousSibling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frère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enfant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précédent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parent.</a:t>
            </a:r>
            <a:endParaRPr sz="1871" dirty="0">
              <a:latin typeface="Calibri"/>
              <a:cs typeface="Calibri"/>
            </a:endParaRPr>
          </a:p>
          <a:p>
            <a:pPr marL="1840581" lvl="1" indent="-267325">
              <a:spcBef>
                <a:spcPts val="1162"/>
              </a:spcBef>
              <a:buFont typeface="Arial MT"/>
              <a:buChar char="•"/>
              <a:tabLst>
                <a:tab pos="1841571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previousElementSibling</a:t>
            </a:r>
            <a:r>
              <a:rPr sz="1871" b="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l'élément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frère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enfant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précédent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parent.</a:t>
            </a:r>
            <a:endParaRPr sz="1871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1823" y="-19384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823" y="2261554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0636" y="8042727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4353" y="517656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0219" y="703006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33986" y="4251995"/>
            <a:ext cx="999032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88057" y="4374374"/>
            <a:ext cx="11616093" cy="3840677"/>
          </a:xfrm>
          <a:custGeom>
            <a:avLst/>
            <a:gdLst/>
            <a:ahLst/>
            <a:cxnLst/>
            <a:rect l="l" t="t" r="r" b="b"/>
            <a:pathLst>
              <a:path w="7449820" h="2463165">
                <a:moveTo>
                  <a:pt x="0" y="2462784"/>
                </a:moveTo>
                <a:lnTo>
                  <a:pt x="7449311" y="2462784"/>
                </a:lnTo>
                <a:lnTo>
                  <a:pt x="7449311" y="0"/>
                </a:lnTo>
                <a:lnTo>
                  <a:pt x="0" y="0"/>
                </a:lnTo>
                <a:lnTo>
                  <a:pt x="0" y="2462784"/>
                </a:lnTo>
                <a:close/>
              </a:path>
            </a:pathLst>
          </a:custGeom>
          <a:ln w="9524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2" name="object 12"/>
          <p:cNvSpPr txBox="1"/>
          <p:nvPr/>
        </p:nvSpPr>
        <p:spPr>
          <a:xfrm>
            <a:off x="3830240" y="4412988"/>
            <a:ext cx="3699090" cy="1361697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spc="-3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607916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3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607916">
              <a:spcBef>
                <a:spcPts val="8"/>
              </a:spcBef>
            </a:pPr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62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0241" y="6076510"/>
            <a:ext cx="2315892" cy="1026772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>
              <a:spcBef>
                <a:spcPts val="148"/>
              </a:spcBef>
            </a:pP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607916" marR="7921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1302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elt 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-5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premElt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82183" y="6410060"/>
            <a:ext cx="5538734" cy="689847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-5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firstChild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91828" y="505973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16" name="object 16"/>
          <p:cNvSpPr txBox="1"/>
          <p:nvPr/>
        </p:nvSpPr>
        <p:spPr>
          <a:xfrm>
            <a:off x="391828" y="1364804"/>
            <a:ext cx="17354831" cy="2763478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le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entre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nœuds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l’arborescence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r>
              <a:rPr sz="2495" b="1" spc="23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(Exemples)</a:t>
            </a:r>
            <a:endParaRPr sz="2495">
              <a:latin typeface="Calibri"/>
              <a:cs typeface="Calibri"/>
            </a:endParaRPr>
          </a:p>
          <a:p>
            <a:pPr marL="1127715" indent="-267325">
              <a:spcBef>
                <a:spcPts val="1637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firstChild</a:t>
            </a:r>
            <a:endParaRPr sz="1871">
              <a:latin typeface="Calibri"/>
              <a:cs typeface="Calibri"/>
            </a:endParaRPr>
          </a:p>
          <a:p>
            <a:pPr marL="861380" marR="7921">
              <a:lnSpc>
                <a:spcPct val="110000"/>
              </a:lnSpc>
              <a:spcBef>
                <a:spcPts val="974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firstChild,</a:t>
            </a:r>
            <a:r>
              <a:rPr sz="1871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appelée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nœud,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nœud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l'élément.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nœud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n'est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nécessairement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élément,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contenir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texte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ou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commentaire.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98018" y="8890807"/>
            <a:ext cx="9026928" cy="891108"/>
            <a:chOff x="1160716" y="5714428"/>
            <a:chExt cx="5789295" cy="571500"/>
          </a:xfrm>
        </p:grpSpPr>
        <p:sp>
          <p:nvSpPr>
            <p:cNvPr id="18" name="object 18"/>
            <p:cNvSpPr/>
            <p:nvPr/>
          </p:nvSpPr>
          <p:spPr>
            <a:xfrm>
              <a:off x="1175003" y="5728715"/>
              <a:ext cx="5760720" cy="542925"/>
            </a:xfrm>
            <a:custGeom>
              <a:avLst/>
              <a:gdLst/>
              <a:ahLst/>
              <a:cxnLst/>
              <a:rect l="l" t="t" r="r" b="b"/>
              <a:pathLst>
                <a:path w="5760720" h="542925">
                  <a:moveTo>
                    <a:pt x="5760720" y="0"/>
                  </a:moveTo>
                  <a:lnTo>
                    <a:pt x="0" y="0"/>
                  </a:lnTo>
                  <a:lnTo>
                    <a:pt x="0" y="542544"/>
                  </a:lnTo>
                  <a:lnTo>
                    <a:pt x="5760720" y="542544"/>
                  </a:lnTo>
                  <a:lnTo>
                    <a:pt x="57607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9" name="object 19"/>
            <p:cNvSpPr/>
            <p:nvPr/>
          </p:nvSpPr>
          <p:spPr>
            <a:xfrm>
              <a:off x="1175003" y="5728715"/>
              <a:ext cx="5760720" cy="542925"/>
            </a:xfrm>
            <a:custGeom>
              <a:avLst/>
              <a:gdLst/>
              <a:ahLst/>
              <a:cxnLst/>
              <a:rect l="l" t="t" r="r" b="b"/>
              <a:pathLst>
                <a:path w="5760720" h="542925">
                  <a:moveTo>
                    <a:pt x="0" y="542544"/>
                  </a:moveTo>
                  <a:lnTo>
                    <a:pt x="5760720" y="542544"/>
                  </a:lnTo>
                  <a:lnTo>
                    <a:pt x="5760720" y="0"/>
                  </a:lnTo>
                  <a:lnTo>
                    <a:pt x="0" y="0"/>
                  </a:lnTo>
                  <a:lnTo>
                    <a:pt x="0" y="542544"/>
                  </a:lnTo>
                  <a:close/>
                </a:path>
              </a:pathLst>
            </a:custGeom>
            <a:ln w="28574">
              <a:solidFill>
                <a:srgbClr val="0157A2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78916" y="7074946"/>
            <a:ext cx="8490283" cy="2587199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 marL="2359389">
              <a:spcBef>
                <a:spcPts val="14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premElt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3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text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node</a:t>
            </a:r>
            <a:endParaRPr sz="2183">
              <a:latin typeface="Consolas"/>
              <a:cs typeface="Consolas"/>
            </a:endParaRPr>
          </a:p>
          <a:p>
            <a:pPr marL="2359389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premElt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 #text</a:t>
            </a:r>
            <a:endParaRPr sz="2183">
              <a:latin typeface="Consolas"/>
              <a:cs typeface="Consolas"/>
            </a:endParaRPr>
          </a:p>
          <a:p>
            <a:pPr marL="175048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8"/>
              </a:spcBef>
            </a:pPr>
            <a:endParaRPr sz="3118">
              <a:latin typeface="Consolas"/>
              <a:cs typeface="Consolas"/>
            </a:endParaRPr>
          </a:p>
          <a:p>
            <a:pPr marL="272275">
              <a:spcBef>
                <a:spcPts val="8"/>
              </a:spcBef>
            </a:pPr>
            <a:r>
              <a:rPr sz="2183" b="1" spc="-23" dirty="0">
                <a:solidFill>
                  <a:srgbClr val="0157A2"/>
                </a:solidFill>
                <a:latin typeface="Calibri"/>
                <a:cs typeface="Calibri"/>
              </a:rPr>
              <a:t>Remarque</a:t>
            </a:r>
            <a:endParaRPr sz="2183">
              <a:latin typeface="Calibri"/>
              <a:cs typeface="Calibri"/>
            </a:endParaRPr>
          </a:p>
          <a:p>
            <a:pPr>
              <a:spcBef>
                <a:spcPts val="78"/>
              </a:spcBef>
            </a:pPr>
            <a:endParaRPr sz="2885">
              <a:latin typeface="Calibri"/>
              <a:cs typeface="Calibri"/>
            </a:endParaRPr>
          </a:p>
          <a:p>
            <a:pPr marL="285146" indent="-266335">
              <a:buFont typeface="Arial MT"/>
              <a:buChar char="•"/>
              <a:tabLst>
                <a:tab pos="286137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Re-exécuter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supprimant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l’espace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l’élément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div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balise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h1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70798" y="8316052"/>
            <a:ext cx="1004972" cy="1019824"/>
            <a:chOff x="822591" y="5345817"/>
            <a:chExt cx="644525" cy="654050"/>
          </a:xfrm>
        </p:grpSpPr>
        <p:sp>
          <p:nvSpPr>
            <p:cNvPr id="22" name="object 22"/>
            <p:cNvSpPr/>
            <p:nvPr/>
          </p:nvSpPr>
          <p:spPr>
            <a:xfrm>
              <a:off x="822579" y="5345823"/>
              <a:ext cx="644525" cy="641985"/>
            </a:xfrm>
            <a:custGeom>
              <a:avLst/>
              <a:gdLst/>
              <a:ahLst/>
              <a:cxnLst/>
              <a:rect l="l" t="t" r="r" b="b"/>
              <a:pathLst>
                <a:path w="644525" h="641985">
                  <a:moveTo>
                    <a:pt x="644398" y="320890"/>
                  </a:moveTo>
                  <a:lnTo>
                    <a:pt x="640905" y="273481"/>
                  </a:lnTo>
                  <a:lnTo>
                    <a:pt x="630758" y="228219"/>
                  </a:lnTo>
                  <a:lnTo>
                    <a:pt x="614451" y="185623"/>
                  </a:lnTo>
                  <a:lnTo>
                    <a:pt x="592493" y="146164"/>
                  </a:lnTo>
                  <a:lnTo>
                    <a:pt x="565365" y="110363"/>
                  </a:lnTo>
                  <a:lnTo>
                    <a:pt x="533590" y="78714"/>
                  </a:lnTo>
                  <a:lnTo>
                    <a:pt x="497649" y="51701"/>
                  </a:lnTo>
                  <a:lnTo>
                    <a:pt x="458038" y="29832"/>
                  </a:lnTo>
                  <a:lnTo>
                    <a:pt x="415264" y="13589"/>
                  </a:lnTo>
                  <a:lnTo>
                    <a:pt x="369811" y="3479"/>
                  </a:lnTo>
                  <a:lnTo>
                    <a:pt x="322199" y="0"/>
                  </a:lnTo>
                  <a:lnTo>
                    <a:pt x="274586" y="3479"/>
                  </a:lnTo>
                  <a:lnTo>
                    <a:pt x="229146" y="13589"/>
                  </a:lnTo>
                  <a:lnTo>
                    <a:pt x="186372" y="29832"/>
                  </a:lnTo>
                  <a:lnTo>
                    <a:pt x="146761" y="51701"/>
                  </a:lnTo>
                  <a:lnTo>
                    <a:pt x="110820" y="78714"/>
                  </a:lnTo>
                  <a:lnTo>
                    <a:pt x="79032" y="110363"/>
                  </a:lnTo>
                  <a:lnTo>
                    <a:pt x="51917" y="146164"/>
                  </a:lnTo>
                  <a:lnTo>
                    <a:pt x="29946" y="185623"/>
                  </a:lnTo>
                  <a:lnTo>
                    <a:pt x="13652" y="228219"/>
                  </a:lnTo>
                  <a:lnTo>
                    <a:pt x="3505" y="273481"/>
                  </a:lnTo>
                  <a:lnTo>
                    <a:pt x="0" y="320890"/>
                  </a:lnTo>
                  <a:lnTo>
                    <a:pt x="3505" y="368312"/>
                  </a:lnTo>
                  <a:lnTo>
                    <a:pt x="13652" y="413575"/>
                  </a:lnTo>
                  <a:lnTo>
                    <a:pt x="29946" y="456184"/>
                  </a:lnTo>
                  <a:lnTo>
                    <a:pt x="51917" y="495630"/>
                  </a:lnTo>
                  <a:lnTo>
                    <a:pt x="79032" y="531431"/>
                  </a:lnTo>
                  <a:lnTo>
                    <a:pt x="110820" y="563079"/>
                  </a:lnTo>
                  <a:lnTo>
                    <a:pt x="146761" y="590092"/>
                  </a:lnTo>
                  <a:lnTo>
                    <a:pt x="186372" y="611974"/>
                  </a:lnTo>
                  <a:lnTo>
                    <a:pt x="229146" y="628205"/>
                  </a:lnTo>
                  <a:lnTo>
                    <a:pt x="274586" y="638314"/>
                  </a:lnTo>
                  <a:lnTo>
                    <a:pt x="322199" y="641794"/>
                  </a:lnTo>
                  <a:lnTo>
                    <a:pt x="369811" y="638314"/>
                  </a:lnTo>
                  <a:lnTo>
                    <a:pt x="415264" y="628205"/>
                  </a:lnTo>
                  <a:lnTo>
                    <a:pt x="458038" y="611974"/>
                  </a:lnTo>
                  <a:lnTo>
                    <a:pt x="497649" y="590092"/>
                  </a:lnTo>
                  <a:lnTo>
                    <a:pt x="533590" y="563079"/>
                  </a:lnTo>
                  <a:lnTo>
                    <a:pt x="565365" y="531431"/>
                  </a:lnTo>
                  <a:lnTo>
                    <a:pt x="592493" y="495630"/>
                  </a:lnTo>
                  <a:lnTo>
                    <a:pt x="614451" y="456184"/>
                  </a:lnTo>
                  <a:lnTo>
                    <a:pt x="630758" y="413575"/>
                  </a:lnTo>
                  <a:lnTo>
                    <a:pt x="640905" y="368312"/>
                  </a:lnTo>
                  <a:lnTo>
                    <a:pt x="644398" y="3208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5358" y="5513690"/>
              <a:ext cx="316472" cy="2617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93191" y="5428017"/>
              <a:ext cx="574040" cy="571500"/>
            </a:xfrm>
            <a:custGeom>
              <a:avLst/>
              <a:gdLst/>
              <a:ahLst/>
              <a:cxnLst/>
              <a:rect l="l" t="t" r="r" b="b"/>
              <a:pathLst>
                <a:path w="574040" h="571500">
                  <a:moveTo>
                    <a:pt x="420763" y="149529"/>
                  </a:moveTo>
                  <a:lnTo>
                    <a:pt x="387870" y="117259"/>
                  </a:lnTo>
                  <a:lnTo>
                    <a:pt x="294373" y="117246"/>
                  </a:lnTo>
                  <a:lnTo>
                    <a:pt x="200901" y="117906"/>
                  </a:lnTo>
                  <a:lnTo>
                    <a:pt x="185813" y="120357"/>
                  </a:lnTo>
                  <a:lnTo>
                    <a:pt x="175158" y="127215"/>
                  </a:lnTo>
                  <a:lnTo>
                    <a:pt x="168821" y="138353"/>
                  </a:lnTo>
                  <a:lnTo>
                    <a:pt x="166712" y="153682"/>
                  </a:lnTo>
                  <a:lnTo>
                    <a:pt x="166789" y="304076"/>
                  </a:lnTo>
                  <a:lnTo>
                    <a:pt x="166281" y="404329"/>
                  </a:lnTo>
                  <a:lnTo>
                    <a:pt x="168935" y="418592"/>
                  </a:lnTo>
                  <a:lnTo>
                    <a:pt x="176555" y="430123"/>
                  </a:lnTo>
                  <a:lnTo>
                    <a:pt x="188163" y="437794"/>
                  </a:lnTo>
                  <a:lnTo>
                    <a:pt x="202780" y="440448"/>
                  </a:lnTo>
                  <a:lnTo>
                    <a:pt x="249288" y="439991"/>
                  </a:lnTo>
                  <a:lnTo>
                    <a:pt x="388785" y="439940"/>
                  </a:lnTo>
                  <a:lnTo>
                    <a:pt x="420128" y="408432"/>
                  </a:lnTo>
                  <a:lnTo>
                    <a:pt x="420344" y="295884"/>
                  </a:lnTo>
                  <a:lnTo>
                    <a:pt x="411314" y="306412"/>
                  </a:lnTo>
                  <a:lnTo>
                    <a:pt x="404495" y="317119"/>
                  </a:lnTo>
                  <a:lnTo>
                    <a:pt x="400469" y="328752"/>
                  </a:lnTo>
                  <a:lnTo>
                    <a:pt x="399846" y="342087"/>
                  </a:lnTo>
                  <a:lnTo>
                    <a:pt x="400659" y="358063"/>
                  </a:lnTo>
                  <a:lnTo>
                    <a:pt x="400583" y="374142"/>
                  </a:lnTo>
                  <a:lnTo>
                    <a:pt x="399122" y="416547"/>
                  </a:lnTo>
                  <a:lnTo>
                    <a:pt x="395325" y="419696"/>
                  </a:lnTo>
                  <a:lnTo>
                    <a:pt x="191389" y="419658"/>
                  </a:lnTo>
                  <a:lnTo>
                    <a:pt x="187820" y="416153"/>
                  </a:lnTo>
                  <a:lnTo>
                    <a:pt x="187210" y="142024"/>
                  </a:lnTo>
                  <a:lnTo>
                    <a:pt x="191439" y="137998"/>
                  </a:lnTo>
                  <a:lnTo>
                    <a:pt x="395287" y="137998"/>
                  </a:lnTo>
                  <a:lnTo>
                    <a:pt x="399542" y="141897"/>
                  </a:lnTo>
                  <a:lnTo>
                    <a:pt x="399846" y="197739"/>
                  </a:lnTo>
                  <a:lnTo>
                    <a:pt x="409956" y="186829"/>
                  </a:lnTo>
                  <a:lnTo>
                    <a:pt x="417042" y="175514"/>
                  </a:lnTo>
                  <a:lnTo>
                    <a:pt x="420751" y="163271"/>
                  </a:lnTo>
                  <a:lnTo>
                    <a:pt x="420763" y="149529"/>
                  </a:lnTo>
                  <a:close/>
                </a:path>
                <a:path w="574040" h="571500">
                  <a:moveTo>
                    <a:pt x="573455" y="291668"/>
                  </a:moveTo>
                  <a:lnTo>
                    <a:pt x="572033" y="256298"/>
                  </a:lnTo>
                  <a:lnTo>
                    <a:pt x="566178" y="234365"/>
                  </a:lnTo>
                  <a:lnTo>
                    <a:pt x="566331" y="282778"/>
                  </a:lnTo>
                  <a:lnTo>
                    <a:pt x="559142" y="328549"/>
                  </a:lnTo>
                  <a:lnTo>
                    <a:pt x="544283" y="371525"/>
                  </a:lnTo>
                  <a:lnTo>
                    <a:pt x="521462" y="411594"/>
                  </a:lnTo>
                  <a:lnTo>
                    <a:pt x="490347" y="448602"/>
                  </a:lnTo>
                  <a:lnTo>
                    <a:pt x="453301" y="480047"/>
                  </a:lnTo>
                  <a:lnTo>
                    <a:pt x="413245" y="503199"/>
                  </a:lnTo>
                  <a:lnTo>
                    <a:pt x="370319" y="518134"/>
                  </a:lnTo>
                  <a:lnTo>
                    <a:pt x="324675" y="524929"/>
                  </a:lnTo>
                  <a:lnTo>
                    <a:pt x="276466" y="523659"/>
                  </a:lnTo>
                  <a:lnTo>
                    <a:pt x="230454" y="514210"/>
                  </a:lnTo>
                  <a:lnTo>
                    <a:pt x="187363" y="496328"/>
                  </a:lnTo>
                  <a:lnTo>
                    <a:pt x="148297" y="470585"/>
                  </a:lnTo>
                  <a:lnTo>
                    <a:pt x="114338" y="437591"/>
                  </a:lnTo>
                  <a:lnTo>
                    <a:pt x="86588" y="397929"/>
                  </a:lnTo>
                  <a:lnTo>
                    <a:pt x="66141" y="352171"/>
                  </a:lnTo>
                  <a:lnTo>
                    <a:pt x="54089" y="300939"/>
                  </a:lnTo>
                  <a:lnTo>
                    <a:pt x="51371" y="256781"/>
                  </a:lnTo>
                  <a:lnTo>
                    <a:pt x="55778" y="213868"/>
                  </a:lnTo>
                  <a:lnTo>
                    <a:pt x="67538" y="172466"/>
                  </a:lnTo>
                  <a:lnTo>
                    <a:pt x="86906" y="132791"/>
                  </a:lnTo>
                  <a:lnTo>
                    <a:pt x="116052" y="91922"/>
                  </a:lnTo>
                  <a:lnTo>
                    <a:pt x="149593" y="58889"/>
                  </a:lnTo>
                  <a:lnTo>
                    <a:pt x="187439" y="33642"/>
                  </a:lnTo>
                  <a:lnTo>
                    <a:pt x="229514" y="16103"/>
                  </a:lnTo>
                  <a:lnTo>
                    <a:pt x="275729" y="6184"/>
                  </a:lnTo>
                  <a:lnTo>
                    <a:pt x="326009" y="3822"/>
                  </a:lnTo>
                  <a:lnTo>
                    <a:pt x="288150" y="0"/>
                  </a:lnTo>
                  <a:lnTo>
                    <a:pt x="247827" y="2286"/>
                  </a:lnTo>
                  <a:lnTo>
                    <a:pt x="206375" y="10998"/>
                  </a:lnTo>
                  <a:lnTo>
                    <a:pt x="165138" y="26403"/>
                  </a:lnTo>
                  <a:lnTo>
                    <a:pt x="125463" y="48818"/>
                  </a:lnTo>
                  <a:lnTo>
                    <a:pt x="88671" y="78511"/>
                  </a:lnTo>
                  <a:lnTo>
                    <a:pt x="56121" y="115785"/>
                  </a:lnTo>
                  <a:lnTo>
                    <a:pt x="29146" y="160921"/>
                  </a:lnTo>
                  <a:lnTo>
                    <a:pt x="12738" y="202641"/>
                  </a:lnTo>
                  <a:lnTo>
                    <a:pt x="3035" y="245465"/>
                  </a:lnTo>
                  <a:lnTo>
                    <a:pt x="0" y="288734"/>
                  </a:lnTo>
                  <a:lnTo>
                    <a:pt x="3644" y="331736"/>
                  </a:lnTo>
                  <a:lnTo>
                    <a:pt x="13944" y="373786"/>
                  </a:lnTo>
                  <a:lnTo>
                    <a:pt x="30873" y="414172"/>
                  </a:lnTo>
                  <a:lnTo>
                    <a:pt x="54419" y="452221"/>
                  </a:lnTo>
                  <a:lnTo>
                    <a:pt x="84569" y="487222"/>
                  </a:lnTo>
                  <a:lnTo>
                    <a:pt x="121310" y="518490"/>
                  </a:lnTo>
                  <a:lnTo>
                    <a:pt x="159702" y="541858"/>
                  </a:lnTo>
                  <a:lnTo>
                    <a:pt x="200774" y="558419"/>
                  </a:lnTo>
                  <a:lnTo>
                    <a:pt x="243624" y="568261"/>
                  </a:lnTo>
                  <a:lnTo>
                    <a:pt x="287337" y="571436"/>
                  </a:lnTo>
                  <a:lnTo>
                    <a:pt x="331012" y="568032"/>
                  </a:lnTo>
                  <a:lnTo>
                    <a:pt x="373722" y="558126"/>
                  </a:lnTo>
                  <a:lnTo>
                    <a:pt x="414578" y="541769"/>
                  </a:lnTo>
                  <a:lnTo>
                    <a:pt x="452666" y="519036"/>
                  </a:lnTo>
                  <a:lnTo>
                    <a:pt x="487057" y="490016"/>
                  </a:lnTo>
                  <a:lnTo>
                    <a:pt x="530656" y="435559"/>
                  </a:lnTo>
                  <a:lnTo>
                    <a:pt x="560501" y="372478"/>
                  </a:lnTo>
                  <a:lnTo>
                    <a:pt x="569823" y="332917"/>
                  </a:lnTo>
                  <a:lnTo>
                    <a:pt x="573455" y="291668"/>
                  </a:lnTo>
                  <a:close/>
                </a:path>
              </a:pathLst>
            </a:custGeom>
            <a:solidFill>
              <a:srgbClr val="0157A2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6950" y="5568472"/>
              <a:ext cx="296731" cy="246790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7945972" y="9643513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18458082" y="9640160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139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23395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42013" y="849890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FF7800"/>
                </a:solidFill>
              </a:rPr>
              <a:t>CHAPITRE</a:t>
            </a:r>
            <a:r>
              <a:rPr spc="-133" dirty="0">
                <a:solidFill>
                  <a:srgbClr val="FF7800"/>
                </a:solidFill>
              </a:rPr>
              <a:t> </a:t>
            </a:r>
            <a:r>
              <a:rPr dirty="0">
                <a:solidFill>
                  <a:srgbClr val="FF7800"/>
                </a:solidFill>
              </a:rPr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26798" y="1700007"/>
            <a:ext cx="4078306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Manipuler</a:t>
            </a:r>
            <a:r>
              <a:rPr sz="3742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3742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7800"/>
                </a:solidFill>
                <a:latin typeface="Calibri"/>
                <a:cs typeface="Calibri"/>
              </a:rPr>
              <a:t>objets</a:t>
            </a:r>
            <a:endParaRPr sz="374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3977" y="4380581"/>
            <a:ext cx="4466433" cy="2021025"/>
          </a:xfrm>
          <a:prstGeom prst="rect">
            <a:avLst/>
          </a:prstGeom>
        </p:spPr>
        <p:txBody>
          <a:bodyPr vert="horz" wrap="square" lIns="0" tIns="137627" rIns="0" bIns="0" rtlCol="0">
            <a:spAutoFit/>
          </a:bodyPr>
          <a:lstStyle/>
          <a:p>
            <a:pPr marL="556432" indent="-537620">
              <a:spcBef>
                <a:spcPts val="1084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Création </a:t>
            </a:r>
            <a:r>
              <a:rPr sz="2495" spc="-31" dirty="0">
                <a:solidFill>
                  <a:srgbClr val="D0D0D0"/>
                </a:solidFill>
                <a:latin typeface="Calibri"/>
                <a:cs typeface="Calibri"/>
              </a:rPr>
              <a:t>d’objet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b="1" spc="-8" dirty="0">
                <a:solidFill>
                  <a:srgbClr val="FF7700"/>
                </a:solidFill>
                <a:latin typeface="Calibri"/>
                <a:cs typeface="Calibri"/>
              </a:rPr>
              <a:t>Manipulation</a:t>
            </a:r>
            <a:r>
              <a:rPr sz="2495" b="1" spc="-70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2495" b="1" spc="-31" dirty="0">
                <a:solidFill>
                  <a:srgbClr val="FF7700"/>
                </a:solidFill>
                <a:latin typeface="Calibri"/>
                <a:cs typeface="Calibri"/>
              </a:rPr>
              <a:t>d’objet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36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Manipulation</a:t>
            </a:r>
            <a:r>
              <a:rPr sz="2495" spc="8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des </a:t>
            </a: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objets</a:t>
            </a:r>
            <a:r>
              <a:rPr sz="2495" spc="16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2495" spc="-23" dirty="0">
                <a:solidFill>
                  <a:srgbClr val="D0D0D0"/>
                </a:solidFill>
                <a:latin typeface="Calibri"/>
                <a:cs typeface="Calibri"/>
              </a:rPr>
              <a:t>natifs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943"/>
              </a:spcBef>
              <a:buAutoNum type="arabicPeriod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D0D0D0"/>
                </a:solidFill>
                <a:latin typeface="Calibri"/>
                <a:cs typeface="Calibri"/>
              </a:rPr>
              <a:t>Manipulation </a:t>
            </a:r>
            <a:r>
              <a:rPr sz="2495" spc="-8" dirty="0">
                <a:solidFill>
                  <a:srgbClr val="D0D0D0"/>
                </a:solidFill>
                <a:latin typeface="Calibri"/>
                <a:cs typeface="Calibri"/>
              </a:rPr>
              <a:t>JSON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2809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59" y="80621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6176" y="53704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2042" y="72239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695129" y="4802479"/>
            <a:ext cx="11616093" cy="342506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2476" rIns="0" bIns="0" rtlCol="0">
            <a:spAutoFit/>
          </a:bodyPr>
          <a:lstStyle/>
          <a:p>
            <a:pPr marL="142573">
              <a:spcBef>
                <a:spcPts val="413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spc="-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50490">
              <a:spcBef>
                <a:spcPts val="8"/>
              </a:spcBef>
            </a:pP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3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50490"/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62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257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62"/>
              </a:spcBef>
            </a:pPr>
            <a:endParaRPr sz="2183">
              <a:latin typeface="Consolas"/>
              <a:cs typeface="Consolas"/>
            </a:endParaRPr>
          </a:p>
          <a:p>
            <a:pPr marL="446531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50490" marR="3331660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5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spc="62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7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premElt</a:t>
            </a:r>
            <a:r>
              <a:rPr sz="2183" spc="7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5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firstElementChild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premElt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h1</a:t>
            </a:r>
            <a:endParaRPr sz="2183">
              <a:latin typeface="Consolas"/>
              <a:cs typeface="Consolas"/>
            </a:endParaRPr>
          </a:p>
          <a:p>
            <a:pPr marL="446531">
              <a:spcBef>
                <a:spcPts val="8"/>
              </a:spcBef>
            </a:pP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57795" y="96628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8469905" y="96595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140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3651" y="525357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12" name="object 12"/>
          <p:cNvSpPr txBox="1"/>
          <p:nvPr/>
        </p:nvSpPr>
        <p:spPr>
          <a:xfrm>
            <a:off x="403651" y="1384187"/>
            <a:ext cx="9246735" cy="2885435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le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entre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nœuds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l’arborescence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r>
              <a:rPr sz="2495" b="1" spc="23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(Exemples)</a:t>
            </a:r>
            <a:endParaRPr sz="2495">
              <a:latin typeface="Calibri"/>
              <a:cs typeface="Calibri"/>
            </a:endParaRPr>
          </a:p>
          <a:p>
            <a:pPr marL="1127715" indent="-267325">
              <a:spcBef>
                <a:spcPts val="1637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firstElementChild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20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firstElementChild</a:t>
            </a:r>
            <a:r>
              <a:rPr sz="1871" b="1" spc="13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enfant,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élément,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parent.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162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7" y="-6350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07" y="22174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966" y="79986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5683" y="47354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81549" y="65889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42068" y="4482339"/>
            <a:ext cx="11616093" cy="342606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3467" rIns="0" bIns="0" rtlCol="0">
            <a:spAutoFit/>
          </a:bodyPr>
          <a:lstStyle/>
          <a:p>
            <a:pPr marL="141583">
              <a:spcBef>
                <a:spcPts val="421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spc="-3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50490"/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4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50490">
              <a:spcBef>
                <a:spcPts val="8"/>
              </a:spcBef>
            </a:pPr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5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62"/>
              </a:spcBef>
            </a:pPr>
            <a:endParaRPr sz="2183">
              <a:latin typeface="Consolas"/>
              <a:cs typeface="Consolas"/>
            </a:endParaRPr>
          </a:p>
          <a:p>
            <a:pPr marL="445541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50490" marR="3484134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62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spc="7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5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DernElt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lastChild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DernElt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#text</a:t>
            </a:r>
            <a:endParaRPr sz="2183">
              <a:latin typeface="Consolas"/>
              <a:cs typeface="Consolas"/>
            </a:endParaRPr>
          </a:p>
          <a:p>
            <a:pPr marL="445541">
              <a:spcBef>
                <a:spcPts val="8"/>
              </a:spcBef>
            </a:pP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67302" y="95993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8479412" y="95960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141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3158" y="461857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12" name="object 12"/>
          <p:cNvSpPr txBox="1"/>
          <p:nvPr/>
        </p:nvSpPr>
        <p:spPr>
          <a:xfrm>
            <a:off x="413158" y="1320687"/>
            <a:ext cx="12664629" cy="2885435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le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entre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nœuds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l’arborescence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r>
              <a:rPr sz="2495" b="1" spc="23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(Exemples)</a:t>
            </a:r>
            <a:endParaRPr sz="2495">
              <a:latin typeface="Calibri"/>
              <a:cs typeface="Calibri"/>
            </a:endParaRPr>
          </a:p>
          <a:p>
            <a:pPr marL="1127715" indent="-267325">
              <a:spcBef>
                <a:spcPts val="1637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lastChild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20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lastChild</a:t>
            </a:r>
            <a:r>
              <a:rPr sz="1871" b="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sélectionner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dernier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enfant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l'élément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parent.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null</a:t>
            </a:r>
            <a:r>
              <a:rPr sz="1871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s'il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n'y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d'enfant.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162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3855" y="104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23855" y="2281042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8604" y="806221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12321" y="53714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48187" y="72249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685532" y="4968922"/>
            <a:ext cx="11616093" cy="343006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41583">
              <a:spcBef>
                <a:spcPts val="452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spc="-3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50490"/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4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50490"/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5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62"/>
              </a:spcBef>
            </a:pPr>
            <a:endParaRPr sz="2183">
              <a:latin typeface="Consolas"/>
              <a:cs typeface="Consolas"/>
            </a:endParaRPr>
          </a:p>
          <a:p>
            <a:pPr marL="445541">
              <a:spcBef>
                <a:spcPts val="8"/>
              </a:spcBef>
            </a:pP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50490" marR="3484134" algn="just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element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 DernElt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lastElementChild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DernElt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5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P</a:t>
            </a:r>
            <a:endParaRPr sz="2183">
              <a:latin typeface="Consolas"/>
              <a:cs typeface="Consolas"/>
            </a:endParaRPr>
          </a:p>
          <a:p>
            <a:pPr marL="445541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933940" y="966300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8446050" y="965964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142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9796" y="525461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12" name="object 12"/>
          <p:cNvSpPr txBox="1"/>
          <p:nvPr/>
        </p:nvSpPr>
        <p:spPr>
          <a:xfrm>
            <a:off x="379796" y="1384291"/>
            <a:ext cx="9146733" cy="2885435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le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entre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nœuds</a:t>
            </a:r>
            <a:r>
              <a:rPr sz="2495" b="1" spc="-23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l’arborescence</a:t>
            </a:r>
            <a:r>
              <a:rPr sz="2495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r>
              <a:rPr sz="2495" b="1" spc="23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(Exemples)</a:t>
            </a:r>
            <a:endParaRPr sz="2495">
              <a:latin typeface="Calibri"/>
              <a:cs typeface="Calibri"/>
            </a:endParaRPr>
          </a:p>
          <a:p>
            <a:pPr marL="1127715" indent="-267325">
              <a:spcBef>
                <a:spcPts val="1637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lastElementChild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20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lastElementChild</a:t>
            </a:r>
            <a:r>
              <a:rPr sz="1871" b="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dernier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enfant,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élément,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parent.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162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7" y="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07" y="22809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966" y="80621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5683" y="53704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81549" y="72239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55316" y="8750605"/>
            <a:ext cx="6194193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«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childNodes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»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comprend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'#text'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'element'.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490" y="4465045"/>
            <a:ext cx="9172476" cy="409891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4457" rIns="0" bIns="0" rtlCol="0">
            <a:spAutoFit/>
          </a:bodyPr>
          <a:lstStyle/>
          <a:p>
            <a:pPr marL="141583">
              <a:spcBef>
                <a:spcPts val="429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spc="-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3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62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2183" spc="-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href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#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16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lien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1583">
              <a:spcBef>
                <a:spcPts val="8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62"/>
              </a:spcBef>
            </a:pPr>
            <a:endParaRPr sz="2183">
              <a:latin typeface="Consolas"/>
              <a:cs typeface="Consolas"/>
            </a:endParaRPr>
          </a:p>
          <a:p>
            <a:pPr marL="445541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62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spc="62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5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058408" marR="272275" indent="-308909"/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for</a:t>
            </a:r>
            <a:r>
              <a:rPr sz="2183" spc="47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8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childNodes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length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++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spc="4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childNodes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749500">
              <a:spcBef>
                <a:spcPts val="8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>
              <a:latin typeface="Consolas"/>
              <a:cs typeface="Consolas"/>
            </a:endParaRPr>
          </a:p>
          <a:p>
            <a:pPr marL="445541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95509" y="4633763"/>
            <a:ext cx="5109021" cy="414424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198109" y="8856587"/>
            <a:ext cx="2708970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Figure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14 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: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Résultat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du</a:t>
            </a:r>
            <a:r>
              <a:rPr sz="1871" spc="-39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code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967302" y="96628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8479412" y="96595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143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13158" y="525357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15" name="object 15"/>
          <p:cNvSpPr txBox="1"/>
          <p:nvPr/>
        </p:nvSpPr>
        <p:spPr>
          <a:xfrm>
            <a:off x="413158" y="1384188"/>
            <a:ext cx="14532988" cy="2885435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le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entre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nœuds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l’arborescence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r>
              <a:rPr sz="2495" b="1" spc="23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(Exemples)</a:t>
            </a:r>
            <a:endParaRPr sz="2495">
              <a:latin typeface="Calibri"/>
              <a:cs typeface="Calibri"/>
            </a:endParaRPr>
          </a:p>
          <a:p>
            <a:pPr marL="1127715" indent="-267325">
              <a:spcBef>
                <a:spcPts val="1637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childNodes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20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childNodes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enfants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d’un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donné.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indices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enfants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comment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0.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162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844" y="-35426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9844" y="2245512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2615" y="80266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16332" y="50161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2198" y="68696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99388" y="4420115"/>
            <a:ext cx="9144752" cy="4770767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4457" rIns="0" bIns="0" rtlCol="0">
            <a:spAutoFit/>
          </a:bodyPr>
          <a:lstStyle/>
          <a:p>
            <a:pPr marL="141583">
              <a:spcBef>
                <a:spcPts val="429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spc="-47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 dirty="0">
              <a:latin typeface="Consolas"/>
              <a:cs typeface="Consolas"/>
            </a:endParaRPr>
          </a:p>
          <a:p>
            <a:pPr marL="749500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3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 dirty="0">
              <a:latin typeface="Consolas"/>
              <a:cs typeface="Consolas"/>
            </a:endParaRPr>
          </a:p>
          <a:p>
            <a:pPr marL="749500"/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4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 dirty="0">
              <a:latin typeface="Consolas"/>
              <a:cs typeface="Consolas"/>
            </a:endParaRPr>
          </a:p>
          <a:p>
            <a:pPr marL="749500">
              <a:spcBef>
                <a:spcPts val="8"/>
              </a:spcBef>
            </a:pPr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2183" spc="-3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href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#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lien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 dirty="0">
              <a:latin typeface="Consolas"/>
              <a:cs typeface="Consolas"/>
            </a:endParaRPr>
          </a:p>
          <a:p>
            <a:pPr marL="141583"/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 dirty="0">
              <a:latin typeface="Consolas"/>
              <a:cs typeface="Consolas"/>
            </a:endParaRPr>
          </a:p>
          <a:p>
            <a:pPr>
              <a:spcBef>
                <a:spcPts val="62"/>
              </a:spcBef>
            </a:pPr>
            <a:endParaRPr sz="2183" dirty="0">
              <a:latin typeface="Consolas"/>
              <a:cs typeface="Consolas"/>
            </a:endParaRPr>
          </a:p>
          <a:p>
            <a:pPr marL="141583"/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 dirty="0">
              <a:latin typeface="Consolas"/>
              <a:cs typeface="Consolas"/>
            </a:endParaRPr>
          </a:p>
          <a:p>
            <a:pPr marL="445541" marR="1317812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for</a:t>
            </a:r>
            <a:r>
              <a:rPr sz="2183" spc="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&lt;</a:t>
            </a:r>
            <a:r>
              <a:rPr sz="2183" spc="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children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length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++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2183" dirty="0">
              <a:latin typeface="Consolas"/>
              <a:cs typeface="Consolas"/>
            </a:endParaRPr>
          </a:p>
          <a:p>
            <a:pPr marL="293067">
              <a:spcBef>
                <a:spcPts val="8"/>
              </a:spcBef>
            </a:pP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2183" dirty="0">
              <a:latin typeface="Consolas"/>
              <a:cs typeface="Consolas"/>
            </a:endParaRPr>
          </a:p>
          <a:p>
            <a:pPr marL="141583" marR="700985" indent="916825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children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2183" spc="5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-</a:t>
            </a:r>
            <a:r>
              <a:rPr sz="2183" spc="16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"+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children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textContent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 dirty="0">
              <a:latin typeface="Consolas"/>
              <a:cs typeface="Consolas"/>
            </a:endParaRPr>
          </a:p>
          <a:p>
            <a:pPr marR="7480145" algn="ctr"/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2183" dirty="0">
              <a:latin typeface="Consolas"/>
              <a:cs typeface="Consolas"/>
            </a:endParaRPr>
          </a:p>
          <a:p>
            <a:pPr marR="7470244" algn="ctr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 dirty="0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47344" y="5757964"/>
            <a:ext cx="3949392" cy="160161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649341" y="7624462"/>
            <a:ext cx="2708970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Figure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15 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: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Résultat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du</a:t>
            </a:r>
            <a:r>
              <a:rPr sz="1871" spc="-39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code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937951" y="96274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8450061" y="962411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144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3807" y="489931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14" name="object 14"/>
          <p:cNvSpPr txBox="1"/>
          <p:nvPr/>
        </p:nvSpPr>
        <p:spPr>
          <a:xfrm>
            <a:off x="383807" y="1348762"/>
            <a:ext cx="11505200" cy="2886268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le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39"/>
              </a:spcBef>
            </a:pPr>
            <a:endParaRPr sz="2105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entre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nœuds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l’arborescence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r>
              <a:rPr sz="2495" b="1" spc="23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(Exemples)</a:t>
            </a:r>
            <a:endParaRPr sz="2495">
              <a:latin typeface="Calibri"/>
              <a:cs typeface="Calibri"/>
            </a:endParaRPr>
          </a:p>
          <a:p>
            <a:pPr marL="1127715" indent="-267325">
              <a:spcBef>
                <a:spcPts val="1715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children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20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children,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appelée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l'élément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d’obtenir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uniquement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élément.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162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47" y="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1747" y="22809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4206" y="80621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57923" y="53704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93789" y="72239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730" y="4408016"/>
            <a:ext cx="8313051" cy="4435842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41583">
              <a:spcBef>
                <a:spcPts val="437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spc="-3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spc="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16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62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2183" spc="-3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href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#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Un lien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70"/>
              </a:spcBef>
            </a:pPr>
            <a:endParaRPr sz="2183">
              <a:latin typeface="Consolas"/>
              <a:cs typeface="Consolas"/>
            </a:endParaRPr>
          </a:p>
          <a:p>
            <a:pPr marL="141583"/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49500" marR="642570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spc="5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6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parentNode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élément</a:t>
            </a:r>
            <a:r>
              <a:rPr sz="2183" spc="31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2183" spc="31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:</a:t>
            </a:r>
            <a:r>
              <a:rPr sz="2183" spc="23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endParaRPr sz="2183">
              <a:latin typeface="Consolas"/>
              <a:cs typeface="Consolas"/>
            </a:endParaRPr>
          </a:p>
          <a:p>
            <a:pPr marL="749500" marR="4479176" indent="-608907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1583">
              <a:spcBef>
                <a:spcPts val="8"/>
              </a:spcBef>
            </a:pP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52676" y="5370412"/>
            <a:ext cx="5973991" cy="114537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102403" y="6851434"/>
            <a:ext cx="2717881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Figure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16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: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Résultat</a:t>
            </a:r>
            <a:r>
              <a:rPr sz="1871" spc="16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du</a:t>
            </a:r>
            <a:r>
              <a:rPr sz="1871" spc="-39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code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979542" y="96628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8491652" y="96595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145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25398" y="525357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14" name="object 14"/>
          <p:cNvSpPr txBox="1"/>
          <p:nvPr/>
        </p:nvSpPr>
        <p:spPr>
          <a:xfrm>
            <a:off x="425398" y="1384187"/>
            <a:ext cx="11247768" cy="2885435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le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entre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nœuds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l’arborescence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r>
              <a:rPr sz="2495" b="1" spc="23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(Exemples)</a:t>
            </a:r>
            <a:endParaRPr sz="2495">
              <a:latin typeface="Calibri"/>
              <a:cs typeface="Calibri"/>
            </a:endParaRPr>
          </a:p>
          <a:p>
            <a:pPr marL="1127715" indent="-267325">
              <a:spcBef>
                <a:spcPts val="1637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parentNode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20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parentNode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l'élément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l'élément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appelant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null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(si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n'existe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pas).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162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68" y="104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768" y="2281042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2227" y="806221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65944" y="53714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01810" y="72249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53751" y="4127717"/>
            <a:ext cx="10336857" cy="4771767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41583">
              <a:spcBef>
                <a:spcPts val="437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spc="-3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 dirty="0">
              <a:latin typeface="Consolas"/>
              <a:cs typeface="Consolas"/>
            </a:endParaRPr>
          </a:p>
          <a:p>
            <a:pPr marL="749500"/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spc="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16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 dirty="0">
              <a:latin typeface="Consolas"/>
              <a:cs typeface="Consolas"/>
            </a:endParaRPr>
          </a:p>
          <a:p>
            <a:pPr marL="749500">
              <a:spcBef>
                <a:spcPts val="8"/>
              </a:spcBef>
            </a:pPr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62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 dirty="0">
              <a:latin typeface="Consolas"/>
              <a:cs typeface="Consolas"/>
            </a:endParaRPr>
          </a:p>
          <a:p>
            <a:pPr marL="749500"/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2183" spc="-3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href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#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Un lien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 dirty="0">
              <a:latin typeface="Consolas"/>
              <a:cs typeface="Consolas"/>
            </a:endParaRPr>
          </a:p>
          <a:p>
            <a:pPr marL="14158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 dirty="0">
              <a:latin typeface="Consolas"/>
              <a:cs typeface="Consolas"/>
            </a:endParaRPr>
          </a:p>
          <a:p>
            <a:pPr>
              <a:spcBef>
                <a:spcPts val="62"/>
              </a:spcBef>
            </a:pPr>
            <a:endParaRPr sz="2183" dirty="0">
              <a:latin typeface="Consolas"/>
              <a:cs typeface="Consolas"/>
            </a:endParaRPr>
          </a:p>
          <a:p>
            <a:pPr marL="445541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 dirty="0">
              <a:latin typeface="Consolas"/>
              <a:cs typeface="Consolas"/>
            </a:endParaRPr>
          </a:p>
          <a:p>
            <a:pPr marL="749500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 dirty="0">
              <a:latin typeface="Consolas"/>
              <a:cs typeface="Consolas"/>
            </a:endParaRPr>
          </a:p>
          <a:p>
            <a:pPr marL="749500" marR="1745532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parentElement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Elément</a:t>
            </a:r>
            <a:r>
              <a:rPr sz="2183" spc="47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2183" spc="86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-</a:t>
            </a:r>
            <a:r>
              <a:rPr sz="2183" spc="23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5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2183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 dirty="0">
              <a:latin typeface="Consolas"/>
              <a:cs typeface="Consolas"/>
            </a:endParaRPr>
          </a:p>
          <a:p>
            <a:pPr marL="749500" marR="211880"/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parentNode</a:t>
            </a:r>
            <a:r>
              <a:rPr sz="2183" i="1" spc="3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vs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parentElement </a:t>
            </a:r>
            <a:r>
              <a:rPr sz="2183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documentElement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parentNode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10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10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document </a:t>
            </a:r>
            <a:r>
              <a:rPr sz="2183" i="1" spc="-1177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documentElement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parentElement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2183" spc="8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i="1" spc="-8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2183" i="1" spc="8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AAAAAA"/>
                </a:solidFill>
                <a:latin typeface="Consolas"/>
                <a:cs typeface="Consolas"/>
              </a:rPr>
              <a:t>null</a:t>
            </a:r>
            <a:endParaRPr sz="2183" dirty="0">
              <a:latin typeface="Consolas"/>
              <a:cs typeface="Consolas"/>
            </a:endParaRPr>
          </a:p>
          <a:p>
            <a:pPr marL="445541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 dirty="0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53399" y="5351504"/>
            <a:ext cx="4885650" cy="16776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345699" y="7262637"/>
            <a:ext cx="2708970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Figure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17 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: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 Résultat</a:t>
            </a:r>
            <a:r>
              <a:rPr sz="1871" spc="16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du</a:t>
            </a:r>
            <a:r>
              <a:rPr sz="1871" spc="-39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code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987563" y="966300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8499673" y="965964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146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33419" y="525461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 dirty="0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 dirty="0"/>
          </a:p>
        </p:txBody>
      </p:sp>
      <p:sp>
        <p:nvSpPr>
          <p:cNvPr id="14" name="object 14"/>
          <p:cNvSpPr txBox="1"/>
          <p:nvPr/>
        </p:nvSpPr>
        <p:spPr>
          <a:xfrm>
            <a:off x="433419" y="1384292"/>
            <a:ext cx="14983493" cy="24436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le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entre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nœuds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l’arborescence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r>
              <a:rPr sz="2495" b="1" spc="23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(Exemples)</a:t>
            </a:r>
            <a:endParaRPr sz="2495">
              <a:latin typeface="Calibri"/>
              <a:cs typeface="Calibri"/>
            </a:endParaRPr>
          </a:p>
          <a:p>
            <a:pPr marL="1127715" indent="-267325">
              <a:spcBef>
                <a:spcPts val="1637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parentElement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20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parentElement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l'élément.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différence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parentNode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parentElement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montrée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l’exemple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793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289731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59" y="8070904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6176" y="545833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2042" y="731183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23983" y="4450075"/>
            <a:ext cx="9243764" cy="3763991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41583">
              <a:spcBef>
                <a:spcPts val="437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spc="-3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spc="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3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2183" spc="-3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href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#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Un lien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70"/>
              </a:spcBef>
            </a:pPr>
            <a:endParaRPr sz="2183">
              <a:latin typeface="Consolas"/>
              <a:cs typeface="Consolas"/>
            </a:endParaRPr>
          </a:p>
          <a:p>
            <a:pPr marL="141583"/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445541" marR="1878205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next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nextSibling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445541" marR="191088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"Élément</a:t>
            </a:r>
            <a:r>
              <a:rPr sz="2183" spc="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frère</a:t>
            </a:r>
            <a:r>
              <a:rPr sz="2183" spc="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suivant</a:t>
            </a:r>
            <a:r>
              <a:rPr sz="2183" spc="62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-</a:t>
            </a:r>
            <a:r>
              <a:rPr sz="2183" spc="47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2183" spc="3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next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next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11919" y="5593071"/>
            <a:ext cx="6387463" cy="104081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776117" y="6790918"/>
            <a:ext cx="2666394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Figure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18:</a:t>
            </a:r>
            <a:r>
              <a:rPr sz="1871" spc="31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Résultat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du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code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957795" y="9671690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8469905" y="9668337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147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03651" y="534150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14" name="object 14"/>
          <p:cNvSpPr txBox="1"/>
          <p:nvPr/>
        </p:nvSpPr>
        <p:spPr>
          <a:xfrm>
            <a:off x="403652" y="1392981"/>
            <a:ext cx="14371598" cy="2885435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le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entre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nœuds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l’arborescence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r>
              <a:rPr sz="2495" b="1" spc="23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(Exemples)</a:t>
            </a:r>
            <a:endParaRPr sz="2495">
              <a:latin typeface="Calibri"/>
              <a:cs typeface="Calibri"/>
            </a:endParaRPr>
          </a:p>
          <a:p>
            <a:pPr marL="1127715" indent="-267325">
              <a:spcBef>
                <a:spcPts val="1637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nextSibling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20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nextSibling</a:t>
            </a:r>
            <a:r>
              <a:rPr sz="1871" b="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d’accéder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l’élément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frère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élément.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L’élément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retourné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nécessairement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nœud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d'élément.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162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2809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59" y="80621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6176" y="537040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2042" y="722390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23984" y="4436530"/>
            <a:ext cx="9723973" cy="4097917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3467" rIns="0" bIns="0" rtlCol="0">
            <a:spAutoFit/>
          </a:bodyPr>
          <a:lstStyle/>
          <a:p>
            <a:pPr marL="141583">
              <a:spcBef>
                <a:spcPts val="421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spc="-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spc="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62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2183" spc="-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href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#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16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lien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1583">
              <a:spcBef>
                <a:spcPts val="8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62"/>
              </a:spcBef>
            </a:pPr>
            <a:endParaRPr sz="2183">
              <a:latin typeface="Consolas"/>
              <a:cs typeface="Consolas"/>
            </a:endParaRPr>
          </a:p>
          <a:p>
            <a:pPr marL="14158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445541" marR="2358399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EltSuiv</a:t>
            </a:r>
            <a:r>
              <a:rPr sz="2183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nextElementSibling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445541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Elément</a:t>
            </a:r>
            <a:r>
              <a:rPr sz="2183" spc="39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frère</a:t>
            </a:r>
            <a:r>
              <a:rPr sz="2183" spc="47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suivant</a:t>
            </a:r>
            <a:r>
              <a:rPr sz="2183" spc="62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-</a:t>
            </a:r>
            <a:r>
              <a:rPr sz="2183" spc="39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2183" spc="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EltSuiv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445541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EltSuiv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77474" y="5627051"/>
            <a:ext cx="5123279" cy="117388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688591" y="7104707"/>
            <a:ext cx="2708970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Figure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19 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: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 Résultat</a:t>
            </a:r>
            <a:r>
              <a:rPr sz="1871" spc="16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du</a:t>
            </a:r>
            <a:r>
              <a:rPr sz="1871" spc="-39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code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957795" y="96628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8469905" y="96595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148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03651" y="525357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14" name="object 14"/>
          <p:cNvSpPr txBox="1"/>
          <p:nvPr/>
        </p:nvSpPr>
        <p:spPr>
          <a:xfrm>
            <a:off x="403652" y="1384187"/>
            <a:ext cx="12226997" cy="2885435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le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entre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nœuds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l’arborescence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r>
              <a:rPr sz="2495" b="1" spc="23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(Exemples)</a:t>
            </a:r>
            <a:endParaRPr sz="2495">
              <a:latin typeface="Calibri"/>
              <a:cs typeface="Calibri"/>
            </a:endParaRPr>
          </a:p>
          <a:p>
            <a:pPr marL="1127715" indent="-267325">
              <a:spcBef>
                <a:spcPts val="1637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nextElementSibling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20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nextElementSibling</a:t>
            </a:r>
            <a:r>
              <a:rPr sz="1871" b="1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d’obtenir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d'élément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immédiatement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l'élément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appelant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162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812" y="-23395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7812" y="2257543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4647" y="8038716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8364" y="513645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4230" y="698995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16171" y="4441650"/>
            <a:ext cx="9956651" cy="409891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4457" rIns="0" bIns="0" rtlCol="0">
            <a:spAutoFit/>
          </a:bodyPr>
          <a:lstStyle/>
          <a:p>
            <a:pPr marL="141583">
              <a:spcBef>
                <a:spcPts val="429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spc="-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spc="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spc="8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62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2183" spc="-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href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#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16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lien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1583">
              <a:spcBef>
                <a:spcPts val="8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>
              <a:spcBef>
                <a:spcPts val="62"/>
              </a:spcBef>
            </a:pPr>
            <a:endParaRPr sz="2183">
              <a:latin typeface="Consolas"/>
              <a:cs typeface="Consolas"/>
            </a:endParaRPr>
          </a:p>
          <a:p>
            <a:pPr marL="141583"/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445541" marR="2591071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3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eltPrec</a:t>
            </a:r>
            <a:r>
              <a:rPr sz="2183" spc="1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3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previousSibling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445541" marR="133662"/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Element</a:t>
            </a:r>
            <a:r>
              <a:rPr sz="2183" spc="55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frère</a:t>
            </a:r>
            <a:r>
              <a:rPr sz="2183" spc="47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précédant</a:t>
            </a:r>
            <a:r>
              <a:rPr sz="2183" spc="70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-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eltPrec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eltPrec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1583">
              <a:spcBef>
                <a:spcPts val="8"/>
              </a:spcBef>
            </a:pP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36200" y="5399294"/>
            <a:ext cx="6069042" cy="112636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119401" y="6799127"/>
            <a:ext cx="2708970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Figure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20 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: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 Résultat</a:t>
            </a:r>
            <a:r>
              <a:rPr sz="1871" spc="16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du</a:t>
            </a:r>
            <a:r>
              <a:rPr sz="1871" spc="-39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code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949983" y="9639502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8462093" y="9636149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149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95839" y="501962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14" name="object 14"/>
          <p:cNvSpPr txBox="1"/>
          <p:nvPr/>
        </p:nvSpPr>
        <p:spPr>
          <a:xfrm>
            <a:off x="395840" y="1360792"/>
            <a:ext cx="9660605" cy="2885435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le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entre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nœuds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l’arborescence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r>
              <a:rPr sz="2495" b="1" spc="23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(Exemples)</a:t>
            </a:r>
            <a:endParaRPr sz="2495">
              <a:latin typeface="Calibri"/>
              <a:cs typeface="Calibri"/>
            </a:endParaRPr>
          </a:p>
          <a:p>
            <a:pPr marL="1127715" indent="-267325">
              <a:spcBef>
                <a:spcPts val="1637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previousSibling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20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previousSibling</a:t>
            </a:r>
            <a:r>
              <a:rPr sz="1871" b="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appelée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élément,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d’obtenir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précédent.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162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77"/>
            <a:ext cx="19000806" cy="1068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504756" y="10374522"/>
            <a:ext cx="239609" cy="260934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1559" spc="-16" dirty="0">
                <a:solidFill>
                  <a:srgbClr val="AEABAB"/>
                </a:solidFill>
                <a:latin typeface="Calibri"/>
                <a:cs typeface="Calibri"/>
              </a:rPr>
              <a:t>95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3041" y="10379750"/>
            <a:ext cx="3098085" cy="260934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559" spc="-5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559" spc="-23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spc="-8" dirty="0">
                <a:solidFill>
                  <a:srgbClr val="AEABAB"/>
                </a:solidFill>
                <a:latin typeface="Calibri"/>
                <a:cs typeface="Calibri"/>
              </a:rPr>
              <a:t>Tout</a:t>
            </a:r>
            <a:r>
              <a:rPr sz="1559" spc="-23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559" spc="-62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réservé</a:t>
            </a:r>
            <a:r>
              <a:rPr sz="1559" spc="-5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559" spc="-23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OFPPT</a:t>
            </a:r>
            <a:endParaRPr sz="1559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4753" y="2296585"/>
            <a:ext cx="18184552" cy="8042748"/>
            <a:chOff x="0" y="1456753"/>
            <a:chExt cx="11662410" cy="5158105"/>
          </a:xfrm>
        </p:grpSpPr>
        <p:sp>
          <p:nvSpPr>
            <p:cNvPr id="6" name="object 6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7" name="object 7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7706" y="8087262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62191"/>
            <a:ext cx="1026557" cy="10170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47541"/>
            <a:ext cx="2019846" cy="65110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8898" y="668331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70" dirty="0">
                <a:solidFill>
                  <a:srgbClr val="FF7800"/>
                </a:solidFill>
              </a:rPr>
              <a:t> </a:t>
            </a:r>
            <a:r>
              <a:rPr sz="2495" spc="-31" dirty="0">
                <a:solidFill>
                  <a:srgbClr val="FF7800"/>
                </a:solidFill>
              </a:rPr>
              <a:t>d’objet</a:t>
            </a:r>
            <a:endParaRPr sz="2495"/>
          </a:p>
        </p:txBody>
      </p:sp>
      <p:sp>
        <p:nvSpPr>
          <p:cNvPr id="13" name="object 13"/>
          <p:cNvSpPr txBox="1"/>
          <p:nvPr/>
        </p:nvSpPr>
        <p:spPr>
          <a:xfrm>
            <a:off x="1241056" y="2518075"/>
            <a:ext cx="9339806" cy="1786608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Ajouter/modifier</a:t>
            </a:r>
            <a:r>
              <a:rPr sz="2495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propriétés</a:t>
            </a:r>
            <a:r>
              <a:rPr sz="2495" b="1" spc="-62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ou</a:t>
            </a:r>
            <a:r>
              <a:rPr sz="2495" b="1" spc="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méthodes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crées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793D9D"/>
                </a:solidFill>
                <a:latin typeface="Calibri"/>
                <a:cs typeface="Calibri"/>
              </a:rPr>
              <a:t>telephone</a:t>
            </a:r>
            <a:r>
              <a:rPr sz="1871" spc="-16" dirty="0">
                <a:solidFill>
                  <a:srgbClr val="777777"/>
                </a:solidFill>
                <a:latin typeface="Calibri"/>
                <a:cs typeface="Calibri"/>
              </a:rPr>
              <a:t>.</a:t>
            </a:r>
            <a:r>
              <a:rPr sz="1871" spc="-16" dirty="0">
                <a:solidFill>
                  <a:srgbClr val="793D9D"/>
                </a:solidFill>
                <a:latin typeface="Calibri"/>
                <a:cs typeface="Calibri"/>
              </a:rPr>
              <a:t>dateSortie</a:t>
            </a:r>
            <a:r>
              <a:rPr sz="1871" spc="-16" dirty="0">
                <a:solidFill>
                  <a:srgbClr val="777777"/>
                </a:solidFill>
                <a:latin typeface="Calibri"/>
                <a:cs typeface="Calibri"/>
              </a:rPr>
              <a:t>=</a:t>
            </a:r>
            <a:r>
              <a:rPr sz="1871" spc="47" dirty="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777777"/>
                </a:solidFill>
                <a:latin typeface="Calibri"/>
                <a:cs typeface="Calibri"/>
              </a:rPr>
              <a:t>'2022’;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325">
              <a:latin typeface="Calibri"/>
              <a:cs typeface="Calibri"/>
            </a:endParaRPr>
          </a:p>
          <a:p>
            <a:pPr marL="19802"/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Itérer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sur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propriétés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d'un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objet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l'aide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d'une</a:t>
            </a:r>
            <a:r>
              <a:rPr sz="2495" b="1" spc="-1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boucle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39" dirty="0">
                <a:solidFill>
                  <a:srgbClr val="FF7800"/>
                </a:solidFill>
                <a:latin typeface="Calibri"/>
                <a:cs typeface="Calibri"/>
              </a:rPr>
              <a:t>for...in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1055" y="8074380"/>
            <a:ext cx="8418004" cy="1018872"/>
          </a:xfrm>
          <a:prstGeom prst="rect">
            <a:avLst/>
          </a:prstGeom>
        </p:spPr>
        <p:txBody>
          <a:bodyPr vert="horz" wrap="square" lIns="0" tIns="203965" rIns="0" bIns="0" rtlCol="0">
            <a:spAutoFit/>
          </a:bodyPr>
          <a:lstStyle/>
          <a:p>
            <a:pPr marL="19802">
              <a:spcBef>
                <a:spcPts val="1606"/>
              </a:spcBef>
            </a:pP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Supprimer</a:t>
            </a:r>
            <a:r>
              <a:rPr sz="2495" b="1" spc="-86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une</a:t>
            </a:r>
            <a:r>
              <a:rPr sz="2495" b="1" spc="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propriété</a:t>
            </a:r>
            <a:r>
              <a:rPr sz="2495" b="1" spc="-78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ou une</a:t>
            </a:r>
            <a:r>
              <a:rPr sz="2495" b="1" spc="-3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fonction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07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supprime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delete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777777"/>
                </a:solidFill>
                <a:latin typeface="Calibri"/>
                <a:cs typeface="Calibri"/>
              </a:rPr>
              <a:t>delete</a:t>
            </a:r>
            <a:r>
              <a:rPr sz="1871" spc="39" dirty="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793D9D"/>
                </a:solidFill>
                <a:latin typeface="Calibri"/>
                <a:cs typeface="Calibri"/>
              </a:rPr>
              <a:t>telephone</a:t>
            </a:r>
            <a:r>
              <a:rPr sz="1871" spc="-16" dirty="0">
                <a:solidFill>
                  <a:srgbClr val="777777"/>
                </a:solidFill>
                <a:latin typeface="Calibri"/>
                <a:cs typeface="Calibri"/>
              </a:rPr>
              <a:t>.</a:t>
            </a:r>
            <a:r>
              <a:rPr sz="1871" spc="-16" dirty="0">
                <a:solidFill>
                  <a:srgbClr val="793D9D"/>
                </a:solidFill>
                <a:latin typeface="Calibri"/>
                <a:cs typeface="Calibri"/>
              </a:rPr>
              <a:t>dateSortie</a:t>
            </a:r>
            <a:r>
              <a:rPr sz="1871" spc="-16" dirty="0">
                <a:solidFill>
                  <a:srgbClr val="777777"/>
                </a:solidFill>
                <a:latin typeface="Calibri"/>
                <a:cs typeface="Calibri"/>
              </a:rPr>
              <a:t>;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9230" y="4504453"/>
            <a:ext cx="9505156" cy="3413242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3467" rIns="0" bIns="0" rtlCol="0">
            <a:spAutoFit/>
          </a:bodyPr>
          <a:lstStyle/>
          <a:p>
            <a:pPr marL="141583">
              <a:spcBef>
                <a:spcPts val="421"/>
              </a:spcBef>
            </a:pPr>
            <a:r>
              <a:rPr sz="2183" spc="-16" dirty="0">
                <a:solidFill>
                  <a:srgbClr val="4A69C5"/>
                </a:solidFill>
                <a:latin typeface="Calibri"/>
                <a:cs typeface="Calibri"/>
              </a:rPr>
              <a:t>for</a:t>
            </a:r>
            <a:r>
              <a:rPr sz="2183" spc="-31" dirty="0">
                <a:solidFill>
                  <a:srgbClr val="4A69C5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183" spc="-16" dirty="0">
                <a:solidFill>
                  <a:srgbClr val="793D9D"/>
                </a:solidFill>
                <a:latin typeface="Calibri"/>
                <a:cs typeface="Calibri"/>
              </a:rPr>
              <a:t>const</a:t>
            </a:r>
            <a:r>
              <a:rPr sz="2183" spc="-23" dirty="0">
                <a:solidFill>
                  <a:srgbClr val="793D9D"/>
                </a:solidFill>
                <a:latin typeface="Calibri"/>
                <a:cs typeface="Calibri"/>
              </a:rPr>
              <a:t> </a:t>
            </a:r>
            <a:r>
              <a:rPr sz="2183" spc="-39" dirty="0">
                <a:solidFill>
                  <a:srgbClr val="793D9D"/>
                </a:solidFill>
                <a:latin typeface="Calibri"/>
                <a:cs typeface="Calibri"/>
              </a:rPr>
              <a:t>key</a:t>
            </a:r>
            <a:r>
              <a:rPr sz="2183" spc="16" dirty="0">
                <a:solidFill>
                  <a:srgbClr val="793D9D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777777"/>
                </a:solidFill>
                <a:latin typeface="Calibri"/>
                <a:cs typeface="Calibri"/>
              </a:rPr>
              <a:t>in</a:t>
            </a:r>
            <a:r>
              <a:rPr sz="2183" spc="8" dirty="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793D9D"/>
                </a:solidFill>
                <a:latin typeface="Calibri"/>
                <a:cs typeface="Calibri"/>
              </a:rPr>
              <a:t>telephone</a:t>
            </a:r>
            <a:r>
              <a:rPr sz="2183" spc="-23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2183" spc="156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alibri"/>
                <a:cs typeface="Calibri"/>
              </a:rPr>
              <a:t>{</a:t>
            </a:r>
            <a:endParaRPr sz="2183">
              <a:latin typeface="Calibri"/>
              <a:cs typeface="Calibri"/>
            </a:endParaRPr>
          </a:p>
          <a:p>
            <a:pPr marL="388116">
              <a:spcBef>
                <a:spcPts val="8"/>
              </a:spcBef>
            </a:pPr>
            <a:r>
              <a:rPr sz="2183" spc="-16" dirty="0">
                <a:solidFill>
                  <a:srgbClr val="793D9D"/>
                </a:solidFill>
                <a:latin typeface="Calibri"/>
                <a:cs typeface="Calibri"/>
              </a:rPr>
              <a:t>console</a:t>
            </a:r>
            <a:r>
              <a:rPr sz="2183" spc="-16" dirty="0">
                <a:solidFill>
                  <a:srgbClr val="777777"/>
                </a:solidFill>
                <a:latin typeface="Calibri"/>
                <a:cs typeface="Calibri"/>
              </a:rPr>
              <a:t>.</a:t>
            </a:r>
            <a:r>
              <a:rPr sz="2183" b="1" spc="-16" dirty="0">
                <a:solidFill>
                  <a:srgbClr val="AA3730"/>
                </a:solidFill>
                <a:latin typeface="Calibri"/>
                <a:cs typeface="Calibri"/>
              </a:rPr>
              <a:t>log</a:t>
            </a:r>
            <a:r>
              <a:rPr sz="2183" spc="-16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183" spc="-16" dirty="0">
                <a:solidFill>
                  <a:srgbClr val="793D9D"/>
                </a:solidFill>
                <a:latin typeface="Calibri"/>
                <a:cs typeface="Calibri"/>
              </a:rPr>
              <a:t>key</a:t>
            </a:r>
            <a:r>
              <a:rPr sz="2183" spc="-16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2183" spc="-16" dirty="0">
                <a:solidFill>
                  <a:srgbClr val="777777"/>
                </a:solidFill>
                <a:latin typeface="Calibri"/>
                <a:cs typeface="Calibri"/>
              </a:rPr>
              <a:t>;</a:t>
            </a:r>
            <a:endParaRPr sz="2183">
              <a:latin typeface="Calibri"/>
              <a:cs typeface="Calibri"/>
            </a:endParaRPr>
          </a:p>
          <a:p>
            <a:pPr marL="141583"/>
            <a:r>
              <a:rPr sz="2183" spc="-8" dirty="0">
                <a:solidFill>
                  <a:srgbClr val="777777"/>
                </a:solidFill>
                <a:latin typeface="Calibri"/>
                <a:cs typeface="Calibri"/>
              </a:rPr>
              <a:t>}</a:t>
            </a:r>
            <a:endParaRPr sz="2183">
              <a:latin typeface="Calibri"/>
              <a:cs typeface="Calibri"/>
            </a:endParaRPr>
          </a:p>
          <a:p>
            <a:pPr marL="141583" marR="8407861"/>
            <a:r>
              <a:rPr sz="2183" spc="-31" dirty="0">
                <a:solidFill>
                  <a:srgbClr val="777777"/>
                </a:solidFill>
                <a:latin typeface="Calibri"/>
                <a:cs typeface="Calibri"/>
              </a:rPr>
              <a:t>Output</a:t>
            </a:r>
            <a:r>
              <a:rPr sz="2183" spc="16" dirty="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alibri"/>
                <a:cs typeface="Calibri"/>
              </a:rPr>
              <a:t>: </a:t>
            </a:r>
            <a:r>
              <a:rPr sz="2183" spc="-468" dirty="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sz="2183" spc="-23" dirty="0">
                <a:solidFill>
                  <a:srgbClr val="333333"/>
                </a:solidFill>
                <a:latin typeface="Calibri"/>
                <a:cs typeface="Calibri"/>
              </a:rPr>
              <a:t>Marque </a:t>
            </a:r>
            <a:r>
              <a:rPr sz="2183" spc="-476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333333"/>
                </a:solidFill>
                <a:latin typeface="Calibri"/>
                <a:cs typeface="Calibri"/>
              </a:rPr>
              <a:t>Prix </a:t>
            </a:r>
            <a:r>
              <a:rPr sz="2183" spc="-8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83" spc="-16" dirty="0">
                <a:solidFill>
                  <a:srgbClr val="333333"/>
                </a:solidFill>
                <a:latin typeface="Calibri"/>
                <a:cs typeface="Calibri"/>
              </a:rPr>
              <a:t>Stock </a:t>
            </a:r>
            <a:r>
              <a:rPr sz="2183" spc="-8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183" spc="-31" dirty="0">
                <a:solidFill>
                  <a:srgbClr val="333333"/>
                </a:solidFill>
                <a:latin typeface="Calibri"/>
                <a:cs typeface="Calibri"/>
              </a:rPr>
              <a:t>Ref</a:t>
            </a:r>
            <a:endParaRPr sz="2183">
              <a:latin typeface="Calibri"/>
              <a:cs typeface="Calibri"/>
            </a:endParaRPr>
          </a:p>
          <a:p>
            <a:pPr marL="141583">
              <a:spcBef>
                <a:spcPts val="8"/>
              </a:spcBef>
            </a:pPr>
            <a:r>
              <a:rPr sz="2183" spc="-23" dirty="0">
                <a:solidFill>
                  <a:srgbClr val="333333"/>
                </a:solidFill>
                <a:latin typeface="Calibri"/>
                <a:cs typeface="Calibri"/>
              </a:rPr>
              <a:t>VerifierStock</a:t>
            </a:r>
            <a:endParaRPr sz="2183">
              <a:latin typeface="Calibri"/>
              <a:cs typeface="Calibri"/>
            </a:endParaRPr>
          </a:p>
          <a:p>
            <a:pPr marL="141583"/>
            <a:r>
              <a:rPr sz="2183" spc="-23" dirty="0">
                <a:solidFill>
                  <a:srgbClr val="333333"/>
                </a:solidFill>
                <a:latin typeface="Calibri"/>
                <a:cs typeface="Calibri"/>
              </a:rPr>
              <a:t>dateSortie</a:t>
            </a:r>
            <a:endParaRPr sz="2183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876" y="104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31876" y="2281042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0583" y="806221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04300" y="537144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40166" y="722494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1775" y="525461"/>
            <a:ext cx="6643708" cy="941326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lnSpc>
                <a:spcPts val="3555"/>
              </a:lnSpc>
              <a:spcBef>
                <a:spcPts val="140"/>
              </a:spcBef>
            </a:pPr>
            <a:r>
              <a:rPr sz="3118" spc="-16" dirty="0">
                <a:solidFill>
                  <a:srgbClr val="0058A0"/>
                </a:solidFill>
              </a:rPr>
              <a:t>01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-</a:t>
            </a:r>
            <a:r>
              <a:rPr sz="3118" spc="-16" dirty="0">
                <a:solidFill>
                  <a:srgbClr val="0058A0"/>
                </a:solidFill>
              </a:rPr>
              <a:t> Comprendre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39" dirty="0">
                <a:solidFill>
                  <a:srgbClr val="0058A0"/>
                </a:solidFill>
              </a:rPr>
              <a:t>l’arbre</a:t>
            </a:r>
            <a:r>
              <a:rPr sz="3118" dirty="0">
                <a:solidFill>
                  <a:srgbClr val="0058A0"/>
                </a:solidFill>
              </a:rPr>
              <a:t> dom,</a:t>
            </a:r>
            <a:r>
              <a:rPr sz="3118" spc="-39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nœuds</a:t>
            </a:r>
            <a:endParaRPr sz="3118"/>
          </a:p>
          <a:p>
            <a:pPr marL="19802">
              <a:lnSpc>
                <a:spcPts val="3555"/>
              </a:lnSpc>
            </a:pPr>
            <a:r>
              <a:rPr sz="3118" spc="-16" dirty="0">
                <a:solidFill>
                  <a:srgbClr val="0058A0"/>
                </a:solidFill>
              </a:rPr>
              <a:t>parents</a:t>
            </a:r>
            <a:r>
              <a:rPr sz="3118" spc="-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et </a:t>
            </a:r>
            <a:r>
              <a:rPr sz="3118" spc="-16" dirty="0">
                <a:solidFill>
                  <a:srgbClr val="0058A0"/>
                </a:solidFill>
              </a:rPr>
              <a:t>enfants</a:t>
            </a:r>
            <a:endParaRPr sz="3118"/>
          </a:p>
        </p:txBody>
      </p:sp>
      <p:sp>
        <p:nvSpPr>
          <p:cNvPr id="11" name="object 11"/>
          <p:cNvSpPr txBox="1"/>
          <p:nvPr/>
        </p:nvSpPr>
        <p:spPr>
          <a:xfrm>
            <a:off x="371776" y="1384291"/>
            <a:ext cx="12260661" cy="2885435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 le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83">
              <a:latin typeface="Calibri"/>
              <a:cs typeface="Calibri"/>
            </a:endParaRPr>
          </a:p>
          <a:p>
            <a:pPr marL="861380">
              <a:spcBef>
                <a:spcPts val="8"/>
              </a:spcBef>
            </a:pP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Navigation</a:t>
            </a:r>
            <a:r>
              <a:rPr sz="2495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entre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nœuds</a:t>
            </a:r>
            <a:r>
              <a:rPr sz="2495" b="1" spc="-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95" b="1" spc="1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l’arborescence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DOM</a:t>
            </a:r>
            <a:r>
              <a:rPr sz="2495" b="1" spc="23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(Exemples)</a:t>
            </a:r>
            <a:endParaRPr sz="2495">
              <a:latin typeface="Calibri"/>
              <a:cs typeface="Calibri"/>
            </a:endParaRPr>
          </a:p>
          <a:p>
            <a:pPr marL="1127715" indent="-267325">
              <a:spcBef>
                <a:spcPts val="1637"/>
              </a:spcBef>
              <a:buFont typeface="Arial MT"/>
              <a:buChar char="•"/>
              <a:tabLst>
                <a:tab pos="1128705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previousElementSibling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20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propriété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previousElementSibling</a:t>
            </a:r>
            <a:r>
              <a:rPr sz="1871" b="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appelée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d’obtenir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nœud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précédent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élément).</a:t>
            </a:r>
            <a:endParaRPr sz="1871">
              <a:latin typeface="Calibri"/>
              <a:cs typeface="Calibri"/>
            </a:endParaRPr>
          </a:p>
          <a:p>
            <a:pPr marL="861380">
              <a:spcBef>
                <a:spcPts val="1162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2108" y="4474655"/>
            <a:ext cx="10019029" cy="3749168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53467" rIns="0" bIns="0" rtlCol="0">
            <a:spAutoFit/>
          </a:bodyPr>
          <a:lstStyle/>
          <a:p>
            <a:pPr marL="141583">
              <a:spcBef>
                <a:spcPts val="421"/>
              </a:spcBef>
            </a:pP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spc="-3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spc="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-16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49500">
              <a:spcBef>
                <a:spcPts val="8"/>
              </a:spcBef>
            </a:pPr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spc="-16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id2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2183" spc="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749500"/>
            <a:r>
              <a:rPr sz="2183" spc="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8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2183" spc="-3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2183" i="1" dirty="0">
                <a:solidFill>
                  <a:srgbClr val="81909F"/>
                </a:solidFill>
                <a:latin typeface="Consolas"/>
                <a:cs typeface="Consolas"/>
              </a:rPr>
              <a:t>href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#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Un lien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2183" spc="-8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spc="-8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  <a:p>
            <a:pPr marL="445541" marR="2653447"/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id2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2183" spc="47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eltPrec</a:t>
            </a:r>
            <a:r>
              <a:rPr sz="2183" spc="3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2183" spc="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previousElementSibling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445541" marR="196038">
              <a:spcBef>
                <a:spcPts val="8"/>
              </a:spcBef>
            </a:pP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Element</a:t>
            </a:r>
            <a:r>
              <a:rPr sz="2183" spc="55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frère</a:t>
            </a:r>
            <a:r>
              <a:rPr sz="2183" spc="47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448B27"/>
                </a:solidFill>
                <a:latin typeface="Consolas"/>
                <a:cs typeface="Consolas"/>
              </a:rPr>
              <a:t>précédant</a:t>
            </a:r>
            <a:r>
              <a:rPr sz="2183" spc="70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448B27"/>
                </a:solidFill>
                <a:latin typeface="Consolas"/>
                <a:cs typeface="Consolas"/>
              </a:rPr>
              <a:t>-</a:t>
            </a:r>
            <a:r>
              <a:rPr sz="2183" spc="8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2183" spc="4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spc="-8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2183" spc="1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eltPrec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2183" spc="-1177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2183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2183" dirty="0">
                <a:solidFill>
                  <a:srgbClr val="793D9D"/>
                </a:solidFill>
                <a:latin typeface="Consolas"/>
                <a:cs typeface="Consolas"/>
              </a:rPr>
              <a:t>eltPrec</a:t>
            </a:r>
            <a:r>
              <a:rPr sz="2183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2183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2183">
              <a:latin typeface="Consolas"/>
              <a:cs typeface="Consolas"/>
            </a:endParaRPr>
          </a:p>
          <a:p>
            <a:pPr marL="141583"/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2183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2183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2183">
              <a:latin typeface="Consolas"/>
              <a:cs typeface="Consola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21250" y="5204174"/>
            <a:ext cx="5512989" cy="118814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3125238" y="6609672"/>
            <a:ext cx="2708970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Figure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21 </a:t>
            </a:r>
            <a:r>
              <a:rPr sz="1871" dirty="0">
                <a:solidFill>
                  <a:srgbClr val="BEBEBE"/>
                </a:solidFill>
                <a:latin typeface="Calibri"/>
                <a:cs typeface="Calibri"/>
              </a:rPr>
              <a:t>: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Résultat</a:t>
            </a:r>
            <a:r>
              <a:rPr sz="1871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BEBEBE"/>
                </a:solidFill>
                <a:latin typeface="Calibri"/>
                <a:cs typeface="Calibri"/>
              </a:rPr>
              <a:t>du</a:t>
            </a:r>
            <a:r>
              <a:rPr sz="1871" spc="-39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BEBEBE"/>
                </a:solidFill>
                <a:latin typeface="Calibri"/>
                <a:cs typeface="Calibri"/>
              </a:rPr>
              <a:t>code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925919" y="966300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8438029" y="965964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150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77"/>
            <a:ext cx="19000806" cy="1068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504756" y="10374522"/>
            <a:ext cx="239609" cy="260934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1559" spc="-16" dirty="0">
                <a:solidFill>
                  <a:srgbClr val="AEABAB"/>
                </a:solidFill>
                <a:latin typeface="Calibri"/>
                <a:cs typeface="Calibri"/>
              </a:rPr>
              <a:t>95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3041" y="10379750"/>
            <a:ext cx="3098085" cy="260934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559" spc="-5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559" spc="-23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spc="-8" dirty="0">
                <a:solidFill>
                  <a:srgbClr val="AEABAB"/>
                </a:solidFill>
                <a:latin typeface="Calibri"/>
                <a:cs typeface="Calibri"/>
              </a:rPr>
              <a:t>Tout</a:t>
            </a:r>
            <a:r>
              <a:rPr sz="1559" spc="-23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559" spc="-62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réservé</a:t>
            </a:r>
            <a:r>
              <a:rPr sz="1559" spc="-5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559" spc="-23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OFPPT</a:t>
            </a:r>
            <a:endParaRPr sz="1559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4753" y="2296585"/>
            <a:ext cx="18184552" cy="8042748"/>
            <a:chOff x="0" y="1456753"/>
            <a:chExt cx="11662410" cy="5158105"/>
          </a:xfrm>
        </p:grpSpPr>
        <p:sp>
          <p:nvSpPr>
            <p:cNvPr id="6" name="object 6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7" name="object 7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7706" y="8087262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62191"/>
            <a:ext cx="1026557" cy="10170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47541"/>
            <a:ext cx="2019846" cy="65110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8898" y="668331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70" dirty="0">
                <a:solidFill>
                  <a:srgbClr val="FF7800"/>
                </a:solidFill>
              </a:rPr>
              <a:t> </a:t>
            </a:r>
            <a:r>
              <a:rPr sz="2495" spc="-31" dirty="0">
                <a:solidFill>
                  <a:srgbClr val="FF7800"/>
                </a:solidFill>
              </a:rPr>
              <a:t>d’objet</a:t>
            </a:r>
            <a:endParaRPr sz="2495"/>
          </a:p>
        </p:txBody>
      </p:sp>
      <p:sp>
        <p:nvSpPr>
          <p:cNvPr id="13" name="object 13"/>
          <p:cNvSpPr txBox="1"/>
          <p:nvPr/>
        </p:nvSpPr>
        <p:spPr>
          <a:xfrm>
            <a:off x="1656556" y="3512940"/>
            <a:ext cx="14705932" cy="4205860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lang="fr-FR" sz="4000" b="1" spc="-8" dirty="0" smtClean="0">
                <a:solidFill>
                  <a:srgbClr val="FF7800"/>
                </a:solidFill>
                <a:latin typeface="Calibri"/>
                <a:cs typeface="Calibri"/>
              </a:rPr>
              <a:t>Exercice : </a:t>
            </a:r>
          </a:p>
          <a:p>
            <a:pPr marL="19802">
              <a:spcBef>
                <a:spcPts val="164"/>
              </a:spcBef>
            </a:pPr>
            <a:endParaRPr lang="fr-FR" sz="2495" b="1" spc="-8" dirty="0">
              <a:solidFill>
                <a:srgbClr val="FF7800"/>
              </a:solidFill>
              <a:latin typeface="Calibri"/>
              <a:cs typeface="Calibri"/>
            </a:endParaRPr>
          </a:p>
          <a:p>
            <a:pPr marL="19802">
              <a:spcBef>
                <a:spcPts val="164"/>
              </a:spcBef>
            </a:pPr>
            <a:endParaRPr sz="2495" dirty="0">
              <a:latin typeface="Calibri"/>
              <a:cs typeface="Calibri"/>
            </a:endParaRPr>
          </a:p>
          <a:p>
            <a:r>
              <a:rPr lang="fr-FR" sz="3200" dirty="0"/>
              <a:t>Créez un objet "personne" qui a les propriétés suivantes : nom, </a:t>
            </a:r>
            <a:r>
              <a:rPr lang="fr-FR" sz="3200" dirty="0" err="1"/>
              <a:t>age</a:t>
            </a:r>
            <a:r>
              <a:rPr lang="fr-FR" sz="3200" dirty="0"/>
              <a:t>, ville. </a:t>
            </a:r>
            <a:endParaRPr lang="fr-FR" sz="3200" dirty="0" smtClean="0"/>
          </a:p>
          <a:p>
            <a:r>
              <a:rPr lang="fr-FR" sz="3200" dirty="0" smtClean="0"/>
              <a:t>Initialisez </a:t>
            </a:r>
            <a:r>
              <a:rPr lang="fr-FR" sz="3200" dirty="0"/>
              <a:t>ces propriétés avec des valeurs appropriées. </a:t>
            </a:r>
            <a:endParaRPr lang="fr-FR" sz="3200" dirty="0" smtClean="0"/>
          </a:p>
          <a:p>
            <a:r>
              <a:rPr lang="fr-FR" sz="3200" dirty="0" smtClean="0"/>
              <a:t>Ajoutez </a:t>
            </a:r>
            <a:r>
              <a:rPr lang="fr-FR" sz="3200" dirty="0"/>
              <a:t>une méthode "</a:t>
            </a:r>
            <a:r>
              <a:rPr lang="fr-FR" sz="3200" dirty="0" err="1"/>
              <a:t>sePresenter</a:t>
            </a:r>
            <a:r>
              <a:rPr lang="fr-FR" sz="3200" dirty="0"/>
              <a:t>" à cet objet qui affiche une phrase de présentation de la </a:t>
            </a:r>
            <a:r>
              <a:rPr lang="fr-FR" sz="3200" dirty="0" smtClean="0"/>
              <a:t>forme :</a:t>
            </a:r>
          </a:p>
          <a:p>
            <a:r>
              <a:rPr lang="fr-FR" sz="3200" dirty="0" smtClean="0"/>
              <a:t> </a:t>
            </a:r>
            <a:r>
              <a:rPr lang="fr-FR" sz="3200" dirty="0"/>
              <a:t>"Bonjour, je m'appelle [nom] et j'ai [</a:t>
            </a:r>
            <a:r>
              <a:rPr lang="fr-FR" sz="3200" dirty="0" err="1"/>
              <a:t>age</a:t>
            </a:r>
            <a:r>
              <a:rPr lang="fr-FR" sz="3200" dirty="0"/>
              <a:t>] ans. Je vis à [ville]."</a:t>
            </a:r>
          </a:p>
          <a:p>
            <a:pPr>
              <a:lnSpc>
                <a:spcPct val="100000"/>
              </a:lnSpc>
            </a:pPr>
            <a:endParaRPr sz="187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15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77"/>
            <a:ext cx="19000806" cy="1068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504756" y="10374522"/>
            <a:ext cx="239609" cy="260934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1559" spc="-16" dirty="0">
                <a:solidFill>
                  <a:srgbClr val="AEABAB"/>
                </a:solidFill>
                <a:latin typeface="Calibri"/>
                <a:cs typeface="Calibri"/>
              </a:rPr>
              <a:t>95</a:t>
            </a:r>
            <a:endParaRPr sz="1559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3041" y="10379750"/>
            <a:ext cx="3098085" cy="260934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559" spc="-5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559" spc="-23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spc="-8" dirty="0">
                <a:solidFill>
                  <a:srgbClr val="AEABAB"/>
                </a:solidFill>
                <a:latin typeface="Calibri"/>
                <a:cs typeface="Calibri"/>
              </a:rPr>
              <a:t>Tout</a:t>
            </a:r>
            <a:r>
              <a:rPr sz="1559" spc="-23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559" spc="-62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réservé</a:t>
            </a:r>
            <a:r>
              <a:rPr sz="1559" spc="-5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559" spc="-23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559" dirty="0">
                <a:solidFill>
                  <a:srgbClr val="AEABAB"/>
                </a:solidFill>
                <a:latin typeface="Calibri"/>
                <a:cs typeface="Calibri"/>
              </a:rPr>
              <a:t>OFPPT</a:t>
            </a:r>
            <a:endParaRPr sz="1559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4753" y="2296585"/>
            <a:ext cx="18184552" cy="8042748"/>
            <a:chOff x="0" y="1456753"/>
            <a:chExt cx="11662410" cy="5158105"/>
          </a:xfrm>
        </p:grpSpPr>
        <p:sp>
          <p:nvSpPr>
            <p:cNvPr id="6" name="object 6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7" name="object 7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7706" y="8087262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1423" y="562191"/>
            <a:ext cx="1026557" cy="10170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89" y="747541"/>
            <a:ext cx="2019846" cy="65110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8898" y="668331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70" dirty="0">
                <a:solidFill>
                  <a:srgbClr val="FF7800"/>
                </a:solidFill>
              </a:rPr>
              <a:t> </a:t>
            </a:r>
            <a:r>
              <a:rPr sz="2495" spc="-31" dirty="0">
                <a:solidFill>
                  <a:srgbClr val="FF7800"/>
                </a:solidFill>
              </a:rPr>
              <a:t>d’objet</a:t>
            </a:r>
            <a:endParaRPr sz="2495"/>
          </a:p>
        </p:txBody>
      </p:sp>
      <p:sp>
        <p:nvSpPr>
          <p:cNvPr id="13" name="object 13"/>
          <p:cNvSpPr txBox="1"/>
          <p:nvPr/>
        </p:nvSpPr>
        <p:spPr>
          <a:xfrm>
            <a:off x="1656556" y="3512940"/>
            <a:ext cx="14705932" cy="4698302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lang="fr-FR" sz="4000" b="1" spc="-8" dirty="0" smtClean="0">
                <a:solidFill>
                  <a:srgbClr val="FF7800"/>
                </a:solidFill>
                <a:latin typeface="Calibri"/>
                <a:cs typeface="Calibri"/>
              </a:rPr>
              <a:t>Exercice : </a:t>
            </a:r>
          </a:p>
          <a:p>
            <a:pPr marL="19802">
              <a:spcBef>
                <a:spcPts val="164"/>
              </a:spcBef>
            </a:pPr>
            <a:endParaRPr lang="fr-FR" sz="2495" b="1" spc="-8" dirty="0">
              <a:solidFill>
                <a:srgbClr val="FF7800"/>
              </a:solidFill>
              <a:latin typeface="Calibri"/>
              <a:cs typeface="Calibri"/>
            </a:endParaRPr>
          </a:p>
          <a:p>
            <a:pPr marL="19802">
              <a:spcBef>
                <a:spcPts val="164"/>
              </a:spcBef>
            </a:pPr>
            <a:endParaRPr sz="2495" dirty="0">
              <a:latin typeface="Calibri"/>
              <a:cs typeface="Calibri"/>
            </a:endParaRPr>
          </a:p>
          <a:p>
            <a:r>
              <a:rPr lang="fr-FR" sz="3200" dirty="0"/>
              <a:t>Créez un objet "livre" qui a les propriétés suivantes : titre, auteur, </a:t>
            </a:r>
            <a:r>
              <a:rPr lang="fr-FR" sz="3200" dirty="0" err="1"/>
              <a:t>nombreDePages</a:t>
            </a:r>
            <a:r>
              <a:rPr lang="fr-FR" sz="3200" dirty="0"/>
              <a:t>, </a:t>
            </a:r>
            <a:r>
              <a:rPr lang="fr-FR" sz="3200" dirty="0" err="1"/>
              <a:t>annéeDePublication</a:t>
            </a:r>
            <a:r>
              <a:rPr lang="fr-FR" sz="3200" dirty="0"/>
              <a:t>. </a:t>
            </a:r>
            <a:endParaRPr lang="fr-FR" sz="3200" dirty="0" smtClean="0"/>
          </a:p>
          <a:p>
            <a:r>
              <a:rPr lang="fr-FR" sz="3200" dirty="0" smtClean="0"/>
              <a:t>Initialisez </a:t>
            </a:r>
            <a:r>
              <a:rPr lang="fr-FR" sz="3200" dirty="0"/>
              <a:t>ces propriétés avec des valeurs appropriées. </a:t>
            </a:r>
            <a:endParaRPr lang="fr-FR" sz="3200" dirty="0" smtClean="0"/>
          </a:p>
          <a:p>
            <a:r>
              <a:rPr lang="fr-FR" sz="3200" dirty="0" smtClean="0"/>
              <a:t>Ajoutez </a:t>
            </a:r>
            <a:r>
              <a:rPr lang="fr-FR" sz="3200" dirty="0"/>
              <a:t>une méthode "</a:t>
            </a:r>
            <a:r>
              <a:rPr lang="fr-FR" sz="3200" dirty="0" err="1"/>
              <a:t>descrire</a:t>
            </a:r>
            <a:r>
              <a:rPr lang="fr-FR" sz="3200" dirty="0"/>
              <a:t>" à cet objet qui affiche une phrase décrivant le livre de la forme "Le livre [titre] écrit par [auteur] a été publié en [</a:t>
            </a:r>
            <a:r>
              <a:rPr lang="fr-FR" sz="3200" dirty="0" err="1"/>
              <a:t>annéeDePublication</a:t>
            </a:r>
            <a:r>
              <a:rPr lang="fr-FR" sz="3200" dirty="0"/>
              <a:t>] et comporte [</a:t>
            </a:r>
            <a:r>
              <a:rPr lang="fr-FR" sz="3200" dirty="0" err="1"/>
              <a:t>nombreDePages</a:t>
            </a:r>
            <a:r>
              <a:rPr lang="fr-FR" sz="3200" dirty="0"/>
              <a:t>] pages."</a:t>
            </a:r>
          </a:p>
          <a:p>
            <a:pPr>
              <a:lnSpc>
                <a:spcPct val="100000"/>
              </a:lnSpc>
            </a:pPr>
            <a:endParaRPr sz="187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19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7" y="41219"/>
            <a:ext cx="19000806" cy="1068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54" y="2312627"/>
            <a:ext cx="18184552" cy="8042748"/>
            <a:chOff x="0" y="1456753"/>
            <a:chExt cx="11662410" cy="5158105"/>
          </a:xfrm>
        </p:grpSpPr>
        <p:sp>
          <p:nvSpPr>
            <p:cNvPr id="4" name="object 4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11119104" y="0"/>
                  </a:moveTo>
                  <a:lnTo>
                    <a:pt x="0" y="0"/>
                  </a:lnTo>
                  <a:lnTo>
                    <a:pt x="0" y="5148072"/>
                  </a:lnTo>
                  <a:lnTo>
                    <a:pt x="11119104" y="5148072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1516"/>
              <a:ext cx="11119485" cy="5148580"/>
            </a:xfrm>
            <a:custGeom>
              <a:avLst/>
              <a:gdLst/>
              <a:ahLst/>
              <a:cxnLst/>
              <a:rect l="l" t="t" r="r" b="b"/>
              <a:pathLst>
                <a:path w="11119485" h="5148580">
                  <a:moveTo>
                    <a:pt x="0" y="5148072"/>
                  </a:moveTo>
                  <a:lnTo>
                    <a:pt x="11119104" y="5148072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8072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7213" y="8103304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0930" y="578233"/>
            <a:ext cx="1026557" cy="1017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76796" y="763583"/>
            <a:ext cx="2019846" cy="6511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8405" y="684373"/>
            <a:ext cx="4105039" cy="894583"/>
          </a:xfrm>
          <a:prstGeom prst="rect">
            <a:avLst/>
          </a:prstGeom>
        </p:spPr>
        <p:txBody>
          <a:bodyPr vert="horz" wrap="square" lIns="0" tIns="17822" rIns="0" bIns="0" rtlCol="0">
            <a:spAutoFit/>
          </a:bodyPr>
          <a:lstStyle/>
          <a:p>
            <a:pPr marL="19802">
              <a:spcBef>
                <a:spcPts val="140"/>
              </a:spcBef>
            </a:pPr>
            <a:r>
              <a:rPr sz="3118" spc="-16" dirty="0">
                <a:solidFill>
                  <a:srgbClr val="FF7800"/>
                </a:solidFill>
              </a:rPr>
              <a:t>04</a:t>
            </a:r>
            <a:r>
              <a:rPr sz="3118" spc="-23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-</a:t>
            </a:r>
            <a:r>
              <a:rPr sz="3118" spc="-31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Manipuler</a:t>
            </a:r>
            <a:r>
              <a:rPr sz="3118" spc="-16" dirty="0">
                <a:solidFill>
                  <a:srgbClr val="FF7800"/>
                </a:solidFill>
              </a:rPr>
              <a:t> </a:t>
            </a:r>
            <a:r>
              <a:rPr sz="3118" spc="-8" dirty="0">
                <a:solidFill>
                  <a:srgbClr val="FF7800"/>
                </a:solidFill>
              </a:rPr>
              <a:t>les</a:t>
            </a:r>
            <a:r>
              <a:rPr sz="3118" spc="16" dirty="0">
                <a:solidFill>
                  <a:srgbClr val="FF7800"/>
                </a:solidFill>
              </a:rPr>
              <a:t> </a:t>
            </a:r>
            <a:r>
              <a:rPr sz="3118" spc="-16" dirty="0">
                <a:solidFill>
                  <a:srgbClr val="FF7800"/>
                </a:solidFill>
              </a:rPr>
              <a:t>objets</a:t>
            </a:r>
            <a:endParaRPr sz="3118"/>
          </a:p>
          <a:p>
            <a:pPr marL="19802">
              <a:spcBef>
                <a:spcPts val="55"/>
              </a:spcBef>
            </a:pPr>
            <a:r>
              <a:rPr sz="2495" spc="-8" dirty="0">
                <a:solidFill>
                  <a:srgbClr val="FF7800"/>
                </a:solidFill>
              </a:rPr>
              <a:t>Manipulation</a:t>
            </a:r>
            <a:r>
              <a:rPr sz="2495" spc="-55" dirty="0">
                <a:solidFill>
                  <a:srgbClr val="FF7800"/>
                </a:solidFill>
              </a:rPr>
              <a:t> </a:t>
            </a:r>
            <a:r>
              <a:rPr sz="2495" spc="8" dirty="0">
                <a:solidFill>
                  <a:srgbClr val="FF7800"/>
                </a:solidFill>
              </a:rPr>
              <a:t>des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dirty="0">
                <a:solidFill>
                  <a:srgbClr val="FF7800"/>
                </a:solidFill>
              </a:rPr>
              <a:t>objets</a:t>
            </a:r>
            <a:r>
              <a:rPr sz="2495" spc="-47" dirty="0">
                <a:solidFill>
                  <a:srgbClr val="FF7800"/>
                </a:solidFill>
              </a:rPr>
              <a:t> </a:t>
            </a:r>
            <a:r>
              <a:rPr sz="2495" spc="-23" dirty="0">
                <a:solidFill>
                  <a:srgbClr val="FF7800"/>
                </a:solidFill>
              </a:rPr>
              <a:t>natifs</a:t>
            </a:r>
            <a:endParaRPr sz="2495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962549" y="9704090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8474659" y="9700737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103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50563" y="2534116"/>
            <a:ext cx="7668483" cy="1343025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55" dirty="0">
                <a:solidFill>
                  <a:srgbClr val="FF7800"/>
                </a:solidFill>
                <a:latin typeface="Calibri"/>
                <a:cs typeface="Calibri"/>
              </a:rPr>
              <a:t>L’objet</a:t>
            </a:r>
            <a:r>
              <a:rPr sz="2495" b="1" spc="-23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String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(chaînes</a:t>
            </a:r>
            <a:r>
              <a:rPr sz="2495" b="1" spc="-47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95" b="1" spc="-8" dirty="0">
                <a:solidFill>
                  <a:srgbClr val="FF7800"/>
                </a:solidFill>
                <a:latin typeface="Calibri"/>
                <a:cs typeface="Calibri"/>
              </a:rPr>
              <a:t> caractères)</a:t>
            </a:r>
            <a:endParaRPr sz="2495">
              <a:latin typeface="Calibri"/>
              <a:cs typeface="Calibri"/>
            </a:endParaRPr>
          </a:p>
          <a:p>
            <a:pPr marL="19802" marR="7921">
              <a:lnSpc>
                <a:spcPct val="153500"/>
              </a:lnSpc>
              <a:spcBef>
                <a:spcPts val="437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L'objet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String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JavaScript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chaînes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caractères.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possède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nombreuses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0562" y="8201447"/>
            <a:ext cx="11998280" cy="903648"/>
          </a:xfrm>
          <a:prstGeom prst="rect">
            <a:avLst/>
          </a:prstGeom>
        </p:spPr>
        <p:txBody>
          <a:bodyPr vert="horz" wrap="square" lIns="0" tIns="172279" rIns="0" bIns="0" rtlCol="0">
            <a:spAutoFit/>
          </a:bodyPr>
          <a:lstStyle/>
          <a:p>
            <a:pPr marL="285146" indent="-266335">
              <a:spcBef>
                <a:spcPts val="1355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Chercher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dans une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Chaine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indexOf,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startsWith,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endsWith,</a:t>
            </a:r>
            <a:r>
              <a:rPr sz="1871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split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…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201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Transformer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chaine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: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Array.from()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transformer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chaîne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véritable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tableau.</a:t>
            </a:r>
            <a:endParaRPr sz="1871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/>
          </p:nvPr>
        </p:nvGraphicFramePr>
        <p:xfrm>
          <a:off x="2759864" y="4300294"/>
          <a:ext cx="13472569" cy="3367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8390"/>
                <a:gridCol w="10104179"/>
              </a:tblGrid>
              <a:tr h="56120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Méthode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000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7700"/>
                    </a:solidFill>
                  </a:tcPr>
                </a:tc>
              </a:tr>
              <a:tr h="561397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length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5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C'est un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entier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indique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taille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 chaîne</a:t>
                      </a:r>
                      <a:r>
                        <a:rPr sz="19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caractères.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5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61398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charAt()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6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Méthode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permet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d'accéder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un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caractère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isolé</a:t>
                      </a:r>
                      <a:r>
                        <a:rPr sz="19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6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6120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substring(x,y)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5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Méthode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partiel</a:t>
                      </a:r>
                      <a:r>
                        <a:rPr sz="19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situé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position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9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9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position</a:t>
                      </a:r>
                      <a:r>
                        <a:rPr sz="19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y-1.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5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61397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toLowerCase()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6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Transforme</a:t>
                      </a:r>
                      <a:r>
                        <a:rPr sz="19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toutes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les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lettres</a:t>
                      </a:r>
                      <a:r>
                        <a:rPr sz="19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minuscules.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6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  <a:tr h="561397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toUpperCase()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6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Transforme</a:t>
                      </a:r>
                      <a:r>
                        <a:rPr sz="19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toutes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lettres</a:t>
                      </a:r>
                      <a:r>
                        <a:rPr sz="19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9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Majuscules.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26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2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22901</TotalTime>
  <Words>7364</Words>
  <Application>Microsoft Office PowerPoint</Application>
  <PresentationFormat>Personnalisé</PresentationFormat>
  <Paragraphs>1250</Paragraphs>
  <Slides>60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60</vt:i4>
      </vt:variant>
    </vt:vector>
  </HeadingPairs>
  <TitlesOfParts>
    <vt:vector size="68" baseType="lpstr">
      <vt:lpstr>Arial</vt:lpstr>
      <vt:lpstr>Arial MT</vt:lpstr>
      <vt:lpstr>Calibri</vt:lpstr>
      <vt:lpstr>Cambria</vt:lpstr>
      <vt:lpstr>Consolas</vt:lpstr>
      <vt:lpstr>Times New Roman</vt:lpstr>
      <vt:lpstr>Wingdings</vt:lpstr>
      <vt:lpstr>Office Theme</vt:lpstr>
      <vt:lpstr>CHAPITRE 4</vt:lpstr>
      <vt:lpstr>CHAPITRE 4</vt:lpstr>
      <vt:lpstr>04 - Manipuler les objets Création d’objet</vt:lpstr>
      <vt:lpstr>04 - Manipuler les objets Création d’objet</vt:lpstr>
      <vt:lpstr>CHAPITRE 4</vt:lpstr>
      <vt:lpstr>04 - Manipuler les objets Manipulation d’objet</vt:lpstr>
      <vt:lpstr>04 - Manipuler les objets Manipulation d’objet</vt:lpstr>
      <vt:lpstr>04 - Manipuler les objets Manipulation d’objet</vt:lpstr>
      <vt:lpstr>04 - Manipuler les objets Manipulation des objets natifs</vt:lpstr>
      <vt:lpstr>04 - Manipuler les objets Manipulation des objets natifs</vt:lpstr>
      <vt:lpstr>04 - Manipuler les objets Manipulation des objets natifs</vt:lpstr>
      <vt:lpstr>04 - Manipuler les objets Manipulation des objets natifs</vt:lpstr>
      <vt:lpstr>04 - Manipuler les objets</vt:lpstr>
      <vt:lpstr>04 - Manipuler les objets</vt:lpstr>
      <vt:lpstr>04 - Manipuler les objets Manipulation des objets natifs</vt:lpstr>
      <vt:lpstr>04 - Manipuler les objets Manipulation des objets natifs</vt:lpstr>
      <vt:lpstr>04 - Manipuler les objets Manipulation des objets natifs</vt:lpstr>
      <vt:lpstr>04 - Manipuler les objets Manipulation des objets natifs</vt:lpstr>
      <vt:lpstr>CHAPITRE 4</vt:lpstr>
      <vt:lpstr>04 - Manipuler les objets Manipulation des objets natifs</vt:lpstr>
      <vt:lpstr>04 - Manipuler les objets Manipulation des objets natifs</vt:lpstr>
      <vt:lpstr>04 - Manipuler les objets Manipulation des objets natifs</vt:lpstr>
      <vt:lpstr>04 - Manipuler les objets Manipulation des objets natifs</vt:lpstr>
      <vt:lpstr>04 - Manipuler les objets Manipulation des objets natifs</vt:lpstr>
      <vt:lpstr>04 - Manipuler les objets Manipulation des objets natifs</vt:lpstr>
      <vt:lpstr>04 - Manipuler les objets Manipulation des objets natifs</vt:lpstr>
      <vt:lpstr>04 - Manipuler les objets Manipulation des objets natifs</vt:lpstr>
      <vt:lpstr>04 - Manipuler les objets Manipulation des objets natifs</vt:lpstr>
      <vt:lpstr>04 - Manipuler les objets Manipulation des objets natifs</vt:lpstr>
      <vt:lpstr>04 - Manipuler les objets Manipulation des objets natifs</vt:lpstr>
      <vt:lpstr>04 - Manipuler les objets Manipulation des objets natifs</vt:lpstr>
      <vt:lpstr>04 - Manipuler les objets Manipulation des objets natifs</vt:lpstr>
      <vt:lpstr>PARTIE 3</vt:lpstr>
      <vt:lpstr>CHAPITRE 1</vt:lpstr>
      <vt:lpstr>CHAPITRE 1</vt:lpstr>
      <vt:lpstr>01 - Comprendre l’arbre dom, les nœuds parents et enfants</vt:lpstr>
      <vt:lpstr>01 - Comprendre l’arbre dom, les nœuds parents et enfants</vt:lpstr>
      <vt:lpstr>CHAPITRE 1</vt:lpstr>
      <vt:lpstr>01 - Comprendre l’arbre dom, les nœuds parents et enfants</vt:lpstr>
      <vt:lpstr>01 - Comprendre l’arbre dom, les nœuds parents et enfants</vt:lpstr>
      <vt:lpstr>01 - Comprendre l’arbre dom, les nœuds parents et enfants</vt:lpstr>
      <vt:lpstr>01 - Comprendre l’arbre dom, les nœuds parents et enfants</vt:lpstr>
      <vt:lpstr>CHAPITRE 1</vt:lpstr>
      <vt:lpstr>01 - Comprendre l’arbre dom, les nœuds parents et enfants</vt:lpstr>
      <vt:lpstr>01 - Comprendre l’arbre dom, les nœuds parents et enfants</vt:lpstr>
      <vt:lpstr>01 - Comprendre l’arbre dom, les nœuds parents et enfants</vt:lpstr>
      <vt:lpstr>01 - Comprendre l’arbre dom, les nœuds parents et enfants</vt:lpstr>
      <vt:lpstr>01 - Comprendre l’arbre dom, les nœuds parents et enfants</vt:lpstr>
      <vt:lpstr>01 - Comprendre l’arbre dom, les nœuds parents et enfants</vt:lpstr>
      <vt:lpstr>01 - Comprendre l’arbre dom, les nœuds parents et enfants</vt:lpstr>
      <vt:lpstr>01 - Comprendre l’arbre dom, les nœuds parents et enfants</vt:lpstr>
      <vt:lpstr>01 - Comprendre l’arbre dom, les nœuds parents et enfants</vt:lpstr>
      <vt:lpstr>01 - Comprendre l’arbre dom, les nœuds parents et enfants</vt:lpstr>
      <vt:lpstr>01 - Comprendre l’arbre dom, les nœuds parents et enfants</vt:lpstr>
      <vt:lpstr>01 - Comprendre l’arbre dom, les nœuds parents et enfants</vt:lpstr>
      <vt:lpstr>01 - Comprendre l’arbre dom, les nœuds parents et enfants</vt:lpstr>
      <vt:lpstr>01 - Comprendre l’arbre dom, les nœuds parents et enfants</vt:lpstr>
      <vt:lpstr>01 - Comprendre l’arbre dom, les nœuds parents et enfants</vt:lpstr>
      <vt:lpstr>01 - Comprendre l’arbre dom, les nœuds parents et enfants</vt:lpstr>
      <vt:lpstr>01 - Comprendre l’arbre dom, les nœuds parents et enfants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Compte Microsoft</cp:lastModifiedBy>
  <cp:revision>17</cp:revision>
  <dcterms:created xsi:type="dcterms:W3CDTF">2022-12-12T08:30:01Z</dcterms:created>
  <dcterms:modified xsi:type="dcterms:W3CDTF">2023-01-19T16:15:04Z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2022-03-09T00:00:00Z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2022-12-12T00:00:00Z</vt:filetime>
  </property>
</Properties>
</file>