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8" r:id="rId7"/>
    <p:sldId id="297" r:id="rId8"/>
    <p:sldId id="274" r:id="rId9"/>
    <p:sldId id="276" r:id="rId10"/>
    <p:sldId id="278" r:id="rId11"/>
    <p:sldId id="283" r:id="rId12"/>
    <p:sldId id="296" r:id="rId13"/>
    <p:sldId id="285" r:id="rId14"/>
    <p:sldId id="298" r:id="rId15"/>
    <p:sldId id="299" r:id="rId16"/>
    <p:sldId id="300" r:id="rId17"/>
    <p:sldId id="301" r:id="rId18"/>
    <p:sldId id="302" r:id="rId1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2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9694" y="442302"/>
            <a:ext cx="6341745" cy="1041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85" y="234950"/>
            <a:ext cx="11182603" cy="1596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7032" y="3993012"/>
            <a:ext cx="1120266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hyperlink" Target="https://nlp.pixion.tech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09600" y="1104900"/>
            <a:ext cx="9220835" cy="108966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p>
            <a:pPr marL="85407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chemeClr val="accent5">
                    <a:lumMod val="75000"/>
                  </a:schemeClr>
                </a:solidFill>
              </a:rPr>
              <a:t>Customer Churn Prediction</a:t>
            </a:r>
            <a:r>
              <a:rPr sz="4400" b="1" dirty="0"/>
              <a:t> </a:t>
            </a:r>
            <a:r>
              <a:rPr lang="en-US" sz="4400" b="1" dirty="0"/>
              <a:t>           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2895600" y="1790700"/>
            <a:ext cx="6422390" cy="904875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ym typeface="+mn-ea"/>
              </a:rPr>
              <a:t>using </a:t>
            </a:r>
            <a:r>
              <a:rPr sz="32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Machine Learning</a:t>
            </a:r>
            <a:endParaRPr sz="3200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pic>
        <p:nvPicPr>
          <p:cNvPr id="3" name="object 3" descr="/home/techno/Pictures/output.pngoutpu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81200" y="1181100"/>
            <a:ext cx="13616305" cy="73933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5" y="234950"/>
            <a:ext cx="11182603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170">
              <a:lnSpc>
                <a:spcPct val="100000"/>
              </a:lnSpc>
              <a:spcBef>
                <a:spcPts val="100"/>
              </a:spcBef>
            </a:pPr>
            <a:r>
              <a:rPr dirty="0"/>
              <a:t>📊 Model Performance</a:t>
            </a:r>
            <a:br>
              <a:rPr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Flask Web App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pic>
        <p:nvPicPr>
          <p:cNvPr id="5" name="object 5" descr="/home/techno/Pictures/Screenshots/screenshot.pngscreensho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0" y="1714500"/>
            <a:ext cx="13371830" cy="6864985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Real Business Value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Why does this matter?</a:t>
            </a:r>
            <a:endParaRPr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1045190" cy="255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Companies can identify high-risk customers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Take action early: offers, discounts, support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Reduce churn = Increase revenue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What’s Next</a:t>
            </a:r>
            <a:r>
              <a:rPr lang="en-US" altLang=""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..?</a:t>
            </a:r>
            <a:endParaRPr lang="en-US" altLang=""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🔮 Future Enhancements</a:t>
            </a:r>
            <a:endParaRPr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2800330" cy="356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Add more advanced models (e.g., XGBoost, LSTM)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Integrate sentiment analysis of support chats</a:t>
            </a:r>
            <a:r>
              <a:rPr lang="en-US" altLang="" sz="2800" b="1" dirty="0">
                <a:latin typeface="Trebuchet MS" panose="020B0603020202020204"/>
                <a:cs typeface="Trebuchet MS" panose="020B0603020202020204"/>
              </a:rPr>
              <a:t> like this project i have worked on </a:t>
            </a:r>
            <a:r>
              <a:rPr lang="en-US" altLang="" sz="2800" b="1" dirty="0">
                <a:latin typeface="Trebuchet MS" panose="020B0603020202020204"/>
                <a:cs typeface="Trebuchet MS" panose="020B0603020202020204"/>
                <a:hlinkClick r:id="rId3" tooltip="" action="ppaction://hlinkfile"/>
              </a:rPr>
              <a:t>https://nlp.pixion.tech/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Connect to live CRM data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6096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12058015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Thank You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chemeClr val="tx2">
                    <a:lumMod val="40000"/>
                    <a:lumOff val="60000"/>
                  </a:schemeClr>
                </a:solidFill>
                <a:latin typeface="Trebuchet MS" panose="020B0603020202020204"/>
                <a:cs typeface="Trebuchet MS" panose="020B0603020202020204"/>
              </a:rPr>
              <a:t>Microsoft Learn Student Ambassadors</a:t>
            </a:r>
            <a:endParaRPr sz="5400" spc="-90" dirty="0">
              <a:solidFill>
                <a:schemeClr val="tx2">
                  <a:lumMod val="40000"/>
                  <a:lumOff val="60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0" y="190500"/>
            <a:ext cx="8021955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5">
                    <a:lumMod val="75000"/>
                  </a:schemeClr>
                </a:solidFill>
              </a:rPr>
              <a:t> What’s the Problem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..</a:t>
            </a:r>
            <a:r>
              <a:rPr lang="en-US" altLang="en-US" b="1">
                <a:solidFill>
                  <a:schemeClr val="tx2"/>
                </a:solidFill>
                <a:sym typeface="+mn-ea"/>
              </a:rPr>
              <a:t>?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2324100"/>
            <a:ext cx="58445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2455"/>
              </a:spcBef>
            </a:pPr>
            <a:r>
              <a:rPr lang="en-US" altLang="" sz="4000" b="1">
                <a:solidFill>
                  <a:schemeClr val="tx2"/>
                </a:solidFill>
                <a:latin typeface="Trebuchet MS" panose="020B0603020202020204"/>
                <a:cs typeface="Trebuchet MS" panose="020B0603020202020204"/>
              </a:rPr>
              <a:t>What is Customer Churn?</a:t>
            </a:r>
            <a:endParaRPr lang="en-US" altLang="" sz="4000" b="1">
              <a:solidFill>
                <a:schemeClr val="tx2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533400" y="3390900"/>
            <a:ext cx="162693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Churn happens when customers stop doing business with a company.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33400" y="5372100"/>
            <a:ext cx="16269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High churn = revenue loss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609600" y="6591300"/>
            <a:ext cx="1626933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Goal: Predict and prevent churn using data and ML!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  <a:p>
            <a:pPr marL="42545">
              <a:lnSpc>
                <a:spcPct val="100000"/>
              </a:lnSpc>
              <a:spcBef>
                <a:spcPts val="100"/>
              </a:spcBef>
            </a:pP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4870" y="5109210"/>
            <a:ext cx="67100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Dataset Overview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1207770" y="2123440"/>
          <a:ext cx="15872460" cy="671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230"/>
                <a:gridCol w="7936230"/>
              </a:tblGrid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 b="1"/>
                        <a:t>Column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 b="1"/>
                        <a:t>Description</a:t>
                      </a:r>
                      <a:endParaRPr lang="en-US" sz="4000" b="1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b="1"/>
                        <a:t>gender</a:t>
                      </a:r>
                      <a:endParaRPr lang="en-US" sz="3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Male / Female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SeniorCitizen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1 = Yes, 0 = No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Partner, Dependents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Whether the customer has a partner or dependents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tenure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Number of months with the company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InternetService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DSL / Fiber optic / No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Contract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Contract type: Monthly / 1yr / 2yr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PaymentMethod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Electronic check, Bank transfer, etc.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TotalCharges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Total charges over time (float stored as string)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Churn (Target)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Yes = Customer left, No = Stayed</a:t>
                      </a:r>
                      <a:endParaRPr lang="en-US" sz="2800" b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0" y="90170"/>
            <a:ext cx="2159635" cy="18834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52800" y="495300"/>
            <a:ext cx="109893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solidFill>
                  <a:schemeClr val="tx2"/>
                </a:solidFill>
              </a:rPr>
              <a:t> Understanding the Features Used in Modeling</a:t>
            </a:r>
            <a:endParaRPr lang="en-US" sz="4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102374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Data Engineering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6745" y="2667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</a:rPr>
              <a:t>Data Engineering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199" y="3162170"/>
            <a:ext cx="16192500" cy="40201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Preprocessing Steps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Handled missing/invalid values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Applied Label Encoding to categorical features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Created derived features like: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AvgChargesPerMonth = TotalCharges / Tenure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74930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Modeling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Two models tested:</a:t>
            </a:r>
            <a:endParaRPr b="1" spc="-35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1045190" cy="358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Logistic Regression (baseline)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Random Forest Classifier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Used Scikit-learn with cross-validation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Evaluated on Accuracy &amp; F1-Score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709" y="64390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45681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Results Visualization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Presentation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SimSun</vt:lpstr>
      <vt:lpstr>Wingdings</vt:lpstr>
      <vt:lpstr>Trebuchet MS</vt:lpstr>
      <vt:lpstr>Times New Roman</vt:lpstr>
      <vt:lpstr>Microsoft YaHei</vt:lpstr>
      <vt:lpstr>Droid Sans Fallback</vt:lpstr>
      <vt:lpstr>Arial Unicode MS</vt:lpstr>
      <vt:lpstr>Calibri</vt:lpstr>
      <vt:lpstr>Lucida Sans Unicode</vt:lpstr>
      <vt:lpstr>PakType Naskh Basic</vt:lpstr>
      <vt:lpstr>Arial Black</vt:lpstr>
      <vt:lpstr>Source Code Pro Light</vt:lpstr>
      <vt:lpstr>TeX Gyre Adventor</vt:lpstr>
      <vt:lpstr>URW Bookman</vt:lpstr>
      <vt:lpstr>URW Gothic</vt:lpstr>
      <vt:lpstr>Z003</vt:lpstr>
      <vt:lpstr>Webdings</vt:lpstr>
      <vt:lpstr>OpenSymbol</vt:lpstr>
      <vt:lpstr>FreeSerif</vt:lpstr>
      <vt:lpstr>Symbola</vt:lpstr>
      <vt:lpstr>Office Theme</vt:lpstr>
      <vt:lpstr>Customer Churn Prediction            </vt:lpstr>
      <vt:lpstr>Today’s Speakers</vt:lpstr>
      <vt:lpstr>What is MLSA?</vt:lpstr>
      <vt:lpstr>What is MLSA?</vt:lpstr>
      <vt:lpstr>Getting Started with Microsoft Learn</vt:lpstr>
      <vt:lpstr>What is MLSA?</vt:lpstr>
      <vt:lpstr>What is Student Activities?</vt:lpstr>
      <vt:lpstr>Key Factors for Success</vt:lpstr>
      <vt:lpstr>MSC – KSU Club</vt:lpstr>
      <vt:lpstr>Club in Numbers (Country Residence)</vt:lpstr>
      <vt:lpstr>PowerPoint 演示文稿</vt:lpstr>
      <vt:lpstr>Work Environment</vt:lpstr>
      <vt:lpstr>PowerPoint 演示文稿</vt:lpstr>
      <vt:lpstr>Two models tested:</vt:lpstr>
      <vt:lpstr>PowerPoint 演示文稿</vt:lpstr>
      <vt:lpstr>Why does this matter?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           </dc:title>
  <dc:creator>Zyad Hossam</dc:creator>
  <cp:keywords>DAGk_NOEi58,BAGXsNuR-_A,0</cp:keywords>
  <cp:lastModifiedBy>techno</cp:lastModifiedBy>
  <cp:revision>2</cp:revision>
  <dcterms:created xsi:type="dcterms:W3CDTF">2025-05-15T16:30:13Z</dcterms:created>
  <dcterms:modified xsi:type="dcterms:W3CDTF">2025-05-15T16:30:13Z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2025-04-18T02:00:00Z</vt:filetime>
  </property>
  <property fmtid="{D5CDD505-2E9C-101B-9397-08002B2CF9AE}" pid="3" name="Creator">
    <vt:lpwstr>Canva</vt:lpwstr>
  </property>
  <property fmtid="{D5CDD505-2E9C-101B-9397-08002B2CF9AE}" pid="4" name="LastSaved">
    <vt:filetime>2025-05-15T02:00:00Z</vt:filetime>
  </property>
  <property fmtid="{D5CDD505-2E9C-101B-9397-08002B2CF9AE}" pid="5" name="Producer">
    <vt:lpwstr>Canva</vt:lpwstr>
  </property>
  <property fmtid="{D5CDD505-2E9C-101B-9397-08002B2CF9AE}" pid="6" name="ICV">
    <vt:lpwstr/>
  </property>
  <property fmtid="{D5CDD505-2E9C-101B-9397-08002B2CF9AE}" pid="7" name="KSOProductBuildVer">
    <vt:lpwstr>1033-11.1.0.11719</vt:lpwstr>
  </property>
</Properties>
</file>