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62" r:id="rId6"/>
    <p:sldId id="268" r:id="rId7"/>
    <p:sldId id="297" r:id="rId8"/>
    <p:sldId id="274" r:id="rId9"/>
    <p:sldId id="276" r:id="rId10"/>
    <p:sldId id="278" r:id="rId11"/>
    <p:sldId id="283" r:id="rId12"/>
    <p:sldId id="296" r:id="rId13"/>
    <p:sldId id="285" r:id="rId14"/>
    <p:sldId id="298" r:id="rId15"/>
    <p:sldId id="299" r:id="rId16"/>
    <p:sldId id="300" r:id="rId17"/>
    <p:sldId id="301" r:id="rId18"/>
    <p:sldId id="302" r:id="rId1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32"/>
        <p:guide pos="21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9694" y="442302"/>
            <a:ext cx="6341745" cy="10410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85" y="234950"/>
            <a:ext cx="11182603" cy="1596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7032" y="3993012"/>
            <a:ext cx="11202669" cy="385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hyperlink" Target="https://nlp.pixion.tech/" TargetMode="Externa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609600" y="1104900"/>
            <a:ext cx="9220835" cy="108966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p>
            <a:pPr marL="854075">
              <a:lnSpc>
                <a:spcPct val="100000"/>
              </a:lnSpc>
              <a:spcBef>
                <a:spcPts val="100"/>
              </a:spcBef>
            </a:pPr>
            <a:r>
              <a:rPr sz="4400" b="1" dirty="0">
                <a:solidFill>
                  <a:schemeClr val="accent5">
                    <a:lumMod val="75000"/>
                  </a:schemeClr>
                </a:solidFill>
              </a:rPr>
              <a:t>Customer Churn Prediction</a:t>
            </a:r>
            <a:r>
              <a:rPr sz="4400" b="1" dirty="0"/>
              <a:t> </a:t>
            </a:r>
            <a:r>
              <a:rPr lang="en-US" sz="4400" b="1" dirty="0"/>
              <a:t>           </a:t>
            </a:r>
            <a:endParaRPr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object 3"/>
          <p:cNvSpPr txBox="1">
            <a:spLocks noGrp="1"/>
          </p:cNvSpPr>
          <p:nvPr/>
        </p:nvSpPr>
        <p:spPr>
          <a:xfrm>
            <a:off x="2895600" y="1790700"/>
            <a:ext cx="6422390" cy="904875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ym typeface="+mn-ea"/>
              </a:rPr>
              <a:t>using </a:t>
            </a:r>
            <a:r>
              <a:rPr sz="3200" b="1" dirty="0">
                <a:solidFill>
                  <a:schemeClr val="tx2">
                    <a:lumMod val="60000"/>
                    <a:lumOff val="40000"/>
                  </a:schemeClr>
                </a:solidFill>
                <a:sym typeface="+mn-ea"/>
              </a:rPr>
              <a:t>Machine Learning</a:t>
            </a:r>
            <a:endParaRPr sz="3200" b="1" dirty="0">
              <a:solidFill>
                <a:schemeClr val="tx2">
                  <a:lumMod val="60000"/>
                  <a:lumOff val="40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pic>
        <p:nvPicPr>
          <p:cNvPr id="3" name="object 3" descr="/home/techno/Pictures/output.pngoutpu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81200" y="1181100"/>
            <a:ext cx="13616305" cy="73933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685" y="234950"/>
            <a:ext cx="11182603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170">
              <a:lnSpc>
                <a:spcPct val="100000"/>
              </a:lnSpc>
              <a:spcBef>
                <a:spcPts val="100"/>
              </a:spcBef>
            </a:pPr>
            <a:r>
              <a:rPr dirty="0"/>
              <a:t>📊 Model Performance</a:t>
            </a:r>
            <a:br>
              <a:rPr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511175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Flask Web App</a:t>
            </a:r>
            <a:endParaRPr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pic>
        <p:nvPicPr>
          <p:cNvPr id="5" name="object 5" descr="/home/techno/Pictures/Screenshots/screenshot.pngscreenshot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86000" y="1714500"/>
            <a:ext cx="13371830" cy="6864985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511175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Real Business Value</a:t>
            </a:r>
            <a:endParaRPr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1143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  <a:sym typeface="+mn-ea"/>
              </a:rPr>
              <a:t>Why does this matter?</a:t>
            </a:r>
            <a:endParaRPr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3349164"/>
            <a:ext cx="228600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3238500"/>
            <a:ext cx="11045190" cy="2557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Companies can identify high-risk customers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Take action early: offers, discounts, support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Reduce churn = Increase revenue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4381674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5448474"/>
            <a:ext cx="228600" cy="228599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511175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What’s Next</a:t>
            </a:r>
            <a:r>
              <a:rPr lang="en-US" altLang="en-US"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..?</a:t>
            </a:r>
            <a:endParaRPr lang="en-US" altLang="en-US"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1143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  <a:sym typeface="+mn-ea"/>
              </a:rPr>
              <a:t>🔮 Future Enhancements</a:t>
            </a:r>
            <a:endParaRPr b="1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3349164"/>
            <a:ext cx="228600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3238500"/>
            <a:ext cx="12800330" cy="3569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Add more advanced models (e.g., XGBoost, LSTM)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Integrate sentiment analysis of support chats</a:t>
            </a:r>
            <a:r>
              <a:rPr lang="en-US" altLang="en-US" sz="2800" b="1" dirty="0">
                <a:latin typeface="Trebuchet MS" panose="020B0603020202020204"/>
                <a:cs typeface="Trebuchet MS" panose="020B0603020202020204"/>
              </a:rPr>
              <a:t> like this project i have worked on </a:t>
            </a:r>
            <a:r>
              <a:rPr lang="en-US" altLang="en-US" sz="2800" b="1" dirty="0">
                <a:latin typeface="Trebuchet MS" panose="020B0603020202020204"/>
                <a:cs typeface="Trebuchet MS" panose="020B0603020202020204"/>
                <a:hlinkClick r:id="rId3" action="ppaction://hlinkfile"/>
              </a:rPr>
              <a:t>https://nlp.pixion.tech/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Connect to live CRM data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4381674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5448474"/>
            <a:ext cx="228600" cy="228599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6200" y="6096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64870" y="5109210"/>
            <a:ext cx="12058015" cy="168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Thank You</a:t>
            </a:r>
            <a:endParaRPr sz="5400" spc="-90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90" dirty="0">
                <a:solidFill>
                  <a:schemeClr val="tx2">
                    <a:lumMod val="40000"/>
                    <a:lumOff val="60000"/>
                  </a:schemeClr>
                </a:solidFill>
                <a:latin typeface="Trebuchet MS" panose="020B0603020202020204"/>
                <a:cs typeface="Trebuchet MS" panose="020B0603020202020204"/>
              </a:rPr>
              <a:t>Microsoft Learn Student </a:t>
            </a:r>
            <a:r>
              <a:rPr lang="en-US" altLang="" sz="5400" spc="-90" dirty="0">
                <a:solidFill>
                  <a:schemeClr val="tx2">
                    <a:lumMod val="40000"/>
                    <a:lumOff val="60000"/>
                  </a:schemeClr>
                </a:solidFill>
                <a:latin typeface="Trebuchet MS" panose="020B0603020202020204"/>
                <a:cs typeface="Trebuchet MS" panose="020B0603020202020204"/>
              </a:rPr>
              <a:t>	Club</a:t>
            </a:r>
            <a:endParaRPr lang="en-US" altLang="" sz="5400" spc="-90" dirty="0">
              <a:solidFill>
                <a:schemeClr val="tx2">
                  <a:lumMod val="40000"/>
                  <a:lumOff val="60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000" y="190500"/>
            <a:ext cx="8021955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5">
                    <a:lumMod val="75000"/>
                  </a:schemeClr>
                </a:solidFill>
              </a:rPr>
              <a:t> What’s the Problem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..</a:t>
            </a:r>
            <a:r>
              <a:rPr lang="en-US" altLang="en-US" b="1">
                <a:solidFill>
                  <a:schemeClr val="tx2"/>
                </a:solidFill>
                <a:sym typeface="+mn-ea"/>
              </a:rPr>
              <a:t>?</a:t>
            </a:r>
            <a:endParaRPr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2324100"/>
            <a:ext cx="58445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 algn="ctr">
              <a:lnSpc>
                <a:spcPct val="100000"/>
              </a:lnSpc>
              <a:spcBef>
                <a:spcPts val="2455"/>
              </a:spcBef>
            </a:pPr>
            <a:r>
              <a:rPr lang="en-US" altLang="en-US" sz="4000" b="1">
                <a:solidFill>
                  <a:schemeClr val="tx2"/>
                </a:solidFill>
                <a:latin typeface="Trebuchet MS" panose="020B0603020202020204"/>
                <a:cs typeface="Trebuchet MS" panose="020B0603020202020204"/>
              </a:rPr>
              <a:t>What is Customer Churn?</a:t>
            </a:r>
            <a:endParaRPr lang="en-US" altLang="en-US" sz="4000" b="1">
              <a:solidFill>
                <a:schemeClr val="tx2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8"/>
          <p:cNvSpPr txBox="1"/>
          <p:nvPr/>
        </p:nvSpPr>
        <p:spPr>
          <a:xfrm>
            <a:off x="533400" y="3390900"/>
            <a:ext cx="162693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rebuchet MS" panose="020B0603020202020204"/>
                <a:cs typeface="Trebuchet MS" panose="020B0603020202020204"/>
              </a:rPr>
              <a:t>Churn happens when customers stop doing business with a company.</a:t>
            </a:r>
            <a:endParaRPr sz="4400" b="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33400" y="5372100"/>
            <a:ext cx="162693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rebuchet MS" panose="020B0603020202020204"/>
                <a:cs typeface="Trebuchet MS" panose="020B0603020202020204"/>
              </a:rPr>
              <a:t>High churn = revenue loss</a:t>
            </a:r>
            <a:endParaRPr sz="4400" b="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609600" y="6591300"/>
            <a:ext cx="16269335" cy="1379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Trebuchet MS" panose="020B0603020202020204"/>
                <a:cs typeface="Trebuchet MS" panose="020B0603020202020204"/>
              </a:rPr>
              <a:t>Goal: Predict and prevent churn using data and ML!</a:t>
            </a:r>
            <a:endParaRPr sz="4400" b="0" dirty="0">
              <a:latin typeface="Trebuchet MS" panose="020B0603020202020204"/>
              <a:cs typeface="Trebuchet MS" panose="020B0603020202020204"/>
            </a:endParaRPr>
          </a:p>
          <a:p>
            <a:pPr marL="42545">
              <a:lnSpc>
                <a:spcPct val="100000"/>
              </a:lnSpc>
              <a:spcBef>
                <a:spcPts val="100"/>
              </a:spcBef>
            </a:pPr>
            <a:endParaRPr sz="4400" b="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4870" y="5109210"/>
            <a:ext cx="671004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Dataset Overview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/>
        </p:nvGraphicFramePr>
        <p:xfrm>
          <a:off x="1207770" y="2123440"/>
          <a:ext cx="15872460" cy="6741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6230"/>
                <a:gridCol w="7936230"/>
              </a:tblGrid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 b="1"/>
                        <a:t>Column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4000" b="1"/>
                        <a:t>Description</a:t>
                      </a:r>
                      <a:endParaRPr lang="en-US" sz="4000" b="1"/>
                    </a:p>
                  </a:txBody>
                  <a:tcPr/>
                </a:tc>
              </a:tr>
              <a:tr h="7010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3600" b="1"/>
                        <a:t>gender</a:t>
                      </a:r>
                      <a:endParaRPr lang="en-US" sz="36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Male / Female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SeniorCitizen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1 = Yes, 0 = No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Partner, Dependents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Whether the customer has a partner or dependents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tenure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Number of months with the company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InternetService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DSL / Fiber optic / No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Contract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Contract type: Monthly / 1yr / 2yr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PaymentMethod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Electronic check, Bank transfer, etc.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TotalCharges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Total charges over time (float stored as string)</a:t>
                      </a:r>
                      <a:endParaRPr lang="en-US" sz="2800" b="1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Churn (Target)	</a:t>
                      </a:r>
                      <a:endParaRPr lang="en-US" sz="28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 b="1"/>
                        <a:t>Yes = Customer left, No = Stayed</a:t>
                      </a:r>
                      <a:endParaRPr lang="en-US" sz="2800" b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2400" y="90170"/>
            <a:ext cx="2159635" cy="18834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52800" y="495300"/>
            <a:ext cx="1098931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sz="4000" b="1">
                <a:solidFill>
                  <a:schemeClr val="tx2"/>
                </a:solidFill>
              </a:rPr>
              <a:t> Understanding the Features Used in Modeling</a:t>
            </a:r>
            <a:endParaRPr lang="en-US" sz="4000" b="1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123" y="5109463"/>
            <a:ext cx="1023747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Data Engineering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6745" y="2667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</a:rPr>
              <a:t>Data Engineering</a:t>
            </a:r>
            <a:endParaRPr b="1" dirty="0">
              <a:solidFill>
                <a:schemeClr val="tx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199" y="3162170"/>
            <a:ext cx="16192500" cy="402018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Preprocessing Steps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Handled missing/invalid values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Applied Label Encoding to categorical features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Created derived features like: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AvgChargesPerMonth = TotalCharges / Tenure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5030"/>
              </a:lnSpc>
              <a:spcBef>
                <a:spcPts val="1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123" y="5109463"/>
            <a:ext cx="7493000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Modeling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9026087"/>
            <a:ext cx="18287997" cy="39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545" y="114300"/>
            <a:ext cx="11182603" cy="1243330"/>
          </a:xfrm>
          <a:prstGeom prst="rect">
            <a:avLst/>
          </a:prstGeom>
        </p:spPr>
        <p:txBody>
          <a:bodyPr vert="horz" wrap="square" lIns="0" tIns="412750" rIns="0" bIns="0" rtlCol="0">
            <a:spAutoFit/>
          </a:bodyPr>
          <a:lstStyle/>
          <a:p>
            <a:pPr marL="854075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/>
                </a:solidFill>
                <a:sym typeface="+mn-ea"/>
              </a:rPr>
              <a:t>Two models tested:</a:t>
            </a:r>
            <a:endParaRPr b="1" spc="-35" dirty="0">
              <a:solidFill>
                <a:schemeClr val="tx2"/>
              </a:solidFill>
              <a:sym typeface="+mn-e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3349164"/>
            <a:ext cx="228600" cy="2285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7800" y="3238500"/>
            <a:ext cx="11045190" cy="358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Logistic Regression (baseline)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Random Forest Classifier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Used Scikit-learn with cross-validation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endParaRPr sz="2800" b="1" dirty="0">
              <a:latin typeface="Trebuchet MS" panose="020B0603020202020204"/>
              <a:cs typeface="Trebuchet MS" panose="020B0603020202020204"/>
            </a:endParaRPr>
          </a:p>
          <a:p>
            <a:pPr marL="12700" marR="2743835">
              <a:lnSpc>
                <a:spcPct val="116000"/>
              </a:lnSpc>
              <a:spcBef>
                <a:spcPts val="95"/>
              </a:spcBef>
            </a:pPr>
            <a:r>
              <a:rPr sz="2800" b="1" dirty="0">
                <a:latin typeface="Trebuchet MS" panose="020B0603020202020204"/>
                <a:cs typeface="Trebuchet MS" panose="020B0603020202020204"/>
              </a:rPr>
              <a:t>Evaluated on Accuracy &amp; F1-Score</a:t>
            </a:r>
            <a:endParaRPr sz="2800" b="1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4381674"/>
            <a:ext cx="228600" cy="2285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509" y="5448474"/>
            <a:ext cx="228600" cy="228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709" y="6439074"/>
            <a:ext cx="228600" cy="228599"/>
          </a:xfrm>
          <a:prstGeom prst="rect">
            <a:avLst/>
          </a:prstGeom>
        </p:spPr>
      </p:pic>
      <p:pic>
        <p:nvPicPr>
          <p:cNvPr id="15" name="Picture 14" descr="TMP-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54635"/>
            <a:ext cx="2133600" cy="1678305"/>
          </a:xfrm>
          <a:prstGeom prst="rect">
            <a:avLst/>
          </a:prstGeom>
        </p:spPr>
      </p:pic>
      <p:pic>
        <p:nvPicPr>
          <p:cNvPr id="14" name="Picture 13" descr="mlsa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600" y="266700"/>
            <a:ext cx="2159635" cy="1883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044253"/>
              <a:ext cx="18287999" cy="9242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123" y="5109463"/>
            <a:ext cx="4568190" cy="1674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</a:rPr>
              <a:t>Results Visualization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8D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1526</Words>
  <Application>WPS Presentation</Application>
  <PresentationFormat>On-screen Show 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Times New Roman</vt:lpstr>
      <vt:lpstr>Microsoft YaHei</vt:lpstr>
      <vt:lpstr>Droid Sans Fallback</vt:lpstr>
      <vt:lpstr>Arial Unicode MS</vt:lpstr>
      <vt:lpstr>Calibri</vt:lpstr>
      <vt:lpstr>Noto Sans Symbols 2</vt:lpstr>
      <vt:lpstr>Symbola</vt:lpstr>
      <vt:lpstr>Office Theme</vt:lpstr>
      <vt:lpstr>Customer Churn Prediction            </vt:lpstr>
      <vt:lpstr> What’s the Problem..?</vt:lpstr>
      <vt:lpstr>Dataset Overview</vt:lpstr>
      <vt:lpstr>PowerPoint 演示文稿</vt:lpstr>
      <vt:lpstr>Data Engineering</vt:lpstr>
      <vt:lpstr>Data Engineering</vt:lpstr>
      <vt:lpstr>Modeling</vt:lpstr>
      <vt:lpstr>Two models tested:</vt:lpstr>
      <vt:lpstr>Results Visualization</vt:lpstr>
      <vt:lpstr>📊 Model Performance </vt:lpstr>
      <vt:lpstr>PowerPoint 演示文稿</vt:lpstr>
      <vt:lpstr>PowerPoint 演示文稿</vt:lpstr>
      <vt:lpstr>PowerPoint 演示文稿</vt:lpstr>
      <vt:lpstr>Why does this matter?</vt:lpstr>
      <vt:lpstr>PowerPoint 演示文稿</vt:lpstr>
      <vt:lpstr>🔮 Future Enhancements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           </dc:title>
  <dc:creator>Zyad Hossam</dc:creator>
  <cp:keywords>DAGk_NOEi58,BAGXsNuR-_A,0</cp:keywords>
  <cp:lastModifiedBy>techno</cp:lastModifiedBy>
  <cp:revision>2</cp:revision>
  <dcterms:created xsi:type="dcterms:W3CDTF">2025-05-15T20:52:14Z</dcterms:created>
  <dcterms:modified xsi:type="dcterms:W3CDTF">2025-05-15T20:52:14Z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2025-04-18T04:00:00Z</vt:filetime>
  </property>
  <property fmtid="{D5CDD505-2E9C-101B-9397-08002B2CF9AE}" pid="3" name="Creator">
    <vt:lpwstr>Canva</vt:lpwstr>
  </property>
  <property fmtid="{D5CDD505-2E9C-101B-9397-08002B2CF9AE}" pid="4" name="LastSaved">
    <vt:filetime>2025-05-15T04:00:00Z</vt:filetime>
  </property>
  <property fmtid="{D5CDD505-2E9C-101B-9397-08002B2CF9AE}" pid="5" name="Producer">
    <vt:lpwstr>Canva</vt:lpwstr>
  </property>
  <property fmtid="{D5CDD505-2E9C-101B-9397-08002B2CF9AE}" pid="6" name="ICV">
    <vt:lpwstr/>
  </property>
  <property fmtid="{D5CDD505-2E9C-101B-9397-08002B2CF9AE}" pid="7" name="KSOProductBuildVer">
    <vt:lpwstr>1033-11.1.0.11719</vt:lpwstr>
  </property>
</Properties>
</file>