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1" r:id="rId13"/>
    <p:sldId id="282" r:id="rId14"/>
    <p:sldId id="264" r:id="rId15"/>
    <p:sldId id="283" r:id="rId16"/>
    <p:sldId id="265" r:id="rId17"/>
    <p:sldId id="266" r:id="rId18"/>
    <p:sldId id="284" r:id="rId19"/>
    <p:sldId id="285" r:id="rId20"/>
    <p:sldId id="267" r:id="rId21"/>
    <p:sldId id="271" r:id="rId22"/>
    <p:sldId id="273" r:id="rId23"/>
    <p:sldId id="274" r:id="rId24"/>
    <p:sldId id="275" r:id="rId25"/>
    <p:sldId id="276" r:id="rId26"/>
    <p:sldId id="289" r:id="rId27"/>
    <p:sldId id="290" r:id="rId28"/>
    <p:sldId id="287" r:id="rId29"/>
    <p:sldId id="288" r:id="rId30"/>
    <p:sldId id="280" r:id="rId31"/>
  </p:sldIdLst>
  <p:sldSz cx="9893300" cy="6858000"/>
  <p:notesSz cx="6858000" cy="9144000"/>
  <p:embeddedFontLst>
    <p:embeddedFont>
      <p:font typeface="Arimo" panose="020B0604020202020204" charset="0"/>
      <p:regular r:id="rId33"/>
    </p:embeddedFont>
    <p:embeddedFont>
      <p:font typeface="Arimo Bold" panose="020B0604020202020204" charset="0"/>
      <p:regular r:id="rId34"/>
    </p:embeddedFont>
    <p:embeddedFont>
      <p:font typeface="Times New Roman MT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3" d="100"/>
          <a:sy n="83" d="100"/>
        </p:scale>
        <p:origin x="100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02.10.2025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CDD7D-4D38-7BA1-6F03-8773B122A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FB08C0-929D-170B-191E-833594B344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0DDB9-8406-113B-0265-4293081CBB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59EEB73-1EB8-6D76-4040-BB9CCBAB44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6596BA-E9E6-7376-390C-69468304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C026-CA4B-26F6-A75C-5EADCF4E7C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58E7-1D8D-F9D8-200A-5188F566B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56980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3CF1C-DE48-21C3-53CF-E5A982C9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9F27AA-4F80-630F-B543-4DF00D1B5A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F02C5-7602-16CA-1F35-517734623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70AA0D-540B-FC6D-6BF6-800BE38FA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F4D289-65A7-80E2-0A62-315D0CD2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57019-4435-2BCF-D75F-E35B0BFBF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7F7D-8F4F-A36A-FFA0-33B28462A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2767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2DE9-475C-7EED-B714-AE495EC6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8B936B-74D5-80E7-C64D-EAD3D0D7DE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B0A34-D7EF-59B1-E1D5-0421436E45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0E8230-BEAE-D42F-BBDE-AA21ED3D5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3A3587-6276-9B38-B3D0-D2257D6B8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213C-0924-9CAE-5AD0-E35F44E7E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0947-8703-431F-BEB2-851D9C73A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46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0F27-7028-7CC0-AA98-7ABD9EA9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CF5889-B10B-0F5D-67B6-6107B56F7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F4D69-525B-F3C2-B8AD-35762E2B3B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CA92DF-FA2F-372F-6652-CC3CD09BD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039AF2C-C548-74D7-0099-25D86A026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8F71-0E15-0579-A823-E7A1F300F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A40F-41F5-FF31-309B-18B5519FE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417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ourina-emil-59a2741b6/" TargetMode="External"/><Relationship Id="rId3" Type="http://schemas.openxmlformats.org/officeDocument/2006/relationships/hyperlink" Target="https://www.linkedin.com/in/ahmed-tamer-541476251/" TargetMode="External"/><Relationship Id="rId7" Type="http://schemas.openxmlformats.org/officeDocument/2006/relationships/hyperlink" Target="https://www.linkedin.com/in/abdul-rahman-abdelalem-a702303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ataz-m-ali-73045b277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linkedin.com/in/ahmed-hany-3807742a5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linkedin.com/in/kirellos-youssef-samy" TargetMode="Externa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datasets/sulianova/cardiovascular-disease-datase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9154" y="227958"/>
            <a:ext cx="1599011" cy="524091"/>
          </a:xfrm>
          <a:custGeom>
            <a:avLst/>
            <a:gdLst/>
            <a:ahLst/>
            <a:cxnLst/>
            <a:rect l="l" t="t" r="r" b="b"/>
            <a:pathLst>
              <a:path w="1599011" h="524091">
                <a:moveTo>
                  <a:pt x="0" y="0"/>
                </a:moveTo>
                <a:lnTo>
                  <a:pt x="1599011" y="0"/>
                </a:lnTo>
                <a:lnTo>
                  <a:pt x="1599011" y="524091"/>
                </a:lnTo>
                <a:lnTo>
                  <a:pt x="0" y="524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5902" y="38490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85800" y="2005912"/>
            <a:ext cx="8633652" cy="161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3"/>
              </a:lnSpc>
            </a:pPr>
            <a:r>
              <a:rPr lang="en-US" sz="5378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Cardiovascular Disease Prediction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0445" y="4120462"/>
            <a:ext cx="60450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B3E3"/>
                </a:solidFill>
                <a:latin typeface="Arimo"/>
                <a:ea typeface="Arimo"/>
                <a:cs typeface="Arimo"/>
                <a:sym typeface="Arimo"/>
              </a:rPr>
              <a:t>SIC – AI701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DC6ED-D541-314C-D782-D14349C5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65DEA8A-F2E8-A015-CD77-BD0F3699F5BF}"/>
              </a:ext>
            </a:extLst>
          </p:cNvPr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2B799A4-F61D-0435-81DC-177085A4805F}"/>
              </a:ext>
            </a:extLst>
          </p:cNvPr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EDA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C71B694-FCC4-C215-6A7E-4F421B52DBDD}"/>
              </a:ext>
            </a:extLst>
          </p:cNvPr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1623766"/>
            <a:chOff x="0" y="0"/>
            <a:chExt cx="13203767" cy="2165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165029"/>
            </a:xfrm>
            <a:custGeom>
              <a:avLst/>
              <a:gdLst/>
              <a:ahLst/>
              <a:cxnLst/>
              <a:rect l="l" t="t" r="r" b="b"/>
              <a:pathLst>
                <a:path w="13203810" h="2165029">
                  <a:moveTo>
                    <a:pt x="0" y="0"/>
                  </a:moveTo>
                  <a:lnTo>
                    <a:pt x="13203810" y="0"/>
                  </a:lnTo>
                  <a:lnTo>
                    <a:pt x="13203810" y="2165029"/>
                  </a:lnTo>
                  <a:lnTo>
                    <a:pt x="0" y="2165029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1537" y="540420"/>
            <a:ext cx="754087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2550" y="1912039"/>
            <a:ext cx="5257799" cy="504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79"/>
              </a:lnSpc>
              <a:spcBef>
                <a:spcPct val="0"/>
              </a:spcBef>
            </a:pPr>
            <a:r>
              <a:rPr lang="en-US" sz="1899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Key Insights from Descriptive Statistics</a:t>
            </a:r>
          </a:p>
          <a:p>
            <a:pPr algn="l">
              <a:lnSpc>
                <a:spcPts val="1559"/>
              </a:lnSpc>
              <a:spcBef>
                <a:spcPct val="0"/>
              </a:spcBef>
            </a:pPr>
            <a:endParaRPr lang="en-US" sz="1899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7934" y="2270930"/>
            <a:ext cx="8764593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The dataset includes 70,000 records with a nearly balanced distribution of CVD cases (~50% with CVD, ~50% without). Age, converted to years, ranges from 30 to 65, with older individuals showing a higher prevalence of CVD. Blood pressure and cholesterol levels exhibit greater variability among those with CVD.</a:t>
            </a:r>
          </a:p>
          <a:p>
            <a:pPr algn="ctr">
              <a:lnSpc>
                <a:spcPts val="2279"/>
              </a:lnSpc>
              <a:spcBef>
                <a:spcPct val="0"/>
              </a:spcBef>
            </a:pPr>
            <a:endParaRPr lang="en-US" sz="1899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5E60-11FC-4D2A-45C4-DA781761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AB2E180-603C-B211-21B1-9EA0656550FF}"/>
              </a:ext>
            </a:extLst>
          </p:cNvPr>
          <p:cNvGrpSpPr/>
          <p:nvPr/>
        </p:nvGrpSpPr>
        <p:grpSpPr>
          <a:xfrm>
            <a:off x="0" y="0"/>
            <a:ext cx="9902825" cy="1623766"/>
            <a:chOff x="0" y="0"/>
            <a:chExt cx="13203767" cy="216502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64F3FCC-24C8-8DB0-07D4-4EB72772F0B8}"/>
                </a:ext>
              </a:extLst>
            </p:cNvPr>
            <p:cNvSpPr/>
            <p:nvPr/>
          </p:nvSpPr>
          <p:spPr>
            <a:xfrm>
              <a:off x="0" y="0"/>
              <a:ext cx="13203810" cy="2165029"/>
            </a:xfrm>
            <a:custGeom>
              <a:avLst/>
              <a:gdLst/>
              <a:ahLst/>
              <a:cxnLst/>
              <a:rect l="l" t="t" r="r" b="b"/>
              <a:pathLst>
                <a:path w="13203810" h="2165029">
                  <a:moveTo>
                    <a:pt x="0" y="0"/>
                  </a:moveTo>
                  <a:lnTo>
                    <a:pt x="13203810" y="0"/>
                  </a:lnTo>
                  <a:lnTo>
                    <a:pt x="13203810" y="2165029"/>
                  </a:lnTo>
                  <a:lnTo>
                    <a:pt x="0" y="2165029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26C56CB-2502-A209-35C3-E14D8B063178}"/>
              </a:ext>
            </a:extLst>
          </p:cNvPr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DD7977E-AF04-F399-5CAD-7339286500E1}"/>
              </a:ext>
            </a:extLst>
          </p:cNvPr>
          <p:cNvSpPr txBox="1"/>
          <p:nvPr/>
        </p:nvSpPr>
        <p:spPr>
          <a:xfrm>
            <a:off x="361537" y="540420"/>
            <a:ext cx="754087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Class Distribution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F1D057D-1135-6F30-1D7F-EC32625DA34E}"/>
              </a:ext>
            </a:extLst>
          </p:cNvPr>
          <p:cNvSpPr txBox="1"/>
          <p:nvPr/>
        </p:nvSpPr>
        <p:spPr>
          <a:xfrm>
            <a:off x="146050" y="2133600"/>
            <a:ext cx="44196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Bar chart shows a balanced ~50/50 split (35,000 each for 0 and 1), ensuring fair model training without imbalance issues.</a:t>
            </a:r>
            <a:endParaRPr lang="en-US" sz="2000" dirty="0">
              <a:effectLst/>
            </a:endParaRPr>
          </a:p>
        </p:txBody>
      </p:sp>
      <p:pic>
        <p:nvPicPr>
          <p:cNvPr id="9" name="Picture 8" descr="A graph showing a number of patients with heart disease&#10;&#10;AI-generated content may be incorrect.">
            <a:extLst>
              <a:ext uri="{FF2B5EF4-FFF2-40B4-BE49-F238E27FC236}">
                <a16:creationId xmlns:a16="http://schemas.microsoft.com/office/drawing/2014/main" id="{A2515BC5-3567-760C-B376-9D64A86A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1752600"/>
            <a:ext cx="5063712" cy="3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9643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285" y="438150"/>
            <a:ext cx="58242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Cholesterol Levels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3E9FB-9DBC-AD60-6CFC-7E71C4FDD2F1}"/>
              </a:ext>
            </a:extLst>
          </p:cNvPr>
          <p:cNvSpPr txBox="1"/>
          <p:nvPr/>
        </p:nvSpPr>
        <p:spPr>
          <a:xfrm>
            <a:off x="0" y="1514537"/>
            <a:ext cx="6775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bar chart illustrates the relationship between cholesterol levels (1=normal, 2=above normal, 3=well above normal) and CVD presence.</a:t>
            </a:r>
          </a:p>
        </p:txBody>
      </p:sp>
      <p:pic>
        <p:nvPicPr>
          <p:cNvPr id="17" name="Picture 16" descr="A graph showing the level of cholesterol&#10;&#10;AI-generated content may be incorrect.">
            <a:extLst>
              <a:ext uri="{FF2B5EF4-FFF2-40B4-BE49-F238E27FC236}">
                <a16:creationId xmlns:a16="http://schemas.microsoft.com/office/drawing/2014/main" id="{D5CD1CAE-ABB9-ED34-0CD3-AE6AEDAF8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78" y="2213894"/>
            <a:ext cx="4772025" cy="3390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7686DB-859B-C68C-7B3B-C6CF978970FD}"/>
              </a:ext>
            </a:extLst>
          </p:cNvPr>
          <p:cNvSpPr txBox="1"/>
          <p:nvPr/>
        </p:nvSpPr>
        <p:spPr>
          <a:xfrm>
            <a:off x="69850" y="2514600"/>
            <a:ext cx="4772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Higher cholesterol levels (2 and 3) show an increased count of CVD cases, suggesting a positive correlation that could be a key predictor in the analysis.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285" y="438150"/>
            <a:ext cx="58242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Age Group Impact</a:t>
            </a:r>
          </a:p>
        </p:txBody>
      </p:sp>
      <p:pic>
        <p:nvPicPr>
          <p:cNvPr id="10" name="Picture 9" descr="A graph of age group and cardiovascular disease&#10;&#10;AI-generated content may be incorrect.">
            <a:extLst>
              <a:ext uri="{FF2B5EF4-FFF2-40B4-BE49-F238E27FC236}">
                <a16:creationId xmlns:a16="http://schemas.microsoft.com/office/drawing/2014/main" id="{528246B3-AB07-E095-8BB4-60E30EE4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635443"/>
            <a:ext cx="5067300" cy="3914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ACBADF-43DB-67FD-0B9B-21BC4F637284}"/>
              </a:ext>
            </a:extLst>
          </p:cNvPr>
          <p:cNvSpPr txBox="1"/>
          <p:nvPr/>
        </p:nvSpPr>
        <p:spPr>
          <a:xfrm>
            <a:off x="5211166" y="2362200"/>
            <a:ext cx="4612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Bar chart highlights rising CVD prevalence after age 50, marking age as a critical predictor.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F5F-D902-3185-12B3-410B3791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A84D6BB-0C84-5298-125D-103207F8AF9F}"/>
              </a:ext>
            </a:extLst>
          </p:cNvPr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614176F-BDCA-C999-2DD5-29A1A212853C}"/>
                </a:ext>
              </a:extLst>
            </p:cNvPr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EAB01C35-D5F6-DBE3-089D-FED0CCBBDDDF}"/>
              </a:ext>
            </a:extLst>
          </p:cNvPr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7342725-D8D7-B741-3B87-495FC6472C41}"/>
              </a:ext>
            </a:extLst>
          </p:cNvPr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C3ADB94-B514-AFA7-FD50-2B554DCEDA23}"/>
              </a:ext>
            </a:extLst>
          </p:cNvPr>
          <p:cNvSpPr txBox="1"/>
          <p:nvPr/>
        </p:nvSpPr>
        <p:spPr>
          <a:xfrm>
            <a:off x="549285" y="438150"/>
            <a:ext cx="58242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Gender Effect</a:t>
            </a:r>
          </a:p>
        </p:txBody>
      </p:sp>
      <p:pic>
        <p:nvPicPr>
          <p:cNvPr id="8" name="Picture 7" descr="A graph showing the number of people with different colored bars&#10;&#10;AI-generated content may be incorrect.">
            <a:extLst>
              <a:ext uri="{FF2B5EF4-FFF2-40B4-BE49-F238E27FC236}">
                <a16:creationId xmlns:a16="http://schemas.microsoft.com/office/drawing/2014/main" id="{EC8DB709-8334-F961-DC69-1617200D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50" y="1905000"/>
            <a:ext cx="5172753" cy="3709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1E441D-0ED9-FDE3-E83D-6104656F61C3}"/>
              </a:ext>
            </a:extLst>
          </p:cNvPr>
          <p:cNvSpPr txBox="1"/>
          <p:nvPr/>
        </p:nvSpPr>
        <p:spPr>
          <a:xfrm>
            <a:off x="146050" y="2286000"/>
            <a:ext cx="495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Bar chart shows similar CVD counts for both genders, indicating minimal gender impact.</a:t>
            </a:r>
          </a:p>
        </p:txBody>
      </p:sp>
    </p:spTree>
    <p:extLst>
      <p:ext uri="{BB962C8B-B14F-4D97-AF65-F5344CB8AC3E}">
        <p14:creationId xmlns:p14="http://schemas.microsoft.com/office/powerpoint/2010/main" val="2552019042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65B7-D039-3A36-F477-3D304431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1D8CFE-CB59-C0F4-27E1-74C3A6BAB776}"/>
              </a:ext>
            </a:extLst>
          </p:cNvPr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201D494-5F52-5E3B-43C8-57C96ECC7F90}"/>
                </a:ext>
              </a:extLst>
            </p:cNvPr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9A8C6422-FCD4-D855-0B4E-00244CC86DCF}"/>
              </a:ext>
            </a:extLst>
          </p:cNvPr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B72C141-EFC3-53B7-C64C-E499C6065F3A}"/>
              </a:ext>
            </a:extLst>
          </p:cNvPr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5CC9D2C-CA84-91DF-0815-28189E15BEF4}"/>
              </a:ext>
            </a:extLst>
          </p:cNvPr>
          <p:cNvSpPr txBox="1"/>
          <p:nvPr/>
        </p:nvSpPr>
        <p:spPr>
          <a:xfrm>
            <a:off x="549285" y="438150"/>
            <a:ext cx="58242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Lifestyle Factors</a:t>
            </a:r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4F6192AC-E248-E825-3546-9E03C2B8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2514600"/>
            <a:ext cx="9893300" cy="3287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7E8DAA-4BD9-7AD6-FFD4-2EE9FDB3BFE3}"/>
              </a:ext>
            </a:extLst>
          </p:cNvPr>
          <p:cNvSpPr txBox="1"/>
          <p:nvPr/>
        </p:nvSpPr>
        <p:spPr>
          <a:xfrm>
            <a:off x="0" y="1872323"/>
            <a:ext cx="10064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Triple bar chart suggests slight CVD increases with smoking/alcohol, and a protective effect with activity.</a:t>
            </a:r>
          </a:p>
        </p:txBody>
      </p:sp>
    </p:spTree>
    <p:extLst>
      <p:ext uri="{BB962C8B-B14F-4D97-AF65-F5344CB8AC3E}">
        <p14:creationId xmlns:p14="http://schemas.microsoft.com/office/powerpoint/2010/main" val="3867310626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285" y="438150"/>
            <a:ext cx="5824200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Correlations </a:t>
            </a:r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E956BB2D-7473-8F8D-37ED-A18BF96EA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19" y="1215092"/>
            <a:ext cx="6232681" cy="5633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356BF9-08E4-4A30-BD27-248CDC154F70}"/>
              </a:ext>
            </a:extLst>
          </p:cNvPr>
          <p:cNvSpPr txBox="1"/>
          <p:nvPr/>
        </p:nvSpPr>
        <p:spPr>
          <a:xfrm>
            <a:off x="89276" y="2057400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This heatmap reveals correlations among features, with strong positive links between age, blood pressure, and CVD.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Moderate correlations with BMI and cholesterol highlight these as important predictors; while smoking and alcohol show weaker ties, informing feature selection.</a:t>
            </a: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2021" y="2918951"/>
            <a:ext cx="7008600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Pipeline &amp; Model Selection</a:t>
            </a:r>
          </a:p>
          <a:p>
            <a:pPr algn="l">
              <a:lnSpc>
                <a:spcPts val="5280"/>
              </a:lnSpc>
            </a:pPr>
            <a:endParaRPr lang="en-US" sz="44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1054659"/>
            <a:chOff x="0" y="0"/>
            <a:chExt cx="13203767" cy="1406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406221"/>
            </a:xfrm>
            <a:custGeom>
              <a:avLst/>
              <a:gdLst/>
              <a:ahLst/>
              <a:cxnLst/>
              <a:rect l="l" t="t" r="r" b="b"/>
              <a:pathLst>
                <a:path w="13203810" h="1406221">
                  <a:moveTo>
                    <a:pt x="0" y="0"/>
                  </a:moveTo>
                  <a:lnTo>
                    <a:pt x="13203810" y="0"/>
                  </a:lnTo>
                  <a:lnTo>
                    <a:pt x="13203810" y="1406221"/>
                  </a:lnTo>
                  <a:lnTo>
                    <a:pt x="0" y="1406221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3318" y="6496630"/>
            <a:ext cx="2888788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Samsung Innovation Campus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488" y="247650"/>
            <a:ext cx="4962324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Pipeline &amp; Model Selection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F7C445F-D68A-8442-E282-CEB5E893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1524000"/>
            <a:ext cx="89807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depth =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balancing accuracy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multiple ML models for classification (Logistic Regression, Random Forest, etc.)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336727"/>
            <a:ext cx="4414311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7" y="1453098"/>
            <a:ext cx="8803152" cy="4588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Team Members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Motivation 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 Description</a:t>
            </a:r>
          </a:p>
          <a:p>
            <a:pPr marL="647692" lvl="1" indent="-323846">
              <a:lnSpc>
                <a:spcPts val="3599"/>
              </a:lnSpc>
              <a:buFontTx/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</a:t>
            </a:r>
            <a:r>
              <a:rPr lang="en-US" sz="3200" dirty="0"/>
              <a:t>Cleaning &amp; Pre-processing</a:t>
            </a: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Exploratory Data Analysis (EDA)</a:t>
            </a:r>
          </a:p>
          <a:p>
            <a:pPr marL="647692" lvl="1" indent="-323846">
              <a:lnSpc>
                <a:spcPts val="3599"/>
              </a:lnSpc>
              <a:buFontTx/>
              <a:buAutoNum type="arabicPeriod"/>
            </a:pPr>
            <a:r>
              <a:rPr lang="en-US" sz="3200" dirty="0"/>
              <a:t>Feature Selection</a:t>
            </a:r>
            <a:endParaRPr lang="en-US" sz="2999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Pipeline &amp; Model Selection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Best Models &amp; Final Results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Deployment </a:t>
            </a:r>
          </a:p>
          <a:p>
            <a:pPr marL="647692" lvl="1" indent="-323846" algn="l">
              <a:lnSpc>
                <a:spcPts val="3599"/>
              </a:lnSpc>
              <a:buAutoNum type="arabicPeriod"/>
            </a:pPr>
            <a:r>
              <a:rPr lang="en-US" sz="2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Future Enhancements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2021" y="2918951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Best Model &amp; Final Results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" y="0"/>
            <a:ext cx="9902825" cy="1027495"/>
            <a:chOff x="0" y="0"/>
            <a:chExt cx="13203767" cy="1369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369950"/>
            </a:xfrm>
            <a:custGeom>
              <a:avLst/>
              <a:gdLst/>
              <a:ahLst/>
              <a:cxnLst/>
              <a:rect l="l" t="t" r="r" b="b"/>
              <a:pathLst>
                <a:path w="13203810" h="1369950">
                  <a:moveTo>
                    <a:pt x="0" y="0"/>
                  </a:moveTo>
                  <a:lnTo>
                    <a:pt x="13203810" y="0"/>
                  </a:lnTo>
                  <a:lnTo>
                    <a:pt x="13203810" y="1369950"/>
                  </a:lnTo>
                  <a:lnTo>
                    <a:pt x="0" y="136995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4273" y="273573"/>
            <a:ext cx="58242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Final Results</a:t>
            </a:r>
          </a:p>
        </p:txBody>
      </p:sp>
      <p:pic>
        <p:nvPicPr>
          <p:cNvPr id="25" name="Picture 2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6DBA2CDB-1402-AE04-4CB8-6B6AA883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857"/>
            <a:ext cx="9902857" cy="4434770"/>
          </a:xfrm>
          <a:prstGeom prst="rect">
            <a:avLst/>
          </a:prstGeom>
        </p:spPr>
      </p:pic>
      <p:sp>
        <p:nvSpPr>
          <p:cNvPr id="26" name="Rectangle 1">
            <a:extLst>
              <a:ext uri="{FF2B5EF4-FFF2-40B4-BE49-F238E27FC236}">
                <a16:creationId xmlns:a16="http://schemas.microsoft.com/office/drawing/2014/main" id="{36037FAA-3CC3-0744-882F-62245D65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" y="1061496"/>
            <a:ext cx="9509185" cy="122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83%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(dataset average 70–75%).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Overfitting check: training vs. testing accuracy similar → model generalizes well.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 = 80%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chosen as main metric because medical predictions need 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&amp; 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Deployment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0D61-F7EF-9F9E-7AEC-E65347FC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A80BE1-FA2E-4233-8895-AF07262D5413}"/>
              </a:ext>
            </a:extLst>
          </p:cNvPr>
          <p:cNvGrpSpPr/>
          <p:nvPr/>
        </p:nvGrpSpPr>
        <p:grpSpPr>
          <a:xfrm>
            <a:off x="-6350" y="0"/>
            <a:ext cx="9902825" cy="1027495"/>
            <a:chOff x="0" y="0"/>
            <a:chExt cx="13203767" cy="136999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6A02EDE-7CEE-E1E8-F278-997E38C13FEF}"/>
                </a:ext>
              </a:extLst>
            </p:cNvPr>
            <p:cNvSpPr/>
            <p:nvPr/>
          </p:nvSpPr>
          <p:spPr>
            <a:xfrm>
              <a:off x="0" y="0"/>
              <a:ext cx="13203810" cy="1369950"/>
            </a:xfrm>
            <a:custGeom>
              <a:avLst/>
              <a:gdLst/>
              <a:ahLst/>
              <a:cxnLst/>
              <a:rect l="l" t="t" r="r" b="b"/>
              <a:pathLst>
                <a:path w="13203810" h="1369950">
                  <a:moveTo>
                    <a:pt x="0" y="0"/>
                  </a:moveTo>
                  <a:lnTo>
                    <a:pt x="13203810" y="0"/>
                  </a:lnTo>
                  <a:lnTo>
                    <a:pt x="13203810" y="1369950"/>
                  </a:lnTo>
                  <a:lnTo>
                    <a:pt x="0" y="136995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3857119-D395-C968-E8F8-FCDC4C81E592}"/>
              </a:ext>
            </a:extLst>
          </p:cNvPr>
          <p:cNvSpPr txBox="1"/>
          <p:nvPr/>
        </p:nvSpPr>
        <p:spPr>
          <a:xfrm>
            <a:off x="514273" y="273573"/>
            <a:ext cx="582420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Deployment – Test Case 1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D7DE10-606A-E951-6377-589229FC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2057400"/>
            <a:ext cx="9893300" cy="484771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A028531-4B61-AD17-7A65-0701A158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" y="942267"/>
            <a:ext cx="98720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patient medical record (age, blood pressure, cholesterol, lifestyle factors).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Prediction: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risk of cardiovascular disease (CVD)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 The system correctly flagged the patient as at-risk, showing that the model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useful in early detection.</a:t>
            </a:r>
          </a:p>
        </p:txBody>
      </p:sp>
    </p:spTree>
    <p:extLst>
      <p:ext uri="{BB962C8B-B14F-4D97-AF65-F5344CB8AC3E}">
        <p14:creationId xmlns:p14="http://schemas.microsoft.com/office/powerpoint/2010/main" val="3906539859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14B5-57FF-11E3-F73D-8F8C9AC7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F7EACB5-0627-E178-A881-781D3CEBA22B}"/>
              </a:ext>
            </a:extLst>
          </p:cNvPr>
          <p:cNvGrpSpPr/>
          <p:nvPr/>
        </p:nvGrpSpPr>
        <p:grpSpPr>
          <a:xfrm>
            <a:off x="-6350" y="0"/>
            <a:ext cx="9902825" cy="1027495"/>
            <a:chOff x="0" y="0"/>
            <a:chExt cx="13203767" cy="136999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740B28-DC59-E2CF-1B13-4EED270FFC02}"/>
                </a:ext>
              </a:extLst>
            </p:cNvPr>
            <p:cNvSpPr/>
            <p:nvPr/>
          </p:nvSpPr>
          <p:spPr>
            <a:xfrm>
              <a:off x="0" y="0"/>
              <a:ext cx="13203810" cy="1369950"/>
            </a:xfrm>
            <a:custGeom>
              <a:avLst/>
              <a:gdLst/>
              <a:ahLst/>
              <a:cxnLst/>
              <a:rect l="l" t="t" r="r" b="b"/>
              <a:pathLst>
                <a:path w="13203810" h="1369950">
                  <a:moveTo>
                    <a:pt x="0" y="0"/>
                  </a:moveTo>
                  <a:lnTo>
                    <a:pt x="13203810" y="0"/>
                  </a:lnTo>
                  <a:lnTo>
                    <a:pt x="13203810" y="1369950"/>
                  </a:lnTo>
                  <a:lnTo>
                    <a:pt x="0" y="136995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B191192-ED06-76BC-6612-926ACBE7F694}"/>
              </a:ext>
            </a:extLst>
          </p:cNvPr>
          <p:cNvSpPr txBox="1"/>
          <p:nvPr/>
        </p:nvSpPr>
        <p:spPr>
          <a:xfrm>
            <a:off x="514273" y="273573"/>
            <a:ext cx="582420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Deployment – Test 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1EA9-8612-EA47-9D8C-B85489C0262B}"/>
              </a:ext>
            </a:extLst>
          </p:cNvPr>
          <p:cNvSpPr txBox="1"/>
          <p:nvPr/>
        </p:nvSpPr>
        <p:spPr>
          <a:xfrm>
            <a:off x="-40257" y="988433"/>
            <a:ext cx="9872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unseen patient medical record.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Prediction: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risk of cardiovascular disease (CVD)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 The system identified this patient as not at risk, confirming its ability to differentiate between healthy and at-risk individuals</a:t>
            </a:r>
            <a:endParaRPr lang="en-US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C7233A-8898-4ED9-CB20-9907EDF9E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58" y="2206015"/>
            <a:ext cx="9933557" cy="47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95282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7877-1471-3CAF-E529-EE71AB85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67C3249-CE15-9053-D5FA-26C26575672B}"/>
              </a:ext>
            </a:extLst>
          </p:cNvPr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AEACCA6-3395-6421-5F79-CDB01BA15C25}"/>
              </a:ext>
            </a:extLst>
          </p:cNvPr>
          <p:cNvSpPr txBox="1"/>
          <p:nvPr/>
        </p:nvSpPr>
        <p:spPr>
          <a:xfrm>
            <a:off x="945930" y="2743200"/>
            <a:ext cx="7008600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Future Enhancements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5F8A133-6682-86F8-D345-C0328343FAE5}"/>
              </a:ext>
            </a:extLst>
          </p:cNvPr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50C3-0E11-6E69-6E5F-B3C1B8A6F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7B7D39-91AE-A5A6-D95F-7B511E1C3FE5}"/>
              </a:ext>
            </a:extLst>
          </p:cNvPr>
          <p:cNvGrpSpPr/>
          <p:nvPr/>
        </p:nvGrpSpPr>
        <p:grpSpPr>
          <a:xfrm>
            <a:off x="0" y="0"/>
            <a:ext cx="9902825" cy="1054659"/>
            <a:chOff x="0" y="0"/>
            <a:chExt cx="13203767" cy="140621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A7CD6E1-81F4-62FB-35A6-F40E1E263FAB}"/>
                </a:ext>
              </a:extLst>
            </p:cNvPr>
            <p:cNvSpPr/>
            <p:nvPr/>
          </p:nvSpPr>
          <p:spPr>
            <a:xfrm>
              <a:off x="0" y="0"/>
              <a:ext cx="13203810" cy="1406221"/>
            </a:xfrm>
            <a:custGeom>
              <a:avLst/>
              <a:gdLst/>
              <a:ahLst/>
              <a:cxnLst/>
              <a:rect l="l" t="t" r="r" b="b"/>
              <a:pathLst>
                <a:path w="13203810" h="1406221">
                  <a:moveTo>
                    <a:pt x="0" y="0"/>
                  </a:moveTo>
                  <a:lnTo>
                    <a:pt x="13203810" y="0"/>
                  </a:lnTo>
                  <a:lnTo>
                    <a:pt x="13203810" y="1406221"/>
                  </a:lnTo>
                  <a:lnTo>
                    <a:pt x="0" y="1406221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E7DB74C-0C30-B060-3325-4CAD35C0BD70}"/>
              </a:ext>
            </a:extLst>
          </p:cNvPr>
          <p:cNvSpPr txBox="1"/>
          <p:nvPr/>
        </p:nvSpPr>
        <p:spPr>
          <a:xfrm>
            <a:off x="343318" y="6496630"/>
            <a:ext cx="2888788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Samsung Innovation Campus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FF6566A-F9C1-D154-3650-CE746305AA90}"/>
              </a:ext>
            </a:extLst>
          </p:cNvPr>
          <p:cNvSpPr txBox="1"/>
          <p:nvPr/>
        </p:nvSpPr>
        <p:spPr>
          <a:xfrm>
            <a:off x="213488" y="247650"/>
            <a:ext cx="4962324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Future Enhancements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D4013D-F6A5-7FE4-B6F2-457A7C16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1524000"/>
            <a:ext cx="90677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features (family history, diet, lifestyle).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ensemble models (Random Forest, Gradient Boosting) for higher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results with medical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286616740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2977" y="5602466"/>
            <a:ext cx="930984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ⓒ2020 SAMSUNG. All rights reserved.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Samsung Electronics Corporate Citizenship Office holds the copyright of book.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This book is a literary property protected by copyright law so reprint and reproduction without permission are prohibited. 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sp>
        <p:nvSpPr>
          <p:cNvPr id="3" name="Freeform 3"/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271258" y="2628879"/>
            <a:ext cx="3360308" cy="1102138"/>
          </a:xfrm>
          <a:custGeom>
            <a:avLst/>
            <a:gdLst/>
            <a:ahLst/>
            <a:cxnLst/>
            <a:rect l="l" t="t" r="r" b="b"/>
            <a:pathLst>
              <a:path w="3360308" h="1102138">
                <a:moveTo>
                  <a:pt x="0" y="0"/>
                </a:moveTo>
                <a:lnTo>
                  <a:pt x="3360308" y="0"/>
                </a:lnTo>
                <a:lnTo>
                  <a:pt x="3360308" y="1102138"/>
                </a:lnTo>
                <a:lnTo>
                  <a:pt x="0" y="1102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25845" y="5768010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2" y="0"/>
                </a:lnTo>
                <a:lnTo>
                  <a:pt x="387862" y="268778"/>
                </a:lnTo>
                <a:lnTo>
                  <a:pt x="0" y="268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52" b="-221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248237" y="5695382"/>
            <a:ext cx="2673219" cy="34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200" b="1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3"/>
              </a:rPr>
              <a:t>Ahmed Tamer</a:t>
            </a:r>
            <a:endParaRPr lang="en-US" sz="2200" b="1" u="sng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  <a:hlinkClick r:id="rId4" tooltip="https://www.linkedin.com/in/kirellos-youssef-samy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032414" y="5768010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2" y="0"/>
                </a:lnTo>
                <a:lnTo>
                  <a:pt x="387862" y="268778"/>
                </a:lnTo>
                <a:lnTo>
                  <a:pt x="0" y="268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52" b="-221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757871" y="5768010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1" y="0"/>
                </a:lnTo>
                <a:lnTo>
                  <a:pt x="387861" y="268778"/>
                </a:lnTo>
                <a:lnTo>
                  <a:pt x="0" y="268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52" b="-221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42991" y="260527"/>
            <a:ext cx="4414311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Team Members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0382" y="5695382"/>
            <a:ext cx="2673219" cy="34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200" b="1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5" tooltip="https://www.linkedin.com/in/moataz-m-ali-73045b277/"/>
              </a:rPr>
              <a:t>Ahmed Hany</a:t>
            </a:r>
            <a:endParaRPr lang="en-US" sz="2200" b="1" u="sng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  <a:hlinkClick r:id="rId6" tooltip="https://www.linkedin.com/in/moataz-m-ali-73045b277/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7085F-D2AD-EFE5-C0C3-0A4098A7B5A4}"/>
              </a:ext>
            </a:extLst>
          </p:cNvPr>
          <p:cNvSpPr txBox="1"/>
          <p:nvPr/>
        </p:nvSpPr>
        <p:spPr>
          <a:xfrm>
            <a:off x="3456105" y="5655018"/>
            <a:ext cx="4951562" cy="42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79"/>
              </a:lnSpc>
              <a:spcBef>
                <a:spcPct val="0"/>
              </a:spcBef>
            </a:pPr>
            <a:r>
              <a:rPr lang="en-US" sz="2000" b="1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7" tooltip="https://www.linkedin.com/in/lourina-emil-59a2741b6/"/>
              </a:rPr>
              <a:t>Abdelrahman Mohamed</a:t>
            </a:r>
            <a:endParaRPr lang="en-US" sz="2000" b="1" u="sng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  <a:hlinkClick r:id="rId8" tooltip="https://www.linkedin.com/in/lourina-emil-59a2741b6/"/>
            </a:endParaRPr>
          </a:p>
        </p:txBody>
      </p:sp>
      <p:pic>
        <p:nvPicPr>
          <p:cNvPr id="24" name="Picture 23" descr="A person standing at a podium&#10;&#10;AI-generated content may be incorrect.">
            <a:extLst>
              <a:ext uri="{FF2B5EF4-FFF2-40B4-BE49-F238E27FC236}">
                <a16:creationId xmlns:a16="http://schemas.microsoft.com/office/drawing/2014/main" id="{59EAB402-FEAC-C155-A8A0-62F1E21E8F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1436698"/>
            <a:ext cx="2385171" cy="3697336"/>
          </a:xfrm>
          <a:prstGeom prst="rect">
            <a:avLst/>
          </a:prstGeom>
        </p:spPr>
      </p:pic>
      <p:pic>
        <p:nvPicPr>
          <p:cNvPr id="26" name="Picture 25" descr="A person standing in front of a sign&#10;&#10;AI-generated content may be incorrect.">
            <a:extLst>
              <a:ext uri="{FF2B5EF4-FFF2-40B4-BE49-F238E27FC236}">
                <a16:creationId xmlns:a16="http://schemas.microsoft.com/office/drawing/2014/main" id="{69DECF66-A270-F75B-5597-CB6726052F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" y="1581482"/>
            <a:ext cx="2578646" cy="3438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C0233-D3C7-65A8-6943-48A6C153BC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8378" y="1457820"/>
            <a:ext cx="3358614" cy="3697336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888625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Motivation 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336727"/>
            <a:ext cx="673038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Motivation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050" y="1400812"/>
            <a:ext cx="4792663" cy="5379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89"/>
              </a:lnSpc>
            </a:pPr>
            <a:r>
              <a:rPr lang="en-US" sz="2249" b="1" u="none" strike="noStrike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Cardiovascular disease (CVD) </a:t>
            </a:r>
            <a:r>
              <a:rPr lang="en-US" sz="2400" dirty="0"/>
              <a:t>is the leading cause of death worldwide (e.g., 17.9 million deaths annually)</a:t>
            </a:r>
          </a:p>
          <a:p>
            <a:pPr algn="l">
              <a:lnSpc>
                <a:spcPts val="3689"/>
              </a:lnSpc>
            </a:pPr>
            <a:endParaRPr lang="en-US" sz="2249" u="none" strike="noStrik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r>
              <a:rPr lang="en-US" sz="2400" b="1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Early prediction </a:t>
            </a:r>
            <a:r>
              <a:rPr lang="en-US" sz="2400" dirty="0"/>
              <a:t>using ML can identify at-risk patients based on factors like age, blood pressure, cholesterol, smoking, etc.</a:t>
            </a:r>
          </a:p>
          <a:p>
            <a:pPr algn="l">
              <a:lnSpc>
                <a:spcPts val="3689"/>
              </a:lnSpc>
            </a:pPr>
            <a:endParaRPr lang="en-US" sz="2249" u="none" strike="noStrik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r>
              <a:rPr lang="en-US" sz="24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Challenges</a:t>
            </a:r>
            <a:r>
              <a:rPr lang="en-US" sz="2400" dirty="0"/>
              <a:t>: Traditional diagnosis is invasive/expensive; ML can make it faster and more objective.</a:t>
            </a:r>
          </a:p>
          <a:p>
            <a:pPr algn="l">
              <a:lnSpc>
                <a:spcPts val="3689"/>
              </a:lnSpc>
            </a:pPr>
            <a:endParaRPr lang="en-US" sz="2249" u="none" strike="noStrik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" name="Picture 8" descr="A person with heart attack&#10;&#10;AI-generated content may be incorrect.">
            <a:extLst>
              <a:ext uri="{FF2B5EF4-FFF2-40B4-BE49-F238E27FC236}">
                <a16:creationId xmlns:a16="http://schemas.microsoft.com/office/drawing/2014/main" id="{0FF4D653-5E0A-6E91-6ABA-7E7D8363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59" y="1191542"/>
            <a:ext cx="4876798" cy="5666457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888625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Dataset Description 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1104447"/>
            <a:chOff x="0" y="0"/>
            <a:chExt cx="13203767" cy="14725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472604"/>
            </a:xfrm>
            <a:custGeom>
              <a:avLst/>
              <a:gdLst/>
              <a:ahLst/>
              <a:cxnLst/>
              <a:rect l="l" t="t" r="r" b="b"/>
              <a:pathLst>
                <a:path w="13203810" h="1472604">
                  <a:moveTo>
                    <a:pt x="0" y="0"/>
                  </a:moveTo>
                  <a:lnTo>
                    <a:pt x="13203810" y="0"/>
                  </a:lnTo>
                  <a:lnTo>
                    <a:pt x="13203810" y="1472604"/>
                  </a:lnTo>
                  <a:lnTo>
                    <a:pt x="0" y="1472604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8318" y="214086"/>
            <a:ext cx="754087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Dataset Description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8D949-5742-77CE-48EA-BE5E7E94EC14}"/>
              </a:ext>
            </a:extLst>
          </p:cNvPr>
          <p:cNvSpPr txBox="1"/>
          <p:nvPr/>
        </p:nvSpPr>
        <p:spPr>
          <a:xfrm>
            <a:off x="69850" y="1154267"/>
            <a:ext cx="9753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Kaggle Cardiovascular Disease Dataset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70,000 patient records, 12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(collected during medical examinations):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(Factual Information)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 (in days), Height (cm), Weight (kg), Gender (categorical code: 1 for women, 2 for men)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Examination (Medical Results)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Systolic blood pressure, Diastolic blood pressure, Cholesterol (1: normal, 2: above normal, 3: well above normal), Glucose (1: normal, 2: above normal, 3: well above normal)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Subjective (Patient-Reported)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Smoking (binary: 0/1), Alcohol intake (binary: 0/1), Physical activity (binary: 0/1)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'cardio' (binary: 1 for CVD present, 0 for absent)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2821A5D-F58B-4F3B-3787-E8CB5E8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02" y="4297831"/>
            <a:ext cx="8327098" cy="2560169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36321"/>
            <a:ext cx="2888788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38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Preprocessing 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80852-7497-0E46-6938-104AB1DD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51DA64-0CDA-0BCE-F277-61EBDED1E62A}"/>
              </a:ext>
            </a:extLst>
          </p:cNvPr>
          <p:cNvGrpSpPr/>
          <p:nvPr/>
        </p:nvGrpSpPr>
        <p:grpSpPr>
          <a:xfrm>
            <a:off x="0" y="0"/>
            <a:ext cx="9902825" cy="1104447"/>
            <a:chOff x="0" y="0"/>
            <a:chExt cx="13203767" cy="147259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B625783-4D32-8481-F3EF-479AF05F0FAE}"/>
                </a:ext>
              </a:extLst>
            </p:cNvPr>
            <p:cNvSpPr/>
            <p:nvPr/>
          </p:nvSpPr>
          <p:spPr>
            <a:xfrm>
              <a:off x="0" y="0"/>
              <a:ext cx="13203810" cy="1472604"/>
            </a:xfrm>
            <a:custGeom>
              <a:avLst/>
              <a:gdLst/>
              <a:ahLst/>
              <a:cxnLst/>
              <a:rect l="l" t="t" r="r" b="b"/>
              <a:pathLst>
                <a:path w="13203810" h="1472604">
                  <a:moveTo>
                    <a:pt x="0" y="0"/>
                  </a:moveTo>
                  <a:lnTo>
                    <a:pt x="13203810" y="0"/>
                  </a:lnTo>
                  <a:lnTo>
                    <a:pt x="13203810" y="1472604"/>
                  </a:lnTo>
                  <a:lnTo>
                    <a:pt x="0" y="1472604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2FC8AE7-1736-0903-C7DC-33C086F8AFB4}"/>
              </a:ext>
            </a:extLst>
          </p:cNvPr>
          <p:cNvSpPr txBox="1"/>
          <p:nvPr/>
        </p:nvSpPr>
        <p:spPr>
          <a:xfrm>
            <a:off x="278318" y="214086"/>
            <a:ext cx="901173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Cleaning &amp; Pre-processing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ED1DB-DCFA-9501-DBD0-6890A7672BC3}"/>
              </a:ext>
            </a:extLst>
          </p:cNvPr>
          <p:cNvSpPr txBox="1"/>
          <p:nvPr/>
        </p:nvSpPr>
        <p:spPr>
          <a:xfrm>
            <a:off x="0" y="1405816"/>
            <a:ext cx="23558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Cleaning:</a:t>
            </a:r>
            <a:br>
              <a:rPr lang="en-US" sz="2400" b="1" dirty="0"/>
            </a:br>
            <a:br>
              <a:rPr lang="en-US" sz="2400" b="1" dirty="0"/>
            </a:b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72B1E-53B4-76EC-ECD0-F0967AE8400C}"/>
              </a:ext>
            </a:extLst>
          </p:cNvPr>
          <p:cNvSpPr txBox="1"/>
          <p:nvPr/>
        </p:nvSpPr>
        <p:spPr>
          <a:xfrm>
            <a:off x="129037" y="1825445"/>
            <a:ext cx="5075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1-Removed unrealistic readings. </a:t>
            </a:r>
            <a:br>
              <a:rPr lang="en-US" sz="1800" i="1" dirty="0"/>
            </a:br>
            <a:r>
              <a:rPr lang="en-US" sz="1800" i="1" dirty="0"/>
              <a:t>2-No missing values were found.</a:t>
            </a:r>
            <a:br>
              <a:rPr lang="en-US" sz="1800" i="1" dirty="0"/>
            </a:br>
            <a:r>
              <a:rPr lang="en-US" sz="1800" i="1" dirty="0"/>
              <a:t>3-No duplicate records were present. </a:t>
            </a:r>
            <a:br>
              <a:rPr lang="en-US" sz="1800" i="1" dirty="0"/>
            </a:br>
            <a:r>
              <a:rPr lang="en-US" sz="1800" i="1" dirty="0"/>
              <a:t>4-Converted age from days to years.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837FE-1C58-649B-B8C4-0ADB69E2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1192188"/>
            <a:ext cx="5278527" cy="1993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D224D2-11B2-560B-BA52-A93576E2A7DB}"/>
              </a:ext>
            </a:extLst>
          </p:cNvPr>
          <p:cNvSpPr txBox="1"/>
          <p:nvPr/>
        </p:nvSpPr>
        <p:spPr>
          <a:xfrm>
            <a:off x="0" y="3324964"/>
            <a:ext cx="9717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effectLst/>
              </a:rPr>
              <a:t>Feature Engineering: </a:t>
            </a:r>
            <a:r>
              <a:rPr lang="en-US" dirty="0">
                <a:effectLst/>
              </a:rPr>
              <a:t>Created a new 'BMI' (Body Mass Index) feature using weight and height. This helps assess obesity, a key factor in heart disease risk, by combining two raw measurements into one useful indicator.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0678-DB91-5248-114C-3308137C3B74}"/>
              </a:ext>
            </a:extLst>
          </p:cNvPr>
          <p:cNvSpPr txBox="1"/>
          <p:nvPr/>
        </p:nvSpPr>
        <p:spPr>
          <a:xfrm>
            <a:off x="-25041" y="4797255"/>
            <a:ext cx="99758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Data Transformation: </a:t>
            </a:r>
            <a:r>
              <a:rPr lang="en-US" dirty="0">
                <a:effectLst/>
              </a:rPr>
              <a:t>Adjusted all numerical values (like age, height, weight, and blood pressure) to a common scale using a normalization technique. </a:t>
            </a:r>
            <a:br>
              <a:rPr lang="en-US" dirty="0">
                <a:effectLst/>
              </a:rPr>
            </a:br>
            <a:r>
              <a:rPr lang="en-US" dirty="0"/>
              <a:t>Categorical values (e.g., cholesterol levels) were kept as ordinal (1-3 scale) because they represent ordered categories.</a:t>
            </a:r>
            <a:br>
              <a:rPr lang="en-US" dirty="0"/>
            </a:br>
            <a:r>
              <a:rPr lang="en-US" dirty="0"/>
              <a:t>Binary features (e.g., smoking) remained unchanged as they are already in a suitable format.</a:t>
            </a:r>
          </a:p>
          <a:p>
            <a:pPr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2442592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4DC0C86E38284F88DA49E076CF4172" ma:contentTypeVersion="11" ma:contentTypeDescription="Create a new document." ma:contentTypeScope="" ma:versionID="d7d25ece283599c66a3380ff2302e363">
  <xsd:schema xmlns:xsd="http://www.w3.org/2001/XMLSchema" xmlns:xs="http://www.w3.org/2001/XMLSchema" xmlns:p="http://schemas.microsoft.com/office/2006/metadata/properties" xmlns:ns2="348da3da-e53d-4b3c-bfc0-5fb048f7f8d1" xmlns:ns3="3c6069c4-e653-43da-9c2c-cdca9fc510bc" targetNamespace="http://schemas.microsoft.com/office/2006/metadata/properties" ma:root="true" ma:fieldsID="7db41fb025923b025d058fcd606e65a6" ns2:_="" ns3:_="">
    <xsd:import namespace="348da3da-e53d-4b3c-bfc0-5fb048f7f8d1"/>
    <xsd:import namespace="3c6069c4-e653-43da-9c2c-cdca9fc51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da3da-e53d-4b3c-bfc0-5fb048f7f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39367a4-10b3-4c8d-97d8-f9cba8064e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069c4-e653-43da-9c2c-cdca9fc510b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1d4d1eb-0b68-48f6-982f-596b6f6d4992}" ma:internalName="TaxCatchAll" ma:showField="CatchAllData" ma:web="3c6069c4-e653-43da-9c2c-cdca9fc51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6069c4-e653-43da-9c2c-cdca9fc510bc" xsi:nil="true"/>
    <lcf76f155ced4ddcb4097134ff3c332f xmlns="348da3da-e53d-4b3c-bfc0-5fb048f7f8d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621B7D-9047-40D7-9FD1-D08A7663F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8da3da-e53d-4b3c-bfc0-5fb048f7f8d1"/>
    <ds:schemaRef ds:uri="3c6069c4-e653-43da-9c2c-cdca9fc51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E3353-CCA4-4079-9E09-2A8526EEC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C85B76-E99A-42AE-A813-965F4E51C515}">
  <ds:schemaRefs>
    <ds:schemaRef ds:uri="http://schemas.microsoft.com/office/2006/metadata/properties"/>
    <ds:schemaRef ds:uri="http://schemas.microsoft.com/office/infopath/2007/PartnerControls"/>
    <ds:schemaRef ds:uri="3c6069c4-e653-43da-9c2c-cdca9fc510bc"/>
    <ds:schemaRef ds:uri="348da3da-e53d-4b3c-bfc0-5fb048f7f8d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1086</Words>
  <Application>Microsoft Office PowerPoint</Application>
  <PresentationFormat>Custom</PresentationFormat>
  <Paragraphs>159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Arimo</vt:lpstr>
      <vt:lpstr>Calibri</vt:lpstr>
      <vt:lpstr>Arial</vt:lpstr>
      <vt:lpstr>Arimo Bold</vt:lpstr>
      <vt:lpstr>Times New Roman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Copy of Team 1 - DL_SIC.pptx</dc:title>
  <cp:lastModifiedBy>Ahmed Hany</cp:lastModifiedBy>
  <cp:revision>9</cp:revision>
  <dcterms:created xsi:type="dcterms:W3CDTF">2006-08-16T00:00:00Z</dcterms:created>
  <dcterms:modified xsi:type="dcterms:W3CDTF">2025-10-02T08:56:24Z</dcterms:modified>
  <dc:identifier>DAG0lygGUW0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0x010100FA4DC0C86E38284F88DA49E076CF4172</vt:lpwstr>
  </property>
</Properties>
</file>