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odec Pro ExtraBold" charset="1" panose="00000700000000000000"/>
      <p:regular r:id="rId22"/>
    </p:embeddedFont>
    <p:embeddedFont>
      <p:font typeface="Open Sauce" charset="1" panose="00000500000000000000"/>
      <p:regular r:id="rId23"/>
    </p:embeddedFont>
    <p:embeddedFont>
      <p:font typeface="Open Sauce Bold Italics" charset="1" panose="000008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Arimo" charset="1"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https://github.com/OmarMakkeyah/Heart_Attack_prediction"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https://data.mendeley.com/datasets/gwbz3fsgp8/2" TargetMode="External" Type="http://schemas.openxmlformats.org/officeDocument/2006/relationships/hyperlink"/><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880807" y="2463389"/>
            <a:ext cx="10756200" cy="4519228"/>
          </a:xfrm>
          <a:prstGeom prst="rect">
            <a:avLst/>
          </a:prstGeom>
        </p:spPr>
        <p:txBody>
          <a:bodyPr anchor="t" rtlCol="false" tIns="0" lIns="0" bIns="0" rIns="0">
            <a:spAutoFit/>
          </a:bodyPr>
          <a:lstStyle/>
          <a:p>
            <a:pPr algn="l">
              <a:lnSpc>
                <a:spcPts val="11237"/>
              </a:lnSpc>
            </a:pPr>
            <a:r>
              <a:rPr lang="en-US" sz="11706">
                <a:solidFill>
                  <a:srgbClr val="1C5739"/>
                </a:solidFill>
                <a:latin typeface="Codec Pro ExtraBold"/>
                <a:ea typeface="Codec Pro ExtraBold"/>
                <a:cs typeface="Codec Pro ExtraBold"/>
                <a:sym typeface="Codec Pro ExtraBold"/>
              </a:rPr>
              <a:t>HEART ATTACK PREDICTION </a:t>
            </a:r>
          </a:p>
        </p:txBody>
      </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880807" y="7694869"/>
            <a:ext cx="7648575" cy="688341"/>
          </a:xfrm>
          <a:prstGeom prst="rect">
            <a:avLst/>
          </a:prstGeom>
        </p:spPr>
        <p:txBody>
          <a:bodyPr anchor="t" rtlCol="false" tIns="0" lIns="0" bIns="0" rIns="0">
            <a:spAutoFit/>
          </a:bodyPr>
          <a:lstStyle/>
          <a:p>
            <a:pPr algn="ctr">
              <a:lnSpc>
                <a:spcPts val="5589"/>
              </a:lnSpc>
              <a:spcBef>
                <a:spcPct val="0"/>
              </a:spcBef>
            </a:pPr>
            <a:r>
              <a:rPr lang="en-US" sz="4299">
                <a:solidFill>
                  <a:srgbClr val="1C5739"/>
                </a:solidFill>
                <a:latin typeface="Open Sauce"/>
                <a:ea typeface="Open Sauce"/>
                <a:cs typeface="Open Sauce"/>
                <a:sym typeface="Open Sauce"/>
              </a:rPr>
              <a:t>USING TRANSFER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731837" y="7284238"/>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name="TextBox 12" id="12"/>
          <p:cNvSpPr txBox="true"/>
          <p:nvPr/>
        </p:nvSpPr>
        <p:spPr>
          <a:xfrm rot="0">
            <a:off x="373776" y="7273507"/>
            <a:ext cx="15854966" cy="1000125"/>
          </a:xfrm>
          <a:prstGeom prst="rect">
            <a:avLst/>
          </a:prstGeom>
        </p:spPr>
        <p:txBody>
          <a:bodyPr anchor="t" rtlCol="false" tIns="0" lIns="0" bIns="0" rIns="0">
            <a:spAutoFit/>
          </a:bodyPr>
          <a:lstStyle/>
          <a:p>
            <a:pPr algn="l" marL="712465" indent="-356233" lvl="1">
              <a:lnSpc>
                <a:spcPts val="3959"/>
              </a:lnSpc>
              <a:buFont typeface="Arial"/>
              <a:buChar char="•"/>
            </a:pPr>
            <a:r>
              <a:rPr lang="en-US" sz="3299" spc="164">
                <a:solidFill>
                  <a:srgbClr val="1C5739"/>
                </a:solidFill>
                <a:latin typeface="Open Sauce"/>
                <a:ea typeface="Open Sauce"/>
                <a:cs typeface="Open Sauce"/>
                <a:sym typeface="Open Sauce"/>
              </a:rPr>
              <a:t>Data Splitting: Split the dataset into training (80%) and validation (20%) sets.</a:t>
            </a:r>
          </a:p>
        </p:txBody>
      </p:sp>
      <p:sp>
        <p:nvSpPr>
          <p:cNvPr name="TextBox 13" id="13"/>
          <p:cNvSpPr txBox="true"/>
          <p:nvPr/>
        </p:nvSpPr>
        <p:spPr>
          <a:xfrm rot="0">
            <a:off x="3380933" y="610590"/>
            <a:ext cx="10871210" cy="161525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dataset preparation</a:t>
            </a:r>
          </a:p>
        </p:txBody>
      </p:sp>
      <p:sp>
        <p:nvSpPr>
          <p:cNvPr name="Freeform 14" id="14"/>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6887962" y="6900785"/>
            <a:ext cx="2085109" cy="208510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373776" y="3780530"/>
            <a:ext cx="16885524" cy="1150049"/>
          </a:xfrm>
          <a:prstGeom prst="rect">
            <a:avLst/>
          </a:prstGeom>
        </p:spPr>
        <p:txBody>
          <a:bodyPr anchor="t" rtlCol="false" tIns="0" lIns="0" bIns="0" rIns="0">
            <a:spAutoFit/>
          </a:bodyPr>
          <a:lstStyle/>
          <a:p>
            <a:pPr algn="l" marL="712464" indent="-356232" lvl="1">
              <a:lnSpc>
                <a:spcPts val="4718"/>
              </a:lnSpc>
              <a:spcBef>
                <a:spcPct val="0"/>
              </a:spcBef>
              <a:buFont typeface="Arial"/>
              <a:buChar char="•"/>
            </a:pPr>
            <a:r>
              <a:rPr lang="en-US" sz="3299">
                <a:solidFill>
                  <a:srgbClr val="1C5739"/>
                </a:solidFill>
                <a:latin typeface="Open Sauce"/>
                <a:ea typeface="Open Sauce"/>
                <a:cs typeface="Open Sauce"/>
                <a:sym typeface="Open Sauce"/>
              </a:rPr>
              <a:t>CSV file</a:t>
            </a:r>
            <a:r>
              <a:rPr lang="en-US" sz="3299">
                <a:solidFill>
                  <a:srgbClr val="1C5739"/>
                </a:solidFill>
                <a:latin typeface="Open Sauce"/>
                <a:ea typeface="Open Sauce"/>
                <a:cs typeface="Open Sauce"/>
                <a:sym typeface="Open Sauce"/>
              </a:rPr>
              <a:t>:  is created and mapped each ECG image to its corresponding label.</a:t>
            </a:r>
          </a:p>
          <a:p>
            <a:pPr algn="l">
              <a:lnSpc>
                <a:spcPts val="4289"/>
              </a:lnSpc>
              <a:spcBef>
                <a:spcPct val="0"/>
              </a:spcBef>
            </a:pPr>
          </a:p>
        </p:txBody>
      </p:sp>
      <p:sp>
        <p:nvSpPr>
          <p:cNvPr name="TextBox 19" id="19"/>
          <p:cNvSpPr txBox="true"/>
          <p:nvPr/>
        </p:nvSpPr>
        <p:spPr>
          <a:xfrm rot="0">
            <a:off x="373776" y="5353267"/>
            <a:ext cx="15865858" cy="1082040"/>
          </a:xfrm>
          <a:prstGeom prst="rect">
            <a:avLst/>
          </a:prstGeom>
        </p:spPr>
        <p:txBody>
          <a:bodyPr anchor="t" rtlCol="false" tIns="0" lIns="0" bIns="0" rIns="0">
            <a:spAutoFit/>
          </a:bodyPr>
          <a:lstStyle/>
          <a:p>
            <a:pPr algn="l" marL="712464" indent="-356232" lvl="1">
              <a:lnSpc>
                <a:spcPts val="4289"/>
              </a:lnSpc>
              <a:buFont typeface="Arial"/>
              <a:buChar char="•"/>
            </a:pPr>
            <a:r>
              <a:rPr lang="en-US" sz="3299">
                <a:solidFill>
                  <a:srgbClr val="1C5739"/>
                </a:solidFill>
                <a:latin typeface="Open Sauce"/>
                <a:ea typeface="Open Sauce"/>
                <a:cs typeface="Open Sauce"/>
                <a:sym typeface="Open Sauce"/>
              </a:rPr>
              <a:t>Data Transformations: Resize images to 224x224 and normalize using ImageNet statistics.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731837" y="7996500"/>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name="TextBox 12" id="12"/>
          <p:cNvSpPr txBox="true"/>
          <p:nvPr/>
        </p:nvSpPr>
        <p:spPr>
          <a:xfrm rot="0">
            <a:off x="373776" y="7644075"/>
            <a:ext cx="15854966" cy="1000125"/>
          </a:xfrm>
          <a:prstGeom prst="rect">
            <a:avLst/>
          </a:prstGeom>
        </p:spPr>
        <p:txBody>
          <a:bodyPr anchor="t" rtlCol="false" tIns="0" lIns="0" bIns="0" rIns="0">
            <a:spAutoFit/>
          </a:bodyPr>
          <a:lstStyle/>
          <a:p>
            <a:pPr algn="l" marL="712465" indent="-356233" lvl="1">
              <a:lnSpc>
                <a:spcPts val="3959"/>
              </a:lnSpc>
              <a:buFont typeface="Arial"/>
              <a:buChar char="•"/>
            </a:pPr>
            <a:r>
              <a:rPr lang="en-US" sz="3299" spc="164">
                <a:solidFill>
                  <a:srgbClr val="1C5739"/>
                </a:solidFill>
                <a:latin typeface="Open Sauce"/>
                <a:ea typeface="Open Sauce"/>
                <a:cs typeface="Open Sauce"/>
                <a:sym typeface="Open Sauce"/>
              </a:rPr>
              <a:t>Output Layer: Using Softmax as an activation function for output probabilities</a:t>
            </a:r>
          </a:p>
        </p:txBody>
      </p:sp>
      <p:sp>
        <p:nvSpPr>
          <p:cNvPr name="TextBox 13" id="13"/>
          <p:cNvSpPr txBox="true"/>
          <p:nvPr/>
        </p:nvSpPr>
        <p:spPr>
          <a:xfrm rot="0">
            <a:off x="3380933" y="610590"/>
            <a:ext cx="10871210" cy="1615253"/>
          </a:xfrm>
          <a:prstGeom prst="rect">
            <a:avLst/>
          </a:prstGeom>
        </p:spPr>
        <p:txBody>
          <a:bodyPr anchor="t" rtlCol="false" tIns="0" lIns="0" bIns="0" rIns="0">
            <a:spAutoFit/>
          </a:bodyPr>
          <a:lstStyle/>
          <a:p>
            <a:pPr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Model Setup</a:t>
            </a:r>
          </a:p>
        </p:txBody>
      </p:sp>
      <p:sp>
        <p:nvSpPr>
          <p:cNvPr name="Freeform 14" id="14"/>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6887962" y="6900785"/>
            <a:ext cx="2085109" cy="208510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373776" y="3974748"/>
            <a:ext cx="16885524" cy="1740599"/>
          </a:xfrm>
          <a:prstGeom prst="rect">
            <a:avLst/>
          </a:prstGeom>
        </p:spPr>
        <p:txBody>
          <a:bodyPr anchor="t" rtlCol="false" tIns="0" lIns="0" bIns="0" rIns="0">
            <a:spAutoFit/>
          </a:bodyPr>
          <a:lstStyle/>
          <a:p>
            <a:pPr algn="l" marL="712464" indent="-356232" lvl="1">
              <a:lnSpc>
                <a:spcPts val="4718"/>
              </a:lnSpc>
              <a:buFont typeface="Arial"/>
              <a:buChar char="•"/>
            </a:pPr>
            <a:r>
              <a:rPr lang="en-US" sz="3299">
                <a:solidFill>
                  <a:srgbClr val="1C5739"/>
                </a:solidFill>
                <a:latin typeface="Open Sauce"/>
                <a:ea typeface="Open Sauce"/>
                <a:cs typeface="Open Sauce"/>
                <a:sym typeface="Open Sauce"/>
              </a:rPr>
              <a:t>Pre-trained Model: </a:t>
            </a:r>
            <a:r>
              <a:rPr lang="en-US" sz="3299">
                <a:solidFill>
                  <a:srgbClr val="1C5739"/>
                </a:solidFill>
                <a:latin typeface="Open Sauce"/>
                <a:ea typeface="Open Sauce"/>
                <a:cs typeface="Open Sauce"/>
                <a:sym typeface="Open Sauce"/>
              </a:rPr>
              <a:t>pre-trained ResNet50 model was loaded for transfer learning.</a:t>
            </a:r>
          </a:p>
          <a:p>
            <a:pPr algn="l">
              <a:lnSpc>
                <a:spcPts val="4289"/>
              </a:lnSpc>
              <a:spcBef>
                <a:spcPct val="0"/>
              </a:spcBef>
            </a:pPr>
          </a:p>
        </p:txBody>
      </p:sp>
      <p:sp>
        <p:nvSpPr>
          <p:cNvPr name="TextBox 19" id="19"/>
          <p:cNvSpPr txBox="true"/>
          <p:nvPr/>
        </p:nvSpPr>
        <p:spPr>
          <a:xfrm rot="0">
            <a:off x="373776" y="5818745"/>
            <a:ext cx="15865858" cy="1082040"/>
          </a:xfrm>
          <a:prstGeom prst="rect">
            <a:avLst/>
          </a:prstGeom>
        </p:spPr>
        <p:txBody>
          <a:bodyPr anchor="t" rtlCol="false" tIns="0" lIns="0" bIns="0" rIns="0">
            <a:spAutoFit/>
          </a:bodyPr>
          <a:lstStyle/>
          <a:p>
            <a:pPr algn="l" marL="712464" indent="-356232" lvl="1">
              <a:lnSpc>
                <a:spcPts val="4289"/>
              </a:lnSpc>
              <a:buFont typeface="Arial"/>
              <a:buChar char="•"/>
            </a:pPr>
            <a:r>
              <a:rPr lang="en-US" sz="3299">
                <a:solidFill>
                  <a:srgbClr val="1C5739"/>
                </a:solidFill>
                <a:latin typeface="Open Sauce"/>
                <a:ea typeface="Open Sauce"/>
                <a:cs typeface="Open Sauce"/>
                <a:sym typeface="Open Sauce"/>
              </a:rPr>
              <a:t>Freezing Layers: </a:t>
            </a:r>
            <a:r>
              <a:rPr lang="en-US" sz="3299">
                <a:solidFill>
                  <a:srgbClr val="1C5739"/>
                </a:solidFill>
                <a:latin typeface="Open Sauce"/>
                <a:ea typeface="Open Sauce"/>
                <a:cs typeface="Open Sauce"/>
                <a:sym typeface="Open Sauce"/>
              </a:rPr>
              <a:t>Freeze layers are up to layer 4 to retain learned features, allowing fine-tuning only for layer 4 and beyond.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731837" y="7996500"/>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name="TextBox 12" id="12"/>
          <p:cNvSpPr txBox="true"/>
          <p:nvPr/>
        </p:nvSpPr>
        <p:spPr>
          <a:xfrm rot="0">
            <a:off x="373776" y="5773991"/>
            <a:ext cx="15854966" cy="1000125"/>
          </a:xfrm>
          <a:prstGeom prst="rect">
            <a:avLst/>
          </a:prstGeom>
        </p:spPr>
        <p:txBody>
          <a:bodyPr anchor="t" rtlCol="false" tIns="0" lIns="0" bIns="0" rIns="0">
            <a:spAutoFit/>
          </a:bodyPr>
          <a:lstStyle/>
          <a:p>
            <a:pPr algn="l" marL="712465" indent="-356233" lvl="1">
              <a:lnSpc>
                <a:spcPts val="3959"/>
              </a:lnSpc>
              <a:buFont typeface="Arial"/>
              <a:buChar char="•"/>
            </a:pPr>
            <a:r>
              <a:rPr lang="en-US" sz="3299" spc="164">
                <a:solidFill>
                  <a:srgbClr val="1C5739"/>
                </a:solidFill>
                <a:latin typeface="Open Sauce"/>
                <a:ea typeface="Open Sauce"/>
                <a:cs typeface="Open Sauce"/>
                <a:sym typeface="Open Sauce"/>
              </a:rPr>
              <a:t>The model trained for 6 epochs with 98% accuracy (Cuda configuration powered by INVIDIA was used.</a:t>
            </a:r>
          </a:p>
        </p:txBody>
      </p:sp>
      <p:sp>
        <p:nvSpPr>
          <p:cNvPr name="TextBox 13" id="13"/>
          <p:cNvSpPr txBox="true"/>
          <p:nvPr/>
        </p:nvSpPr>
        <p:spPr>
          <a:xfrm rot="0">
            <a:off x="3380933" y="610590"/>
            <a:ext cx="10871210" cy="872303"/>
          </a:xfrm>
          <a:prstGeom prst="rect">
            <a:avLst/>
          </a:prstGeom>
        </p:spPr>
        <p:txBody>
          <a:bodyPr anchor="t" rtlCol="false" tIns="0" lIns="0" bIns="0" rIns="0">
            <a:spAutoFit/>
          </a:bodyPr>
          <a:lstStyle/>
          <a:p>
            <a:pPr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Training</a:t>
            </a:r>
          </a:p>
        </p:txBody>
      </p:sp>
      <p:sp>
        <p:nvSpPr>
          <p:cNvPr name="Freeform 14" id="14"/>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6887962" y="6900785"/>
            <a:ext cx="2085109" cy="208510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373776" y="3123683"/>
            <a:ext cx="16885524" cy="2331149"/>
          </a:xfrm>
          <a:prstGeom prst="rect">
            <a:avLst/>
          </a:prstGeom>
        </p:spPr>
        <p:txBody>
          <a:bodyPr anchor="t" rtlCol="false" tIns="0" lIns="0" bIns="0" rIns="0">
            <a:spAutoFit/>
          </a:bodyPr>
          <a:lstStyle/>
          <a:p>
            <a:pPr algn="l" marL="712464" indent="-356232" lvl="1">
              <a:lnSpc>
                <a:spcPts val="4718"/>
              </a:lnSpc>
              <a:buFont typeface="Arial"/>
              <a:buChar char="•"/>
            </a:pPr>
            <a:r>
              <a:rPr lang="en-US" b="true" sz="3299">
                <a:solidFill>
                  <a:srgbClr val="1C5739"/>
                </a:solidFill>
                <a:latin typeface="Open Sauce Bold"/>
                <a:ea typeface="Open Sauce Bold"/>
                <a:cs typeface="Open Sauce Bold"/>
                <a:sym typeface="Open Sauce Bold"/>
              </a:rPr>
              <a:t>Loss and Optimizer:</a:t>
            </a:r>
          </a:p>
          <a:p>
            <a:pPr algn="l" marL="1424927" indent="-474976" lvl="2">
              <a:lnSpc>
                <a:spcPts val="4718"/>
              </a:lnSpc>
              <a:buFont typeface="Arial"/>
              <a:buChar char="⚬"/>
            </a:pPr>
            <a:r>
              <a:rPr lang="en-US" sz="3299">
                <a:solidFill>
                  <a:srgbClr val="1C5739"/>
                </a:solidFill>
                <a:latin typeface="Open Sauce"/>
                <a:ea typeface="Open Sauce"/>
                <a:cs typeface="Open Sauce"/>
                <a:sym typeface="Open Sauce"/>
              </a:rPr>
              <a:t>Used CrossEntropyLoss for multi-class classification.</a:t>
            </a:r>
          </a:p>
          <a:p>
            <a:pPr algn="l" marL="1424927" indent="-474976" lvl="2">
              <a:lnSpc>
                <a:spcPts val="4718"/>
              </a:lnSpc>
              <a:buFont typeface="Arial"/>
              <a:buChar char="⚬"/>
            </a:pPr>
            <a:r>
              <a:rPr lang="en-US" sz="3299">
                <a:solidFill>
                  <a:srgbClr val="1C5739"/>
                </a:solidFill>
                <a:latin typeface="Open Sauce"/>
                <a:ea typeface="Open Sauce"/>
                <a:cs typeface="Open Sauce"/>
                <a:sym typeface="Open Sauce"/>
              </a:rPr>
              <a:t>Adam optimizer for updating model weights.</a:t>
            </a:r>
          </a:p>
          <a:p>
            <a:pPr algn="l">
              <a:lnSpc>
                <a:spcPts val="4289"/>
              </a:lnSpc>
              <a:spcBef>
                <a:spcPct val="0"/>
              </a:spcBef>
            </a:pPr>
          </a:p>
        </p:txBody>
      </p:sp>
      <p:sp>
        <p:nvSpPr>
          <p:cNvPr name="TextBox 19" id="19"/>
          <p:cNvSpPr txBox="true"/>
          <p:nvPr/>
        </p:nvSpPr>
        <p:spPr>
          <a:xfrm rot="0">
            <a:off x="373776" y="7621841"/>
            <a:ext cx="16336720" cy="1000125"/>
          </a:xfrm>
          <a:prstGeom prst="rect">
            <a:avLst/>
          </a:prstGeom>
        </p:spPr>
        <p:txBody>
          <a:bodyPr anchor="t" rtlCol="false" tIns="0" lIns="0" bIns="0" rIns="0">
            <a:spAutoFit/>
          </a:bodyPr>
          <a:lstStyle/>
          <a:p>
            <a:pPr algn="ctr" marL="712470" indent="-356235" lvl="1">
              <a:lnSpc>
                <a:spcPts val="3960"/>
              </a:lnSpc>
              <a:buFont typeface="Arial"/>
              <a:buChar char="•"/>
            </a:pPr>
            <a:r>
              <a:rPr lang="en-US" sz="3300" spc="165">
                <a:solidFill>
                  <a:srgbClr val="1C5739"/>
                </a:solidFill>
                <a:latin typeface="Open Sauce"/>
                <a:ea typeface="Open Sauce"/>
                <a:cs typeface="Open Sauce"/>
                <a:sym typeface="Open Sauce"/>
              </a:rPr>
              <a:t>Early Stopping was used to save the best weights of the model and prevent overfitting.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true" flipV="true" rot="0">
            <a:off x="-2040172" y="-769816"/>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88798" y="1346627"/>
            <a:ext cx="8592547" cy="8940373"/>
          </a:xfrm>
          <a:custGeom>
            <a:avLst/>
            <a:gdLst/>
            <a:ahLst/>
            <a:cxnLst/>
            <a:rect r="r" b="b" t="t" l="l"/>
            <a:pathLst>
              <a:path h="8940373" w="8592547">
                <a:moveTo>
                  <a:pt x="0" y="0"/>
                </a:moveTo>
                <a:lnTo>
                  <a:pt x="8592547" y="0"/>
                </a:lnTo>
                <a:lnTo>
                  <a:pt x="8592547" y="8940373"/>
                </a:lnTo>
                <a:lnTo>
                  <a:pt x="0" y="8940373"/>
                </a:lnTo>
                <a:lnTo>
                  <a:pt x="0" y="0"/>
                </a:lnTo>
                <a:close/>
              </a:path>
            </a:pathLst>
          </a:custGeom>
          <a:blipFill>
            <a:blip r:embed="rId4"/>
            <a:stretch>
              <a:fillRect l="-22684" t="-3556" r="-19322" b="0"/>
            </a:stretch>
          </a:blipFill>
        </p:spPr>
      </p:sp>
      <p:sp>
        <p:nvSpPr>
          <p:cNvPr name="Freeform 4" id="4"/>
          <p:cNvSpPr/>
          <p:nvPr/>
        </p:nvSpPr>
        <p:spPr>
          <a:xfrm flipH="false" flipV="false" rot="0">
            <a:off x="16322124" y="7754894"/>
            <a:ext cx="4118443" cy="3654183"/>
          </a:xfrm>
          <a:custGeom>
            <a:avLst/>
            <a:gdLst/>
            <a:ahLst/>
            <a:cxnLst/>
            <a:rect r="r" b="b" t="t" l="l"/>
            <a:pathLst>
              <a:path h="3654183" w="411844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85126" y="1028700"/>
            <a:ext cx="7652162" cy="2226948"/>
            <a:chOff x="0" y="0"/>
            <a:chExt cx="8056133" cy="2344513"/>
          </a:xfrm>
        </p:grpSpPr>
        <p:sp>
          <p:nvSpPr>
            <p:cNvPr name="Freeform 6" id="6"/>
            <p:cNvSpPr/>
            <p:nvPr/>
          </p:nvSpPr>
          <p:spPr>
            <a:xfrm flipH="false" flipV="false" rot="0">
              <a:off x="0" y="0"/>
              <a:ext cx="8056001" cy="2344455"/>
            </a:xfrm>
            <a:custGeom>
              <a:avLst/>
              <a:gdLst/>
              <a:ahLst/>
              <a:cxnLst/>
              <a:rect r="r" b="b" t="t" l="l"/>
              <a:pathLst>
                <a:path h="2344455" w="8056001">
                  <a:moveTo>
                    <a:pt x="6624448" y="0"/>
                  </a:moveTo>
                  <a:cubicBezTo>
                    <a:pt x="0" y="0"/>
                    <a:pt x="0" y="0"/>
                    <a:pt x="0" y="0"/>
                  </a:cubicBezTo>
                  <a:cubicBezTo>
                    <a:pt x="0" y="2344455"/>
                    <a:pt x="0" y="2344455"/>
                    <a:pt x="0" y="2344455"/>
                  </a:cubicBezTo>
                  <a:cubicBezTo>
                    <a:pt x="6624448" y="2344455"/>
                    <a:pt x="6624448" y="2344455"/>
                    <a:pt x="6624448" y="2344455"/>
                  </a:cubicBezTo>
                  <a:cubicBezTo>
                    <a:pt x="7413007" y="2344455"/>
                    <a:pt x="8056001" y="1817918"/>
                    <a:pt x="8056001" y="1172227"/>
                  </a:cubicBezTo>
                  <a:cubicBezTo>
                    <a:pt x="8056001" y="526537"/>
                    <a:pt x="7413006" y="0"/>
                    <a:pt x="6624448" y="0"/>
                  </a:cubicBezTo>
                  <a:close/>
                </a:path>
              </a:pathLst>
            </a:custGeom>
            <a:solidFill>
              <a:srgbClr val="1C5739"/>
            </a:solidFill>
          </p:spPr>
        </p:sp>
      </p:grpSp>
      <p:sp>
        <p:nvSpPr>
          <p:cNvPr name="TextBox 7" id="7"/>
          <p:cNvSpPr txBox="true"/>
          <p:nvPr/>
        </p:nvSpPr>
        <p:spPr>
          <a:xfrm rot="0">
            <a:off x="1431236" y="990600"/>
            <a:ext cx="3303935" cy="2115868"/>
          </a:xfrm>
          <a:prstGeom prst="rect">
            <a:avLst/>
          </a:prstGeom>
        </p:spPr>
        <p:txBody>
          <a:bodyPr anchor="t" rtlCol="false" tIns="0" lIns="0" bIns="0" rIns="0">
            <a:spAutoFit/>
          </a:bodyPr>
          <a:lstStyle/>
          <a:p>
            <a:pPr algn="ctr">
              <a:lnSpc>
                <a:spcPts val="8446"/>
              </a:lnSpc>
            </a:pPr>
            <a:r>
              <a:rPr lang="en-US" b="true" sz="6497" i="true">
                <a:solidFill>
                  <a:srgbClr val="F2F2F2"/>
                </a:solidFill>
                <a:latin typeface="Open Sauce Bold Italics"/>
                <a:ea typeface="Open Sauce Bold Italics"/>
                <a:cs typeface="Open Sauce Bold Italics"/>
                <a:sym typeface="Open Sauce Bold Italics"/>
              </a:rPr>
              <a:t>Model</a:t>
            </a:r>
          </a:p>
          <a:p>
            <a:pPr algn="ctr">
              <a:lnSpc>
                <a:spcPts val="8446"/>
              </a:lnSpc>
              <a:spcBef>
                <a:spcPct val="0"/>
              </a:spcBef>
            </a:pPr>
            <a:r>
              <a:rPr lang="en-US" b="true" sz="6497" i="true">
                <a:solidFill>
                  <a:srgbClr val="F2F2F2"/>
                </a:solidFill>
                <a:latin typeface="Open Sauce Bold Italics"/>
                <a:ea typeface="Open Sauce Bold Italics"/>
                <a:cs typeface="Open Sauce Bold Italics"/>
                <a:sym typeface="Open Sauce Bold Italics"/>
              </a:rPr>
              <a:t> Testing</a:t>
            </a:r>
          </a:p>
        </p:txBody>
      </p:sp>
      <p:sp>
        <p:nvSpPr>
          <p:cNvPr name="TextBox 8" id="8"/>
          <p:cNvSpPr txBox="true"/>
          <p:nvPr/>
        </p:nvSpPr>
        <p:spPr>
          <a:xfrm rot="0">
            <a:off x="578048" y="3874741"/>
            <a:ext cx="7816864" cy="4613967"/>
          </a:xfrm>
          <a:prstGeom prst="rect">
            <a:avLst/>
          </a:prstGeom>
        </p:spPr>
        <p:txBody>
          <a:bodyPr anchor="t" rtlCol="false" tIns="0" lIns="0" bIns="0" rIns="0">
            <a:spAutoFit/>
          </a:bodyPr>
          <a:lstStyle/>
          <a:p>
            <a:pPr algn="just" marL="615869" indent="-307934" lvl="1">
              <a:lnSpc>
                <a:spcPts val="4592"/>
              </a:lnSpc>
              <a:buFont typeface="Arial"/>
              <a:buChar char="•"/>
            </a:pPr>
            <a:r>
              <a:rPr lang="en-US" sz="2852">
                <a:solidFill>
                  <a:srgbClr val="1C5739"/>
                </a:solidFill>
                <a:latin typeface="Open Sauce"/>
                <a:ea typeface="Open Sauce"/>
                <a:cs typeface="Open Sauce"/>
                <a:sym typeface="Open Sauce"/>
              </a:rPr>
              <a:t>The model seems to work very efficient </a:t>
            </a:r>
          </a:p>
          <a:p>
            <a:pPr algn="just">
              <a:lnSpc>
                <a:spcPts val="4592"/>
              </a:lnSpc>
            </a:pPr>
          </a:p>
          <a:p>
            <a:pPr algn="just" marL="615869" indent="-307934" lvl="1">
              <a:lnSpc>
                <a:spcPts val="4592"/>
              </a:lnSpc>
              <a:buFont typeface="Arial"/>
              <a:buChar char="•"/>
            </a:pPr>
            <a:r>
              <a:rPr lang="en-US" sz="2852">
                <a:solidFill>
                  <a:srgbClr val="1C5739"/>
                </a:solidFill>
                <a:latin typeface="Open Sauce"/>
                <a:ea typeface="Open Sauce"/>
                <a:cs typeface="Open Sauce"/>
                <a:sym typeface="Open Sauce"/>
              </a:rPr>
              <a:t>knowing that the values of the softmax are in order,</a:t>
            </a:r>
          </a:p>
          <a:p>
            <a:pPr algn="just">
              <a:lnSpc>
                <a:spcPts val="4592"/>
              </a:lnSpc>
            </a:pPr>
            <a:r>
              <a:rPr lang="en-US" sz="2852">
                <a:solidFill>
                  <a:srgbClr val="1C5739"/>
                </a:solidFill>
                <a:latin typeface="Open Sauce"/>
                <a:ea typeface="Open Sauce"/>
                <a:cs typeface="Open Sauce"/>
                <a:sym typeface="Open Sauce"/>
              </a:rPr>
              <a:t>      respect to</a:t>
            </a:r>
          </a:p>
          <a:p>
            <a:pPr algn="just">
              <a:lnSpc>
                <a:spcPts val="4592"/>
              </a:lnSpc>
            </a:pPr>
          </a:p>
          <a:p>
            <a:pPr algn="l" marL="615869" indent="-307934" lvl="1">
              <a:lnSpc>
                <a:spcPts val="4592"/>
              </a:lnSpc>
              <a:buFont typeface="Arial"/>
              <a:buChar char="•"/>
            </a:pPr>
            <a:r>
              <a:rPr lang="en-US" sz="2852">
                <a:solidFill>
                  <a:srgbClr val="1C5739"/>
                </a:solidFill>
                <a:latin typeface="Open Sauce"/>
                <a:ea typeface="Open Sauce"/>
                <a:cs typeface="Open Sauce"/>
                <a:sym typeface="Open Sauce"/>
              </a:rPr>
              <a:t>(normal, abnormal , having a heart attack, had a heart attack).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true" flipV="true" rot="0">
            <a:off x="-2040172" y="-769816"/>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22124" y="7754894"/>
            <a:ext cx="4118443" cy="3654183"/>
          </a:xfrm>
          <a:custGeom>
            <a:avLst/>
            <a:gdLst/>
            <a:ahLst/>
            <a:cxnLst/>
            <a:rect r="r" b="b" t="t" l="l"/>
            <a:pathLst>
              <a:path h="3654183" w="411844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85126" y="1028700"/>
            <a:ext cx="7652162" cy="2226948"/>
            <a:chOff x="0" y="0"/>
            <a:chExt cx="8056133" cy="2344513"/>
          </a:xfrm>
        </p:grpSpPr>
        <p:sp>
          <p:nvSpPr>
            <p:cNvPr name="Freeform 5" id="5"/>
            <p:cNvSpPr/>
            <p:nvPr/>
          </p:nvSpPr>
          <p:spPr>
            <a:xfrm flipH="false" flipV="false" rot="0">
              <a:off x="0" y="0"/>
              <a:ext cx="8056001" cy="2344455"/>
            </a:xfrm>
            <a:custGeom>
              <a:avLst/>
              <a:gdLst/>
              <a:ahLst/>
              <a:cxnLst/>
              <a:rect r="r" b="b" t="t" l="l"/>
              <a:pathLst>
                <a:path h="2344455" w="8056001">
                  <a:moveTo>
                    <a:pt x="6624448" y="0"/>
                  </a:moveTo>
                  <a:cubicBezTo>
                    <a:pt x="0" y="0"/>
                    <a:pt x="0" y="0"/>
                    <a:pt x="0" y="0"/>
                  </a:cubicBezTo>
                  <a:cubicBezTo>
                    <a:pt x="0" y="2344455"/>
                    <a:pt x="0" y="2344455"/>
                    <a:pt x="0" y="2344455"/>
                  </a:cubicBezTo>
                  <a:cubicBezTo>
                    <a:pt x="6624448" y="2344455"/>
                    <a:pt x="6624448" y="2344455"/>
                    <a:pt x="6624448" y="2344455"/>
                  </a:cubicBezTo>
                  <a:cubicBezTo>
                    <a:pt x="7413007" y="2344455"/>
                    <a:pt x="8056001" y="1817918"/>
                    <a:pt x="8056001" y="1172227"/>
                  </a:cubicBezTo>
                  <a:cubicBezTo>
                    <a:pt x="8056001" y="526537"/>
                    <a:pt x="7413006" y="0"/>
                    <a:pt x="6624448" y="0"/>
                  </a:cubicBezTo>
                  <a:close/>
                </a:path>
              </a:pathLst>
            </a:custGeom>
            <a:solidFill>
              <a:srgbClr val="1C5739"/>
            </a:solidFill>
          </p:spPr>
        </p:sp>
      </p:grpSp>
      <p:sp>
        <p:nvSpPr>
          <p:cNvPr name="TextBox 6" id="6"/>
          <p:cNvSpPr txBox="true"/>
          <p:nvPr/>
        </p:nvSpPr>
        <p:spPr>
          <a:xfrm rot="0">
            <a:off x="0" y="1000125"/>
            <a:ext cx="5638955" cy="2112658"/>
          </a:xfrm>
          <a:prstGeom prst="rect">
            <a:avLst/>
          </a:prstGeom>
        </p:spPr>
        <p:txBody>
          <a:bodyPr anchor="t" rtlCol="false" tIns="0" lIns="0" bIns="0" rIns="0">
            <a:spAutoFit/>
          </a:bodyPr>
          <a:lstStyle/>
          <a:p>
            <a:pPr algn="ctr">
              <a:lnSpc>
                <a:spcPts val="8472"/>
              </a:lnSpc>
              <a:spcBef>
                <a:spcPct val="0"/>
              </a:spcBef>
            </a:pPr>
            <a:r>
              <a:rPr lang="en-US" b="true" sz="6517" i="true">
                <a:solidFill>
                  <a:srgbClr val="F2F2F2"/>
                </a:solidFill>
                <a:latin typeface="Open Sauce Bold Italics"/>
                <a:ea typeface="Open Sauce Bold Italics"/>
                <a:cs typeface="Open Sauce Bold Italics"/>
                <a:sym typeface="Open Sauce Bold Italics"/>
              </a:rPr>
              <a:t>project github link</a:t>
            </a:r>
          </a:p>
        </p:txBody>
      </p:sp>
      <p:sp>
        <p:nvSpPr>
          <p:cNvPr name="TextBox 7" id="7"/>
          <p:cNvSpPr txBox="true"/>
          <p:nvPr/>
        </p:nvSpPr>
        <p:spPr>
          <a:xfrm rot="0">
            <a:off x="1327315" y="5478432"/>
            <a:ext cx="15292388" cy="80708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ea typeface="Arimo"/>
                <a:cs typeface="Arimo"/>
                <a:sym typeface="Arimo"/>
                <a:hlinkClick r:id="rId4" tooltip="https://github.com/OmarMakkeyah/Heart_Attack_prediction"/>
              </a:rPr>
              <a:t>https://github.com/OmarMakkeyah/Heart_Attack_prediction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12582780"/>
            <a:chOff x="0" y="0"/>
            <a:chExt cx="4816593" cy="3313983"/>
          </a:xfrm>
        </p:grpSpPr>
        <p:sp>
          <p:nvSpPr>
            <p:cNvPr name="Freeform 4" id="4"/>
            <p:cNvSpPr/>
            <p:nvPr/>
          </p:nvSpPr>
          <p:spPr>
            <a:xfrm flipH="false" flipV="false" rot="0">
              <a:off x="0" y="0"/>
              <a:ext cx="4816592" cy="3313983"/>
            </a:xfrm>
            <a:custGeom>
              <a:avLst/>
              <a:gdLst/>
              <a:ahLst/>
              <a:cxnLst/>
              <a:rect r="r" b="b" t="t" l="l"/>
              <a:pathLst>
                <a:path h="3313983" w="4816592">
                  <a:moveTo>
                    <a:pt x="0" y="0"/>
                  </a:moveTo>
                  <a:lnTo>
                    <a:pt x="4816592" y="0"/>
                  </a:lnTo>
                  <a:lnTo>
                    <a:pt x="4816592" y="3313983"/>
                  </a:lnTo>
                  <a:lnTo>
                    <a:pt x="0" y="3313983"/>
                  </a:lnTo>
                  <a:close/>
                </a:path>
              </a:pathLst>
            </a:custGeom>
            <a:solidFill>
              <a:srgbClr val="1C5739"/>
            </a:solidFill>
          </p:spPr>
        </p:sp>
        <p:sp>
          <p:nvSpPr>
            <p:cNvPr name="TextBox 5" id="5"/>
            <p:cNvSpPr txBox="true"/>
            <p:nvPr/>
          </p:nvSpPr>
          <p:spPr>
            <a:xfrm>
              <a:off x="0" y="-19050"/>
              <a:ext cx="4816593" cy="333303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16887962" y="6900785"/>
            <a:ext cx="2085109" cy="208510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3" id="13"/>
          <p:cNvSpPr txBox="true"/>
          <p:nvPr/>
        </p:nvSpPr>
        <p:spPr>
          <a:xfrm rot="0">
            <a:off x="4464070" y="3915727"/>
            <a:ext cx="9359861" cy="2322195"/>
          </a:xfrm>
          <a:prstGeom prst="rect">
            <a:avLst/>
          </a:prstGeom>
        </p:spPr>
        <p:txBody>
          <a:bodyPr anchor="t" rtlCol="false" tIns="0" lIns="0" bIns="0" rIns="0">
            <a:spAutoFit/>
          </a:bodyPr>
          <a:lstStyle/>
          <a:p>
            <a:pPr algn="ctr">
              <a:lnSpc>
                <a:spcPts val="18720"/>
              </a:lnSpc>
              <a:spcBef>
                <a:spcPct val="0"/>
              </a:spcBef>
            </a:pPr>
            <a:r>
              <a:rPr lang="en-US" b="true" sz="14400" i="true">
                <a:solidFill>
                  <a:srgbClr val="FFFFFF"/>
                </a:solidFill>
                <a:latin typeface="Open Sauce Bold Italics"/>
                <a:ea typeface="Open Sauce Bold Italics"/>
                <a:cs typeface="Open Sauce Bold Italics"/>
                <a:sym typeface="Open Sauce Bold Italics"/>
              </a:rPr>
              <a:t>Thank you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C573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586068" y="-1808676"/>
            <a:ext cx="3172137" cy="4114800"/>
          </a:xfrm>
          <a:custGeom>
            <a:avLst/>
            <a:gdLst/>
            <a:ahLst/>
            <a:cxnLst/>
            <a:rect r="r" b="b" t="t" l="l"/>
            <a:pathLst>
              <a:path h="4114800" w="3172137">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384715" y="-413585"/>
            <a:ext cx="3806571" cy="2083232"/>
          </a:xfrm>
          <a:custGeom>
            <a:avLst/>
            <a:gdLst/>
            <a:ahLst/>
            <a:cxnLst/>
            <a:rect r="r" b="b" t="t" l="l"/>
            <a:pathLst>
              <a:path h="2083232" w="3806571">
                <a:moveTo>
                  <a:pt x="0" y="0"/>
                </a:moveTo>
                <a:lnTo>
                  <a:pt x="3806570" y="0"/>
                </a:lnTo>
                <a:lnTo>
                  <a:pt x="3806570" y="2083233"/>
                </a:lnTo>
                <a:lnTo>
                  <a:pt x="0" y="20832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485703" y="4075649"/>
            <a:ext cx="8316390" cy="1070676"/>
            <a:chOff x="0" y="0"/>
            <a:chExt cx="2280336" cy="293577"/>
          </a:xfrm>
        </p:grpSpPr>
        <p:sp>
          <p:nvSpPr>
            <p:cNvPr name="Freeform 10" id="10"/>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11" id="11"/>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grpSp>
        <p:nvGrpSpPr>
          <p:cNvPr name="Group 12" id="12"/>
          <p:cNvGrpSpPr/>
          <p:nvPr/>
        </p:nvGrpSpPr>
        <p:grpSpPr>
          <a:xfrm rot="0">
            <a:off x="485703" y="5565425"/>
            <a:ext cx="8316390" cy="1070676"/>
            <a:chOff x="0" y="0"/>
            <a:chExt cx="2280336" cy="293577"/>
          </a:xfrm>
        </p:grpSpPr>
        <p:sp>
          <p:nvSpPr>
            <p:cNvPr name="Freeform 13" id="13"/>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14" id="14"/>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grpSp>
        <p:nvGrpSpPr>
          <p:cNvPr name="Group 15" id="15"/>
          <p:cNvGrpSpPr/>
          <p:nvPr/>
        </p:nvGrpSpPr>
        <p:grpSpPr>
          <a:xfrm rot="0">
            <a:off x="485703" y="7198075"/>
            <a:ext cx="8316390" cy="1070676"/>
            <a:chOff x="0" y="0"/>
            <a:chExt cx="2280336" cy="293577"/>
          </a:xfrm>
        </p:grpSpPr>
        <p:sp>
          <p:nvSpPr>
            <p:cNvPr name="Freeform 16" id="16"/>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17" id="17"/>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sp>
        <p:nvSpPr>
          <p:cNvPr name="TextBox 18" id="18"/>
          <p:cNvSpPr txBox="true"/>
          <p:nvPr/>
        </p:nvSpPr>
        <p:spPr>
          <a:xfrm rot="0">
            <a:off x="485703" y="4289074"/>
            <a:ext cx="8316390" cy="626746"/>
          </a:xfrm>
          <a:prstGeom prst="rect">
            <a:avLst/>
          </a:prstGeom>
        </p:spPr>
        <p:txBody>
          <a:bodyPr anchor="t" rtlCol="false" tIns="0" lIns="0" bIns="0" rIns="0">
            <a:spAutoFit/>
          </a:bodyPr>
          <a:lstStyle/>
          <a:p>
            <a:pPr algn="ctr">
              <a:lnSpc>
                <a:spcPts val="5069"/>
              </a:lnSpc>
              <a:spcBef>
                <a:spcPct val="0"/>
              </a:spcBef>
            </a:pPr>
            <a:r>
              <a:rPr lang="en-US" b="true" sz="3899">
                <a:solidFill>
                  <a:srgbClr val="F2F2F2"/>
                </a:solidFill>
                <a:latin typeface="Open Sauce Bold"/>
                <a:ea typeface="Open Sauce Bold"/>
                <a:cs typeface="Open Sauce Bold"/>
                <a:sym typeface="Open Sauce Bold"/>
              </a:rPr>
              <a:t>Omar Mohamed ELsayed Mekkia</a:t>
            </a:r>
          </a:p>
        </p:txBody>
      </p:sp>
      <p:grpSp>
        <p:nvGrpSpPr>
          <p:cNvPr name="Group 19" id="19"/>
          <p:cNvGrpSpPr/>
          <p:nvPr/>
        </p:nvGrpSpPr>
        <p:grpSpPr>
          <a:xfrm rot="0">
            <a:off x="9389974" y="4075649"/>
            <a:ext cx="8316390" cy="1070676"/>
            <a:chOff x="0" y="0"/>
            <a:chExt cx="2280336" cy="293577"/>
          </a:xfrm>
        </p:grpSpPr>
        <p:sp>
          <p:nvSpPr>
            <p:cNvPr name="Freeform 20" id="20"/>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21" id="21"/>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grpSp>
        <p:nvGrpSpPr>
          <p:cNvPr name="Group 22" id="22"/>
          <p:cNvGrpSpPr/>
          <p:nvPr/>
        </p:nvGrpSpPr>
        <p:grpSpPr>
          <a:xfrm rot="0">
            <a:off x="9389974" y="5565425"/>
            <a:ext cx="8316390" cy="1070676"/>
            <a:chOff x="0" y="0"/>
            <a:chExt cx="2280336" cy="293577"/>
          </a:xfrm>
        </p:grpSpPr>
        <p:sp>
          <p:nvSpPr>
            <p:cNvPr name="Freeform 23" id="23"/>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24" id="24"/>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grpSp>
        <p:nvGrpSpPr>
          <p:cNvPr name="Group 25" id="25"/>
          <p:cNvGrpSpPr/>
          <p:nvPr/>
        </p:nvGrpSpPr>
        <p:grpSpPr>
          <a:xfrm rot="0">
            <a:off x="9389974" y="7198075"/>
            <a:ext cx="8316390" cy="1070676"/>
            <a:chOff x="0" y="0"/>
            <a:chExt cx="2280336" cy="293577"/>
          </a:xfrm>
        </p:grpSpPr>
        <p:sp>
          <p:nvSpPr>
            <p:cNvPr name="Freeform 26" id="26"/>
            <p:cNvSpPr/>
            <p:nvPr/>
          </p:nvSpPr>
          <p:spPr>
            <a:xfrm flipH="false" flipV="false" rot="0">
              <a:off x="0" y="0"/>
              <a:ext cx="2280336" cy="293577"/>
            </a:xfrm>
            <a:custGeom>
              <a:avLst/>
              <a:gdLst/>
              <a:ahLst/>
              <a:cxnLst/>
              <a:rect r="r" b="b" t="t" l="l"/>
              <a:pathLst>
                <a:path h="293577" w="2280336">
                  <a:moveTo>
                    <a:pt x="0" y="0"/>
                  </a:moveTo>
                  <a:lnTo>
                    <a:pt x="2280336" y="0"/>
                  </a:lnTo>
                  <a:lnTo>
                    <a:pt x="2280336" y="293577"/>
                  </a:lnTo>
                  <a:lnTo>
                    <a:pt x="0" y="293577"/>
                  </a:lnTo>
                  <a:close/>
                </a:path>
              </a:pathLst>
            </a:custGeom>
            <a:solidFill>
              <a:srgbClr val="1C5739"/>
            </a:solidFill>
            <a:ln cap="sq">
              <a:noFill/>
              <a:prstDash val="solid"/>
              <a:miter/>
            </a:ln>
          </p:spPr>
        </p:sp>
        <p:sp>
          <p:nvSpPr>
            <p:cNvPr name="TextBox 27" id="27"/>
            <p:cNvSpPr txBox="true"/>
            <p:nvPr/>
          </p:nvSpPr>
          <p:spPr>
            <a:xfrm>
              <a:off x="0" y="-47625"/>
              <a:ext cx="2280336" cy="341202"/>
            </a:xfrm>
            <a:prstGeom prst="rect">
              <a:avLst/>
            </a:prstGeom>
          </p:spPr>
          <p:txBody>
            <a:bodyPr anchor="ctr" rtlCol="false" tIns="88900" lIns="88900" bIns="88900" rIns="88900"/>
            <a:lstStyle/>
            <a:p>
              <a:pPr algn="ctr" marL="0" indent="0" lvl="0">
                <a:lnSpc>
                  <a:spcPts val="2800"/>
                </a:lnSpc>
                <a:spcBef>
                  <a:spcPct val="0"/>
                </a:spcBef>
              </a:pPr>
            </a:p>
          </p:txBody>
        </p:sp>
      </p:grpSp>
      <p:sp>
        <p:nvSpPr>
          <p:cNvPr name="TextBox 28" id="28"/>
          <p:cNvSpPr txBox="true"/>
          <p:nvPr/>
        </p:nvSpPr>
        <p:spPr>
          <a:xfrm rot="0">
            <a:off x="9389974" y="4289074"/>
            <a:ext cx="8316390" cy="1393191"/>
          </a:xfrm>
          <a:prstGeom prst="rect">
            <a:avLst/>
          </a:prstGeom>
        </p:spPr>
        <p:txBody>
          <a:bodyPr anchor="t" rtlCol="false" tIns="0" lIns="0" bIns="0" rIns="0">
            <a:spAutoFit/>
          </a:bodyPr>
          <a:lstStyle/>
          <a:p>
            <a:pPr algn="ctr">
              <a:lnSpc>
                <a:spcPts val="5589"/>
              </a:lnSpc>
            </a:pPr>
            <a:r>
              <a:rPr lang="en-US" sz="4299" b="true">
                <a:solidFill>
                  <a:srgbClr val="F2F2F2"/>
                </a:solidFill>
                <a:latin typeface="Open Sauce Bold"/>
                <a:ea typeface="Open Sauce Bold"/>
                <a:cs typeface="Open Sauce Bold"/>
                <a:sym typeface="Open Sauce Bold"/>
              </a:rPr>
              <a:t>Rafik Mohammed</a:t>
            </a:r>
          </a:p>
          <a:p>
            <a:pPr algn="ctr">
              <a:lnSpc>
                <a:spcPts val="5589"/>
              </a:lnSpc>
              <a:spcBef>
                <a:spcPct val="0"/>
              </a:spcBef>
            </a:pPr>
          </a:p>
        </p:txBody>
      </p:sp>
      <p:sp>
        <p:nvSpPr>
          <p:cNvPr name="TextBox 29" id="29"/>
          <p:cNvSpPr txBox="true"/>
          <p:nvPr/>
        </p:nvSpPr>
        <p:spPr>
          <a:xfrm rot="0">
            <a:off x="485703" y="5843270"/>
            <a:ext cx="8316390" cy="671831"/>
          </a:xfrm>
          <a:prstGeom prst="rect">
            <a:avLst/>
          </a:prstGeom>
        </p:spPr>
        <p:txBody>
          <a:bodyPr anchor="t" rtlCol="false" tIns="0" lIns="0" bIns="0" rIns="0">
            <a:spAutoFit/>
          </a:bodyPr>
          <a:lstStyle/>
          <a:p>
            <a:pPr algn="ctr">
              <a:lnSpc>
                <a:spcPts val="5329"/>
              </a:lnSpc>
              <a:spcBef>
                <a:spcPct val="0"/>
              </a:spcBef>
            </a:pPr>
            <a:r>
              <a:rPr lang="en-US" b="true" sz="4099">
                <a:solidFill>
                  <a:srgbClr val="F2F2F2"/>
                </a:solidFill>
                <a:latin typeface="Open Sauce Bold"/>
                <a:ea typeface="Open Sauce Bold"/>
                <a:cs typeface="Open Sauce Bold"/>
                <a:sym typeface="Open Sauce Bold"/>
              </a:rPr>
              <a:t>Mohamed Mohamed Mekkia</a:t>
            </a:r>
          </a:p>
        </p:txBody>
      </p:sp>
      <p:sp>
        <p:nvSpPr>
          <p:cNvPr name="TextBox 30" id="30"/>
          <p:cNvSpPr txBox="true"/>
          <p:nvPr/>
        </p:nvSpPr>
        <p:spPr>
          <a:xfrm rot="0">
            <a:off x="9389974" y="5750275"/>
            <a:ext cx="8316390" cy="1393191"/>
          </a:xfrm>
          <a:prstGeom prst="rect">
            <a:avLst/>
          </a:prstGeom>
        </p:spPr>
        <p:txBody>
          <a:bodyPr anchor="t" rtlCol="false" tIns="0" lIns="0" bIns="0" rIns="0">
            <a:spAutoFit/>
          </a:bodyPr>
          <a:lstStyle/>
          <a:p>
            <a:pPr algn="ctr">
              <a:lnSpc>
                <a:spcPts val="5589"/>
              </a:lnSpc>
            </a:pPr>
            <a:r>
              <a:rPr lang="en-US" sz="4299" b="true">
                <a:solidFill>
                  <a:srgbClr val="F2F2F2"/>
                </a:solidFill>
                <a:latin typeface="Open Sauce Bold"/>
                <a:ea typeface="Open Sauce Bold"/>
                <a:cs typeface="Open Sauce Bold"/>
                <a:sym typeface="Open Sauce Bold"/>
              </a:rPr>
              <a:t>Ali Monir Sakr</a:t>
            </a:r>
          </a:p>
          <a:p>
            <a:pPr algn="ctr">
              <a:lnSpc>
                <a:spcPts val="5589"/>
              </a:lnSpc>
              <a:spcBef>
                <a:spcPct val="0"/>
              </a:spcBef>
            </a:pPr>
          </a:p>
        </p:txBody>
      </p:sp>
      <p:sp>
        <p:nvSpPr>
          <p:cNvPr name="TextBox 31" id="31"/>
          <p:cNvSpPr txBox="true"/>
          <p:nvPr/>
        </p:nvSpPr>
        <p:spPr>
          <a:xfrm rot="0">
            <a:off x="9389974" y="7356125"/>
            <a:ext cx="8316390" cy="1393191"/>
          </a:xfrm>
          <a:prstGeom prst="rect">
            <a:avLst/>
          </a:prstGeom>
        </p:spPr>
        <p:txBody>
          <a:bodyPr anchor="t" rtlCol="false" tIns="0" lIns="0" bIns="0" rIns="0">
            <a:spAutoFit/>
          </a:bodyPr>
          <a:lstStyle/>
          <a:p>
            <a:pPr algn="ctr">
              <a:lnSpc>
                <a:spcPts val="5589"/>
              </a:lnSpc>
            </a:pPr>
            <a:r>
              <a:rPr lang="en-US" sz="4299" b="true">
                <a:solidFill>
                  <a:srgbClr val="F2F2F2"/>
                </a:solidFill>
                <a:latin typeface="Open Sauce Bold"/>
                <a:ea typeface="Open Sauce Bold"/>
                <a:cs typeface="Open Sauce Bold"/>
                <a:sym typeface="Open Sauce Bold"/>
              </a:rPr>
              <a:t>Yousef Ahmed</a:t>
            </a:r>
          </a:p>
          <a:p>
            <a:pPr algn="ctr">
              <a:lnSpc>
                <a:spcPts val="5589"/>
              </a:lnSpc>
              <a:spcBef>
                <a:spcPct val="0"/>
              </a:spcBef>
            </a:pPr>
          </a:p>
        </p:txBody>
      </p:sp>
      <p:sp>
        <p:nvSpPr>
          <p:cNvPr name="TextBox 32" id="32"/>
          <p:cNvSpPr txBox="true"/>
          <p:nvPr/>
        </p:nvSpPr>
        <p:spPr>
          <a:xfrm rot="0">
            <a:off x="485703" y="7447566"/>
            <a:ext cx="8316390" cy="1393190"/>
          </a:xfrm>
          <a:prstGeom prst="rect">
            <a:avLst/>
          </a:prstGeom>
        </p:spPr>
        <p:txBody>
          <a:bodyPr anchor="t" rtlCol="false" tIns="0" lIns="0" bIns="0" rIns="0">
            <a:spAutoFit/>
          </a:bodyPr>
          <a:lstStyle/>
          <a:p>
            <a:pPr algn="ctr">
              <a:lnSpc>
                <a:spcPts val="5589"/>
              </a:lnSpc>
            </a:pPr>
            <a:r>
              <a:rPr lang="en-US" sz="4299" b="true">
                <a:solidFill>
                  <a:srgbClr val="F2F2F2"/>
                </a:solidFill>
                <a:latin typeface="Open Sauce Bold"/>
                <a:ea typeface="Open Sauce Bold"/>
                <a:cs typeface="Open Sauce Bold"/>
                <a:sym typeface="Open Sauce Bold"/>
              </a:rPr>
              <a:t>Abdelrahman Medhat</a:t>
            </a:r>
          </a:p>
          <a:p>
            <a:pPr algn="ctr">
              <a:lnSpc>
                <a:spcPts val="5589"/>
              </a:lnSpc>
              <a:spcBef>
                <a:spcPct val="0"/>
              </a:spcBef>
            </a:pPr>
          </a:p>
        </p:txBody>
      </p:sp>
      <p:sp>
        <p:nvSpPr>
          <p:cNvPr name="TextBox 33" id="33"/>
          <p:cNvSpPr txBox="true"/>
          <p:nvPr/>
        </p:nvSpPr>
        <p:spPr>
          <a:xfrm rot="0">
            <a:off x="4643898" y="810576"/>
            <a:ext cx="8316390" cy="1369699"/>
          </a:xfrm>
          <a:prstGeom prst="rect">
            <a:avLst/>
          </a:prstGeom>
        </p:spPr>
        <p:txBody>
          <a:bodyPr anchor="t" rtlCol="false" tIns="0" lIns="0" bIns="0" rIns="0">
            <a:spAutoFit/>
          </a:bodyPr>
          <a:lstStyle/>
          <a:p>
            <a:pPr algn="ctr">
              <a:lnSpc>
                <a:spcPts val="10919"/>
              </a:lnSpc>
              <a:spcBef>
                <a:spcPct val="0"/>
              </a:spcBef>
            </a:pPr>
            <a:r>
              <a:rPr lang="en-US" b="true" sz="8399">
                <a:solidFill>
                  <a:srgbClr val="F2F2F2"/>
                </a:solidFill>
                <a:latin typeface="Open Sauce Bold"/>
                <a:ea typeface="Open Sauce Bold"/>
                <a:cs typeface="Open Sauce Bold"/>
                <a:sym typeface="Open Sauce Bold"/>
              </a:rPr>
              <a:t>Team members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6900785"/>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560220" y="1728186"/>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41369" y="-4566049"/>
            <a:ext cx="8204895" cy="82048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9" id="9"/>
            <p:cNvSpPr txBox="true"/>
            <p:nvPr/>
          </p:nvSpPr>
          <p:spPr>
            <a:xfrm>
              <a:off x="76200" y="171450"/>
              <a:ext cx="660400" cy="565150"/>
            </a:xfrm>
            <a:prstGeom prst="rect">
              <a:avLst/>
            </a:prstGeom>
          </p:spPr>
          <p:txBody>
            <a:bodyPr anchor="ctr" rtlCol="false" tIns="50800" lIns="50800" bIns="50800" rIns="50800"/>
            <a:lstStyle/>
            <a:p>
              <a:pPr algn="l" marL="0" indent="0" lvl="0">
                <a:lnSpc>
                  <a:spcPts val="11813"/>
                </a:lnSpc>
                <a:spcBef>
                  <a:spcPct val="0"/>
                </a:spcBef>
              </a:pPr>
            </a:p>
          </p:txBody>
        </p:sp>
      </p:grpSp>
      <p:sp>
        <p:nvSpPr>
          <p:cNvPr name="TextBox 10" id="10"/>
          <p:cNvSpPr txBox="true"/>
          <p:nvPr/>
        </p:nvSpPr>
        <p:spPr>
          <a:xfrm rot="0">
            <a:off x="0" y="971550"/>
            <a:ext cx="5010529" cy="818377"/>
          </a:xfrm>
          <a:prstGeom prst="rect">
            <a:avLst/>
          </a:prstGeom>
        </p:spPr>
        <p:txBody>
          <a:bodyPr anchor="t" rtlCol="false" tIns="0" lIns="0" bIns="0" rIns="0">
            <a:spAutoFit/>
          </a:bodyPr>
          <a:lstStyle/>
          <a:p>
            <a:pPr algn="ctr">
              <a:lnSpc>
                <a:spcPts val="6500"/>
              </a:lnSpc>
              <a:spcBef>
                <a:spcPct val="0"/>
              </a:spcBef>
            </a:pPr>
            <a:r>
              <a:rPr lang="en-US" b="true" sz="5000" i="true">
                <a:solidFill>
                  <a:srgbClr val="FFFFFF"/>
                </a:solidFill>
                <a:latin typeface="Open Sauce Bold Italics"/>
                <a:ea typeface="Open Sauce Bold Italics"/>
                <a:cs typeface="Open Sauce Bold Italics"/>
                <a:sym typeface="Open Sauce Bold Italics"/>
              </a:rPr>
              <a:t>INTRODUCTION</a:t>
            </a:r>
          </a:p>
        </p:txBody>
      </p:sp>
      <p:sp>
        <p:nvSpPr>
          <p:cNvPr name="TextBox 11" id="11"/>
          <p:cNvSpPr txBox="true"/>
          <p:nvPr/>
        </p:nvSpPr>
        <p:spPr>
          <a:xfrm rot="0">
            <a:off x="4359760" y="2091356"/>
            <a:ext cx="11295542" cy="6928594"/>
          </a:xfrm>
          <a:prstGeom prst="rect">
            <a:avLst/>
          </a:prstGeom>
        </p:spPr>
        <p:txBody>
          <a:bodyPr anchor="t" rtlCol="false" tIns="0" lIns="0" bIns="0" rIns="0">
            <a:spAutoFit/>
          </a:bodyPr>
          <a:lstStyle/>
          <a:p>
            <a:pPr algn="just">
              <a:lnSpc>
                <a:spcPts val="4037"/>
              </a:lnSpc>
            </a:pPr>
          </a:p>
          <a:p>
            <a:pPr algn="just">
              <a:lnSpc>
                <a:spcPts val="4037"/>
              </a:lnSpc>
            </a:pPr>
            <a:r>
              <a:rPr lang="en-US" sz="3105" spc="-130">
                <a:solidFill>
                  <a:srgbClr val="1C5739"/>
                </a:solidFill>
                <a:latin typeface="Open Sauce"/>
                <a:ea typeface="Open Sauce"/>
                <a:cs typeface="Open Sauce"/>
                <a:sym typeface="Open Sauce"/>
              </a:rPr>
              <a:t>Good morning everyone. Today, I’ll talk about how deep learning, especially CNNs and transfer learning with </a:t>
            </a:r>
            <a:r>
              <a:rPr lang="en-US" b="true" sz="3105" spc="-130">
                <a:solidFill>
                  <a:srgbClr val="1C5739"/>
                </a:solidFill>
                <a:latin typeface="Open Sauce Bold"/>
                <a:ea typeface="Open Sauce Bold"/>
                <a:cs typeface="Open Sauce Bold"/>
                <a:sym typeface="Open Sauce Bold"/>
              </a:rPr>
              <a:t>ResNet50</a:t>
            </a:r>
            <a:r>
              <a:rPr lang="en-US" sz="3105" spc="-130">
                <a:solidFill>
                  <a:srgbClr val="1C5739"/>
                </a:solidFill>
                <a:latin typeface="Open Sauce"/>
                <a:ea typeface="Open Sauce"/>
                <a:cs typeface="Open Sauce"/>
                <a:sym typeface="Open Sauce"/>
              </a:rPr>
              <a:t>, can predict heart conditions using ECG data, Heart Attack is a major global issue, and early detection is key, Doctors use ECGs to monitor heart activity, but analyzing them can be time-consuming, and subtle signs may be missed, AI helps improve the speed and accuracy of ECG analysis. CNNs, known for recognizing patterns, can be trained to spot key features in ECG images. Using </a:t>
            </a:r>
            <a:r>
              <a:rPr lang="en-US" b="true" sz="3105" spc="-130">
                <a:solidFill>
                  <a:srgbClr val="1C5739"/>
                </a:solidFill>
                <a:latin typeface="Open Sauce Bold"/>
                <a:ea typeface="Open Sauce Bold"/>
                <a:cs typeface="Open Sauce Bold"/>
                <a:sym typeface="Open Sauce Bold"/>
              </a:rPr>
              <a:t>transfer learning </a:t>
            </a:r>
            <a:r>
              <a:rPr lang="en-US" sz="3105" spc="-130">
                <a:solidFill>
                  <a:srgbClr val="1C5739"/>
                </a:solidFill>
                <a:latin typeface="Open Sauce"/>
                <a:ea typeface="Open Sauce"/>
                <a:cs typeface="Open Sauce"/>
                <a:sym typeface="Open Sauce"/>
              </a:rPr>
              <a:t>with </a:t>
            </a:r>
            <a:r>
              <a:rPr lang="en-US" b="true" sz="3105" spc="-130">
                <a:solidFill>
                  <a:srgbClr val="1C5739"/>
                </a:solidFill>
                <a:latin typeface="Open Sauce Bold"/>
                <a:ea typeface="Open Sauce Bold"/>
                <a:cs typeface="Open Sauce Bold"/>
                <a:sym typeface="Open Sauce Bold"/>
              </a:rPr>
              <a:t>ResNet50</a:t>
            </a:r>
            <a:r>
              <a:rPr lang="en-US" sz="3105" spc="-130">
                <a:solidFill>
                  <a:srgbClr val="1C5739"/>
                </a:solidFill>
                <a:latin typeface="Open Sauce"/>
                <a:ea typeface="Open Sauce"/>
                <a:cs typeface="Open Sauce"/>
                <a:sym typeface="Open Sauce"/>
              </a:rPr>
              <a:t>, we fine-tuned a model to classify heart conditions, In this presentation, I’ll share our approach and discuss how AI could transform heart attack diagnosis.</a:t>
            </a:r>
          </a:p>
          <a:p>
            <a:pPr algn="just">
              <a:lnSpc>
                <a:spcPts val="296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6900785"/>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560220" y="1728186"/>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41369" y="-4566049"/>
            <a:ext cx="8204895" cy="82048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9" id="9"/>
            <p:cNvSpPr txBox="true"/>
            <p:nvPr/>
          </p:nvSpPr>
          <p:spPr>
            <a:xfrm>
              <a:off x="76200" y="171450"/>
              <a:ext cx="660400" cy="565150"/>
            </a:xfrm>
            <a:prstGeom prst="rect">
              <a:avLst/>
            </a:prstGeom>
          </p:spPr>
          <p:txBody>
            <a:bodyPr anchor="ctr" rtlCol="false" tIns="50800" lIns="50800" bIns="50800" rIns="50800"/>
            <a:lstStyle/>
            <a:p>
              <a:pPr algn="l" marL="0" indent="0" lvl="0">
                <a:lnSpc>
                  <a:spcPts val="11813"/>
                </a:lnSpc>
                <a:spcBef>
                  <a:spcPct val="0"/>
                </a:spcBef>
              </a:pPr>
            </a:p>
          </p:txBody>
        </p:sp>
      </p:grpSp>
      <p:sp>
        <p:nvSpPr>
          <p:cNvPr name="TextBox 10" id="10"/>
          <p:cNvSpPr txBox="true"/>
          <p:nvPr/>
        </p:nvSpPr>
        <p:spPr>
          <a:xfrm rot="0">
            <a:off x="0" y="971550"/>
            <a:ext cx="5010529" cy="818377"/>
          </a:xfrm>
          <a:prstGeom prst="rect">
            <a:avLst/>
          </a:prstGeom>
        </p:spPr>
        <p:txBody>
          <a:bodyPr anchor="t" rtlCol="false" tIns="0" lIns="0" bIns="0" rIns="0">
            <a:spAutoFit/>
          </a:bodyPr>
          <a:lstStyle/>
          <a:p>
            <a:pPr algn="ctr">
              <a:lnSpc>
                <a:spcPts val="6500"/>
              </a:lnSpc>
              <a:spcBef>
                <a:spcPct val="0"/>
              </a:spcBef>
            </a:pPr>
            <a:r>
              <a:rPr lang="en-US" b="true" sz="5000" i="true">
                <a:solidFill>
                  <a:srgbClr val="FFFFFF"/>
                </a:solidFill>
                <a:latin typeface="Open Sauce Bold Italics"/>
                <a:ea typeface="Open Sauce Bold Italics"/>
                <a:cs typeface="Open Sauce Bold Italics"/>
                <a:sym typeface="Open Sauce Bold Italics"/>
              </a:rPr>
              <a:t>INTRODUCTION</a:t>
            </a:r>
          </a:p>
        </p:txBody>
      </p:sp>
      <p:sp>
        <p:nvSpPr>
          <p:cNvPr name="TextBox 11" id="11"/>
          <p:cNvSpPr txBox="true"/>
          <p:nvPr/>
        </p:nvSpPr>
        <p:spPr>
          <a:xfrm rot="0">
            <a:off x="3127100" y="5003634"/>
            <a:ext cx="13909625" cy="2617123"/>
          </a:xfrm>
          <a:prstGeom prst="rect">
            <a:avLst/>
          </a:prstGeom>
        </p:spPr>
        <p:txBody>
          <a:bodyPr anchor="t" rtlCol="false" tIns="0" lIns="0" bIns="0" rIns="0">
            <a:spAutoFit/>
          </a:bodyPr>
          <a:lstStyle/>
          <a:p>
            <a:pPr algn="just">
              <a:lnSpc>
                <a:spcPts val="4130"/>
              </a:lnSpc>
              <a:spcBef>
                <a:spcPct val="0"/>
              </a:spcBef>
            </a:pPr>
            <a:r>
              <a:rPr lang="en-US" sz="3177">
                <a:solidFill>
                  <a:srgbClr val="1C5739"/>
                </a:solidFill>
                <a:latin typeface="Open Sauce"/>
                <a:ea typeface="Open Sauce"/>
                <a:cs typeface="Open Sauce"/>
                <a:sym typeface="Open Sauce"/>
              </a:rPr>
              <a:t>A heart attack occurs when blood flow to part of the heart muscle is blocked, leading to cell damage. Common symptoms include chest pain, shortness of breath, and cold sweats. Treatment may involve medications to dissolve clots or procedures like angioplasty or bypass surgery.</a:t>
            </a:r>
          </a:p>
        </p:txBody>
      </p:sp>
      <p:sp>
        <p:nvSpPr>
          <p:cNvPr name="TextBox 12" id="12"/>
          <p:cNvSpPr txBox="true"/>
          <p:nvPr/>
        </p:nvSpPr>
        <p:spPr>
          <a:xfrm rot="0">
            <a:off x="6564987" y="3913804"/>
            <a:ext cx="5158026" cy="610236"/>
          </a:xfrm>
          <a:prstGeom prst="rect">
            <a:avLst/>
          </a:prstGeom>
        </p:spPr>
        <p:txBody>
          <a:bodyPr anchor="t" rtlCol="false" tIns="0" lIns="0" bIns="0" rIns="0">
            <a:spAutoFit/>
          </a:bodyPr>
          <a:lstStyle/>
          <a:p>
            <a:pPr algn="ctr">
              <a:lnSpc>
                <a:spcPts val="4809"/>
              </a:lnSpc>
              <a:spcBef>
                <a:spcPct val="0"/>
              </a:spcBef>
            </a:pPr>
            <a:r>
              <a:rPr lang="en-US" b="true" sz="3699" i="true">
                <a:solidFill>
                  <a:srgbClr val="1C5739"/>
                </a:solidFill>
                <a:latin typeface="Open Sauce Bold Italics"/>
                <a:ea typeface="Open Sauce Bold Italics"/>
                <a:cs typeface="Open Sauce Bold Italics"/>
                <a:sym typeface="Open Sauce Bold Italics"/>
              </a:rPr>
              <a:t>What ‘s Heart Attack?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563861"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name="TextBox 12" id="12"/>
          <p:cNvSpPr txBox="true"/>
          <p:nvPr/>
        </p:nvSpPr>
        <p:spPr>
          <a:xfrm rot="0">
            <a:off x="13422042"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3" id="13"/>
          <p:cNvSpPr txBox="true"/>
          <p:nvPr/>
        </p:nvSpPr>
        <p:spPr>
          <a:xfrm rot="0">
            <a:off x="3567696" y="779078"/>
            <a:ext cx="10871210" cy="87230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What is the ECG report?</a:t>
            </a:r>
          </a:p>
        </p:txBody>
      </p:sp>
      <p:sp>
        <p:nvSpPr>
          <p:cNvPr name="TextBox 14" id="14"/>
          <p:cNvSpPr txBox="true"/>
          <p:nvPr/>
        </p:nvSpPr>
        <p:spPr>
          <a:xfrm rot="0">
            <a:off x="1350759" y="3625244"/>
            <a:ext cx="15586481" cy="4323715"/>
          </a:xfrm>
          <a:prstGeom prst="rect">
            <a:avLst/>
          </a:prstGeom>
        </p:spPr>
        <p:txBody>
          <a:bodyPr anchor="t" rtlCol="false" tIns="0" lIns="0" bIns="0" rIns="0">
            <a:spAutoFit/>
          </a:bodyPr>
          <a:lstStyle/>
          <a:p>
            <a:pPr algn="just">
              <a:lnSpc>
                <a:spcPts val="4939"/>
              </a:lnSpc>
            </a:pPr>
            <a:r>
              <a:rPr lang="en-US" sz="3799" i="true" spc="-159">
                <a:solidFill>
                  <a:srgbClr val="1C5739"/>
                </a:solidFill>
                <a:latin typeface="Open Sauce Italics"/>
                <a:ea typeface="Open Sauce Italics"/>
                <a:cs typeface="Open Sauce Italics"/>
                <a:sym typeface="Open Sauce Italics"/>
              </a:rPr>
              <a:t>An ECG report is a medical record that displays the heart’s electrical activity as waveforms, showing the overall rhythm and function of the heart. It helps doctors identify any irregularities or abnormalities in the heartbeat, such as arrhythmias or signs of a heart attack. ECG reports are commonly used to monitor heart health and assist in diagnosing heart conditions.</a:t>
            </a:r>
          </a:p>
          <a:p>
            <a:pPr algn="ctr">
              <a:lnSpc>
                <a:spcPts val="4939"/>
              </a:lnSpc>
            </a:pPr>
          </a:p>
        </p:txBody>
      </p:sp>
      <p:sp>
        <p:nvSpPr>
          <p:cNvPr name="Freeform 15" id="15"/>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6" id="16"/>
          <p:cNvGrpSpPr/>
          <p:nvPr/>
        </p:nvGrpSpPr>
        <p:grpSpPr>
          <a:xfrm rot="0">
            <a:off x="16887962" y="6900785"/>
            <a:ext cx="2085109" cy="208510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569069" y="3747092"/>
            <a:ext cx="5349382" cy="1088440"/>
            <a:chOff x="0" y="0"/>
            <a:chExt cx="7112587" cy="1447200"/>
          </a:xfrm>
        </p:grpSpPr>
        <p:sp>
          <p:nvSpPr>
            <p:cNvPr name="Freeform 3" id="3"/>
            <p:cNvSpPr/>
            <p:nvPr/>
          </p:nvSpPr>
          <p:spPr>
            <a:xfrm flipH="false" flipV="false" rot="0">
              <a:off x="0" y="0"/>
              <a:ext cx="7112546" cy="1447165"/>
            </a:xfrm>
            <a:custGeom>
              <a:avLst/>
              <a:gdLst/>
              <a:ahLst/>
              <a:cxnLst/>
              <a:rect r="r" b="b" t="t" l="l"/>
              <a:pathLst>
                <a:path h="1447165" w="7112546">
                  <a:moveTo>
                    <a:pt x="5848651" y="0"/>
                  </a:moveTo>
                  <a:cubicBezTo>
                    <a:pt x="0" y="0"/>
                    <a:pt x="0" y="0"/>
                    <a:pt x="0" y="0"/>
                  </a:cubicBezTo>
                  <a:cubicBezTo>
                    <a:pt x="0" y="1447165"/>
                    <a:pt x="0" y="1447165"/>
                    <a:pt x="0" y="1447165"/>
                  </a:cubicBezTo>
                  <a:cubicBezTo>
                    <a:pt x="5848651" y="1447165"/>
                    <a:pt x="5848651" y="1447165"/>
                    <a:pt x="5848651" y="1447165"/>
                  </a:cubicBezTo>
                  <a:cubicBezTo>
                    <a:pt x="6544803" y="1447165"/>
                    <a:pt x="7112546" y="1122172"/>
                    <a:pt x="7112546" y="723519"/>
                  </a:cubicBezTo>
                  <a:cubicBezTo>
                    <a:pt x="7112546" y="324866"/>
                    <a:pt x="6544802" y="0"/>
                    <a:pt x="5848651" y="0"/>
                  </a:cubicBezTo>
                  <a:close/>
                </a:path>
              </a:pathLst>
            </a:custGeom>
            <a:solidFill>
              <a:srgbClr val="F2F2F2"/>
            </a:solidFill>
          </p:spPr>
        </p:sp>
      </p:grpSp>
      <p:grpSp>
        <p:nvGrpSpPr>
          <p:cNvPr name="Group 4" id="4"/>
          <p:cNvGrpSpPr/>
          <p:nvPr/>
        </p:nvGrpSpPr>
        <p:grpSpPr>
          <a:xfrm rot="0">
            <a:off x="2420455" y="3420683"/>
            <a:ext cx="1533099" cy="1545477"/>
            <a:chOff x="0" y="0"/>
            <a:chExt cx="2038423" cy="2054880"/>
          </a:xfrm>
        </p:grpSpPr>
        <p:sp>
          <p:nvSpPr>
            <p:cNvPr name="Freeform 5" id="5"/>
            <p:cNvSpPr/>
            <p:nvPr/>
          </p:nvSpPr>
          <p:spPr>
            <a:xfrm flipH="false" flipV="false" rot="0">
              <a:off x="0" y="0"/>
              <a:ext cx="2038487" cy="2054860"/>
            </a:xfrm>
            <a:custGeom>
              <a:avLst/>
              <a:gdLst/>
              <a:ahLst/>
              <a:cxnLst/>
              <a:rect r="r" b="b" t="t" l="l"/>
              <a:pathLst>
                <a:path h="2054860" w="2038487">
                  <a:moveTo>
                    <a:pt x="0" y="1027430"/>
                  </a:moveTo>
                  <a:cubicBezTo>
                    <a:pt x="0" y="459994"/>
                    <a:pt x="456368" y="0"/>
                    <a:pt x="1019243" y="0"/>
                  </a:cubicBezTo>
                  <a:cubicBezTo>
                    <a:pt x="1582118" y="0"/>
                    <a:pt x="2038487" y="459994"/>
                    <a:pt x="2038487" y="1027430"/>
                  </a:cubicBezTo>
                  <a:cubicBezTo>
                    <a:pt x="2038487" y="1594866"/>
                    <a:pt x="1582118" y="2054860"/>
                    <a:pt x="1019243" y="2054860"/>
                  </a:cubicBezTo>
                  <a:cubicBezTo>
                    <a:pt x="456368" y="2054860"/>
                    <a:pt x="0" y="1594866"/>
                    <a:pt x="0" y="1027430"/>
                  </a:cubicBezTo>
                  <a:close/>
                </a:path>
              </a:pathLst>
            </a:custGeom>
            <a:solidFill>
              <a:srgbClr val="1C5739"/>
            </a:solidFill>
          </p:spPr>
        </p:sp>
      </p:grpSp>
      <p:grpSp>
        <p:nvGrpSpPr>
          <p:cNvPr name="Group 6" id="6"/>
          <p:cNvGrpSpPr/>
          <p:nvPr/>
        </p:nvGrpSpPr>
        <p:grpSpPr>
          <a:xfrm rot="0">
            <a:off x="2423059" y="5448896"/>
            <a:ext cx="6059025" cy="1090065"/>
            <a:chOff x="0" y="0"/>
            <a:chExt cx="8056133" cy="1449360"/>
          </a:xfrm>
        </p:grpSpPr>
        <p:sp>
          <p:nvSpPr>
            <p:cNvPr name="Freeform 7" id="7"/>
            <p:cNvSpPr/>
            <p:nvPr/>
          </p:nvSpPr>
          <p:spPr>
            <a:xfrm flipH="false" flipV="false" rot="0">
              <a:off x="0" y="0"/>
              <a:ext cx="8056001" cy="1449324"/>
            </a:xfrm>
            <a:custGeom>
              <a:avLst/>
              <a:gdLst/>
              <a:ahLst/>
              <a:cxnLst/>
              <a:rect r="r" b="b" t="t" l="l"/>
              <a:pathLst>
                <a:path h="1449324" w="8056001">
                  <a:moveTo>
                    <a:pt x="6624448" y="0"/>
                  </a:moveTo>
                  <a:cubicBezTo>
                    <a:pt x="0" y="0"/>
                    <a:pt x="0" y="0"/>
                    <a:pt x="0" y="0"/>
                  </a:cubicBezTo>
                  <a:cubicBezTo>
                    <a:pt x="0" y="1449324"/>
                    <a:pt x="0" y="1449324"/>
                    <a:pt x="0" y="1449324"/>
                  </a:cubicBezTo>
                  <a:cubicBezTo>
                    <a:pt x="6624448" y="1449324"/>
                    <a:pt x="6624448" y="1449324"/>
                    <a:pt x="6624448" y="1449324"/>
                  </a:cubicBezTo>
                  <a:cubicBezTo>
                    <a:pt x="7413007" y="1449324"/>
                    <a:pt x="8056001" y="1123823"/>
                    <a:pt x="8056001" y="724662"/>
                  </a:cubicBezTo>
                  <a:cubicBezTo>
                    <a:pt x="8056001" y="325501"/>
                    <a:pt x="7413006" y="0"/>
                    <a:pt x="6624448" y="0"/>
                  </a:cubicBezTo>
                  <a:close/>
                </a:path>
              </a:pathLst>
            </a:custGeom>
            <a:solidFill>
              <a:srgbClr val="F2F2F2"/>
            </a:solidFill>
          </p:spPr>
        </p:sp>
      </p:grpSp>
      <p:grpSp>
        <p:nvGrpSpPr>
          <p:cNvPr name="Group 8" id="8"/>
          <p:cNvGrpSpPr/>
          <p:nvPr/>
        </p:nvGrpSpPr>
        <p:grpSpPr>
          <a:xfrm rot="0">
            <a:off x="1311268" y="5080460"/>
            <a:ext cx="1534710" cy="1547101"/>
            <a:chOff x="0" y="0"/>
            <a:chExt cx="2040564" cy="2057040"/>
          </a:xfrm>
        </p:grpSpPr>
        <p:sp>
          <p:nvSpPr>
            <p:cNvPr name="Freeform 9" id="9"/>
            <p:cNvSpPr/>
            <p:nvPr/>
          </p:nvSpPr>
          <p:spPr>
            <a:xfrm flipH="false" flipV="false" rot="0">
              <a:off x="0" y="0"/>
              <a:ext cx="2040500" cy="2057146"/>
            </a:xfrm>
            <a:custGeom>
              <a:avLst/>
              <a:gdLst/>
              <a:ahLst/>
              <a:cxnLst/>
              <a:rect r="r" b="b" t="t" l="l"/>
              <a:pathLst>
                <a:path h="2057146" w="2040500">
                  <a:moveTo>
                    <a:pt x="0" y="1028573"/>
                  </a:moveTo>
                  <a:cubicBezTo>
                    <a:pt x="0" y="460502"/>
                    <a:pt x="456746" y="0"/>
                    <a:pt x="1020250" y="0"/>
                  </a:cubicBezTo>
                  <a:cubicBezTo>
                    <a:pt x="1583755" y="0"/>
                    <a:pt x="2040500" y="460502"/>
                    <a:pt x="2040500" y="1028573"/>
                  </a:cubicBezTo>
                  <a:cubicBezTo>
                    <a:pt x="2040500" y="1596644"/>
                    <a:pt x="1583755" y="2057146"/>
                    <a:pt x="1020250" y="2057146"/>
                  </a:cubicBezTo>
                  <a:cubicBezTo>
                    <a:pt x="456746" y="2057146"/>
                    <a:pt x="0" y="1596517"/>
                    <a:pt x="0" y="1028573"/>
                  </a:cubicBezTo>
                  <a:close/>
                </a:path>
              </a:pathLst>
            </a:custGeom>
            <a:solidFill>
              <a:srgbClr val="1C5739"/>
            </a:solidFill>
          </p:spPr>
        </p:sp>
      </p:grpSp>
      <p:grpSp>
        <p:nvGrpSpPr>
          <p:cNvPr name="Group 10" id="10"/>
          <p:cNvGrpSpPr/>
          <p:nvPr/>
        </p:nvGrpSpPr>
        <p:grpSpPr>
          <a:xfrm rot="0">
            <a:off x="1469611" y="7080802"/>
            <a:ext cx="6502556" cy="1088982"/>
            <a:chOff x="0" y="0"/>
            <a:chExt cx="8645857" cy="1447920"/>
          </a:xfrm>
        </p:grpSpPr>
        <p:sp>
          <p:nvSpPr>
            <p:cNvPr name="Freeform 11" id="11"/>
            <p:cNvSpPr/>
            <p:nvPr/>
          </p:nvSpPr>
          <p:spPr>
            <a:xfrm flipH="false" flipV="false" rot="0">
              <a:off x="0" y="0"/>
              <a:ext cx="8645626" cy="1447927"/>
            </a:xfrm>
            <a:custGeom>
              <a:avLst/>
              <a:gdLst/>
              <a:ahLst/>
              <a:cxnLst/>
              <a:rect r="r" b="b" t="t" l="l"/>
              <a:pathLst>
                <a:path h="1447927" w="8645626">
                  <a:moveTo>
                    <a:pt x="7109278" y="0"/>
                  </a:moveTo>
                  <a:cubicBezTo>
                    <a:pt x="0" y="0"/>
                    <a:pt x="0" y="0"/>
                    <a:pt x="0" y="0"/>
                  </a:cubicBezTo>
                  <a:cubicBezTo>
                    <a:pt x="0" y="1447927"/>
                    <a:pt x="0" y="1447927"/>
                    <a:pt x="0" y="1447927"/>
                  </a:cubicBezTo>
                  <a:cubicBezTo>
                    <a:pt x="7109278" y="1447927"/>
                    <a:pt x="7109278" y="1447927"/>
                    <a:pt x="7109278" y="1447927"/>
                  </a:cubicBezTo>
                  <a:cubicBezTo>
                    <a:pt x="7955711" y="1447927"/>
                    <a:pt x="8645626" y="1122807"/>
                    <a:pt x="8645626" y="724027"/>
                  </a:cubicBezTo>
                  <a:cubicBezTo>
                    <a:pt x="8645626" y="325247"/>
                    <a:pt x="7955711" y="0"/>
                    <a:pt x="7109278" y="0"/>
                  </a:cubicBezTo>
                  <a:close/>
                </a:path>
              </a:pathLst>
            </a:custGeom>
            <a:solidFill>
              <a:srgbClr val="F2F2F2"/>
            </a:solidFill>
          </p:spPr>
        </p:sp>
      </p:grpSp>
      <p:grpSp>
        <p:nvGrpSpPr>
          <p:cNvPr name="Group 12" id="12"/>
          <p:cNvGrpSpPr/>
          <p:nvPr/>
        </p:nvGrpSpPr>
        <p:grpSpPr>
          <a:xfrm rot="0">
            <a:off x="274253" y="6792749"/>
            <a:ext cx="1532563" cy="1546018"/>
            <a:chOff x="0" y="0"/>
            <a:chExt cx="2037709" cy="2055600"/>
          </a:xfrm>
        </p:grpSpPr>
        <p:sp>
          <p:nvSpPr>
            <p:cNvPr name="Freeform 13" id="13"/>
            <p:cNvSpPr/>
            <p:nvPr/>
          </p:nvSpPr>
          <p:spPr>
            <a:xfrm flipH="false" flipV="false" rot="0">
              <a:off x="0" y="0"/>
              <a:ext cx="2037731" cy="2055622"/>
            </a:xfrm>
            <a:custGeom>
              <a:avLst/>
              <a:gdLst/>
              <a:ahLst/>
              <a:cxnLst/>
              <a:rect r="r" b="b" t="t" l="l"/>
              <a:pathLst>
                <a:path h="2055622" w="2037731">
                  <a:moveTo>
                    <a:pt x="0" y="1027811"/>
                  </a:moveTo>
                  <a:cubicBezTo>
                    <a:pt x="0" y="460121"/>
                    <a:pt x="456116" y="0"/>
                    <a:pt x="1018865" y="0"/>
                  </a:cubicBezTo>
                  <a:cubicBezTo>
                    <a:pt x="1581615" y="0"/>
                    <a:pt x="2037731" y="460121"/>
                    <a:pt x="2037731" y="1027811"/>
                  </a:cubicBezTo>
                  <a:cubicBezTo>
                    <a:pt x="2037731" y="1595501"/>
                    <a:pt x="1581615" y="2055622"/>
                    <a:pt x="1018865" y="2055622"/>
                  </a:cubicBezTo>
                  <a:cubicBezTo>
                    <a:pt x="456116" y="2055622"/>
                    <a:pt x="0" y="1595501"/>
                    <a:pt x="0" y="1027811"/>
                  </a:cubicBezTo>
                  <a:close/>
                </a:path>
              </a:pathLst>
            </a:custGeom>
            <a:solidFill>
              <a:srgbClr val="1C5739"/>
            </a:solidFill>
          </p:spPr>
        </p:sp>
      </p:grpSp>
      <p:sp>
        <p:nvSpPr>
          <p:cNvPr name="TextBox 14" id="14"/>
          <p:cNvSpPr txBox="true"/>
          <p:nvPr/>
        </p:nvSpPr>
        <p:spPr>
          <a:xfrm rot="0">
            <a:off x="1800104" y="5277640"/>
            <a:ext cx="557038" cy="1095592"/>
          </a:xfrm>
          <a:prstGeom prst="rect">
            <a:avLst/>
          </a:prstGeom>
        </p:spPr>
        <p:txBody>
          <a:bodyPr anchor="t" rtlCol="false" tIns="0" lIns="0" bIns="0" rIns="0">
            <a:spAutoFit/>
          </a:bodyPr>
          <a:lstStyle/>
          <a:p>
            <a:pPr algn="ctr">
              <a:lnSpc>
                <a:spcPts val="8876"/>
              </a:lnSpc>
              <a:spcBef>
                <a:spcPct val="0"/>
              </a:spcBef>
            </a:pPr>
            <a:r>
              <a:rPr lang="en-US" b="true" sz="6828" i="true">
                <a:solidFill>
                  <a:srgbClr val="F2F2F2"/>
                </a:solidFill>
                <a:latin typeface="Open Sauce Bold Italics"/>
                <a:ea typeface="Open Sauce Bold Italics"/>
                <a:cs typeface="Open Sauce Bold Italics"/>
                <a:sym typeface="Open Sauce Bold Italics"/>
              </a:rPr>
              <a:t>2</a:t>
            </a:r>
          </a:p>
        </p:txBody>
      </p:sp>
      <p:sp>
        <p:nvSpPr>
          <p:cNvPr name="TextBox 15" id="15"/>
          <p:cNvSpPr txBox="true"/>
          <p:nvPr/>
        </p:nvSpPr>
        <p:spPr>
          <a:xfrm rot="0">
            <a:off x="337779" y="6989387"/>
            <a:ext cx="1131832" cy="1095592"/>
          </a:xfrm>
          <a:prstGeom prst="rect">
            <a:avLst/>
          </a:prstGeom>
        </p:spPr>
        <p:txBody>
          <a:bodyPr anchor="t" rtlCol="false" tIns="0" lIns="0" bIns="0" rIns="0">
            <a:spAutoFit/>
          </a:bodyPr>
          <a:lstStyle/>
          <a:p>
            <a:pPr algn="ctr">
              <a:lnSpc>
                <a:spcPts val="8876"/>
              </a:lnSpc>
              <a:spcBef>
                <a:spcPct val="0"/>
              </a:spcBef>
            </a:pPr>
            <a:r>
              <a:rPr lang="en-US" b="true" sz="6828" i="true">
                <a:solidFill>
                  <a:srgbClr val="FFFFFF"/>
                </a:solidFill>
                <a:latin typeface="Open Sauce Bold Italics"/>
                <a:ea typeface="Open Sauce Bold Italics"/>
                <a:cs typeface="Open Sauce Bold Italics"/>
                <a:sym typeface="Open Sauce Bold Italics"/>
              </a:rPr>
              <a:t> 3</a:t>
            </a:r>
          </a:p>
        </p:txBody>
      </p:sp>
      <p:sp>
        <p:nvSpPr>
          <p:cNvPr name="TextBox 16" id="16"/>
          <p:cNvSpPr txBox="true"/>
          <p:nvPr/>
        </p:nvSpPr>
        <p:spPr>
          <a:xfrm rot="0">
            <a:off x="1645398" y="3597402"/>
            <a:ext cx="3083214" cy="1095598"/>
          </a:xfrm>
          <a:prstGeom prst="rect">
            <a:avLst/>
          </a:prstGeom>
        </p:spPr>
        <p:txBody>
          <a:bodyPr anchor="t" rtlCol="false" tIns="0" lIns="0" bIns="0" rIns="0">
            <a:spAutoFit/>
          </a:bodyPr>
          <a:lstStyle/>
          <a:p>
            <a:pPr algn="ctr">
              <a:lnSpc>
                <a:spcPts val="8875"/>
              </a:lnSpc>
              <a:spcBef>
                <a:spcPct val="0"/>
              </a:spcBef>
            </a:pPr>
            <a:r>
              <a:rPr lang="en-US" b="true" sz="6827" i="true">
                <a:solidFill>
                  <a:srgbClr val="F2F2F2"/>
                </a:solidFill>
                <a:latin typeface="Open Sauce Bold Italics"/>
                <a:ea typeface="Open Sauce Bold Italics"/>
                <a:cs typeface="Open Sauce Bold Italics"/>
                <a:sym typeface="Open Sauce Bold Italics"/>
              </a:rPr>
              <a:t>1</a:t>
            </a:r>
          </a:p>
        </p:txBody>
      </p:sp>
      <p:grpSp>
        <p:nvGrpSpPr>
          <p:cNvPr name="Group 17" id="17"/>
          <p:cNvGrpSpPr/>
          <p:nvPr/>
        </p:nvGrpSpPr>
        <p:grpSpPr>
          <a:xfrm rot="0">
            <a:off x="10766179" y="4542212"/>
            <a:ext cx="6059025" cy="1090065"/>
            <a:chOff x="0" y="0"/>
            <a:chExt cx="8056133" cy="1449360"/>
          </a:xfrm>
        </p:grpSpPr>
        <p:sp>
          <p:nvSpPr>
            <p:cNvPr name="Freeform 18" id="18"/>
            <p:cNvSpPr/>
            <p:nvPr/>
          </p:nvSpPr>
          <p:spPr>
            <a:xfrm flipH="false" flipV="false" rot="0">
              <a:off x="0" y="0"/>
              <a:ext cx="8056001" cy="1449324"/>
            </a:xfrm>
            <a:custGeom>
              <a:avLst/>
              <a:gdLst/>
              <a:ahLst/>
              <a:cxnLst/>
              <a:rect r="r" b="b" t="t" l="l"/>
              <a:pathLst>
                <a:path h="1449324" w="8056001">
                  <a:moveTo>
                    <a:pt x="6624448" y="0"/>
                  </a:moveTo>
                  <a:cubicBezTo>
                    <a:pt x="0" y="0"/>
                    <a:pt x="0" y="0"/>
                    <a:pt x="0" y="0"/>
                  </a:cubicBezTo>
                  <a:cubicBezTo>
                    <a:pt x="0" y="1449324"/>
                    <a:pt x="0" y="1449324"/>
                    <a:pt x="0" y="1449324"/>
                  </a:cubicBezTo>
                  <a:cubicBezTo>
                    <a:pt x="6624448" y="1449324"/>
                    <a:pt x="6624448" y="1449324"/>
                    <a:pt x="6624448" y="1449324"/>
                  </a:cubicBezTo>
                  <a:cubicBezTo>
                    <a:pt x="7413007" y="1449324"/>
                    <a:pt x="8056001" y="1123823"/>
                    <a:pt x="8056001" y="724662"/>
                  </a:cubicBezTo>
                  <a:cubicBezTo>
                    <a:pt x="8056001" y="325501"/>
                    <a:pt x="7413006" y="0"/>
                    <a:pt x="6624448" y="0"/>
                  </a:cubicBezTo>
                  <a:close/>
                </a:path>
              </a:pathLst>
            </a:custGeom>
            <a:solidFill>
              <a:srgbClr val="F2F2F2"/>
            </a:solidFill>
          </p:spPr>
        </p:sp>
      </p:grpSp>
      <p:grpSp>
        <p:nvGrpSpPr>
          <p:cNvPr name="Group 19" id="19"/>
          <p:cNvGrpSpPr/>
          <p:nvPr/>
        </p:nvGrpSpPr>
        <p:grpSpPr>
          <a:xfrm rot="0">
            <a:off x="9654389" y="4173776"/>
            <a:ext cx="1534710" cy="1547101"/>
            <a:chOff x="0" y="0"/>
            <a:chExt cx="2040564" cy="2057040"/>
          </a:xfrm>
        </p:grpSpPr>
        <p:sp>
          <p:nvSpPr>
            <p:cNvPr name="Freeform 20" id="20"/>
            <p:cNvSpPr/>
            <p:nvPr/>
          </p:nvSpPr>
          <p:spPr>
            <a:xfrm flipH="false" flipV="false" rot="0">
              <a:off x="0" y="0"/>
              <a:ext cx="2040500" cy="2057146"/>
            </a:xfrm>
            <a:custGeom>
              <a:avLst/>
              <a:gdLst/>
              <a:ahLst/>
              <a:cxnLst/>
              <a:rect r="r" b="b" t="t" l="l"/>
              <a:pathLst>
                <a:path h="2057146" w="2040500">
                  <a:moveTo>
                    <a:pt x="0" y="1028573"/>
                  </a:moveTo>
                  <a:cubicBezTo>
                    <a:pt x="0" y="460502"/>
                    <a:pt x="456746" y="0"/>
                    <a:pt x="1020250" y="0"/>
                  </a:cubicBezTo>
                  <a:cubicBezTo>
                    <a:pt x="1583755" y="0"/>
                    <a:pt x="2040500" y="460502"/>
                    <a:pt x="2040500" y="1028573"/>
                  </a:cubicBezTo>
                  <a:cubicBezTo>
                    <a:pt x="2040500" y="1596644"/>
                    <a:pt x="1583755" y="2057146"/>
                    <a:pt x="1020250" y="2057146"/>
                  </a:cubicBezTo>
                  <a:cubicBezTo>
                    <a:pt x="456746" y="2057146"/>
                    <a:pt x="0" y="1596517"/>
                    <a:pt x="0" y="1028573"/>
                  </a:cubicBezTo>
                  <a:close/>
                </a:path>
              </a:pathLst>
            </a:custGeom>
            <a:solidFill>
              <a:srgbClr val="1C5739"/>
            </a:solidFill>
          </p:spPr>
        </p:sp>
      </p:grpSp>
      <p:grpSp>
        <p:nvGrpSpPr>
          <p:cNvPr name="Group 21" id="21"/>
          <p:cNvGrpSpPr/>
          <p:nvPr/>
        </p:nvGrpSpPr>
        <p:grpSpPr>
          <a:xfrm rot="0">
            <a:off x="9848892" y="6437869"/>
            <a:ext cx="6502556" cy="1088982"/>
            <a:chOff x="0" y="0"/>
            <a:chExt cx="8645857" cy="1447920"/>
          </a:xfrm>
        </p:grpSpPr>
        <p:sp>
          <p:nvSpPr>
            <p:cNvPr name="Freeform 22" id="22"/>
            <p:cNvSpPr/>
            <p:nvPr/>
          </p:nvSpPr>
          <p:spPr>
            <a:xfrm flipH="false" flipV="false" rot="0">
              <a:off x="0" y="0"/>
              <a:ext cx="8645626" cy="1447927"/>
            </a:xfrm>
            <a:custGeom>
              <a:avLst/>
              <a:gdLst/>
              <a:ahLst/>
              <a:cxnLst/>
              <a:rect r="r" b="b" t="t" l="l"/>
              <a:pathLst>
                <a:path h="1447927" w="8645626">
                  <a:moveTo>
                    <a:pt x="7109278" y="0"/>
                  </a:moveTo>
                  <a:cubicBezTo>
                    <a:pt x="0" y="0"/>
                    <a:pt x="0" y="0"/>
                    <a:pt x="0" y="0"/>
                  </a:cubicBezTo>
                  <a:cubicBezTo>
                    <a:pt x="0" y="1447927"/>
                    <a:pt x="0" y="1447927"/>
                    <a:pt x="0" y="1447927"/>
                  </a:cubicBezTo>
                  <a:cubicBezTo>
                    <a:pt x="7109278" y="1447927"/>
                    <a:pt x="7109278" y="1447927"/>
                    <a:pt x="7109278" y="1447927"/>
                  </a:cubicBezTo>
                  <a:cubicBezTo>
                    <a:pt x="7955711" y="1447927"/>
                    <a:pt x="8645626" y="1122807"/>
                    <a:pt x="8645626" y="724027"/>
                  </a:cubicBezTo>
                  <a:cubicBezTo>
                    <a:pt x="8645626" y="325247"/>
                    <a:pt x="7955711" y="0"/>
                    <a:pt x="7109278" y="0"/>
                  </a:cubicBezTo>
                  <a:close/>
                </a:path>
              </a:pathLst>
            </a:custGeom>
            <a:solidFill>
              <a:srgbClr val="F2F2F2"/>
            </a:solidFill>
          </p:spPr>
        </p:sp>
      </p:grpSp>
      <p:grpSp>
        <p:nvGrpSpPr>
          <p:cNvPr name="Group 23" id="23"/>
          <p:cNvGrpSpPr/>
          <p:nvPr/>
        </p:nvGrpSpPr>
        <p:grpSpPr>
          <a:xfrm rot="0">
            <a:off x="8653533" y="6149816"/>
            <a:ext cx="1532563" cy="1546018"/>
            <a:chOff x="0" y="0"/>
            <a:chExt cx="2037709" cy="2055600"/>
          </a:xfrm>
        </p:grpSpPr>
        <p:sp>
          <p:nvSpPr>
            <p:cNvPr name="Freeform 24" id="24"/>
            <p:cNvSpPr/>
            <p:nvPr/>
          </p:nvSpPr>
          <p:spPr>
            <a:xfrm flipH="false" flipV="false" rot="0">
              <a:off x="0" y="0"/>
              <a:ext cx="2037731" cy="2055622"/>
            </a:xfrm>
            <a:custGeom>
              <a:avLst/>
              <a:gdLst/>
              <a:ahLst/>
              <a:cxnLst/>
              <a:rect r="r" b="b" t="t" l="l"/>
              <a:pathLst>
                <a:path h="2055622" w="2037731">
                  <a:moveTo>
                    <a:pt x="0" y="1027811"/>
                  </a:moveTo>
                  <a:cubicBezTo>
                    <a:pt x="0" y="460121"/>
                    <a:pt x="456116" y="0"/>
                    <a:pt x="1018865" y="0"/>
                  </a:cubicBezTo>
                  <a:cubicBezTo>
                    <a:pt x="1581615" y="0"/>
                    <a:pt x="2037731" y="460121"/>
                    <a:pt x="2037731" y="1027811"/>
                  </a:cubicBezTo>
                  <a:cubicBezTo>
                    <a:pt x="2037731" y="1595501"/>
                    <a:pt x="1581615" y="2055622"/>
                    <a:pt x="1018865" y="2055622"/>
                  </a:cubicBezTo>
                  <a:cubicBezTo>
                    <a:pt x="456116" y="2055622"/>
                    <a:pt x="0" y="1595501"/>
                    <a:pt x="0" y="1027811"/>
                  </a:cubicBezTo>
                  <a:close/>
                </a:path>
              </a:pathLst>
            </a:custGeom>
            <a:solidFill>
              <a:srgbClr val="1C5739"/>
            </a:solidFill>
          </p:spPr>
        </p:sp>
      </p:grpSp>
      <p:sp>
        <p:nvSpPr>
          <p:cNvPr name="TextBox 25" id="25"/>
          <p:cNvSpPr txBox="true"/>
          <p:nvPr/>
        </p:nvSpPr>
        <p:spPr>
          <a:xfrm rot="0">
            <a:off x="11057978" y="4750903"/>
            <a:ext cx="6059025" cy="715645"/>
          </a:xfrm>
          <a:prstGeom prst="rect">
            <a:avLst/>
          </a:prstGeom>
        </p:spPr>
        <p:txBody>
          <a:bodyPr anchor="t" rtlCol="false" tIns="0" lIns="0" bIns="0" rIns="0">
            <a:spAutoFit/>
          </a:bodyPr>
          <a:lstStyle/>
          <a:p>
            <a:pPr algn="ctr">
              <a:lnSpc>
                <a:spcPts val="5720"/>
              </a:lnSpc>
              <a:spcBef>
                <a:spcPct val="0"/>
              </a:spcBef>
            </a:pPr>
            <a:r>
              <a:rPr lang="en-US" b="true" sz="4400" i="true">
                <a:solidFill>
                  <a:srgbClr val="1C5739"/>
                </a:solidFill>
                <a:latin typeface="Open Sauce Bold Italics"/>
                <a:ea typeface="Open Sauce Bold Italics"/>
                <a:cs typeface="Open Sauce Bold Italics"/>
                <a:sym typeface="Open Sauce Bold Italics"/>
              </a:rPr>
              <a:t>Continuous Learning</a:t>
            </a:r>
          </a:p>
        </p:txBody>
      </p:sp>
      <p:sp>
        <p:nvSpPr>
          <p:cNvPr name="TextBox 26" id="26"/>
          <p:cNvSpPr txBox="true"/>
          <p:nvPr/>
        </p:nvSpPr>
        <p:spPr>
          <a:xfrm rot="0">
            <a:off x="10143224" y="4370956"/>
            <a:ext cx="557038" cy="1095592"/>
          </a:xfrm>
          <a:prstGeom prst="rect">
            <a:avLst/>
          </a:prstGeom>
        </p:spPr>
        <p:txBody>
          <a:bodyPr anchor="t" rtlCol="false" tIns="0" lIns="0" bIns="0" rIns="0">
            <a:spAutoFit/>
          </a:bodyPr>
          <a:lstStyle/>
          <a:p>
            <a:pPr algn="ctr">
              <a:lnSpc>
                <a:spcPts val="8876"/>
              </a:lnSpc>
              <a:spcBef>
                <a:spcPct val="0"/>
              </a:spcBef>
            </a:pPr>
            <a:r>
              <a:rPr lang="en-US" b="true" sz="6828" i="true">
                <a:solidFill>
                  <a:srgbClr val="F2F2F2"/>
                </a:solidFill>
                <a:latin typeface="Open Sauce Bold Italics"/>
                <a:ea typeface="Open Sauce Bold Italics"/>
                <a:cs typeface="Open Sauce Bold Italics"/>
                <a:sym typeface="Open Sauce Bold Italics"/>
              </a:rPr>
              <a:t>4</a:t>
            </a:r>
          </a:p>
        </p:txBody>
      </p:sp>
      <p:sp>
        <p:nvSpPr>
          <p:cNvPr name="TextBox 27" id="27"/>
          <p:cNvSpPr txBox="true"/>
          <p:nvPr/>
        </p:nvSpPr>
        <p:spPr>
          <a:xfrm rot="0">
            <a:off x="8835263" y="6346454"/>
            <a:ext cx="1131832" cy="1095592"/>
          </a:xfrm>
          <a:prstGeom prst="rect">
            <a:avLst/>
          </a:prstGeom>
        </p:spPr>
        <p:txBody>
          <a:bodyPr anchor="t" rtlCol="false" tIns="0" lIns="0" bIns="0" rIns="0">
            <a:spAutoFit/>
          </a:bodyPr>
          <a:lstStyle/>
          <a:p>
            <a:pPr algn="ctr">
              <a:lnSpc>
                <a:spcPts val="8876"/>
              </a:lnSpc>
              <a:spcBef>
                <a:spcPct val="0"/>
              </a:spcBef>
            </a:pPr>
            <a:r>
              <a:rPr lang="en-US" b="true" sz="6828" i="true">
                <a:solidFill>
                  <a:srgbClr val="FFFFFF"/>
                </a:solidFill>
                <a:latin typeface="Open Sauce Bold Italics"/>
                <a:ea typeface="Open Sauce Bold Italics"/>
                <a:cs typeface="Open Sauce Bold Italics"/>
                <a:sym typeface="Open Sauce Bold Italics"/>
              </a:rPr>
              <a:t>5</a:t>
            </a:r>
          </a:p>
        </p:txBody>
      </p:sp>
      <p:grpSp>
        <p:nvGrpSpPr>
          <p:cNvPr name="Group 28" id="28"/>
          <p:cNvGrpSpPr/>
          <p:nvPr/>
        </p:nvGrpSpPr>
        <p:grpSpPr>
          <a:xfrm rot="0">
            <a:off x="28062" y="-64486"/>
            <a:ext cx="18288000" cy="2306124"/>
            <a:chOff x="0" y="0"/>
            <a:chExt cx="4816593" cy="607374"/>
          </a:xfrm>
        </p:grpSpPr>
        <p:sp>
          <p:nvSpPr>
            <p:cNvPr name="Freeform 29" id="29"/>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30" id="30"/>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31" id="31"/>
          <p:cNvSpPr/>
          <p:nvPr/>
        </p:nvSpPr>
        <p:spPr>
          <a:xfrm flipH="false" flipV="false" rot="0">
            <a:off x="-1138905" y="-1026848"/>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5497015" y="407603"/>
            <a:ext cx="7845600" cy="161525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Benefits of using AI in ECG analysis</a:t>
            </a:r>
          </a:p>
        </p:txBody>
      </p:sp>
      <p:sp>
        <p:nvSpPr>
          <p:cNvPr name="TextBox 34" id="34"/>
          <p:cNvSpPr txBox="true"/>
          <p:nvPr/>
        </p:nvSpPr>
        <p:spPr>
          <a:xfrm rot="0">
            <a:off x="2705746" y="3881579"/>
            <a:ext cx="5349382" cy="741681"/>
          </a:xfrm>
          <a:prstGeom prst="rect">
            <a:avLst/>
          </a:prstGeom>
        </p:spPr>
        <p:txBody>
          <a:bodyPr anchor="t" rtlCol="false" tIns="0" lIns="0" bIns="0" rIns="0">
            <a:spAutoFit/>
          </a:bodyPr>
          <a:lstStyle/>
          <a:p>
            <a:pPr algn="ctr">
              <a:lnSpc>
                <a:spcPts val="5979"/>
              </a:lnSpc>
              <a:spcBef>
                <a:spcPct val="0"/>
              </a:spcBef>
            </a:pPr>
            <a:r>
              <a:rPr lang="en-US" b="true" sz="4599" i="true">
                <a:solidFill>
                  <a:srgbClr val="1C5739"/>
                </a:solidFill>
                <a:latin typeface="Open Sauce Bold Italics"/>
                <a:ea typeface="Open Sauce Bold Italics"/>
                <a:cs typeface="Open Sauce Bold Italics"/>
                <a:sym typeface="Open Sauce Bold Italics"/>
              </a:rPr>
              <a:t>Speed</a:t>
            </a:r>
          </a:p>
        </p:txBody>
      </p:sp>
      <p:sp>
        <p:nvSpPr>
          <p:cNvPr name="TextBox 35" id="35"/>
          <p:cNvSpPr txBox="true"/>
          <p:nvPr/>
        </p:nvSpPr>
        <p:spPr>
          <a:xfrm rot="0">
            <a:off x="1913143" y="5631551"/>
            <a:ext cx="6059025" cy="741681"/>
          </a:xfrm>
          <a:prstGeom prst="rect">
            <a:avLst/>
          </a:prstGeom>
        </p:spPr>
        <p:txBody>
          <a:bodyPr anchor="t" rtlCol="false" tIns="0" lIns="0" bIns="0" rIns="0">
            <a:spAutoFit/>
          </a:bodyPr>
          <a:lstStyle/>
          <a:p>
            <a:pPr algn="ctr">
              <a:lnSpc>
                <a:spcPts val="5979"/>
              </a:lnSpc>
              <a:spcBef>
                <a:spcPct val="0"/>
              </a:spcBef>
            </a:pPr>
            <a:r>
              <a:rPr lang="en-US" b="true" sz="4599" i="true">
                <a:solidFill>
                  <a:srgbClr val="1C5739"/>
                </a:solidFill>
                <a:latin typeface="Open Sauce Bold Italics"/>
                <a:ea typeface="Open Sauce Bold Italics"/>
                <a:cs typeface="Open Sauce Bold Italics"/>
                <a:sym typeface="Open Sauce Bold Italics"/>
              </a:rPr>
              <a:t>Consistency</a:t>
            </a:r>
          </a:p>
        </p:txBody>
      </p:sp>
      <p:sp>
        <p:nvSpPr>
          <p:cNvPr name="TextBox 36" id="36"/>
          <p:cNvSpPr txBox="true"/>
          <p:nvPr/>
        </p:nvSpPr>
        <p:spPr>
          <a:xfrm rot="0">
            <a:off x="1469611" y="7230640"/>
            <a:ext cx="6502556" cy="741681"/>
          </a:xfrm>
          <a:prstGeom prst="rect">
            <a:avLst/>
          </a:prstGeom>
        </p:spPr>
        <p:txBody>
          <a:bodyPr anchor="t" rtlCol="false" tIns="0" lIns="0" bIns="0" rIns="0">
            <a:spAutoFit/>
          </a:bodyPr>
          <a:lstStyle/>
          <a:p>
            <a:pPr algn="ctr">
              <a:lnSpc>
                <a:spcPts val="5979"/>
              </a:lnSpc>
              <a:spcBef>
                <a:spcPct val="0"/>
              </a:spcBef>
            </a:pPr>
            <a:r>
              <a:rPr lang="en-US" b="true" sz="4599" i="true">
                <a:solidFill>
                  <a:srgbClr val="1C5739"/>
                </a:solidFill>
                <a:latin typeface="Open Sauce Bold Italics"/>
                <a:ea typeface="Open Sauce Bold Italics"/>
                <a:cs typeface="Open Sauce Bold Italics"/>
                <a:sym typeface="Open Sauce Bold Italics"/>
              </a:rPr>
              <a:t>Pattern Recognition</a:t>
            </a:r>
          </a:p>
        </p:txBody>
      </p:sp>
      <p:sp>
        <p:nvSpPr>
          <p:cNvPr name="TextBox 37" id="37"/>
          <p:cNvSpPr txBox="true"/>
          <p:nvPr/>
        </p:nvSpPr>
        <p:spPr>
          <a:xfrm rot="0">
            <a:off x="10186096" y="6710841"/>
            <a:ext cx="6930907" cy="715646"/>
          </a:xfrm>
          <a:prstGeom prst="rect">
            <a:avLst/>
          </a:prstGeom>
        </p:spPr>
        <p:txBody>
          <a:bodyPr anchor="t" rtlCol="false" tIns="0" lIns="0" bIns="0" rIns="0">
            <a:spAutoFit/>
          </a:bodyPr>
          <a:lstStyle/>
          <a:p>
            <a:pPr algn="ctr">
              <a:lnSpc>
                <a:spcPts val="5719"/>
              </a:lnSpc>
              <a:spcBef>
                <a:spcPct val="0"/>
              </a:spcBef>
            </a:pPr>
            <a:r>
              <a:rPr lang="en-US" b="true" sz="4399" i="true">
                <a:solidFill>
                  <a:srgbClr val="1C5739"/>
                </a:solidFill>
                <a:latin typeface="Open Sauce Bold Italics"/>
                <a:ea typeface="Open Sauce Bold Italics"/>
                <a:cs typeface="Open Sauce Bold Italics"/>
                <a:sym typeface="Open Sauce Bold Italics"/>
              </a:rPr>
              <a:t>Improve Human Analysis</a:t>
            </a:r>
          </a:p>
        </p:txBody>
      </p:sp>
      <p:sp>
        <p:nvSpPr>
          <p:cNvPr name="Freeform 38" id="38"/>
          <p:cNvSpPr/>
          <p:nvPr/>
        </p:nvSpPr>
        <p:spPr>
          <a:xfrm flipH="false" flipV="false" rot="0">
            <a:off x="15311067" y="8338767"/>
            <a:ext cx="4291893" cy="4291893"/>
          </a:xfrm>
          <a:custGeom>
            <a:avLst/>
            <a:gdLst/>
            <a:ahLst/>
            <a:cxnLst/>
            <a:rect r="r" b="b" t="t" l="l"/>
            <a:pathLst>
              <a:path h="4291893" w="4291893">
                <a:moveTo>
                  <a:pt x="0" y="0"/>
                </a:moveTo>
                <a:lnTo>
                  <a:pt x="4291893" y="0"/>
                </a:lnTo>
                <a:lnTo>
                  <a:pt x="4291893" y="4291893"/>
                </a:lnTo>
                <a:lnTo>
                  <a:pt x="0" y="42918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9" id="39"/>
          <p:cNvGrpSpPr/>
          <p:nvPr/>
        </p:nvGrpSpPr>
        <p:grpSpPr>
          <a:xfrm rot="0">
            <a:off x="17117002" y="7384164"/>
            <a:ext cx="1909207" cy="1909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41" id="41"/>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47880"/>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563861"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name="TextBox 12" id="12"/>
          <p:cNvSpPr txBox="true"/>
          <p:nvPr/>
        </p:nvSpPr>
        <p:spPr>
          <a:xfrm rot="0">
            <a:off x="13422042"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3" id="13"/>
          <p:cNvSpPr txBox="true"/>
          <p:nvPr/>
        </p:nvSpPr>
        <p:spPr>
          <a:xfrm rot="0">
            <a:off x="3459831" y="407603"/>
            <a:ext cx="10871210" cy="161525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why we used transfer learning?</a:t>
            </a:r>
          </a:p>
        </p:txBody>
      </p:sp>
      <p:sp>
        <p:nvSpPr>
          <p:cNvPr name="TextBox 14" id="14"/>
          <p:cNvSpPr txBox="true"/>
          <p:nvPr/>
        </p:nvSpPr>
        <p:spPr>
          <a:xfrm rot="0">
            <a:off x="797579" y="4394624"/>
            <a:ext cx="16692842" cy="3169840"/>
          </a:xfrm>
          <a:prstGeom prst="rect">
            <a:avLst/>
          </a:prstGeom>
        </p:spPr>
        <p:txBody>
          <a:bodyPr anchor="t" rtlCol="false" tIns="0" lIns="0" bIns="0" rIns="0">
            <a:spAutoFit/>
          </a:bodyPr>
          <a:lstStyle/>
          <a:p>
            <a:pPr algn="just">
              <a:lnSpc>
                <a:spcPts val="5078"/>
              </a:lnSpc>
              <a:spcBef>
                <a:spcPct val="0"/>
              </a:spcBef>
            </a:pPr>
            <a:r>
              <a:rPr lang="en-US" sz="3906" i="true" spc="-164">
                <a:solidFill>
                  <a:srgbClr val="1C5739"/>
                </a:solidFill>
                <a:latin typeface="Open Sauce Italics"/>
                <a:ea typeface="Open Sauce Italics"/>
                <a:cs typeface="Open Sauce Italics"/>
                <a:sym typeface="Open Sauce Italics"/>
              </a:rPr>
              <a:t>With limited data, training a model from scratch can be challenging. Transfer learning leverages pre-trained models, enabling us to fine-tune on specific tasks, which improves performance and reduces training time. This approach helps utilize learned features from large datasets, making it ideal for medical image classification, especially when data is scarce.</a:t>
            </a:r>
          </a:p>
        </p:txBody>
      </p:sp>
      <p:sp>
        <p:nvSpPr>
          <p:cNvPr name="Freeform 15" id="15"/>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6" id="16"/>
          <p:cNvGrpSpPr/>
          <p:nvPr/>
        </p:nvGrpSpPr>
        <p:grpSpPr>
          <a:xfrm rot="0">
            <a:off x="16887962" y="6900785"/>
            <a:ext cx="2085109" cy="208510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55102" y="-522372"/>
            <a:ext cx="18288000" cy="2306124"/>
            <a:chOff x="0" y="0"/>
            <a:chExt cx="4816593" cy="607374"/>
          </a:xfrm>
        </p:grpSpPr>
        <p:sp>
          <p:nvSpPr>
            <p:cNvPr name="Freeform 4" id="4"/>
            <p:cNvSpPr/>
            <p:nvPr/>
          </p:nvSpPr>
          <p:spPr>
            <a:xfrm flipH="false" flipV="false" rot="0">
              <a:off x="0" y="0"/>
              <a:ext cx="4816592" cy="607374"/>
            </a:xfrm>
            <a:custGeom>
              <a:avLst/>
              <a:gdLst/>
              <a:ahLst/>
              <a:cxnLst/>
              <a:rect r="r" b="b" t="t" l="l"/>
              <a:pathLst>
                <a:path h="607374" w="4816592">
                  <a:moveTo>
                    <a:pt x="0" y="0"/>
                  </a:moveTo>
                  <a:lnTo>
                    <a:pt x="4816592" y="0"/>
                  </a:lnTo>
                  <a:lnTo>
                    <a:pt x="4816592" y="607374"/>
                  </a:lnTo>
                  <a:lnTo>
                    <a:pt x="0" y="607374"/>
                  </a:lnTo>
                  <a:close/>
                </a:path>
              </a:pathLst>
            </a:custGeom>
            <a:solidFill>
              <a:srgbClr val="1C5739"/>
            </a:solidFill>
          </p:spPr>
        </p:sp>
        <p:sp>
          <p:nvSpPr>
            <p:cNvPr name="TextBox 5" id="5"/>
            <p:cNvSpPr txBox="true"/>
            <p:nvPr/>
          </p:nvSpPr>
          <p:spPr>
            <a:xfrm>
              <a:off x="0" y="-19050"/>
              <a:ext cx="4816593" cy="62642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38905" y="-1357996"/>
            <a:ext cx="2167605" cy="2811752"/>
          </a:xfrm>
          <a:custGeom>
            <a:avLst/>
            <a:gdLst/>
            <a:ahLst/>
            <a:cxnLst/>
            <a:rect r="r" b="b" t="t" l="l"/>
            <a:pathLst>
              <a:path h="2811752" w="2167605">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563861"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0" id="10"/>
          <p:cNvSpPr txBox="true"/>
          <p:nvPr/>
        </p:nvSpPr>
        <p:spPr>
          <a:xfrm rot="0">
            <a:off x="6184084"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name="TextBox 11" id="11"/>
          <p:cNvSpPr txBox="true"/>
          <p:nvPr/>
        </p:nvSpPr>
        <p:spPr>
          <a:xfrm rot="0">
            <a:off x="13422042"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name="TextBox 12" id="12"/>
          <p:cNvSpPr txBox="true"/>
          <p:nvPr/>
        </p:nvSpPr>
        <p:spPr>
          <a:xfrm rot="0">
            <a:off x="3459831" y="407603"/>
            <a:ext cx="10871210" cy="87230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DATASET</a:t>
            </a:r>
          </a:p>
        </p:txBody>
      </p:sp>
      <p:sp>
        <p:nvSpPr>
          <p:cNvPr name="TextBox 13" id="13"/>
          <p:cNvSpPr txBox="true"/>
          <p:nvPr/>
        </p:nvSpPr>
        <p:spPr>
          <a:xfrm rot="0">
            <a:off x="797579" y="2578063"/>
            <a:ext cx="16692842" cy="3169840"/>
          </a:xfrm>
          <a:prstGeom prst="rect">
            <a:avLst/>
          </a:prstGeom>
        </p:spPr>
        <p:txBody>
          <a:bodyPr anchor="t" rtlCol="false" tIns="0" lIns="0" bIns="0" rIns="0">
            <a:spAutoFit/>
          </a:bodyPr>
          <a:lstStyle/>
          <a:p>
            <a:pPr algn="just">
              <a:lnSpc>
                <a:spcPts val="5078"/>
              </a:lnSpc>
            </a:pPr>
            <a:r>
              <a:rPr lang="en-US" b="true" sz="3906" i="true" spc="-164">
                <a:solidFill>
                  <a:srgbClr val="1C5739"/>
                </a:solidFill>
                <a:latin typeface="Open Sauce Bold Italics"/>
                <a:ea typeface="Open Sauce Bold Italics"/>
                <a:cs typeface="Open Sauce Bold Italics"/>
                <a:sym typeface="Open Sauce Bold Italics"/>
              </a:rPr>
              <a:t>The dataset has 4 classes:</a:t>
            </a:r>
          </a:p>
          <a:p>
            <a:pPr algn="just" marL="843369" indent="-421684" lvl="1">
              <a:lnSpc>
                <a:spcPts val="5078"/>
              </a:lnSpc>
              <a:buFont typeface="Arial"/>
              <a:buChar char="•"/>
            </a:pPr>
            <a:r>
              <a:rPr lang="en-US" sz="3906" i="true" spc="-164">
                <a:solidFill>
                  <a:srgbClr val="1C5739"/>
                </a:solidFill>
                <a:latin typeface="Open Sauce Italics"/>
                <a:ea typeface="Open Sauce Italics"/>
                <a:cs typeface="Open Sauce Italics"/>
                <a:sym typeface="Open Sauce Italics"/>
              </a:rPr>
              <a:t>normal heart beats</a:t>
            </a:r>
          </a:p>
          <a:p>
            <a:pPr algn="just" marL="843369" indent="-421684" lvl="1">
              <a:lnSpc>
                <a:spcPts val="5078"/>
              </a:lnSpc>
              <a:buFont typeface="Arial"/>
              <a:buChar char="•"/>
            </a:pPr>
            <a:r>
              <a:rPr lang="en-US" sz="3906" i="true" spc="-164">
                <a:solidFill>
                  <a:srgbClr val="1C5739"/>
                </a:solidFill>
                <a:latin typeface="Open Sauce Italics"/>
                <a:ea typeface="Open Sauce Italics"/>
                <a:cs typeface="Open Sauce Italics"/>
                <a:sym typeface="Open Sauce Italics"/>
              </a:rPr>
              <a:t>abnormal heart beats</a:t>
            </a:r>
          </a:p>
          <a:p>
            <a:pPr algn="just" marL="843369" indent="-421684" lvl="1">
              <a:lnSpc>
                <a:spcPts val="5078"/>
              </a:lnSpc>
              <a:buFont typeface="Arial"/>
              <a:buChar char="•"/>
            </a:pPr>
            <a:r>
              <a:rPr lang="en-US" sz="3906" i="true" spc="-164">
                <a:solidFill>
                  <a:srgbClr val="1C5739"/>
                </a:solidFill>
                <a:latin typeface="Open Sauce Italics"/>
                <a:ea typeface="Open Sauce Italics"/>
                <a:cs typeface="Open Sauce Italics"/>
                <a:sym typeface="Open Sauce Italics"/>
              </a:rPr>
              <a:t>experiencing a heart attack</a:t>
            </a:r>
          </a:p>
          <a:p>
            <a:pPr algn="just" marL="843369" indent="-421684" lvl="1">
              <a:lnSpc>
                <a:spcPts val="5078"/>
              </a:lnSpc>
              <a:buFont typeface="Arial"/>
              <a:buChar char="•"/>
            </a:pPr>
            <a:r>
              <a:rPr lang="en-US" sz="3906" i="true" spc="-164">
                <a:solidFill>
                  <a:srgbClr val="1C5739"/>
                </a:solidFill>
                <a:latin typeface="Open Sauce Italics"/>
                <a:ea typeface="Open Sauce Italics"/>
                <a:cs typeface="Open Sauce Italics"/>
                <a:sym typeface="Open Sauce Italics"/>
              </a:rPr>
              <a:t>had a heart attack</a:t>
            </a:r>
          </a:p>
        </p:txBody>
      </p:sp>
      <p:sp>
        <p:nvSpPr>
          <p:cNvPr name="Freeform 14" id="14"/>
          <p:cNvSpPr/>
          <p:nvPr/>
        </p:nvSpPr>
        <p:spPr>
          <a:xfrm flipH="false" flipV="false" rot="0">
            <a:off x="14915640" y="794334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6887962" y="6900785"/>
            <a:ext cx="2085109" cy="208510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669615" y="6361670"/>
            <a:ext cx="12752427" cy="539115"/>
          </a:xfrm>
          <a:prstGeom prst="rect">
            <a:avLst/>
          </a:prstGeom>
        </p:spPr>
        <p:txBody>
          <a:bodyPr anchor="t" rtlCol="false" tIns="0" lIns="0" bIns="0" rIns="0">
            <a:spAutoFit/>
          </a:bodyPr>
          <a:lstStyle/>
          <a:p>
            <a:pPr algn="ctr" marL="712470" indent="-356235" lvl="1">
              <a:lnSpc>
                <a:spcPts val="4290"/>
              </a:lnSpc>
              <a:buFont typeface="Arial"/>
              <a:buChar char="•"/>
            </a:pPr>
            <a:r>
              <a:rPr lang="en-US" sz="3300">
                <a:solidFill>
                  <a:srgbClr val="1C5739"/>
                </a:solidFill>
                <a:latin typeface="Open Sauce"/>
                <a:ea typeface="Open Sauce"/>
                <a:cs typeface="Open Sauce"/>
                <a:sym typeface="Open Sauce"/>
              </a:rPr>
              <a:t>Each class has approximately 200-250 images for training. </a:t>
            </a:r>
          </a:p>
        </p:txBody>
      </p:sp>
      <p:sp>
        <p:nvSpPr>
          <p:cNvPr name="TextBox 19" id="19"/>
          <p:cNvSpPr txBox="true"/>
          <p:nvPr/>
        </p:nvSpPr>
        <p:spPr>
          <a:xfrm rot="0">
            <a:off x="3382224" y="7710410"/>
            <a:ext cx="10207915" cy="428625"/>
          </a:xfrm>
          <a:prstGeom prst="rect">
            <a:avLst/>
          </a:prstGeom>
        </p:spPr>
        <p:txBody>
          <a:bodyPr anchor="t" rtlCol="false" tIns="0" lIns="0" bIns="0" rIns="0">
            <a:spAutoFit/>
          </a:bodyPr>
          <a:lstStyle/>
          <a:p>
            <a:pPr algn="ctr">
              <a:lnSpc>
                <a:spcPts val="3359"/>
              </a:lnSpc>
              <a:spcBef>
                <a:spcPct val="0"/>
              </a:spcBef>
            </a:pPr>
            <a:r>
              <a:rPr lang="en-US" sz="2799" i="true" spc="139" u="sng">
                <a:solidFill>
                  <a:srgbClr val="1C5739"/>
                </a:solidFill>
                <a:latin typeface="Open Sauce Italics"/>
                <a:ea typeface="Open Sauce Italics"/>
                <a:cs typeface="Open Sauce Italics"/>
                <a:sym typeface="Open Sauce Italics"/>
                <a:hlinkClick r:id="rId11" tooltip="https://data.mendeley.com/datasets/gwbz3fsgp8/2"/>
              </a:rPr>
              <a:t>https://data.mendeley.com/datasets/gwbz3fsgp8/2</a:t>
            </a:r>
          </a:p>
        </p:txBody>
      </p:sp>
      <p:sp>
        <p:nvSpPr>
          <p:cNvPr name="TextBox 20" id="20"/>
          <p:cNvSpPr txBox="true"/>
          <p:nvPr/>
        </p:nvSpPr>
        <p:spPr>
          <a:xfrm rot="0">
            <a:off x="-2872783" y="7710410"/>
            <a:ext cx="10207915" cy="428625"/>
          </a:xfrm>
          <a:prstGeom prst="rect">
            <a:avLst/>
          </a:prstGeom>
        </p:spPr>
        <p:txBody>
          <a:bodyPr anchor="t" rtlCol="false" tIns="0" lIns="0" bIns="0" rIns="0">
            <a:spAutoFit/>
          </a:bodyPr>
          <a:lstStyle/>
          <a:p>
            <a:pPr algn="ctr">
              <a:lnSpc>
                <a:spcPts val="3359"/>
              </a:lnSpc>
              <a:spcBef>
                <a:spcPct val="0"/>
              </a:spcBef>
            </a:pPr>
            <a:r>
              <a:rPr lang="en-US" b="true" sz="2799" i="true" spc="139">
                <a:solidFill>
                  <a:srgbClr val="1C5739"/>
                </a:solidFill>
                <a:latin typeface="Open Sauce Bold Italics"/>
                <a:ea typeface="Open Sauce Bold Italics"/>
                <a:cs typeface="Open Sauce Bold Italics"/>
                <a:sym typeface="Open Sauce Bold Italics"/>
              </a:rPr>
              <a:t>Dataset link: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7696461" y="7574216"/>
            <a:ext cx="2085109" cy="208510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8" id="8"/>
          <p:cNvSpPr/>
          <p:nvPr/>
        </p:nvSpPr>
        <p:spPr>
          <a:xfrm flipH="false" flipV="false" rot="0">
            <a:off x="15724139" y="8374722"/>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403053" y="1577088"/>
            <a:ext cx="7652162" cy="1735608"/>
            <a:chOff x="0" y="0"/>
            <a:chExt cx="8056133" cy="1827233"/>
          </a:xfrm>
        </p:grpSpPr>
        <p:sp>
          <p:nvSpPr>
            <p:cNvPr name="Freeform 10" id="10"/>
            <p:cNvSpPr/>
            <p:nvPr/>
          </p:nvSpPr>
          <p:spPr>
            <a:xfrm flipH="false" flipV="false" rot="0">
              <a:off x="0" y="0"/>
              <a:ext cx="8056001" cy="1827188"/>
            </a:xfrm>
            <a:custGeom>
              <a:avLst/>
              <a:gdLst/>
              <a:ahLst/>
              <a:cxnLst/>
              <a:rect r="r" b="b" t="t" l="l"/>
              <a:pathLst>
                <a:path h="1827188" w="8056001">
                  <a:moveTo>
                    <a:pt x="6624448" y="0"/>
                  </a:moveTo>
                  <a:cubicBezTo>
                    <a:pt x="0" y="0"/>
                    <a:pt x="0" y="0"/>
                    <a:pt x="0" y="0"/>
                  </a:cubicBezTo>
                  <a:cubicBezTo>
                    <a:pt x="0" y="1827188"/>
                    <a:pt x="0" y="1827188"/>
                    <a:pt x="0" y="1827188"/>
                  </a:cubicBezTo>
                  <a:cubicBezTo>
                    <a:pt x="6624448" y="1827188"/>
                    <a:pt x="6624448" y="1827188"/>
                    <a:pt x="6624448" y="1827188"/>
                  </a:cubicBezTo>
                  <a:cubicBezTo>
                    <a:pt x="7413007" y="1827188"/>
                    <a:pt x="8056001" y="1416823"/>
                    <a:pt x="8056001" y="913594"/>
                  </a:cubicBezTo>
                  <a:cubicBezTo>
                    <a:pt x="8056001" y="410365"/>
                    <a:pt x="7413006" y="0"/>
                    <a:pt x="6624448" y="0"/>
                  </a:cubicBezTo>
                  <a:close/>
                </a:path>
              </a:pathLst>
            </a:custGeom>
            <a:solidFill>
              <a:srgbClr val="1C5739"/>
            </a:solidFill>
          </p:spPr>
        </p:sp>
      </p:grpSp>
      <p:sp>
        <p:nvSpPr>
          <p:cNvPr name="TextBox 11" id="11"/>
          <p:cNvSpPr txBox="true"/>
          <p:nvPr/>
        </p:nvSpPr>
        <p:spPr>
          <a:xfrm rot="0">
            <a:off x="657750" y="1833387"/>
            <a:ext cx="4231362" cy="1007111"/>
          </a:xfrm>
          <a:prstGeom prst="rect">
            <a:avLst/>
          </a:prstGeom>
        </p:spPr>
        <p:txBody>
          <a:bodyPr anchor="t" rtlCol="false" tIns="0" lIns="0" bIns="0" rIns="0">
            <a:spAutoFit/>
          </a:bodyPr>
          <a:lstStyle/>
          <a:p>
            <a:pPr algn="ctr">
              <a:lnSpc>
                <a:spcPts val="8059"/>
              </a:lnSpc>
              <a:spcBef>
                <a:spcPct val="0"/>
              </a:spcBef>
            </a:pPr>
            <a:r>
              <a:rPr lang="en-US" b="true" sz="6199" i="true">
                <a:solidFill>
                  <a:srgbClr val="F2F2F2"/>
                </a:solidFill>
                <a:latin typeface="Open Sauce Bold Italics"/>
                <a:ea typeface="Open Sauce Bold Italics"/>
                <a:cs typeface="Open Sauce Bold Italics"/>
                <a:sym typeface="Open Sauce Bold Italics"/>
              </a:rPr>
              <a:t>ResNet-50</a:t>
            </a:r>
          </a:p>
        </p:txBody>
      </p:sp>
      <p:sp>
        <p:nvSpPr>
          <p:cNvPr name="TextBox 12" id="12"/>
          <p:cNvSpPr txBox="true"/>
          <p:nvPr/>
        </p:nvSpPr>
        <p:spPr>
          <a:xfrm rot="0">
            <a:off x="483480" y="4330027"/>
            <a:ext cx="13850779" cy="3311744"/>
          </a:xfrm>
          <a:prstGeom prst="rect">
            <a:avLst/>
          </a:prstGeom>
        </p:spPr>
        <p:txBody>
          <a:bodyPr anchor="t" rtlCol="false" tIns="0" lIns="0" bIns="0" rIns="0">
            <a:spAutoFit/>
          </a:bodyPr>
          <a:lstStyle/>
          <a:p>
            <a:pPr algn="l" marL="702497" indent="-351249" lvl="1">
              <a:lnSpc>
                <a:spcPts val="6702"/>
              </a:lnSpc>
              <a:buFont typeface="Arial"/>
              <a:buChar char="•"/>
            </a:pPr>
            <a:r>
              <a:rPr lang="en-US" sz="3253" spc="-136">
                <a:solidFill>
                  <a:srgbClr val="1C5739"/>
                </a:solidFill>
                <a:latin typeface="Open Sauce"/>
                <a:ea typeface="Open Sauce"/>
                <a:cs typeface="Open Sauce"/>
                <a:sym typeface="Open Sauce"/>
              </a:rPr>
              <a:t>ResNet50 is a deep Conv</a:t>
            </a:r>
            <a:r>
              <a:rPr lang="en-US" sz="3253" spc="-136">
                <a:solidFill>
                  <a:srgbClr val="1C5739"/>
                </a:solidFill>
                <a:latin typeface="Open Sauce"/>
                <a:ea typeface="Open Sauce"/>
                <a:cs typeface="Open Sauce"/>
                <a:sym typeface="Open Sauce"/>
              </a:rPr>
              <a:t>olutional Neural Network (CNN) with 50 layers.</a:t>
            </a:r>
          </a:p>
          <a:p>
            <a:pPr algn="l" marL="702497" indent="-351249" lvl="1">
              <a:lnSpc>
                <a:spcPts val="6702"/>
              </a:lnSpc>
              <a:buFont typeface="Arial"/>
              <a:buChar char="•"/>
            </a:pPr>
            <a:r>
              <a:rPr lang="en-US" sz="3253" spc="-136">
                <a:solidFill>
                  <a:srgbClr val="1C5739"/>
                </a:solidFill>
                <a:latin typeface="Open Sauce"/>
                <a:ea typeface="Open Sauce"/>
                <a:cs typeface="Open Sauce"/>
                <a:sym typeface="Open Sauce"/>
              </a:rPr>
              <a:t>It solves the problem of "vanishing gradients" in very deep networks.</a:t>
            </a:r>
          </a:p>
          <a:p>
            <a:pPr algn="l" marL="702497" indent="-351249" lvl="1">
              <a:lnSpc>
                <a:spcPts val="6702"/>
              </a:lnSpc>
              <a:buFont typeface="Arial"/>
              <a:buChar char="•"/>
            </a:pPr>
            <a:r>
              <a:rPr lang="en-US" sz="3253" spc="-136">
                <a:solidFill>
                  <a:srgbClr val="1C5739"/>
                </a:solidFill>
                <a:latin typeface="Open Sauce"/>
                <a:ea typeface="Open Sauce"/>
                <a:cs typeface="Open Sauce"/>
                <a:sym typeface="Open Sauce"/>
              </a:rPr>
              <a:t>Introduced the concept of Residual Learning.</a:t>
            </a:r>
          </a:p>
          <a:p>
            <a:pPr algn="l" marL="702497" indent="-351249" lvl="1">
              <a:lnSpc>
                <a:spcPts val="6702"/>
              </a:lnSpc>
              <a:buFont typeface="Arial"/>
              <a:buChar char="•"/>
            </a:pPr>
            <a:r>
              <a:rPr lang="en-US" sz="3253" spc="-136">
                <a:solidFill>
                  <a:srgbClr val="1C5739"/>
                </a:solidFill>
                <a:latin typeface="Open Sauce"/>
                <a:ea typeface="Open Sauce"/>
                <a:cs typeface="Open Sauce"/>
                <a:sym typeface="Open Sauce"/>
              </a:rPr>
              <a:t>Widely used in image classification tasks.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259300" y="-993736"/>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968798" y="-206255"/>
            <a:ext cx="10431658" cy="10506171"/>
          </a:xfrm>
          <a:custGeom>
            <a:avLst/>
            <a:gdLst/>
            <a:ahLst/>
            <a:cxnLst/>
            <a:rect r="r" b="b" t="t" l="l"/>
            <a:pathLst>
              <a:path h="10506171" w="10431658">
                <a:moveTo>
                  <a:pt x="0" y="0"/>
                </a:moveTo>
                <a:lnTo>
                  <a:pt x="10431658" y="0"/>
                </a:lnTo>
                <a:lnTo>
                  <a:pt x="10431658" y="10506171"/>
                </a:lnTo>
                <a:lnTo>
                  <a:pt x="0" y="10506171"/>
                </a:lnTo>
                <a:lnTo>
                  <a:pt x="0" y="0"/>
                </a:lnTo>
                <a:close/>
              </a:path>
            </a:pathLst>
          </a:custGeom>
          <a:blipFill>
            <a:blip r:embed="rId7"/>
            <a:stretch>
              <a:fillRect l="-456" t="-1896" r="-456" b="0"/>
            </a:stretch>
          </a:blipFill>
        </p:spPr>
      </p:sp>
      <p:grpSp>
        <p:nvGrpSpPr>
          <p:cNvPr name="Group 6" id="6"/>
          <p:cNvGrpSpPr/>
          <p:nvPr/>
        </p:nvGrpSpPr>
        <p:grpSpPr>
          <a:xfrm rot="0">
            <a:off x="17696461" y="7574216"/>
            <a:ext cx="2085109" cy="208510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9" id="9"/>
          <p:cNvSpPr/>
          <p:nvPr/>
        </p:nvSpPr>
        <p:spPr>
          <a:xfrm flipH="false" flipV="false" rot="0">
            <a:off x="15724139" y="8374722"/>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6206" y="2670431"/>
            <a:ext cx="9483845" cy="5704290"/>
          </a:xfrm>
          <a:prstGeom prst="rect">
            <a:avLst/>
          </a:prstGeom>
        </p:spPr>
        <p:txBody>
          <a:bodyPr anchor="t" rtlCol="false" tIns="0" lIns="0" bIns="0" rIns="0">
            <a:spAutoFit/>
          </a:bodyPr>
          <a:lstStyle/>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Total Convolutional Layers3*3: 33</a:t>
            </a:r>
          </a:p>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Total Convolutional Layers1*1: 17</a:t>
            </a:r>
          </a:p>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Total Max Pooling Layers: 1</a:t>
            </a:r>
          </a:p>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Total Average Pooling Layers: 1</a:t>
            </a:r>
          </a:p>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Fully Connected Layers: 1 with 1000 neurons</a:t>
            </a:r>
          </a:p>
          <a:p>
            <a:pPr algn="l" marL="661705" indent="-330852" lvl="1">
              <a:lnSpc>
                <a:spcPts val="7662"/>
              </a:lnSpc>
              <a:buFont typeface="Arial"/>
              <a:buChar char="•"/>
            </a:pPr>
            <a:r>
              <a:rPr lang="en-US" b="true" sz="3064" i="true" spc="-128">
                <a:solidFill>
                  <a:srgbClr val="1C5739"/>
                </a:solidFill>
                <a:latin typeface="Open Sauce Bold Italics"/>
                <a:ea typeface="Open Sauce Bold Italics"/>
                <a:cs typeface="Open Sauce Bold Italics"/>
                <a:sym typeface="Open Sauce Bold Italics"/>
              </a:rPr>
              <a:t>takes an image of size 224x224</a:t>
            </a:r>
          </a:p>
        </p:txBody>
      </p:sp>
      <p:grpSp>
        <p:nvGrpSpPr>
          <p:cNvPr name="Group 11" id="11"/>
          <p:cNvGrpSpPr/>
          <p:nvPr/>
        </p:nvGrpSpPr>
        <p:grpSpPr>
          <a:xfrm rot="0">
            <a:off x="-1378848" y="1028700"/>
            <a:ext cx="7652162" cy="1735608"/>
            <a:chOff x="0" y="0"/>
            <a:chExt cx="8056133" cy="1827233"/>
          </a:xfrm>
        </p:grpSpPr>
        <p:sp>
          <p:nvSpPr>
            <p:cNvPr name="Freeform 12" id="12"/>
            <p:cNvSpPr/>
            <p:nvPr/>
          </p:nvSpPr>
          <p:spPr>
            <a:xfrm flipH="false" flipV="false" rot="0">
              <a:off x="0" y="0"/>
              <a:ext cx="8056001" cy="1827188"/>
            </a:xfrm>
            <a:custGeom>
              <a:avLst/>
              <a:gdLst/>
              <a:ahLst/>
              <a:cxnLst/>
              <a:rect r="r" b="b" t="t" l="l"/>
              <a:pathLst>
                <a:path h="1827188" w="8056001">
                  <a:moveTo>
                    <a:pt x="6624448" y="0"/>
                  </a:moveTo>
                  <a:cubicBezTo>
                    <a:pt x="0" y="0"/>
                    <a:pt x="0" y="0"/>
                    <a:pt x="0" y="0"/>
                  </a:cubicBezTo>
                  <a:cubicBezTo>
                    <a:pt x="0" y="1827188"/>
                    <a:pt x="0" y="1827188"/>
                    <a:pt x="0" y="1827188"/>
                  </a:cubicBezTo>
                  <a:cubicBezTo>
                    <a:pt x="6624448" y="1827188"/>
                    <a:pt x="6624448" y="1827188"/>
                    <a:pt x="6624448" y="1827188"/>
                  </a:cubicBezTo>
                  <a:cubicBezTo>
                    <a:pt x="7413007" y="1827188"/>
                    <a:pt x="8056001" y="1416823"/>
                    <a:pt x="8056001" y="913594"/>
                  </a:cubicBezTo>
                  <a:cubicBezTo>
                    <a:pt x="8056001" y="410365"/>
                    <a:pt x="7413006" y="0"/>
                    <a:pt x="6624448" y="0"/>
                  </a:cubicBezTo>
                  <a:close/>
                </a:path>
              </a:pathLst>
            </a:custGeom>
            <a:solidFill>
              <a:srgbClr val="1C5739"/>
            </a:solidFill>
          </p:spPr>
        </p:sp>
      </p:grpSp>
      <p:sp>
        <p:nvSpPr>
          <p:cNvPr name="TextBox 13" id="13"/>
          <p:cNvSpPr txBox="true"/>
          <p:nvPr/>
        </p:nvSpPr>
        <p:spPr>
          <a:xfrm rot="0">
            <a:off x="681955" y="1359611"/>
            <a:ext cx="4231362" cy="1007111"/>
          </a:xfrm>
          <a:prstGeom prst="rect">
            <a:avLst/>
          </a:prstGeom>
        </p:spPr>
        <p:txBody>
          <a:bodyPr anchor="t" rtlCol="false" tIns="0" lIns="0" bIns="0" rIns="0">
            <a:spAutoFit/>
          </a:bodyPr>
          <a:lstStyle/>
          <a:p>
            <a:pPr algn="ctr">
              <a:lnSpc>
                <a:spcPts val="8059"/>
              </a:lnSpc>
              <a:spcBef>
                <a:spcPct val="0"/>
              </a:spcBef>
            </a:pPr>
            <a:r>
              <a:rPr lang="en-US" b="true" sz="6199" i="true">
                <a:solidFill>
                  <a:srgbClr val="F2F2F2"/>
                </a:solidFill>
                <a:latin typeface="Open Sauce Bold Italics"/>
                <a:ea typeface="Open Sauce Bold Italics"/>
                <a:cs typeface="Open Sauce Bold Italics"/>
                <a:sym typeface="Open Sauce Bold Italics"/>
              </a:rPr>
              <a:t>ResNet-50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DAGD6W8_HMI</dc:identifier>
  <dcterms:modified xsi:type="dcterms:W3CDTF">2011-08-01T06:04:30Z</dcterms:modified>
  <cp:revision>1</cp:revision>
  <dc:title>HEART_ATTACK_PREDICTION</dc:title>
</cp:coreProperties>
</file>