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6" r:id="rId4"/>
    <p:sldId id="267" r:id="rId5"/>
    <p:sldId id="261" r:id="rId6"/>
    <p:sldId id="262" r:id="rId7"/>
    <p:sldId id="263" r:id="rId8"/>
    <p:sldId id="264" r:id="rId9"/>
    <p:sldId id="265" r:id="rId10"/>
    <p:sldId id="268" r:id="rId11"/>
    <p:sldId id="269" r:id="rId12"/>
    <p:sldId id="270" r:id="rId13"/>
    <p:sldId id="271" r:id="rId14"/>
    <p:sldId id="272" r:id="rId15"/>
    <p:sldId id="273" r:id="rId16"/>
    <p:sldId id="274" r:id="rId17"/>
    <p:sldId id="275" r:id="rId18"/>
    <p:sldId id="276" r:id="rId19"/>
    <p:sldId id="280" r:id="rId20"/>
    <p:sldId id="277" r:id="rId21"/>
    <p:sldId id="278" r:id="rId22"/>
    <p:sldId id="27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LLAH BOUDRAI" initials="AB" lastIdx="4" clrIdx="0">
    <p:extLst>
      <p:ext uri="{19B8F6BF-5375-455C-9EA6-DF929625EA0E}">
        <p15:presenceInfo xmlns:p15="http://schemas.microsoft.com/office/powerpoint/2012/main" userId="ABDELLAH BOUDR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83" d="100"/>
          <a:sy n="83"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18:32:48.406" idx="1">
    <p:pos x="10" y="10"/>
    <p:text>Tout d'abord, la bande passante disponible pour la transmission de données est limitée par la capacité du canal de communication utilisé. Les canaux de communication ont une bande passante limitée en raison de divers facteurs tels que l'atténuation du signal, le bruit, l'interférence, etc. Par conséquent, pour utiliser efficacement la bande passante disponible, il est nécessaire de diviser la bande passante en plusieurs bandes plus étroites.
De plus, l'envoi d'une bande passante large sur une fréquence unique peut entraîner des problèmes d'interférence et de distorsion du signal. Lorsque la bande passante est subdivisée en plusieurs bandes de fréquence plus étroites, il est possible de moduler chaque bande de fréquence indépendamment, ce qui permet une transmission plus fiable et plus robuste des données.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20:40:54.632" idx="2">
    <p:pos x="10" y="10"/>
    <p:text>Le multiplexage par répartition fréquentielle (FDM) est une technique de communication qui permet de faire passer plusieurs signaux à travers un même canal de transmission en utilisant différentes plages de fréquences. Dans cette technique, chaque signal est modulé sur une porteuse distincte qui occupe une bande de fréquence spécifique. Les signaux ainsi multiplexés peuvent être ensuite transmis simultanément sur le même support de transmission, tels que des câbles coaxiaux ou des fibres optiques.
Le FDM est utilisé dans de nombreux systèmes de communication modernes, notamment dans la transmission de la télévision analogique, la radio FM, les réseaux de téléphonie fixe et mobile, ainsi que dans les réseaux de données.</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3-29T21:05:20.897" idx="4">
    <p:pos x="10" y="10"/>
    <p:text>Plus précisément, dans un système OFDM, les données sont transmises sur plusieurs sous-porteuses qui sont espacées de manière égale dans la bande passante disponible. Les sous-porteuses sont généralement modulées avec les données à transmettre en utilisant des techniques de modulation telles que la modulation de phase ou la modulation d'amplitude. Les signaux transmis sur chaque sous-porteuse doivent être parfaitement orthogonaux les uns aux autres pour éviter toute interférence entre les sous-porteuses.
L'orthogonalité est importante pour minimiser les interférences inter-symboles et maximiser l'efficacité spectrale. L'orthogonalité des signaux est généralement assurée par la technique d'espacement des sous-porteuses, ainsi que par l'utilisation de la transformation de Fourier inverse discrète (IFFT) pour générer des signaux OFDM à partir des données modulées sur les sous-porteuses.
En résumé, l'orthogonalité dans un modem OFDM est une propriété essentielle qui assure que les signaux transmis sur différentes sous-porteuses sont indépendants et ne se chevauchent pas, ce qui permet de maximiser l'efficacité spectrale et de minimiser les interférences inter-symboles.</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8D2BE-7B16-48D2-9D3A-BB83631CE234}"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206D844F-860E-48FF-AF0A-839B15557005}">
      <dgm:prSet phldrT="[Text]"/>
      <dgm:spPr>
        <a:ln w="19050">
          <a:solidFill>
            <a:schemeClr val="accent1"/>
          </a:solidFill>
        </a:ln>
      </dgm:spPr>
      <dgm:t>
        <a:bodyPr/>
        <a:lstStyle/>
        <a:p>
          <a:r>
            <a:rPr lang="fr-FR" noProof="0" dirty="0"/>
            <a:t>Introduction</a:t>
          </a:r>
        </a:p>
      </dgm:t>
    </dgm:pt>
    <dgm:pt modelId="{25E45193-B8F3-4DDA-BEE9-18E3F21DD3EE}" type="parTrans" cxnId="{06D8DF79-2737-4AC5-8A6F-C812877F57BF}">
      <dgm:prSet/>
      <dgm:spPr/>
      <dgm:t>
        <a:bodyPr/>
        <a:lstStyle/>
        <a:p>
          <a:endParaRPr lang="en-US"/>
        </a:p>
      </dgm:t>
    </dgm:pt>
    <dgm:pt modelId="{0A429449-9229-478C-B487-EEB55DC0C088}" type="sibTrans" cxnId="{06D8DF79-2737-4AC5-8A6F-C812877F57BF}">
      <dgm:prSet/>
      <dgm:spPr/>
      <dgm:t>
        <a:bodyPr/>
        <a:lstStyle/>
        <a:p>
          <a:endParaRPr lang="en-US"/>
        </a:p>
      </dgm:t>
    </dgm:pt>
    <dgm:pt modelId="{EFEE08E4-C2B2-445F-A6E1-72A7444B7431}">
      <dgm:prSet phldrT="[Text]"/>
      <dgm:spPr>
        <a:ln w="19050">
          <a:solidFill>
            <a:schemeClr val="accent1"/>
          </a:solidFill>
        </a:ln>
      </dgm:spPr>
      <dgm:t>
        <a:bodyPr/>
        <a:lstStyle/>
        <a:p>
          <a:r>
            <a:rPr lang="fr-MA" noProof="0" dirty="0"/>
            <a:t>Etude des performances du modem OFDM</a:t>
          </a:r>
        </a:p>
      </dgm:t>
    </dgm:pt>
    <dgm:pt modelId="{26988BAA-3F93-4EF9-A492-83FDA1D741D1}" type="parTrans" cxnId="{4EE0B3F8-EDA0-4322-8B2C-15075A6E4D88}">
      <dgm:prSet/>
      <dgm:spPr/>
      <dgm:t>
        <a:bodyPr/>
        <a:lstStyle/>
        <a:p>
          <a:endParaRPr lang="en-US"/>
        </a:p>
      </dgm:t>
    </dgm:pt>
    <dgm:pt modelId="{9D9E1B03-794C-49DC-96F9-06C8F7DAC82E}" type="sibTrans" cxnId="{4EE0B3F8-EDA0-4322-8B2C-15075A6E4D88}">
      <dgm:prSet/>
      <dgm:spPr/>
      <dgm:t>
        <a:bodyPr/>
        <a:lstStyle/>
        <a:p>
          <a:endParaRPr lang="en-US"/>
        </a:p>
      </dgm:t>
    </dgm:pt>
    <dgm:pt modelId="{093BE79C-B93F-4E06-AE00-C34F44CC1B1D}">
      <dgm:prSet/>
      <dgm:spPr>
        <a:ln w="19050">
          <a:solidFill>
            <a:schemeClr val="accent1"/>
          </a:solidFill>
        </a:ln>
      </dgm:spPr>
      <dgm:t>
        <a:bodyPr/>
        <a:lstStyle/>
        <a:p>
          <a:r>
            <a:rPr lang="en-US" dirty="0"/>
            <a:t>Conclusion</a:t>
          </a:r>
        </a:p>
      </dgm:t>
    </dgm:pt>
    <dgm:pt modelId="{50317CDE-AC41-4619-A338-1391524CBA29}" type="parTrans" cxnId="{B2DE6D61-CACC-41F5-BE1F-2B6E8BCED943}">
      <dgm:prSet/>
      <dgm:spPr/>
      <dgm:t>
        <a:bodyPr/>
        <a:lstStyle/>
        <a:p>
          <a:endParaRPr lang="en-US"/>
        </a:p>
      </dgm:t>
    </dgm:pt>
    <dgm:pt modelId="{1A5AB455-B96C-4CCA-A51B-9D12FF7BC741}" type="sibTrans" cxnId="{B2DE6D61-CACC-41F5-BE1F-2B6E8BCED943}">
      <dgm:prSet/>
      <dgm:spPr/>
      <dgm:t>
        <a:bodyPr/>
        <a:lstStyle/>
        <a:p>
          <a:endParaRPr lang="en-US"/>
        </a:p>
      </dgm:t>
    </dgm:pt>
    <dgm:pt modelId="{A5076744-9BB8-4475-A6B7-A06D3FCD7BFE}">
      <dgm:prSet/>
      <dgm:spPr>
        <a:ln w="19050">
          <a:solidFill>
            <a:schemeClr val="accent1"/>
          </a:solidFill>
        </a:ln>
      </dgm:spPr>
      <dgm:t>
        <a:bodyPr/>
        <a:lstStyle/>
        <a:p>
          <a:r>
            <a:rPr lang="fr-FR" dirty="0"/>
            <a:t>Modélisation d’un modulateur OFDM</a:t>
          </a:r>
          <a:endParaRPr lang="fr-MA" noProof="1"/>
        </a:p>
      </dgm:t>
    </dgm:pt>
    <dgm:pt modelId="{F02E8D41-24F5-4392-88FE-6C9F821C0683}" type="parTrans" cxnId="{240A1255-7E56-4424-B86C-10311A357B1A}">
      <dgm:prSet/>
      <dgm:spPr/>
      <dgm:t>
        <a:bodyPr/>
        <a:lstStyle/>
        <a:p>
          <a:endParaRPr lang="en-US"/>
        </a:p>
      </dgm:t>
    </dgm:pt>
    <dgm:pt modelId="{AAB122D6-6373-4730-8F9D-EC16C4B59603}" type="sibTrans" cxnId="{240A1255-7E56-4424-B86C-10311A357B1A}">
      <dgm:prSet/>
      <dgm:spPr/>
      <dgm:t>
        <a:bodyPr/>
        <a:lstStyle/>
        <a:p>
          <a:endParaRPr lang="en-US"/>
        </a:p>
      </dgm:t>
    </dgm:pt>
    <dgm:pt modelId="{3187D87A-3061-4341-BE18-A5131E606F37}">
      <dgm:prSet phldrT="[Text]"/>
      <dgm:spPr>
        <a:ln w="19050">
          <a:solidFill>
            <a:schemeClr val="accent1"/>
          </a:solidFill>
        </a:ln>
      </dgm:spPr>
      <dgm:t>
        <a:bodyPr/>
        <a:lstStyle/>
        <a:p>
          <a:r>
            <a:rPr lang="fr-FR" noProof="0" dirty="0"/>
            <a:t>Etude théorique de la modulation OFDM</a:t>
          </a:r>
        </a:p>
      </dgm:t>
    </dgm:pt>
    <dgm:pt modelId="{006F8BFD-5A27-4504-AD4C-BF95070A8B12}" type="parTrans" cxnId="{BCC12AEA-8EA9-4F54-8827-4DF289051E9F}">
      <dgm:prSet/>
      <dgm:spPr/>
      <dgm:t>
        <a:bodyPr/>
        <a:lstStyle/>
        <a:p>
          <a:endParaRPr lang="en-US"/>
        </a:p>
      </dgm:t>
    </dgm:pt>
    <dgm:pt modelId="{34E3EECB-7232-4CA6-85F8-D1DBD2B04E9A}" type="sibTrans" cxnId="{BCC12AEA-8EA9-4F54-8827-4DF289051E9F}">
      <dgm:prSet/>
      <dgm:spPr/>
      <dgm:t>
        <a:bodyPr/>
        <a:lstStyle/>
        <a:p>
          <a:endParaRPr lang="en-US"/>
        </a:p>
      </dgm:t>
    </dgm:pt>
    <dgm:pt modelId="{0DE08CF4-C6FD-436D-AB5D-3AA391228268}">
      <dgm:prSet/>
      <dgm:spPr>
        <a:ln w="19050">
          <a:solidFill>
            <a:schemeClr val="accent1"/>
          </a:solidFill>
        </a:ln>
      </dgm:spPr>
      <dgm:t>
        <a:bodyPr/>
        <a:lstStyle/>
        <a:p>
          <a:r>
            <a:rPr lang="fr-MA" noProof="1"/>
            <a:t>Modelisation d’un demodulateur OFDM</a:t>
          </a:r>
        </a:p>
      </dgm:t>
    </dgm:pt>
    <dgm:pt modelId="{D20FBC11-EB51-4A9F-B599-E56E9A72D013}" type="parTrans" cxnId="{7093530C-EFC6-4014-9662-ADB26BC7B0C4}">
      <dgm:prSet/>
      <dgm:spPr/>
      <dgm:t>
        <a:bodyPr/>
        <a:lstStyle/>
        <a:p>
          <a:endParaRPr lang="en-US"/>
        </a:p>
      </dgm:t>
    </dgm:pt>
    <dgm:pt modelId="{F0CB01BB-22D1-465A-A88C-3433EFE45248}" type="sibTrans" cxnId="{7093530C-EFC6-4014-9662-ADB26BC7B0C4}">
      <dgm:prSet/>
      <dgm:spPr/>
      <dgm:t>
        <a:bodyPr/>
        <a:lstStyle/>
        <a:p>
          <a:endParaRPr lang="en-US"/>
        </a:p>
      </dgm:t>
    </dgm:pt>
    <dgm:pt modelId="{1074D7EF-C3BC-4D18-B1AA-56CBF5FC8538}" type="pres">
      <dgm:prSet presAssocID="{B7B8D2BE-7B16-48D2-9D3A-BB83631CE234}" presName="Name0" presStyleCnt="0">
        <dgm:presLayoutVars>
          <dgm:chMax val="7"/>
          <dgm:chPref val="7"/>
          <dgm:dir/>
        </dgm:presLayoutVars>
      </dgm:prSet>
      <dgm:spPr/>
    </dgm:pt>
    <dgm:pt modelId="{618F1617-22BA-43F5-BB90-DF48407024BC}" type="pres">
      <dgm:prSet presAssocID="{B7B8D2BE-7B16-48D2-9D3A-BB83631CE234}" presName="Name1" presStyleCnt="0"/>
      <dgm:spPr/>
    </dgm:pt>
    <dgm:pt modelId="{7CB23D98-5760-4D81-BACE-157FBE1D7621}" type="pres">
      <dgm:prSet presAssocID="{B7B8D2BE-7B16-48D2-9D3A-BB83631CE234}" presName="cycle" presStyleCnt="0"/>
      <dgm:spPr/>
    </dgm:pt>
    <dgm:pt modelId="{AFC61388-75BA-47F3-991B-714874EB7672}" type="pres">
      <dgm:prSet presAssocID="{B7B8D2BE-7B16-48D2-9D3A-BB83631CE234}" presName="srcNode" presStyleLbl="node1" presStyleIdx="0" presStyleCnt="6"/>
      <dgm:spPr/>
    </dgm:pt>
    <dgm:pt modelId="{BD477A8D-8481-436F-A16D-0872F5538ECC}" type="pres">
      <dgm:prSet presAssocID="{B7B8D2BE-7B16-48D2-9D3A-BB83631CE234}" presName="conn" presStyleLbl="parChTrans1D2" presStyleIdx="0" presStyleCnt="1"/>
      <dgm:spPr/>
    </dgm:pt>
    <dgm:pt modelId="{2E1F34F3-B78C-4DF8-82F8-95862F617551}" type="pres">
      <dgm:prSet presAssocID="{B7B8D2BE-7B16-48D2-9D3A-BB83631CE234}" presName="extraNode" presStyleLbl="node1" presStyleIdx="0" presStyleCnt="6"/>
      <dgm:spPr/>
    </dgm:pt>
    <dgm:pt modelId="{0B70C86F-04E8-4C9A-B724-58F0A8C02539}" type="pres">
      <dgm:prSet presAssocID="{B7B8D2BE-7B16-48D2-9D3A-BB83631CE234}" presName="dstNode" presStyleLbl="node1" presStyleIdx="0" presStyleCnt="6"/>
      <dgm:spPr/>
    </dgm:pt>
    <dgm:pt modelId="{99FF9C2F-46FD-4AA6-9B0D-2D15E47FFE8A}" type="pres">
      <dgm:prSet presAssocID="{206D844F-860E-48FF-AF0A-839B15557005}" presName="text_1" presStyleLbl="node1" presStyleIdx="0" presStyleCnt="6">
        <dgm:presLayoutVars>
          <dgm:bulletEnabled val="1"/>
        </dgm:presLayoutVars>
      </dgm:prSet>
      <dgm:spPr/>
    </dgm:pt>
    <dgm:pt modelId="{5F112180-ABDD-43F0-897C-C4B2FBF4A809}" type="pres">
      <dgm:prSet presAssocID="{206D844F-860E-48FF-AF0A-839B15557005}" presName="accent_1" presStyleCnt="0"/>
      <dgm:spPr/>
    </dgm:pt>
    <dgm:pt modelId="{EACDC856-8DE6-47EC-AC12-9200D999B4B6}" type="pres">
      <dgm:prSet presAssocID="{206D844F-860E-48FF-AF0A-839B15557005}" presName="accentRepeatNode" presStyleLbl="solidFgAcc1" presStyleIdx="0" presStyleCnt="6">
        <dgm:style>
          <a:lnRef idx="2">
            <a:schemeClr val="accent5"/>
          </a:lnRef>
          <a:fillRef idx="1">
            <a:schemeClr val="lt1"/>
          </a:fillRef>
          <a:effectRef idx="0">
            <a:schemeClr val="accent5"/>
          </a:effectRef>
          <a:fontRef idx="minor">
            <a:schemeClr val="dk1"/>
          </a:fontRef>
        </dgm:style>
      </dgm:prSet>
      <dgm:spPr>
        <a:ln w="19050"/>
        <a:effectLst>
          <a:outerShdw blurRad="50800" dist="38100" dir="2700000" algn="tl" rotWithShape="0">
            <a:prstClr val="black">
              <a:alpha val="40000"/>
            </a:prstClr>
          </a:outerShdw>
        </a:effectLst>
      </dgm:spPr>
    </dgm:pt>
    <dgm:pt modelId="{10A49640-7409-49E9-88E6-803E1553F105}" type="pres">
      <dgm:prSet presAssocID="{3187D87A-3061-4341-BE18-A5131E606F37}" presName="text_2" presStyleLbl="node1" presStyleIdx="1" presStyleCnt="6">
        <dgm:presLayoutVars>
          <dgm:bulletEnabled val="1"/>
        </dgm:presLayoutVars>
      </dgm:prSet>
      <dgm:spPr/>
    </dgm:pt>
    <dgm:pt modelId="{FDB3FE78-1776-4BFC-8ACD-078DD74CD02D}" type="pres">
      <dgm:prSet presAssocID="{3187D87A-3061-4341-BE18-A5131E606F37}" presName="accent_2" presStyleCnt="0"/>
      <dgm:spPr/>
    </dgm:pt>
    <dgm:pt modelId="{AF9FAB46-2879-424F-B004-F083346FC78A}" type="pres">
      <dgm:prSet presAssocID="{3187D87A-3061-4341-BE18-A5131E606F37}" presName="accentRepeatNode" presStyleLbl="solidFgAcc1" presStyleIdx="1" presStyleCnt="6"/>
      <dgm:spPr>
        <a:ln w="19050">
          <a:solidFill>
            <a:schemeClr val="accent5"/>
          </a:solidFill>
        </a:ln>
      </dgm:spPr>
    </dgm:pt>
    <dgm:pt modelId="{7C4097FF-74F0-481E-B137-D35F142B7656}" type="pres">
      <dgm:prSet presAssocID="{A5076744-9BB8-4475-A6B7-A06D3FCD7BFE}" presName="text_3" presStyleLbl="node1" presStyleIdx="2" presStyleCnt="6">
        <dgm:presLayoutVars>
          <dgm:bulletEnabled val="1"/>
        </dgm:presLayoutVars>
      </dgm:prSet>
      <dgm:spPr/>
    </dgm:pt>
    <dgm:pt modelId="{66AE6EBF-87A8-4D16-9245-6281CE44C04B}" type="pres">
      <dgm:prSet presAssocID="{A5076744-9BB8-4475-A6B7-A06D3FCD7BFE}" presName="accent_3" presStyleCnt="0"/>
      <dgm:spPr/>
    </dgm:pt>
    <dgm:pt modelId="{91D9D40A-E879-47C7-86E0-A476634E9C28}" type="pres">
      <dgm:prSet presAssocID="{A5076744-9BB8-4475-A6B7-A06D3FCD7BFE}" presName="accentRepeatNode" presStyleLbl="solidFgAcc1" presStyleIdx="2" presStyleCnt="6">
        <dgm:style>
          <a:lnRef idx="2">
            <a:schemeClr val="accent5"/>
          </a:lnRef>
          <a:fillRef idx="1">
            <a:schemeClr val="lt1"/>
          </a:fillRef>
          <a:effectRef idx="0">
            <a:schemeClr val="accent5"/>
          </a:effectRef>
          <a:fontRef idx="minor">
            <a:schemeClr val="dk1"/>
          </a:fontRef>
        </dgm:style>
      </dgm:prSet>
      <dgm:spPr>
        <a:ln w="19050"/>
        <a:effectLst>
          <a:outerShdw blurRad="50800" dist="38100" dir="2700000" algn="tl" rotWithShape="0">
            <a:prstClr val="black">
              <a:alpha val="40000"/>
            </a:prstClr>
          </a:outerShdw>
        </a:effectLst>
      </dgm:spPr>
    </dgm:pt>
    <dgm:pt modelId="{6ACDEBEC-F59C-4F7C-B992-3BB0D158FE7F}" type="pres">
      <dgm:prSet presAssocID="{0DE08CF4-C6FD-436D-AB5D-3AA391228268}" presName="text_4" presStyleLbl="node1" presStyleIdx="3" presStyleCnt="6">
        <dgm:presLayoutVars>
          <dgm:bulletEnabled val="1"/>
        </dgm:presLayoutVars>
      </dgm:prSet>
      <dgm:spPr/>
    </dgm:pt>
    <dgm:pt modelId="{BEE03825-6FD7-4EBE-BB46-EA32A929575F}" type="pres">
      <dgm:prSet presAssocID="{0DE08CF4-C6FD-436D-AB5D-3AA391228268}" presName="accent_4" presStyleCnt="0"/>
      <dgm:spPr/>
    </dgm:pt>
    <dgm:pt modelId="{97944236-A378-4026-BF6C-7862591F20BE}" type="pres">
      <dgm:prSet presAssocID="{0DE08CF4-C6FD-436D-AB5D-3AA391228268}" presName="accentRepeatNode" presStyleLbl="solidFgAcc1" presStyleIdx="3" presStyleCnt="6">
        <dgm:style>
          <a:lnRef idx="2">
            <a:schemeClr val="accent5"/>
          </a:lnRef>
          <a:fillRef idx="1">
            <a:schemeClr val="lt1"/>
          </a:fillRef>
          <a:effectRef idx="0">
            <a:schemeClr val="accent5"/>
          </a:effectRef>
          <a:fontRef idx="minor">
            <a:schemeClr val="dk1"/>
          </a:fontRef>
        </dgm:style>
      </dgm:prSet>
      <dgm:spPr>
        <a:ln w="19050"/>
        <a:effectLst>
          <a:outerShdw blurRad="50800" dist="38100" dir="2700000" algn="tl" rotWithShape="0">
            <a:prstClr val="black">
              <a:alpha val="40000"/>
            </a:prstClr>
          </a:outerShdw>
        </a:effectLst>
      </dgm:spPr>
    </dgm:pt>
    <dgm:pt modelId="{6DA3EFAE-C664-49C1-B66A-9F32E276E9BB}" type="pres">
      <dgm:prSet presAssocID="{EFEE08E4-C2B2-445F-A6E1-72A7444B7431}" presName="text_5" presStyleLbl="node1" presStyleIdx="4" presStyleCnt="6">
        <dgm:presLayoutVars>
          <dgm:bulletEnabled val="1"/>
        </dgm:presLayoutVars>
      </dgm:prSet>
      <dgm:spPr/>
    </dgm:pt>
    <dgm:pt modelId="{A9DA1935-27F6-4495-AC0E-6F94E99F34E0}" type="pres">
      <dgm:prSet presAssocID="{EFEE08E4-C2B2-445F-A6E1-72A7444B7431}" presName="accent_5" presStyleCnt="0"/>
      <dgm:spPr/>
    </dgm:pt>
    <dgm:pt modelId="{D940B69E-8979-4C3C-996B-8B19AC9C5887}" type="pres">
      <dgm:prSet presAssocID="{EFEE08E4-C2B2-445F-A6E1-72A7444B7431}" presName="accentRepeatNode" presStyleLbl="solidFgAcc1" presStyleIdx="4" presStyleCnt="6">
        <dgm:style>
          <a:lnRef idx="2">
            <a:schemeClr val="accent5"/>
          </a:lnRef>
          <a:fillRef idx="1">
            <a:schemeClr val="lt1"/>
          </a:fillRef>
          <a:effectRef idx="0">
            <a:schemeClr val="accent5"/>
          </a:effectRef>
          <a:fontRef idx="minor">
            <a:schemeClr val="dk1"/>
          </a:fontRef>
        </dgm:style>
      </dgm:prSet>
      <dgm:spPr>
        <a:ln w="19050"/>
        <a:effectLst>
          <a:outerShdw blurRad="50800" dist="38100" dir="2700000" algn="tl" rotWithShape="0">
            <a:prstClr val="black">
              <a:alpha val="40000"/>
            </a:prstClr>
          </a:outerShdw>
        </a:effectLst>
      </dgm:spPr>
    </dgm:pt>
    <dgm:pt modelId="{6D825561-D813-4BB6-937D-C6FB30EE9765}" type="pres">
      <dgm:prSet presAssocID="{093BE79C-B93F-4E06-AE00-C34F44CC1B1D}" presName="text_6" presStyleLbl="node1" presStyleIdx="5" presStyleCnt="6">
        <dgm:presLayoutVars>
          <dgm:bulletEnabled val="1"/>
        </dgm:presLayoutVars>
      </dgm:prSet>
      <dgm:spPr/>
    </dgm:pt>
    <dgm:pt modelId="{A0486DA6-C192-4B5A-ACE3-FADF75A16A68}" type="pres">
      <dgm:prSet presAssocID="{093BE79C-B93F-4E06-AE00-C34F44CC1B1D}" presName="accent_6" presStyleCnt="0"/>
      <dgm:spPr/>
    </dgm:pt>
    <dgm:pt modelId="{35C7609B-611B-4A6A-9644-BD82954EBC60}" type="pres">
      <dgm:prSet presAssocID="{093BE79C-B93F-4E06-AE00-C34F44CC1B1D}" presName="accentRepeatNode" presStyleLbl="solidFgAcc1" presStyleIdx="5" presStyleCnt="6">
        <dgm:style>
          <a:lnRef idx="2">
            <a:schemeClr val="accent5"/>
          </a:lnRef>
          <a:fillRef idx="1">
            <a:schemeClr val="lt1"/>
          </a:fillRef>
          <a:effectRef idx="0">
            <a:schemeClr val="accent5"/>
          </a:effectRef>
          <a:fontRef idx="minor">
            <a:schemeClr val="dk1"/>
          </a:fontRef>
        </dgm:style>
      </dgm:prSet>
      <dgm:spPr>
        <a:ln w="19050"/>
        <a:effectLst>
          <a:outerShdw blurRad="50800" dist="38100" dir="2700000" algn="tl" rotWithShape="0">
            <a:prstClr val="black">
              <a:alpha val="40000"/>
            </a:prstClr>
          </a:outerShdw>
        </a:effectLst>
      </dgm:spPr>
    </dgm:pt>
  </dgm:ptLst>
  <dgm:cxnLst>
    <dgm:cxn modelId="{7093530C-EFC6-4014-9662-ADB26BC7B0C4}" srcId="{B7B8D2BE-7B16-48D2-9D3A-BB83631CE234}" destId="{0DE08CF4-C6FD-436D-AB5D-3AA391228268}" srcOrd="3" destOrd="0" parTransId="{D20FBC11-EB51-4A9F-B599-E56E9A72D013}" sibTransId="{F0CB01BB-22D1-465A-A88C-3433EFE45248}"/>
    <dgm:cxn modelId="{FF6A920D-50DF-4870-8D97-30AA7B33FAF3}" type="presOf" srcId="{0A429449-9229-478C-B487-EEB55DC0C088}" destId="{BD477A8D-8481-436F-A16D-0872F5538ECC}" srcOrd="0" destOrd="0" presId="urn:microsoft.com/office/officeart/2008/layout/VerticalCurvedList"/>
    <dgm:cxn modelId="{CA7A323F-753B-4E4F-B72D-42449FC6F9CE}" type="presOf" srcId="{A5076744-9BB8-4475-A6B7-A06D3FCD7BFE}" destId="{7C4097FF-74F0-481E-B137-D35F142B7656}" srcOrd="0" destOrd="0" presId="urn:microsoft.com/office/officeart/2008/layout/VerticalCurvedList"/>
    <dgm:cxn modelId="{B2DE6D61-CACC-41F5-BE1F-2B6E8BCED943}" srcId="{B7B8D2BE-7B16-48D2-9D3A-BB83631CE234}" destId="{093BE79C-B93F-4E06-AE00-C34F44CC1B1D}" srcOrd="5" destOrd="0" parTransId="{50317CDE-AC41-4619-A338-1391524CBA29}" sibTransId="{1A5AB455-B96C-4CCA-A51B-9D12FF7BC741}"/>
    <dgm:cxn modelId="{A7420C4E-C548-42F4-A65C-88617196C43D}" type="presOf" srcId="{B7B8D2BE-7B16-48D2-9D3A-BB83631CE234}" destId="{1074D7EF-C3BC-4D18-B1AA-56CBF5FC8538}" srcOrd="0" destOrd="0" presId="urn:microsoft.com/office/officeart/2008/layout/VerticalCurvedList"/>
    <dgm:cxn modelId="{240A1255-7E56-4424-B86C-10311A357B1A}" srcId="{B7B8D2BE-7B16-48D2-9D3A-BB83631CE234}" destId="{A5076744-9BB8-4475-A6B7-A06D3FCD7BFE}" srcOrd="2" destOrd="0" parTransId="{F02E8D41-24F5-4392-88FE-6C9F821C0683}" sibTransId="{AAB122D6-6373-4730-8F9D-EC16C4B59603}"/>
    <dgm:cxn modelId="{A10E7D56-A96D-4A97-8F80-B594F0F318EE}" type="presOf" srcId="{3187D87A-3061-4341-BE18-A5131E606F37}" destId="{10A49640-7409-49E9-88E6-803E1553F105}" srcOrd="0" destOrd="0" presId="urn:microsoft.com/office/officeart/2008/layout/VerticalCurvedList"/>
    <dgm:cxn modelId="{585BC779-6D9F-4E9B-B89B-250686BE9D20}" type="presOf" srcId="{0DE08CF4-C6FD-436D-AB5D-3AA391228268}" destId="{6ACDEBEC-F59C-4F7C-B992-3BB0D158FE7F}" srcOrd="0" destOrd="0" presId="urn:microsoft.com/office/officeart/2008/layout/VerticalCurvedList"/>
    <dgm:cxn modelId="{06D8DF79-2737-4AC5-8A6F-C812877F57BF}" srcId="{B7B8D2BE-7B16-48D2-9D3A-BB83631CE234}" destId="{206D844F-860E-48FF-AF0A-839B15557005}" srcOrd="0" destOrd="0" parTransId="{25E45193-B8F3-4DDA-BEE9-18E3F21DD3EE}" sibTransId="{0A429449-9229-478C-B487-EEB55DC0C088}"/>
    <dgm:cxn modelId="{AF41488A-C37B-4D05-9C6F-CB86EDD6738F}" type="presOf" srcId="{206D844F-860E-48FF-AF0A-839B15557005}" destId="{99FF9C2F-46FD-4AA6-9B0D-2D15E47FFE8A}" srcOrd="0" destOrd="0" presId="urn:microsoft.com/office/officeart/2008/layout/VerticalCurvedList"/>
    <dgm:cxn modelId="{25D933AF-1B42-4DD6-A417-BE4D74A3FBBC}" type="presOf" srcId="{093BE79C-B93F-4E06-AE00-C34F44CC1B1D}" destId="{6D825561-D813-4BB6-937D-C6FB30EE9765}" srcOrd="0" destOrd="0" presId="urn:microsoft.com/office/officeart/2008/layout/VerticalCurvedList"/>
    <dgm:cxn modelId="{13B21BC4-8AE4-4148-96C2-335D85559EB4}" type="presOf" srcId="{EFEE08E4-C2B2-445F-A6E1-72A7444B7431}" destId="{6DA3EFAE-C664-49C1-B66A-9F32E276E9BB}" srcOrd="0" destOrd="0" presId="urn:microsoft.com/office/officeart/2008/layout/VerticalCurvedList"/>
    <dgm:cxn modelId="{BCC12AEA-8EA9-4F54-8827-4DF289051E9F}" srcId="{B7B8D2BE-7B16-48D2-9D3A-BB83631CE234}" destId="{3187D87A-3061-4341-BE18-A5131E606F37}" srcOrd="1" destOrd="0" parTransId="{006F8BFD-5A27-4504-AD4C-BF95070A8B12}" sibTransId="{34E3EECB-7232-4CA6-85F8-D1DBD2B04E9A}"/>
    <dgm:cxn modelId="{4EE0B3F8-EDA0-4322-8B2C-15075A6E4D88}" srcId="{B7B8D2BE-7B16-48D2-9D3A-BB83631CE234}" destId="{EFEE08E4-C2B2-445F-A6E1-72A7444B7431}" srcOrd="4" destOrd="0" parTransId="{26988BAA-3F93-4EF9-A492-83FDA1D741D1}" sibTransId="{9D9E1B03-794C-49DC-96F9-06C8F7DAC82E}"/>
    <dgm:cxn modelId="{6770867D-16A8-414F-8986-311946A149EC}" type="presParOf" srcId="{1074D7EF-C3BC-4D18-B1AA-56CBF5FC8538}" destId="{618F1617-22BA-43F5-BB90-DF48407024BC}" srcOrd="0" destOrd="0" presId="urn:microsoft.com/office/officeart/2008/layout/VerticalCurvedList"/>
    <dgm:cxn modelId="{14453A28-4020-41A1-A1AC-FF04D4B323DC}" type="presParOf" srcId="{618F1617-22BA-43F5-BB90-DF48407024BC}" destId="{7CB23D98-5760-4D81-BACE-157FBE1D7621}" srcOrd="0" destOrd="0" presId="urn:microsoft.com/office/officeart/2008/layout/VerticalCurvedList"/>
    <dgm:cxn modelId="{B9FA85F0-012E-4BD9-83CC-E1DF6FFE982E}" type="presParOf" srcId="{7CB23D98-5760-4D81-BACE-157FBE1D7621}" destId="{AFC61388-75BA-47F3-991B-714874EB7672}" srcOrd="0" destOrd="0" presId="urn:microsoft.com/office/officeart/2008/layout/VerticalCurvedList"/>
    <dgm:cxn modelId="{8372E69F-AE2C-44EB-B2E4-D650E82792C6}" type="presParOf" srcId="{7CB23D98-5760-4D81-BACE-157FBE1D7621}" destId="{BD477A8D-8481-436F-A16D-0872F5538ECC}" srcOrd="1" destOrd="0" presId="urn:microsoft.com/office/officeart/2008/layout/VerticalCurvedList"/>
    <dgm:cxn modelId="{73322BB1-5B39-4FF6-9355-8B17ABF157BA}" type="presParOf" srcId="{7CB23D98-5760-4D81-BACE-157FBE1D7621}" destId="{2E1F34F3-B78C-4DF8-82F8-95862F617551}" srcOrd="2" destOrd="0" presId="urn:microsoft.com/office/officeart/2008/layout/VerticalCurvedList"/>
    <dgm:cxn modelId="{AB04E41D-2A7B-4161-AD90-9512B8B3F9B6}" type="presParOf" srcId="{7CB23D98-5760-4D81-BACE-157FBE1D7621}" destId="{0B70C86F-04E8-4C9A-B724-58F0A8C02539}" srcOrd="3" destOrd="0" presId="urn:microsoft.com/office/officeart/2008/layout/VerticalCurvedList"/>
    <dgm:cxn modelId="{E4447D96-E9ED-4E55-B1D9-488281A1623A}" type="presParOf" srcId="{618F1617-22BA-43F5-BB90-DF48407024BC}" destId="{99FF9C2F-46FD-4AA6-9B0D-2D15E47FFE8A}" srcOrd="1" destOrd="0" presId="urn:microsoft.com/office/officeart/2008/layout/VerticalCurvedList"/>
    <dgm:cxn modelId="{D81B0D7C-C2D8-4C00-9318-60DBE2B3E7F2}" type="presParOf" srcId="{618F1617-22BA-43F5-BB90-DF48407024BC}" destId="{5F112180-ABDD-43F0-897C-C4B2FBF4A809}" srcOrd="2" destOrd="0" presId="urn:microsoft.com/office/officeart/2008/layout/VerticalCurvedList"/>
    <dgm:cxn modelId="{457D5C87-09C5-45E4-B39B-A4EA9271E87C}" type="presParOf" srcId="{5F112180-ABDD-43F0-897C-C4B2FBF4A809}" destId="{EACDC856-8DE6-47EC-AC12-9200D999B4B6}" srcOrd="0" destOrd="0" presId="urn:microsoft.com/office/officeart/2008/layout/VerticalCurvedList"/>
    <dgm:cxn modelId="{36F62026-016C-4020-91BB-2609E1308D04}" type="presParOf" srcId="{618F1617-22BA-43F5-BB90-DF48407024BC}" destId="{10A49640-7409-49E9-88E6-803E1553F105}" srcOrd="3" destOrd="0" presId="urn:microsoft.com/office/officeart/2008/layout/VerticalCurvedList"/>
    <dgm:cxn modelId="{53CA9209-EBEA-4EDB-A33E-1044A73E4136}" type="presParOf" srcId="{618F1617-22BA-43F5-BB90-DF48407024BC}" destId="{FDB3FE78-1776-4BFC-8ACD-078DD74CD02D}" srcOrd="4" destOrd="0" presId="urn:microsoft.com/office/officeart/2008/layout/VerticalCurvedList"/>
    <dgm:cxn modelId="{B58110FE-FA46-4A9F-AD67-4A41DB559A34}" type="presParOf" srcId="{FDB3FE78-1776-4BFC-8ACD-078DD74CD02D}" destId="{AF9FAB46-2879-424F-B004-F083346FC78A}" srcOrd="0" destOrd="0" presId="urn:microsoft.com/office/officeart/2008/layout/VerticalCurvedList"/>
    <dgm:cxn modelId="{E00C834B-48A0-40A5-B683-D60E4939D3EA}" type="presParOf" srcId="{618F1617-22BA-43F5-BB90-DF48407024BC}" destId="{7C4097FF-74F0-481E-B137-D35F142B7656}" srcOrd="5" destOrd="0" presId="urn:microsoft.com/office/officeart/2008/layout/VerticalCurvedList"/>
    <dgm:cxn modelId="{17121189-1CA8-4CCD-AA6A-78FAA5A2B19C}" type="presParOf" srcId="{618F1617-22BA-43F5-BB90-DF48407024BC}" destId="{66AE6EBF-87A8-4D16-9245-6281CE44C04B}" srcOrd="6" destOrd="0" presId="urn:microsoft.com/office/officeart/2008/layout/VerticalCurvedList"/>
    <dgm:cxn modelId="{47B9FEF5-505A-4CA8-99F3-6F7A5767F99A}" type="presParOf" srcId="{66AE6EBF-87A8-4D16-9245-6281CE44C04B}" destId="{91D9D40A-E879-47C7-86E0-A476634E9C28}" srcOrd="0" destOrd="0" presId="urn:microsoft.com/office/officeart/2008/layout/VerticalCurvedList"/>
    <dgm:cxn modelId="{DE28788C-8ACD-4DE1-B8AA-E4E413D29F2A}" type="presParOf" srcId="{618F1617-22BA-43F5-BB90-DF48407024BC}" destId="{6ACDEBEC-F59C-4F7C-B992-3BB0D158FE7F}" srcOrd="7" destOrd="0" presId="urn:microsoft.com/office/officeart/2008/layout/VerticalCurvedList"/>
    <dgm:cxn modelId="{4CA03B9D-0169-4811-A2E0-AF1ECCEBAAD0}" type="presParOf" srcId="{618F1617-22BA-43F5-BB90-DF48407024BC}" destId="{BEE03825-6FD7-4EBE-BB46-EA32A929575F}" srcOrd="8" destOrd="0" presId="urn:microsoft.com/office/officeart/2008/layout/VerticalCurvedList"/>
    <dgm:cxn modelId="{868385D0-6C22-47BD-890B-DA7A5675D22D}" type="presParOf" srcId="{BEE03825-6FD7-4EBE-BB46-EA32A929575F}" destId="{97944236-A378-4026-BF6C-7862591F20BE}" srcOrd="0" destOrd="0" presId="urn:microsoft.com/office/officeart/2008/layout/VerticalCurvedList"/>
    <dgm:cxn modelId="{61E5271B-1E95-49F5-941A-2D70A72D13E8}" type="presParOf" srcId="{618F1617-22BA-43F5-BB90-DF48407024BC}" destId="{6DA3EFAE-C664-49C1-B66A-9F32E276E9BB}" srcOrd="9" destOrd="0" presId="urn:microsoft.com/office/officeart/2008/layout/VerticalCurvedList"/>
    <dgm:cxn modelId="{6F7C33FE-0CFA-4640-BAAC-A387CB4DF579}" type="presParOf" srcId="{618F1617-22BA-43F5-BB90-DF48407024BC}" destId="{A9DA1935-27F6-4495-AC0E-6F94E99F34E0}" srcOrd="10" destOrd="0" presId="urn:microsoft.com/office/officeart/2008/layout/VerticalCurvedList"/>
    <dgm:cxn modelId="{6776714E-7A49-4DB4-9D31-54A5A42D1808}" type="presParOf" srcId="{A9DA1935-27F6-4495-AC0E-6F94E99F34E0}" destId="{D940B69E-8979-4C3C-996B-8B19AC9C5887}" srcOrd="0" destOrd="0" presId="urn:microsoft.com/office/officeart/2008/layout/VerticalCurvedList"/>
    <dgm:cxn modelId="{EC3D0CAB-8CDE-47FB-9995-46BF5B83DCD3}" type="presParOf" srcId="{618F1617-22BA-43F5-BB90-DF48407024BC}" destId="{6D825561-D813-4BB6-937D-C6FB30EE9765}" srcOrd="11" destOrd="0" presId="urn:microsoft.com/office/officeart/2008/layout/VerticalCurvedList"/>
    <dgm:cxn modelId="{52B644A5-4786-4F9E-B0D0-D353CF5EB885}" type="presParOf" srcId="{618F1617-22BA-43F5-BB90-DF48407024BC}" destId="{A0486DA6-C192-4B5A-ACE3-FADF75A16A68}" srcOrd="12" destOrd="0" presId="urn:microsoft.com/office/officeart/2008/layout/VerticalCurvedList"/>
    <dgm:cxn modelId="{9082FFD0-5FE1-418E-B39D-D4024ADA0F7C}" type="presParOf" srcId="{A0486DA6-C192-4B5A-ACE3-FADF75A16A68}" destId="{35C7609B-611B-4A6A-9644-BD82954EBC6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77A8D-8481-436F-A16D-0872F5538ECC}">
      <dsp:nvSpPr>
        <dsp:cNvPr id="0" name=""/>
        <dsp:cNvSpPr/>
      </dsp:nvSpPr>
      <dsp:spPr>
        <a:xfrm>
          <a:off x="-5394864" y="-826109"/>
          <a:ext cx="6423786" cy="6423786"/>
        </a:xfrm>
        <a:prstGeom prst="blockArc">
          <a:avLst>
            <a:gd name="adj1" fmla="val 18900000"/>
            <a:gd name="adj2" fmla="val 2700000"/>
            <a:gd name="adj3" fmla="val 33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FF9C2F-46FD-4AA6-9B0D-2D15E47FFE8A}">
      <dsp:nvSpPr>
        <dsp:cNvPr id="0" name=""/>
        <dsp:cNvSpPr/>
      </dsp:nvSpPr>
      <dsp:spPr>
        <a:xfrm>
          <a:off x="383596" y="251270"/>
          <a:ext cx="10065641" cy="502350"/>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8741"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noProof="0" dirty="0"/>
            <a:t>Introduction</a:t>
          </a:r>
        </a:p>
      </dsp:txBody>
      <dsp:txXfrm>
        <a:off x="383596" y="251270"/>
        <a:ext cx="10065641" cy="502350"/>
      </dsp:txXfrm>
    </dsp:sp>
    <dsp:sp modelId="{EACDC856-8DE6-47EC-AC12-9200D999B4B6}">
      <dsp:nvSpPr>
        <dsp:cNvPr id="0" name=""/>
        <dsp:cNvSpPr/>
      </dsp:nvSpPr>
      <dsp:spPr>
        <a:xfrm>
          <a:off x="69627" y="188476"/>
          <a:ext cx="627938" cy="627938"/>
        </a:xfrm>
        <a:prstGeom prst="ellipse">
          <a:avLst/>
        </a:prstGeom>
        <a:solidFill>
          <a:schemeClr val="lt1"/>
        </a:solidFill>
        <a:ln w="1905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hemeClr val="accent5"/>
        </a:lnRef>
        <a:fillRef idx="1">
          <a:schemeClr val="lt1"/>
        </a:fillRef>
        <a:effectRef idx="0">
          <a:schemeClr val="accent5"/>
        </a:effectRef>
        <a:fontRef idx="minor">
          <a:schemeClr val="dk1"/>
        </a:fontRef>
      </dsp:style>
    </dsp:sp>
    <dsp:sp modelId="{10A49640-7409-49E9-88E6-803E1553F105}">
      <dsp:nvSpPr>
        <dsp:cNvPr id="0" name=""/>
        <dsp:cNvSpPr/>
      </dsp:nvSpPr>
      <dsp:spPr>
        <a:xfrm>
          <a:off x="796814" y="1004701"/>
          <a:ext cx="9652423" cy="502350"/>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8741"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noProof="0" dirty="0"/>
            <a:t>Etude théorique de la modulation OFDM</a:t>
          </a:r>
        </a:p>
      </dsp:txBody>
      <dsp:txXfrm>
        <a:off x="796814" y="1004701"/>
        <a:ext cx="9652423" cy="502350"/>
      </dsp:txXfrm>
    </dsp:sp>
    <dsp:sp modelId="{AF9FAB46-2879-424F-B004-F083346FC78A}">
      <dsp:nvSpPr>
        <dsp:cNvPr id="0" name=""/>
        <dsp:cNvSpPr/>
      </dsp:nvSpPr>
      <dsp:spPr>
        <a:xfrm>
          <a:off x="482845" y="941907"/>
          <a:ext cx="627938" cy="627938"/>
        </a:xfrm>
        <a:prstGeom prst="ellipse">
          <a:avLst/>
        </a:prstGeom>
        <a:solidFill>
          <a:schemeClr val="lt1">
            <a:hueOff val="0"/>
            <a:satOff val="0"/>
            <a:lumOff val="0"/>
            <a:alphaOff val="0"/>
          </a:schemeClr>
        </a:solidFill>
        <a:ln w="1905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C4097FF-74F0-481E-B137-D35F142B7656}">
      <dsp:nvSpPr>
        <dsp:cNvPr id="0" name=""/>
        <dsp:cNvSpPr/>
      </dsp:nvSpPr>
      <dsp:spPr>
        <a:xfrm>
          <a:off x="985768" y="1758131"/>
          <a:ext cx="9463469" cy="502350"/>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8741"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Modélisation d’un modulateur OFDM</a:t>
          </a:r>
          <a:endParaRPr lang="fr-MA" sz="2600" kern="1200" noProof="1"/>
        </a:p>
      </dsp:txBody>
      <dsp:txXfrm>
        <a:off x="985768" y="1758131"/>
        <a:ext cx="9463469" cy="502350"/>
      </dsp:txXfrm>
    </dsp:sp>
    <dsp:sp modelId="{91D9D40A-E879-47C7-86E0-A476634E9C28}">
      <dsp:nvSpPr>
        <dsp:cNvPr id="0" name=""/>
        <dsp:cNvSpPr/>
      </dsp:nvSpPr>
      <dsp:spPr>
        <a:xfrm>
          <a:off x="671799" y="1695337"/>
          <a:ext cx="627938" cy="627938"/>
        </a:xfrm>
        <a:prstGeom prst="ellipse">
          <a:avLst/>
        </a:prstGeom>
        <a:solidFill>
          <a:schemeClr val="lt1"/>
        </a:solidFill>
        <a:ln w="1905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hemeClr val="accent5"/>
        </a:lnRef>
        <a:fillRef idx="1">
          <a:schemeClr val="lt1"/>
        </a:fillRef>
        <a:effectRef idx="0">
          <a:schemeClr val="accent5"/>
        </a:effectRef>
        <a:fontRef idx="minor">
          <a:schemeClr val="dk1"/>
        </a:fontRef>
      </dsp:style>
    </dsp:sp>
    <dsp:sp modelId="{6ACDEBEC-F59C-4F7C-B992-3BB0D158FE7F}">
      <dsp:nvSpPr>
        <dsp:cNvPr id="0" name=""/>
        <dsp:cNvSpPr/>
      </dsp:nvSpPr>
      <dsp:spPr>
        <a:xfrm>
          <a:off x="985768" y="2511084"/>
          <a:ext cx="9463469" cy="502350"/>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8741" tIns="66040" rIns="66040" bIns="66040" numCol="1" spcCol="1270" anchor="ctr" anchorCtr="0">
          <a:noAutofit/>
        </a:bodyPr>
        <a:lstStyle/>
        <a:p>
          <a:pPr marL="0" lvl="0" indent="0" algn="l" defTabSz="1155700">
            <a:lnSpc>
              <a:spcPct val="90000"/>
            </a:lnSpc>
            <a:spcBef>
              <a:spcPct val="0"/>
            </a:spcBef>
            <a:spcAft>
              <a:spcPct val="35000"/>
            </a:spcAft>
            <a:buNone/>
          </a:pPr>
          <a:r>
            <a:rPr lang="fr-MA" sz="2600" kern="1200" noProof="1"/>
            <a:t>Modelisation d’un demodulateur OFDM</a:t>
          </a:r>
        </a:p>
      </dsp:txBody>
      <dsp:txXfrm>
        <a:off x="985768" y="2511084"/>
        <a:ext cx="9463469" cy="502350"/>
      </dsp:txXfrm>
    </dsp:sp>
    <dsp:sp modelId="{97944236-A378-4026-BF6C-7862591F20BE}">
      <dsp:nvSpPr>
        <dsp:cNvPr id="0" name=""/>
        <dsp:cNvSpPr/>
      </dsp:nvSpPr>
      <dsp:spPr>
        <a:xfrm>
          <a:off x="671799" y="2448291"/>
          <a:ext cx="627938" cy="627938"/>
        </a:xfrm>
        <a:prstGeom prst="ellipse">
          <a:avLst/>
        </a:prstGeom>
        <a:solidFill>
          <a:schemeClr val="lt1"/>
        </a:solidFill>
        <a:ln w="1905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hemeClr val="accent5"/>
        </a:lnRef>
        <a:fillRef idx="1">
          <a:schemeClr val="lt1"/>
        </a:fillRef>
        <a:effectRef idx="0">
          <a:schemeClr val="accent5"/>
        </a:effectRef>
        <a:fontRef idx="minor">
          <a:schemeClr val="dk1"/>
        </a:fontRef>
      </dsp:style>
    </dsp:sp>
    <dsp:sp modelId="{6DA3EFAE-C664-49C1-B66A-9F32E276E9BB}">
      <dsp:nvSpPr>
        <dsp:cNvPr id="0" name=""/>
        <dsp:cNvSpPr/>
      </dsp:nvSpPr>
      <dsp:spPr>
        <a:xfrm>
          <a:off x="796814" y="3264515"/>
          <a:ext cx="9652423" cy="502350"/>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8741" tIns="66040" rIns="66040" bIns="66040" numCol="1" spcCol="1270" anchor="ctr" anchorCtr="0">
          <a:noAutofit/>
        </a:bodyPr>
        <a:lstStyle/>
        <a:p>
          <a:pPr marL="0" lvl="0" indent="0" algn="l" defTabSz="1155700">
            <a:lnSpc>
              <a:spcPct val="90000"/>
            </a:lnSpc>
            <a:spcBef>
              <a:spcPct val="0"/>
            </a:spcBef>
            <a:spcAft>
              <a:spcPct val="35000"/>
            </a:spcAft>
            <a:buNone/>
          </a:pPr>
          <a:r>
            <a:rPr lang="fr-MA" sz="2600" kern="1200" noProof="0" dirty="0"/>
            <a:t>Etude des performances du modem OFDM</a:t>
          </a:r>
        </a:p>
      </dsp:txBody>
      <dsp:txXfrm>
        <a:off x="796814" y="3264515"/>
        <a:ext cx="9652423" cy="502350"/>
      </dsp:txXfrm>
    </dsp:sp>
    <dsp:sp modelId="{D940B69E-8979-4C3C-996B-8B19AC9C5887}">
      <dsp:nvSpPr>
        <dsp:cNvPr id="0" name=""/>
        <dsp:cNvSpPr/>
      </dsp:nvSpPr>
      <dsp:spPr>
        <a:xfrm>
          <a:off x="482845" y="3201721"/>
          <a:ext cx="627938" cy="627938"/>
        </a:xfrm>
        <a:prstGeom prst="ellipse">
          <a:avLst/>
        </a:prstGeom>
        <a:solidFill>
          <a:schemeClr val="lt1"/>
        </a:solidFill>
        <a:ln w="1905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hemeClr val="accent5"/>
        </a:lnRef>
        <a:fillRef idx="1">
          <a:schemeClr val="lt1"/>
        </a:fillRef>
        <a:effectRef idx="0">
          <a:schemeClr val="accent5"/>
        </a:effectRef>
        <a:fontRef idx="minor">
          <a:schemeClr val="dk1"/>
        </a:fontRef>
      </dsp:style>
    </dsp:sp>
    <dsp:sp modelId="{6D825561-D813-4BB6-937D-C6FB30EE9765}">
      <dsp:nvSpPr>
        <dsp:cNvPr id="0" name=""/>
        <dsp:cNvSpPr/>
      </dsp:nvSpPr>
      <dsp:spPr>
        <a:xfrm>
          <a:off x="383596" y="4017945"/>
          <a:ext cx="10065641" cy="502350"/>
        </a:xfrm>
        <a:prstGeom prst="rect">
          <a:avLst/>
        </a:prstGeom>
        <a:solidFill>
          <a:schemeClr val="lt1">
            <a:hueOff val="0"/>
            <a:satOff val="0"/>
            <a:lumOff val="0"/>
            <a:alphaOff val="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8741"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Conclusion</a:t>
          </a:r>
        </a:p>
      </dsp:txBody>
      <dsp:txXfrm>
        <a:off x="383596" y="4017945"/>
        <a:ext cx="10065641" cy="502350"/>
      </dsp:txXfrm>
    </dsp:sp>
    <dsp:sp modelId="{35C7609B-611B-4A6A-9644-BD82954EBC60}">
      <dsp:nvSpPr>
        <dsp:cNvPr id="0" name=""/>
        <dsp:cNvSpPr/>
      </dsp:nvSpPr>
      <dsp:spPr>
        <a:xfrm>
          <a:off x="69627" y="3955151"/>
          <a:ext cx="627938" cy="627938"/>
        </a:xfrm>
        <a:prstGeom prst="ellipse">
          <a:avLst/>
        </a:prstGeom>
        <a:solidFill>
          <a:schemeClr val="lt1"/>
        </a:solidFill>
        <a:ln w="19050" cap="flat" cmpd="sng" algn="ctr">
          <a:solidFill>
            <a:schemeClr val="accent5"/>
          </a:solidFill>
          <a:prstDash val="solid"/>
          <a:miter lim="800000"/>
        </a:ln>
        <a:effectLst>
          <a:outerShdw blurRad="50800" dist="38100" dir="2700000" algn="tl" rotWithShape="0">
            <a:prstClr val="black">
              <a:alpha val="40000"/>
            </a:prstClr>
          </a:outerShdw>
        </a:effectLst>
      </dsp:spPr>
      <dsp:style>
        <a:lnRef idx="2">
          <a:schemeClr val="accent5"/>
        </a:lnRef>
        <a:fillRef idx="1">
          <a:schemeClr val="lt1"/>
        </a:fillRef>
        <a:effectRef idx="0">
          <a:schemeClr val="accent5"/>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10120-1999-4504-AEC1-FFE60BC82AE9}" type="datetimeFigureOut">
              <a:rPr lang="fr-FR" smtClean="0"/>
              <a:t>30/03/2023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EE4A0-B9FF-49FA-B7A2-A824CA36E419}" type="slidenum">
              <a:rPr lang="fr-FR" smtClean="0"/>
              <a:t>‹#›</a:t>
            </a:fld>
            <a:endParaRPr lang="fr-FR"/>
          </a:p>
        </p:txBody>
      </p:sp>
    </p:spTree>
    <p:extLst>
      <p:ext uri="{BB962C8B-B14F-4D97-AF65-F5344CB8AC3E}">
        <p14:creationId xmlns:p14="http://schemas.microsoft.com/office/powerpoint/2010/main" val="208605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06B99078-F824-41B8-BBE3-6843B12499D0}" type="datetime1">
              <a:rPr lang="fr-FR" smtClean="0"/>
              <a:t>30/03/2023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56249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92C7187C-6BC2-4351-A38E-DEC233347C56}" type="datetime1">
              <a:rPr lang="fr-FR" smtClean="0"/>
              <a:t>30/03/2023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386273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E2268991-CB71-43CE-B054-E958CC90B369}" type="datetime1">
              <a:rPr lang="fr-FR" smtClean="0"/>
              <a:t>30/03/2023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208988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B0B15432-DEE5-46F8-977B-B1F6FB9C1881}" type="datetime1">
              <a:rPr lang="fr-FR" smtClean="0"/>
              <a:t>30/03/2023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35009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243A9B-D7C9-4871-B2AB-BD00623B1F2E}" type="datetime1">
              <a:rPr lang="fr-FR" smtClean="0"/>
              <a:t>30/03/2023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115032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238713AE-569B-44E8-8F18-224E10E1D801}" type="datetime1">
              <a:rPr lang="fr-FR" smtClean="0"/>
              <a:t>30/03/2023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174726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112434D6-E523-48F7-A47A-E08B51BDBE1A}" type="datetime1">
              <a:rPr lang="fr-FR" smtClean="0"/>
              <a:t>30/03/2023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280837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96C5943B-C30A-431E-9197-710FE99A68B3}" type="datetime1">
              <a:rPr lang="fr-FR" smtClean="0"/>
              <a:t>30/03/2023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215641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F3857-091A-4A61-B46B-56F80F45FE2E}" type="datetime1">
              <a:rPr lang="fr-FR" smtClean="0"/>
              <a:t>30/03/2023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46776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3472C5-9607-44EC-A3EE-467AF591FD1C}" type="datetime1">
              <a:rPr lang="fr-FR" smtClean="0"/>
              <a:t>30/03/2023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361812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09AD12-C3EA-4647-AC81-125D81BA58A3}" type="datetime1">
              <a:rPr lang="fr-FR" smtClean="0"/>
              <a:t>30/03/2023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2EE66F4-5842-4609-842D-4E2D65D44F9F}" type="slidenum">
              <a:rPr lang="fr-FR" smtClean="0"/>
              <a:t>‹#›</a:t>
            </a:fld>
            <a:endParaRPr lang="fr-FR"/>
          </a:p>
        </p:txBody>
      </p:sp>
    </p:spTree>
    <p:extLst>
      <p:ext uri="{BB962C8B-B14F-4D97-AF65-F5344CB8AC3E}">
        <p14:creationId xmlns:p14="http://schemas.microsoft.com/office/powerpoint/2010/main" val="151920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B0220-10E8-40B7-9C8F-A34DD2FDAA50}" type="datetime1">
              <a:rPr lang="fr-FR" smtClean="0"/>
              <a:t>30/03/2023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E66F4-5842-4609-842D-4E2D65D44F9F}" type="slidenum">
              <a:rPr lang="fr-FR" smtClean="0"/>
              <a:t>‹#›</a:t>
            </a:fld>
            <a:endParaRPr lang="fr-FR"/>
          </a:p>
        </p:txBody>
      </p:sp>
    </p:spTree>
    <p:extLst>
      <p:ext uri="{BB962C8B-B14F-4D97-AF65-F5344CB8AC3E}">
        <p14:creationId xmlns:p14="http://schemas.microsoft.com/office/powerpoint/2010/main" val="148290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51" y="2776133"/>
            <a:ext cx="12244651" cy="583750"/>
          </a:xfrm>
          <a:prstGeom prst="rect">
            <a:avLst/>
          </a:prstGeom>
          <a:solidFill>
            <a:schemeClr val="accent1">
              <a:lumMod val="20000"/>
              <a:lumOff val="80000"/>
            </a:schemeClr>
          </a:solidFill>
        </p:spPr>
        <p:txBody>
          <a:bodyPr wrap="square" anchor="ctr">
            <a:spAutoFit/>
          </a:bodyPr>
          <a:lstStyle/>
          <a:p>
            <a:pPr algn="ctr">
              <a:lnSpc>
                <a:spcPct val="107000"/>
              </a:lnSpc>
              <a:spcAft>
                <a:spcPts val="800"/>
              </a:spcAft>
            </a:pPr>
            <a:r>
              <a:rPr lang="fr-FR"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Modem OFDM</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61" y="369452"/>
            <a:ext cx="2828925" cy="1619250"/>
          </a:xfrm>
          <a:prstGeom prst="rect">
            <a:avLst/>
          </a:prstGeom>
        </p:spPr>
      </p:pic>
      <p:sp>
        <p:nvSpPr>
          <p:cNvPr id="9" name="Rectangle 8"/>
          <p:cNvSpPr/>
          <p:nvPr/>
        </p:nvSpPr>
        <p:spPr>
          <a:xfrm>
            <a:off x="614302" y="4562106"/>
            <a:ext cx="3249105" cy="1200329"/>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Encadré par: </a:t>
            </a:r>
          </a:p>
          <a:p>
            <a:r>
              <a:rPr lang="fr-FR" b="1" dirty="0">
                <a:latin typeface="Times New Roman" panose="02020603050405020304" pitchFamily="18" charset="0"/>
                <a:cs typeface="Times New Roman" panose="02020603050405020304" pitchFamily="18" charset="0"/>
              </a:rPr>
              <a:t>Mr. H. QABOUCHE</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Pr. A. SAHEL</a:t>
            </a:r>
            <a:endParaRPr lang="fr-FR" dirty="0">
              <a:latin typeface="Times New Roman" panose="02020603050405020304" pitchFamily="18" charset="0"/>
              <a:cs typeface="Times New Roman" panose="02020603050405020304" pitchFamily="18" charset="0"/>
            </a:endParaRPr>
          </a:p>
          <a:p>
            <a:endParaRPr lang="fr-FR"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966408" y="955175"/>
            <a:ext cx="4666269" cy="523220"/>
          </a:xfrm>
          <a:prstGeom prst="rect">
            <a:avLst/>
          </a:prstGeom>
          <a:noFill/>
        </p:spPr>
        <p:txBody>
          <a:bodyPr wrap="square" rtlCol="0">
            <a:spAutoFit/>
          </a:bodyPr>
          <a:lstStyle/>
          <a:p>
            <a:r>
              <a:rPr lang="fr-MA" sz="2800" b="1" dirty="0">
                <a:latin typeface="Times New Roman" panose="02020603050405020304" pitchFamily="18" charset="0"/>
                <a:cs typeface="Times New Roman" panose="02020603050405020304" pitchFamily="18" charset="0"/>
              </a:rPr>
              <a:t>Département génie électrique</a:t>
            </a:r>
          </a:p>
        </p:txBody>
      </p:sp>
      <p:sp>
        <p:nvSpPr>
          <p:cNvPr id="10" name="Rectangle 9"/>
          <p:cNvSpPr/>
          <p:nvPr/>
        </p:nvSpPr>
        <p:spPr>
          <a:xfrm>
            <a:off x="8895696" y="4657622"/>
            <a:ext cx="3249105" cy="1477328"/>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Présenté par:</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GUERROUCHI ZAKARIA</a:t>
            </a:r>
          </a:p>
          <a:p>
            <a:pPr marL="342900" indent="-342900">
              <a:lnSpc>
                <a:spcPct val="150000"/>
              </a:lnSpc>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BOUDRAI Abdellah</a:t>
            </a:r>
          </a:p>
          <a:p>
            <a:pPr marL="342900" indent="-342900">
              <a:lnSpc>
                <a:spcPct val="150000"/>
              </a:lnSpc>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SAFI Oussama</a:t>
            </a:r>
          </a:p>
        </p:txBody>
      </p:sp>
      <p:pic>
        <p:nvPicPr>
          <p:cNvPr id="6146" name="Picture 2" descr="Digital signal processor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1930" y="3590080"/>
            <a:ext cx="1490642" cy="22419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37BED22A-A945-494D-8219-4A9D8CA3CB96}"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82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Schéma bloc OFDM amélioré</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pic>
        <p:nvPicPr>
          <p:cNvPr id="5" name="Picture 4"/>
          <p:cNvPicPr>
            <a:picLocks noChangeAspect="1"/>
          </p:cNvPicPr>
          <p:nvPr/>
        </p:nvPicPr>
        <p:blipFill>
          <a:blip r:embed="rId2"/>
          <a:stretch>
            <a:fillRect/>
          </a:stretch>
        </p:blipFill>
        <p:spPr>
          <a:xfrm>
            <a:off x="3215215" y="2291745"/>
            <a:ext cx="5982007" cy="4007056"/>
          </a:xfrm>
          <a:prstGeom prst="rect">
            <a:avLst/>
          </a:prstGeom>
        </p:spPr>
      </p:pic>
      <p:sp>
        <p:nvSpPr>
          <p:cNvPr id="2" name="Rectangle 1"/>
          <p:cNvSpPr/>
          <p:nvPr/>
        </p:nvSpPr>
        <p:spPr>
          <a:xfrm>
            <a:off x="5611528" y="2714324"/>
            <a:ext cx="561840" cy="9914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25" name="Rectangle 24"/>
          <p:cNvSpPr/>
          <p:nvPr/>
        </p:nvSpPr>
        <p:spPr>
          <a:xfrm>
            <a:off x="5515276" y="4839903"/>
            <a:ext cx="658092" cy="9914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480FE98B-6DD7-4A10-A296-BDF324056E1C}"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10</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68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Avantages</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4" name="Rectangle 3"/>
          <p:cNvSpPr/>
          <p:nvPr/>
        </p:nvSpPr>
        <p:spPr>
          <a:xfrm>
            <a:off x="597187" y="2863023"/>
            <a:ext cx="10461180" cy="3139321"/>
          </a:xfrm>
          <a:prstGeom prst="rect">
            <a:avLst/>
          </a:prstGeom>
          <a:solidFill>
            <a:schemeClr val="accent6">
              <a:lumMod val="20000"/>
              <a:lumOff val="80000"/>
            </a:schemeClr>
          </a:solidFill>
        </p:spPr>
        <p:txBody>
          <a:bodyPr wrap="square">
            <a:spAutoFit/>
          </a:bodyPr>
          <a:lstStyle/>
          <a:p>
            <a:pPr marL="285750" indent="-285750" algn="just">
              <a:buFont typeface="Wingdings" panose="05000000000000000000" pitchFamily="2" charset="2"/>
              <a:buChar char="§"/>
            </a:pPr>
            <a:r>
              <a:rPr lang="fr-FR" b="1" dirty="0">
                <a:latin typeface="Times New Roman" panose="02020603050405020304" pitchFamily="18" charset="0"/>
                <a:cs typeface="Times New Roman" panose="02020603050405020304" pitchFamily="18" charset="0"/>
              </a:rPr>
              <a:t>Résilience aux interférences :</a:t>
            </a:r>
            <a:r>
              <a:rPr lang="fr-FR" dirty="0">
                <a:latin typeface="Times New Roman" panose="02020603050405020304" pitchFamily="18" charset="0"/>
                <a:cs typeface="Times New Roman" panose="02020603050405020304" pitchFamily="18" charset="0"/>
              </a:rPr>
              <a:t>   Les interférences apparaissant sur un canal peuvent être limitées en largeur de bande et de ce fait  n’affecteront pas tous les sous-canaux.</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b="1" dirty="0">
                <a:latin typeface="Times New Roman" panose="02020603050405020304" pitchFamily="18" charset="0"/>
                <a:cs typeface="Times New Roman" panose="02020603050405020304" pitchFamily="18" charset="0"/>
              </a:rPr>
              <a:t>Efficacité du spectre :</a:t>
            </a:r>
            <a:r>
              <a:rPr lang="fr-FR" dirty="0">
                <a:latin typeface="Times New Roman" panose="02020603050405020304" pitchFamily="18" charset="0"/>
                <a:cs typeface="Times New Roman" panose="02020603050405020304" pitchFamily="18" charset="0"/>
              </a:rPr>
              <a:t> un avantage significatif de l’OFDM est qu’il utilise efficacement le spectre disponible.</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b="1" dirty="0">
                <a:latin typeface="Times New Roman" panose="02020603050405020304" pitchFamily="18" charset="0"/>
                <a:cs typeface="Times New Roman" panose="02020603050405020304" pitchFamily="18" charset="0"/>
              </a:rPr>
              <a:t>Résistance à l’ISI :</a:t>
            </a:r>
            <a:r>
              <a:rPr lang="fr-FR" dirty="0">
                <a:latin typeface="Times New Roman" panose="02020603050405020304" pitchFamily="18" charset="0"/>
                <a:cs typeface="Times New Roman" panose="02020603050405020304" pitchFamily="18" charset="0"/>
              </a:rPr>
              <a:t> un autre avantage de l’OFDM est qu’il est très résistant à l’interférence inter-symbole et inter-trame. Cela résulte du faible débit de données sur chacun des sous-canaux.</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b="1" dirty="0">
                <a:latin typeface="Times New Roman" panose="02020603050405020304" pitchFamily="18" charset="0"/>
                <a:cs typeface="Times New Roman" panose="02020603050405020304" pitchFamily="18" charset="0"/>
              </a:rPr>
              <a:t>Une égalisation des canaux plus simple :</a:t>
            </a:r>
            <a:r>
              <a:rPr lang="fr-FR" dirty="0">
                <a:latin typeface="Times New Roman" panose="02020603050405020304" pitchFamily="18" charset="0"/>
                <a:cs typeface="Times New Roman" panose="02020603050405020304" pitchFamily="18" charset="0"/>
              </a:rPr>
              <a:t> Contrairement aux systèmes ou l’égalisation des canaux est complexe, l’OFDM permet en utilisant plusieurs sous-canaux, une égalisation simple.</a:t>
            </a:r>
          </a:p>
        </p:txBody>
      </p:sp>
      <p:sp>
        <p:nvSpPr>
          <p:cNvPr id="3" name="Date Placeholder 2"/>
          <p:cNvSpPr>
            <a:spLocks noGrp="1"/>
          </p:cNvSpPr>
          <p:nvPr>
            <p:ph type="dt" sz="half" idx="10"/>
          </p:nvPr>
        </p:nvSpPr>
        <p:spPr/>
        <p:txBody>
          <a:bodyPr/>
          <a:lstStyle/>
          <a:p>
            <a:fld id="{7D6E6955-E540-4E78-AF86-5B9432A11370}"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11</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78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Inconvénients</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4" name="Rectangle 3"/>
          <p:cNvSpPr/>
          <p:nvPr/>
        </p:nvSpPr>
        <p:spPr>
          <a:xfrm>
            <a:off x="597187" y="2863023"/>
            <a:ext cx="10461180" cy="2585323"/>
          </a:xfrm>
          <a:prstGeom prst="rect">
            <a:avLst/>
          </a:prstGeom>
          <a:solidFill>
            <a:schemeClr val="accent2">
              <a:lumMod val="20000"/>
              <a:lumOff val="80000"/>
            </a:schemeClr>
          </a:solidFill>
        </p:spPr>
        <p:txBody>
          <a:bodyPr wrap="square">
            <a:spAutoFit/>
          </a:bodyPr>
          <a:lstStyle/>
          <a:p>
            <a:pPr marL="285750" lvl="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Gigue d'horloge : Le modem OFDM utilise une horloge pour synchroniser la transmission des données. Si cette horloge n'est pas suffisamment précise, cela peut entraîner une distorsion du signal et des erreurs de transmission.</a:t>
            </a:r>
          </a:p>
          <a:p>
            <a:pPr marL="285750" lvl="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Latence : L'utilisation de paquets de données plus petits dans les systèmes OFDM peut entraîner une latence accrue, ce qui peut affecter la qualité de la communication en temps réel telle que la voix sur IP, la vidéoconférence, etc.</a:t>
            </a:r>
          </a:p>
          <a:p>
            <a:pPr marL="285750" lvl="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Utilisation de la bande passante : Le modem OFDM utilise une bande passante relativement large, ce qui peut entraîner une utilisation inefficace de la bande passante dans les environnements à faible occupation du spectre.</a:t>
            </a:r>
          </a:p>
        </p:txBody>
      </p:sp>
      <p:sp>
        <p:nvSpPr>
          <p:cNvPr id="2" name="Date Placeholder 1"/>
          <p:cNvSpPr>
            <a:spLocks noGrp="1"/>
          </p:cNvSpPr>
          <p:nvPr>
            <p:ph type="dt" sz="half" idx="10"/>
          </p:nvPr>
        </p:nvSpPr>
        <p:spPr/>
        <p:txBody>
          <a:bodyPr/>
          <a:lstStyle/>
          <a:p>
            <a:fld id="{0FD64A68-A32E-495B-854C-7D5FCFB08345}"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12</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75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r>
              <a:rPr lang="fr-FR" sz="2800" dirty="0">
                <a:latin typeface="Times New Roman" panose="02020603050405020304" pitchFamily="18" charset="0"/>
                <a:cs typeface="Times New Roman" panose="02020603050405020304" pitchFamily="18" charset="0"/>
              </a:rPr>
              <a:t>Schéma d’un modulateur OFDM</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a:solidFill>
            <a:schemeClr val="accent1">
              <a:lumMod val="40000"/>
              <a:lumOff val="60000"/>
            </a:schemeClr>
          </a:solidFill>
        </p:grpSpPr>
        <p:sp>
          <p:nvSpPr>
            <p:cNvPr id="57" name="Chevron 56"/>
            <p:cNvSpPr/>
            <p:nvPr/>
          </p:nvSpPr>
          <p:spPr>
            <a:xfrm>
              <a:off x="380902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Rounded Rectangle 1">
            <a:extLst>
              <a:ext uri="{FF2B5EF4-FFF2-40B4-BE49-F238E27FC236}">
                <a16:creationId xmlns:a16="http://schemas.microsoft.com/office/drawing/2014/main" id="{CFAD9717-E9AF-374C-B986-141215F58C71}"/>
              </a:ext>
            </a:extLst>
          </p:cNvPr>
          <p:cNvSpPr/>
          <p:nvPr/>
        </p:nvSpPr>
        <p:spPr>
          <a:xfrm>
            <a:off x="1420940" y="2798781"/>
            <a:ext cx="1803827"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A" dirty="0">
                <a:latin typeface="Times New Roman" panose="02020603050405020304" pitchFamily="18" charset="0"/>
                <a:cs typeface="Times New Roman" panose="02020603050405020304" pitchFamily="18" charset="0"/>
              </a:rPr>
              <a:t>Modulation (QAM,QPS</a:t>
            </a:r>
            <a:r>
              <a:rPr lang="en-US" dirty="0">
                <a:latin typeface="Times New Roman" panose="02020603050405020304" pitchFamily="18" charset="0"/>
                <a:cs typeface="Times New Roman" panose="02020603050405020304" pitchFamily="18" charset="0"/>
              </a:rPr>
              <a:t>K…)</a:t>
            </a:r>
            <a:endParaRPr lang="en-MA" dirty="0">
              <a:latin typeface="Times New Roman" panose="02020603050405020304" pitchFamily="18" charset="0"/>
              <a:cs typeface="Times New Roman" panose="02020603050405020304" pitchFamily="18" charset="0"/>
            </a:endParaRPr>
          </a:p>
        </p:txBody>
      </p:sp>
      <p:sp>
        <p:nvSpPr>
          <p:cNvPr id="22" name="Rounded Rectangle 21">
            <a:extLst>
              <a:ext uri="{FF2B5EF4-FFF2-40B4-BE49-F238E27FC236}">
                <a16:creationId xmlns:a16="http://schemas.microsoft.com/office/drawing/2014/main" id="{1ED21688-6381-9A47-8014-C8FFCAF3D74A}"/>
              </a:ext>
            </a:extLst>
          </p:cNvPr>
          <p:cNvSpPr/>
          <p:nvPr/>
        </p:nvSpPr>
        <p:spPr>
          <a:xfrm>
            <a:off x="3736882" y="2818354"/>
            <a:ext cx="1402305"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Registre SIPO</a:t>
            </a:r>
            <a:endParaRPr lang="en-MA" dirty="0">
              <a:latin typeface="Times New Roman" panose="02020603050405020304" pitchFamily="18" charset="0"/>
              <a:cs typeface="Times New Roman" panose="02020603050405020304" pitchFamily="18" charset="0"/>
            </a:endParaRPr>
          </a:p>
        </p:txBody>
      </p:sp>
      <p:sp>
        <p:nvSpPr>
          <p:cNvPr id="23" name="Rounded Rectangle 22">
            <a:extLst>
              <a:ext uri="{FF2B5EF4-FFF2-40B4-BE49-F238E27FC236}">
                <a16:creationId xmlns:a16="http://schemas.microsoft.com/office/drawing/2014/main" id="{16E95D37-BA25-F746-AE71-3DFB7B8069E4}"/>
              </a:ext>
            </a:extLst>
          </p:cNvPr>
          <p:cNvSpPr/>
          <p:nvPr/>
        </p:nvSpPr>
        <p:spPr>
          <a:xfrm>
            <a:off x="5750775" y="2836512"/>
            <a:ext cx="1149900"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IFFT</a:t>
            </a:r>
            <a:endParaRPr lang="en-MA" dirty="0">
              <a:latin typeface="Times New Roman" panose="02020603050405020304" pitchFamily="18" charset="0"/>
              <a:cs typeface="Times New Roman" panose="02020603050405020304" pitchFamily="18" charset="0"/>
            </a:endParaRPr>
          </a:p>
        </p:txBody>
      </p:sp>
      <p:sp>
        <p:nvSpPr>
          <p:cNvPr id="25" name="Rounded Rectangle 24">
            <a:extLst>
              <a:ext uri="{FF2B5EF4-FFF2-40B4-BE49-F238E27FC236}">
                <a16:creationId xmlns:a16="http://schemas.microsoft.com/office/drawing/2014/main" id="{8B2D26E1-9FCD-694B-9AEF-436A6BA67744}"/>
              </a:ext>
            </a:extLst>
          </p:cNvPr>
          <p:cNvSpPr/>
          <p:nvPr/>
        </p:nvSpPr>
        <p:spPr>
          <a:xfrm>
            <a:off x="7509477" y="2836512"/>
            <a:ext cx="1402305"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Registre PISO</a:t>
            </a:r>
            <a:endParaRPr lang="en-MA" dirty="0">
              <a:latin typeface="Times New Roman" panose="02020603050405020304" pitchFamily="18" charset="0"/>
              <a:cs typeface="Times New Roman" panose="02020603050405020304" pitchFamily="18" charset="0"/>
            </a:endParaRPr>
          </a:p>
        </p:txBody>
      </p:sp>
      <p:sp>
        <p:nvSpPr>
          <p:cNvPr id="26" name="Rounded Rectangle 25">
            <a:extLst>
              <a:ext uri="{FF2B5EF4-FFF2-40B4-BE49-F238E27FC236}">
                <a16:creationId xmlns:a16="http://schemas.microsoft.com/office/drawing/2014/main" id="{109C91D8-1989-4040-8404-22BAD0436471}"/>
              </a:ext>
            </a:extLst>
          </p:cNvPr>
          <p:cNvSpPr/>
          <p:nvPr/>
        </p:nvSpPr>
        <p:spPr>
          <a:xfrm>
            <a:off x="9423560" y="2818354"/>
            <a:ext cx="1803827"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Préfixe cyclique</a:t>
            </a:r>
            <a:endParaRPr lang="en-MA" dirty="0">
              <a:latin typeface="Times New Roman" panose="02020603050405020304" pitchFamily="18" charset="0"/>
              <a:cs typeface="Times New Roman" panose="02020603050405020304" pitchFamily="18" charset="0"/>
            </a:endParaRPr>
          </a:p>
        </p:txBody>
      </p:sp>
      <p:sp>
        <p:nvSpPr>
          <p:cNvPr id="11" name="Right Arrow 10">
            <a:extLst>
              <a:ext uri="{FF2B5EF4-FFF2-40B4-BE49-F238E27FC236}">
                <a16:creationId xmlns:a16="http://schemas.microsoft.com/office/drawing/2014/main" id="{FBA4A065-164F-4C47-A275-D21203B4EC8D}"/>
              </a:ext>
            </a:extLst>
          </p:cNvPr>
          <p:cNvSpPr/>
          <p:nvPr/>
        </p:nvSpPr>
        <p:spPr>
          <a:xfrm>
            <a:off x="6900676" y="2906986"/>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4" name="Right Arrow 33">
            <a:extLst>
              <a:ext uri="{FF2B5EF4-FFF2-40B4-BE49-F238E27FC236}">
                <a16:creationId xmlns:a16="http://schemas.microsoft.com/office/drawing/2014/main" id="{F3F3A571-F954-0C43-859F-8810F462FE70}"/>
              </a:ext>
            </a:extLst>
          </p:cNvPr>
          <p:cNvSpPr/>
          <p:nvPr/>
        </p:nvSpPr>
        <p:spPr>
          <a:xfrm>
            <a:off x="6900675" y="3076767"/>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5" name="Right Arrow 34">
            <a:extLst>
              <a:ext uri="{FF2B5EF4-FFF2-40B4-BE49-F238E27FC236}">
                <a16:creationId xmlns:a16="http://schemas.microsoft.com/office/drawing/2014/main" id="{61BE9A7B-0188-F148-81BA-490A89DD1E75}"/>
              </a:ext>
            </a:extLst>
          </p:cNvPr>
          <p:cNvSpPr/>
          <p:nvPr/>
        </p:nvSpPr>
        <p:spPr>
          <a:xfrm>
            <a:off x="6900674" y="3237241"/>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6" name="Right Arrow 35">
            <a:extLst>
              <a:ext uri="{FF2B5EF4-FFF2-40B4-BE49-F238E27FC236}">
                <a16:creationId xmlns:a16="http://schemas.microsoft.com/office/drawing/2014/main" id="{7C0948DA-E737-EB4F-A36F-FFD21AE072EE}"/>
              </a:ext>
            </a:extLst>
          </p:cNvPr>
          <p:cNvSpPr/>
          <p:nvPr/>
        </p:nvSpPr>
        <p:spPr>
          <a:xfrm>
            <a:off x="6897414" y="3397910"/>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7" name="Right Arrow 36">
            <a:extLst>
              <a:ext uri="{FF2B5EF4-FFF2-40B4-BE49-F238E27FC236}">
                <a16:creationId xmlns:a16="http://schemas.microsoft.com/office/drawing/2014/main" id="{3D0198EC-E736-1B48-A309-45A5525014DD}"/>
              </a:ext>
            </a:extLst>
          </p:cNvPr>
          <p:cNvSpPr/>
          <p:nvPr/>
        </p:nvSpPr>
        <p:spPr>
          <a:xfrm>
            <a:off x="5143647" y="2914126"/>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8" name="Right Arrow 37">
            <a:extLst>
              <a:ext uri="{FF2B5EF4-FFF2-40B4-BE49-F238E27FC236}">
                <a16:creationId xmlns:a16="http://schemas.microsoft.com/office/drawing/2014/main" id="{86A04E61-3A0B-1145-ABCF-0D48A629EBEB}"/>
              </a:ext>
            </a:extLst>
          </p:cNvPr>
          <p:cNvSpPr/>
          <p:nvPr/>
        </p:nvSpPr>
        <p:spPr>
          <a:xfrm>
            <a:off x="5143646" y="3083907"/>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9" name="Right Arrow 38">
            <a:extLst>
              <a:ext uri="{FF2B5EF4-FFF2-40B4-BE49-F238E27FC236}">
                <a16:creationId xmlns:a16="http://schemas.microsoft.com/office/drawing/2014/main" id="{3BC24353-CF47-7242-917D-A28CEF2902A2}"/>
              </a:ext>
            </a:extLst>
          </p:cNvPr>
          <p:cNvSpPr/>
          <p:nvPr/>
        </p:nvSpPr>
        <p:spPr>
          <a:xfrm>
            <a:off x="5143645" y="3244381"/>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40" name="Right Arrow 39">
            <a:extLst>
              <a:ext uri="{FF2B5EF4-FFF2-40B4-BE49-F238E27FC236}">
                <a16:creationId xmlns:a16="http://schemas.microsoft.com/office/drawing/2014/main" id="{4FD8ACA5-5E33-9D41-8084-ADED6D409703}"/>
              </a:ext>
            </a:extLst>
          </p:cNvPr>
          <p:cNvSpPr/>
          <p:nvPr/>
        </p:nvSpPr>
        <p:spPr>
          <a:xfrm>
            <a:off x="5140385" y="3405050"/>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D274FED5-CE7A-3D47-9904-AE01D38829B6}"/>
              </a:ext>
            </a:extLst>
          </p:cNvPr>
          <p:cNvSpPr/>
          <p:nvPr/>
        </p:nvSpPr>
        <p:spPr>
          <a:xfrm>
            <a:off x="3228844" y="3061575"/>
            <a:ext cx="503578" cy="25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42" name="Right Arrow 41">
            <a:extLst>
              <a:ext uri="{FF2B5EF4-FFF2-40B4-BE49-F238E27FC236}">
                <a16:creationId xmlns:a16="http://schemas.microsoft.com/office/drawing/2014/main" id="{91E77600-FD56-0148-8031-DA919BB19604}"/>
              </a:ext>
            </a:extLst>
          </p:cNvPr>
          <p:cNvSpPr/>
          <p:nvPr/>
        </p:nvSpPr>
        <p:spPr>
          <a:xfrm>
            <a:off x="8926701" y="3074338"/>
            <a:ext cx="503578" cy="25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cxnSp>
        <p:nvCxnSpPr>
          <p:cNvPr id="14" name="Elbow Connector 13">
            <a:extLst>
              <a:ext uri="{FF2B5EF4-FFF2-40B4-BE49-F238E27FC236}">
                <a16:creationId xmlns:a16="http://schemas.microsoft.com/office/drawing/2014/main" id="{4FCE5B6A-4DED-F84F-9B6A-F37C0D9B52B7}"/>
              </a:ext>
            </a:extLst>
          </p:cNvPr>
          <p:cNvCxnSpPr>
            <a:cxnSpLocks/>
            <a:endCxn id="2" idx="1"/>
          </p:cNvCxnSpPr>
          <p:nvPr/>
        </p:nvCxnSpPr>
        <p:spPr>
          <a:xfrm rot="5400000" flipH="1" flipV="1">
            <a:off x="544138" y="3505734"/>
            <a:ext cx="1213605" cy="540000"/>
          </a:xfrm>
          <a:prstGeom prst="bentConnector2">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9799E2E-02F1-8243-9F34-F85F28FAB134}"/>
              </a:ext>
            </a:extLst>
          </p:cNvPr>
          <p:cNvSpPr/>
          <p:nvPr/>
        </p:nvSpPr>
        <p:spPr>
          <a:xfrm>
            <a:off x="254205" y="4382536"/>
            <a:ext cx="1693230"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A" dirty="0">
                <a:latin typeface="Times New Roman" panose="02020603050405020304" pitchFamily="18" charset="0"/>
                <a:cs typeface="Times New Roman" panose="02020603050405020304" pitchFamily="18" charset="0"/>
              </a:rPr>
              <a:t>Données numérique</a:t>
            </a:r>
          </a:p>
        </p:txBody>
      </p:sp>
      <p:sp>
        <p:nvSpPr>
          <p:cNvPr id="64" name="Rounded Rectangle 63">
            <a:extLst>
              <a:ext uri="{FF2B5EF4-FFF2-40B4-BE49-F238E27FC236}">
                <a16:creationId xmlns:a16="http://schemas.microsoft.com/office/drawing/2014/main" id="{73FB44C0-7550-0944-A854-CE9300120AE6}"/>
              </a:ext>
            </a:extLst>
          </p:cNvPr>
          <p:cNvSpPr/>
          <p:nvPr/>
        </p:nvSpPr>
        <p:spPr>
          <a:xfrm>
            <a:off x="9365012" y="4382536"/>
            <a:ext cx="1693230"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A" dirty="0">
                <a:latin typeface="Times New Roman" panose="02020603050405020304" pitchFamily="18" charset="0"/>
                <a:cs typeface="Times New Roman" panose="02020603050405020304" pitchFamily="18" charset="0"/>
              </a:rPr>
              <a:t>Transmission</a:t>
            </a:r>
          </a:p>
        </p:txBody>
      </p:sp>
      <p:cxnSp>
        <p:nvCxnSpPr>
          <p:cNvPr id="24" name="Elbow Connector 23">
            <a:extLst>
              <a:ext uri="{FF2B5EF4-FFF2-40B4-BE49-F238E27FC236}">
                <a16:creationId xmlns:a16="http://schemas.microsoft.com/office/drawing/2014/main" id="{9D6A0A2E-EE1F-754D-B153-70DD8B48B18F}"/>
              </a:ext>
            </a:extLst>
          </p:cNvPr>
          <p:cNvCxnSpPr>
            <a:stCxn id="26" idx="3"/>
            <a:endCxn id="64" idx="3"/>
          </p:cNvCxnSpPr>
          <p:nvPr/>
        </p:nvCxnSpPr>
        <p:spPr>
          <a:xfrm flipH="1">
            <a:off x="11058242" y="3188504"/>
            <a:ext cx="169145" cy="1564182"/>
          </a:xfrm>
          <a:prstGeom prst="bentConnector3">
            <a:avLst>
              <a:gd name="adj1" fmla="val -1351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D1A5C58-C15B-4908-B876-433B16DD50BD}"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13</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70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r>
              <a:rPr lang="fr-FR" sz="2800" dirty="0">
                <a:latin typeface="Times New Roman" panose="02020603050405020304" pitchFamily="18" charset="0"/>
                <a:cs typeface="Times New Roman" panose="02020603050405020304" pitchFamily="18" charset="0"/>
              </a:rPr>
              <a:t>Schéma d’un démodulateur OFDM</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a:noFill/>
        </p:grpSpPr>
        <p:sp>
          <p:nvSpPr>
            <p:cNvPr id="57" name="Chevron 56"/>
            <p:cNvSpPr/>
            <p:nvPr/>
          </p:nvSpPr>
          <p:spPr>
            <a:xfrm>
              <a:off x="380902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a:solidFill>
            <a:schemeClr val="accent1">
              <a:lumMod val="40000"/>
              <a:lumOff val="60000"/>
            </a:schemeClr>
          </a:solidFill>
        </p:grpSpPr>
        <p:sp>
          <p:nvSpPr>
            <p:cNvPr id="55" name="Chevron 54"/>
            <p:cNvSpPr/>
            <p:nvPr/>
          </p:nvSpPr>
          <p:spPr>
            <a:xfrm>
              <a:off x="571069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Rounded Rectangle 1">
            <a:extLst>
              <a:ext uri="{FF2B5EF4-FFF2-40B4-BE49-F238E27FC236}">
                <a16:creationId xmlns:a16="http://schemas.microsoft.com/office/drawing/2014/main" id="{CFAD9717-E9AF-374C-B986-141215F58C71}"/>
              </a:ext>
            </a:extLst>
          </p:cNvPr>
          <p:cNvSpPr/>
          <p:nvPr/>
        </p:nvSpPr>
        <p:spPr>
          <a:xfrm>
            <a:off x="1420940" y="2798781"/>
            <a:ext cx="1803827"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Suppresseur de préfixe cyclique</a:t>
            </a:r>
          </a:p>
        </p:txBody>
      </p:sp>
      <p:sp>
        <p:nvSpPr>
          <p:cNvPr id="22" name="Rounded Rectangle 21">
            <a:extLst>
              <a:ext uri="{FF2B5EF4-FFF2-40B4-BE49-F238E27FC236}">
                <a16:creationId xmlns:a16="http://schemas.microsoft.com/office/drawing/2014/main" id="{1ED21688-6381-9A47-8014-C8FFCAF3D74A}"/>
              </a:ext>
            </a:extLst>
          </p:cNvPr>
          <p:cNvSpPr/>
          <p:nvPr/>
        </p:nvSpPr>
        <p:spPr>
          <a:xfrm>
            <a:off x="3736882" y="2818354"/>
            <a:ext cx="1402305"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Registre SIPO</a:t>
            </a:r>
            <a:endParaRPr lang="en-MA" dirty="0">
              <a:latin typeface="Times New Roman" panose="02020603050405020304" pitchFamily="18" charset="0"/>
              <a:cs typeface="Times New Roman" panose="02020603050405020304" pitchFamily="18" charset="0"/>
            </a:endParaRPr>
          </a:p>
        </p:txBody>
      </p:sp>
      <p:sp>
        <p:nvSpPr>
          <p:cNvPr id="23" name="Rounded Rectangle 22">
            <a:extLst>
              <a:ext uri="{FF2B5EF4-FFF2-40B4-BE49-F238E27FC236}">
                <a16:creationId xmlns:a16="http://schemas.microsoft.com/office/drawing/2014/main" id="{16E95D37-BA25-F746-AE71-3DFB7B8069E4}"/>
              </a:ext>
            </a:extLst>
          </p:cNvPr>
          <p:cNvSpPr/>
          <p:nvPr/>
        </p:nvSpPr>
        <p:spPr>
          <a:xfrm>
            <a:off x="5750775" y="2836512"/>
            <a:ext cx="1149900"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FFT</a:t>
            </a:r>
            <a:endParaRPr lang="en-MA" dirty="0">
              <a:latin typeface="Times New Roman" panose="02020603050405020304" pitchFamily="18" charset="0"/>
              <a:cs typeface="Times New Roman" panose="02020603050405020304" pitchFamily="18" charset="0"/>
            </a:endParaRPr>
          </a:p>
        </p:txBody>
      </p:sp>
      <p:sp>
        <p:nvSpPr>
          <p:cNvPr id="25" name="Rounded Rectangle 24">
            <a:extLst>
              <a:ext uri="{FF2B5EF4-FFF2-40B4-BE49-F238E27FC236}">
                <a16:creationId xmlns:a16="http://schemas.microsoft.com/office/drawing/2014/main" id="{8B2D26E1-9FCD-694B-9AEF-436A6BA67744}"/>
              </a:ext>
            </a:extLst>
          </p:cNvPr>
          <p:cNvSpPr/>
          <p:nvPr/>
        </p:nvSpPr>
        <p:spPr>
          <a:xfrm>
            <a:off x="7509477" y="2836512"/>
            <a:ext cx="1402305"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Registre PISO</a:t>
            </a:r>
            <a:endParaRPr lang="en-MA" dirty="0">
              <a:latin typeface="Times New Roman" panose="02020603050405020304" pitchFamily="18" charset="0"/>
              <a:cs typeface="Times New Roman" panose="02020603050405020304" pitchFamily="18" charset="0"/>
            </a:endParaRPr>
          </a:p>
        </p:txBody>
      </p:sp>
      <p:sp>
        <p:nvSpPr>
          <p:cNvPr id="26" name="Rounded Rectangle 25">
            <a:extLst>
              <a:ext uri="{FF2B5EF4-FFF2-40B4-BE49-F238E27FC236}">
                <a16:creationId xmlns:a16="http://schemas.microsoft.com/office/drawing/2014/main" id="{109C91D8-1989-4040-8404-22BAD0436471}"/>
              </a:ext>
            </a:extLst>
          </p:cNvPr>
          <p:cNvSpPr/>
          <p:nvPr/>
        </p:nvSpPr>
        <p:spPr>
          <a:xfrm>
            <a:off x="9423560" y="2818354"/>
            <a:ext cx="1803827"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Démodulateur (QAM,QPS</a:t>
            </a:r>
            <a:r>
              <a:rPr lang="en-US" dirty="0">
                <a:latin typeface="Times New Roman" panose="02020603050405020304" pitchFamily="18" charset="0"/>
                <a:cs typeface="Times New Roman" panose="02020603050405020304" pitchFamily="18" charset="0"/>
              </a:rPr>
              <a:t>K…)</a:t>
            </a:r>
            <a:endParaRPr lang="en-MA" dirty="0">
              <a:latin typeface="Times New Roman" panose="02020603050405020304" pitchFamily="18" charset="0"/>
              <a:cs typeface="Times New Roman" panose="02020603050405020304" pitchFamily="18" charset="0"/>
            </a:endParaRPr>
          </a:p>
        </p:txBody>
      </p:sp>
      <p:sp>
        <p:nvSpPr>
          <p:cNvPr id="11" name="Right Arrow 10">
            <a:extLst>
              <a:ext uri="{FF2B5EF4-FFF2-40B4-BE49-F238E27FC236}">
                <a16:creationId xmlns:a16="http://schemas.microsoft.com/office/drawing/2014/main" id="{FBA4A065-164F-4C47-A275-D21203B4EC8D}"/>
              </a:ext>
            </a:extLst>
          </p:cNvPr>
          <p:cNvSpPr/>
          <p:nvPr/>
        </p:nvSpPr>
        <p:spPr>
          <a:xfrm>
            <a:off x="6900676" y="2906986"/>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4" name="Right Arrow 33">
            <a:extLst>
              <a:ext uri="{FF2B5EF4-FFF2-40B4-BE49-F238E27FC236}">
                <a16:creationId xmlns:a16="http://schemas.microsoft.com/office/drawing/2014/main" id="{F3F3A571-F954-0C43-859F-8810F462FE70}"/>
              </a:ext>
            </a:extLst>
          </p:cNvPr>
          <p:cNvSpPr/>
          <p:nvPr/>
        </p:nvSpPr>
        <p:spPr>
          <a:xfrm>
            <a:off x="6900675" y="3076767"/>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5" name="Right Arrow 34">
            <a:extLst>
              <a:ext uri="{FF2B5EF4-FFF2-40B4-BE49-F238E27FC236}">
                <a16:creationId xmlns:a16="http://schemas.microsoft.com/office/drawing/2014/main" id="{61BE9A7B-0188-F148-81BA-490A89DD1E75}"/>
              </a:ext>
            </a:extLst>
          </p:cNvPr>
          <p:cNvSpPr/>
          <p:nvPr/>
        </p:nvSpPr>
        <p:spPr>
          <a:xfrm>
            <a:off x="6900674" y="3237241"/>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6" name="Right Arrow 35">
            <a:extLst>
              <a:ext uri="{FF2B5EF4-FFF2-40B4-BE49-F238E27FC236}">
                <a16:creationId xmlns:a16="http://schemas.microsoft.com/office/drawing/2014/main" id="{7C0948DA-E737-EB4F-A36F-FFD21AE072EE}"/>
              </a:ext>
            </a:extLst>
          </p:cNvPr>
          <p:cNvSpPr/>
          <p:nvPr/>
        </p:nvSpPr>
        <p:spPr>
          <a:xfrm>
            <a:off x="6897414" y="3397910"/>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7" name="Right Arrow 36">
            <a:extLst>
              <a:ext uri="{FF2B5EF4-FFF2-40B4-BE49-F238E27FC236}">
                <a16:creationId xmlns:a16="http://schemas.microsoft.com/office/drawing/2014/main" id="{3D0198EC-E736-1B48-A309-45A5525014DD}"/>
              </a:ext>
            </a:extLst>
          </p:cNvPr>
          <p:cNvSpPr/>
          <p:nvPr/>
        </p:nvSpPr>
        <p:spPr>
          <a:xfrm>
            <a:off x="5143647" y="2914126"/>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8" name="Right Arrow 37">
            <a:extLst>
              <a:ext uri="{FF2B5EF4-FFF2-40B4-BE49-F238E27FC236}">
                <a16:creationId xmlns:a16="http://schemas.microsoft.com/office/drawing/2014/main" id="{86A04E61-3A0B-1145-ABCF-0D48A629EBEB}"/>
              </a:ext>
            </a:extLst>
          </p:cNvPr>
          <p:cNvSpPr/>
          <p:nvPr/>
        </p:nvSpPr>
        <p:spPr>
          <a:xfrm>
            <a:off x="5143646" y="3083907"/>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39" name="Right Arrow 38">
            <a:extLst>
              <a:ext uri="{FF2B5EF4-FFF2-40B4-BE49-F238E27FC236}">
                <a16:creationId xmlns:a16="http://schemas.microsoft.com/office/drawing/2014/main" id="{3BC24353-CF47-7242-917D-A28CEF2902A2}"/>
              </a:ext>
            </a:extLst>
          </p:cNvPr>
          <p:cNvSpPr/>
          <p:nvPr/>
        </p:nvSpPr>
        <p:spPr>
          <a:xfrm>
            <a:off x="5143645" y="3244381"/>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40" name="Right Arrow 39">
            <a:extLst>
              <a:ext uri="{FF2B5EF4-FFF2-40B4-BE49-F238E27FC236}">
                <a16:creationId xmlns:a16="http://schemas.microsoft.com/office/drawing/2014/main" id="{4FD8ACA5-5E33-9D41-8084-ADED6D409703}"/>
              </a:ext>
            </a:extLst>
          </p:cNvPr>
          <p:cNvSpPr/>
          <p:nvPr/>
        </p:nvSpPr>
        <p:spPr>
          <a:xfrm>
            <a:off x="5140385" y="3405050"/>
            <a:ext cx="608801" cy="1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D274FED5-CE7A-3D47-9904-AE01D38829B6}"/>
              </a:ext>
            </a:extLst>
          </p:cNvPr>
          <p:cNvSpPr/>
          <p:nvPr/>
        </p:nvSpPr>
        <p:spPr>
          <a:xfrm>
            <a:off x="3228844" y="3061575"/>
            <a:ext cx="503578" cy="25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sp>
        <p:nvSpPr>
          <p:cNvPr id="42" name="Right Arrow 41">
            <a:extLst>
              <a:ext uri="{FF2B5EF4-FFF2-40B4-BE49-F238E27FC236}">
                <a16:creationId xmlns:a16="http://schemas.microsoft.com/office/drawing/2014/main" id="{91E77600-FD56-0148-8031-DA919BB19604}"/>
              </a:ext>
            </a:extLst>
          </p:cNvPr>
          <p:cNvSpPr/>
          <p:nvPr/>
        </p:nvSpPr>
        <p:spPr>
          <a:xfrm>
            <a:off x="8926701" y="3074338"/>
            <a:ext cx="503578" cy="25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A">
              <a:latin typeface="Times New Roman" panose="02020603050405020304" pitchFamily="18" charset="0"/>
              <a:cs typeface="Times New Roman" panose="02020603050405020304" pitchFamily="18" charset="0"/>
            </a:endParaRPr>
          </a:p>
        </p:txBody>
      </p:sp>
      <p:cxnSp>
        <p:nvCxnSpPr>
          <p:cNvPr id="14" name="Elbow Connector 13">
            <a:extLst>
              <a:ext uri="{FF2B5EF4-FFF2-40B4-BE49-F238E27FC236}">
                <a16:creationId xmlns:a16="http://schemas.microsoft.com/office/drawing/2014/main" id="{4FCE5B6A-4DED-F84F-9B6A-F37C0D9B52B7}"/>
              </a:ext>
            </a:extLst>
          </p:cNvPr>
          <p:cNvCxnSpPr>
            <a:cxnSpLocks/>
            <a:endCxn id="2" idx="1"/>
          </p:cNvCxnSpPr>
          <p:nvPr/>
        </p:nvCxnSpPr>
        <p:spPr>
          <a:xfrm rot="5400000" flipH="1" flipV="1">
            <a:off x="544138" y="3505734"/>
            <a:ext cx="1213605" cy="540000"/>
          </a:xfrm>
          <a:prstGeom prst="bentConnector2">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9799E2E-02F1-8243-9F34-F85F28FAB134}"/>
              </a:ext>
            </a:extLst>
          </p:cNvPr>
          <p:cNvSpPr/>
          <p:nvPr/>
        </p:nvSpPr>
        <p:spPr>
          <a:xfrm>
            <a:off x="254205" y="4382536"/>
            <a:ext cx="1693230"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A" dirty="0">
                <a:latin typeface="Times New Roman" panose="02020603050405020304" pitchFamily="18" charset="0"/>
                <a:cs typeface="Times New Roman" panose="02020603050405020304" pitchFamily="18" charset="0"/>
              </a:rPr>
              <a:t>Réception</a:t>
            </a:r>
          </a:p>
        </p:txBody>
      </p:sp>
      <p:sp>
        <p:nvSpPr>
          <p:cNvPr id="64" name="Rounded Rectangle 63">
            <a:extLst>
              <a:ext uri="{FF2B5EF4-FFF2-40B4-BE49-F238E27FC236}">
                <a16:creationId xmlns:a16="http://schemas.microsoft.com/office/drawing/2014/main" id="{73FB44C0-7550-0944-A854-CE9300120AE6}"/>
              </a:ext>
            </a:extLst>
          </p:cNvPr>
          <p:cNvSpPr/>
          <p:nvPr/>
        </p:nvSpPr>
        <p:spPr>
          <a:xfrm>
            <a:off x="9365012" y="4382536"/>
            <a:ext cx="1693230" cy="7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A" dirty="0">
                <a:latin typeface="Times New Roman" panose="02020603050405020304" pitchFamily="18" charset="0"/>
                <a:cs typeface="Times New Roman" panose="02020603050405020304" pitchFamily="18" charset="0"/>
              </a:rPr>
              <a:t>Données numérique</a:t>
            </a:r>
          </a:p>
        </p:txBody>
      </p:sp>
      <p:cxnSp>
        <p:nvCxnSpPr>
          <p:cNvPr id="24" name="Elbow Connector 23">
            <a:extLst>
              <a:ext uri="{FF2B5EF4-FFF2-40B4-BE49-F238E27FC236}">
                <a16:creationId xmlns:a16="http://schemas.microsoft.com/office/drawing/2014/main" id="{9D6A0A2E-EE1F-754D-B153-70DD8B48B18F}"/>
              </a:ext>
            </a:extLst>
          </p:cNvPr>
          <p:cNvCxnSpPr>
            <a:stCxn id="26" idx="3"/>
            <a:endCxn id="64" idx="3"/>
          </p:cNvCxnSpPr>
          <p:nvPr/>
        </p:nvCxnSpPr>
        <p:spPr>
          <a:xfrm flipH="1">
            <a:off x="11058242" y="3188504"/>
            <a:ext cx="169145" cy="1564182"/>
          </a:xfrm>
          <a:prstGeom prst="bentConnector3">
            <a:avLst>
              <a:gd name="adj1" fmla="val -1351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DA43CCCB-D00A-4A71-853F-1D2078B6C5F9}"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14</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1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r>
              <a:rPr lang="fr-FR" sz="2800" dirty="0">
                <a:latin typeface="Times New Roman" panose="02020603050405020304" pitchFamily="18" charset="0"/>
                <a:cs typeface="Times New Roman" panose="02020603050405020304" pitchFamily="18" charset="0"/>
              </a:rPr>
              <a:t>Schéma de simulation du OFDM sur Simulink</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a:noFill/>
        </p:grpSpPr>
        <p:sp>
          <p:nvSpPr>
            <p:cNvPr id="57" name="Chevron 56"/>
            <p:cNvSpPr/>
            <p:nvPr/>
          </p:nvSpPr>
          <p:spPr>
            <a:xfrm>
              <a:off x="380902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a:solidFill>
            <a:schemeClr val="accent1">
              <a:lumMod val="40000"/>
              <a:lumOff val="60000"/>
            </a:schemeClr>
          </a:solidFill>
        </p:grpSpPr>
        <p:sp>
          <p:nvSpPr>
            <p:cNvPr id="55" name="Chevron 54"/>
            <p:cNvSpPr/>
            <p:nvPr/>
          </p:nvSpPr>
          <p:spPr>
            <a:xfrm>
              <a:off x="571069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pic>
        <p:nvPicPr>
          <p:cNvPr id="4" name="Picture 3">
            <a:extLst>
              <a:ext uri="{FF2B5EF4-FFF2-40B4-BE49-F238E27FC236}">
                <a16:creationId xmlns:a16="http://schemas.microsoft.com/office/drawing/2014/main" id="{EC2938DD-ACDB-7540-8B63-76C9410AA117}"/>
              </a:ext>
            </a:extLst>
          </p:cNvPr>
          <p:cNvPicPr>
            <a:picLocks noChangeAspect="1"/>
          </p:cNvPicPr>
          <p:nvPr/>
        </p:nvPicPr>
        <p:blipFill rotWithShape="1">
          <a:blip r:embed="rId2">
            <a:extLst>
              <a:ext uri="{28A0092B-C50C-407E-A947-70E740481C1C}">
                <a14:useLocalDpi xmlns:a14="http://schemas.microsoft.com/office/drawing/2010/main" val="0"/>
              </a:ext>
            </a:extLst>
          </a:blip>
          <a:srcRect t="1268"/>
          <a:stretch/>
        </p:blipFill>
        <p:spPr>
          <a:xfrm>
            <a:off x="652041" y="2114550"/>
            <a:ext cx="11042653" cy="4227765"/>
          </a:xfrm>
          <a:prstGeom prst="rect">
            <a:avLst/>
          </a:prstGeom>
        </p:spPr>
      </p:pic>
      <p:sp>
        <p:nvSpPr>
          <p:cNvPr id="2" name="Date Placeholder 1"/>
          <p:cNvSpPr>
            <a:spLocks noGrp="1"/>
          </p:cNvSpPr>
          <p:nvPr>
            <p:ph type="dt" sz="half" idx="10"/>
          </p:nvPr>
        </p:nvSpPr>
        <p:spPr/>
        <p:txBody>
          <a:bodyPr/>
          <a:lstStyle/>
          <a:p>
            <a:fld id="{66B2E0E4-4D4A-4398-BDD1-EE05A1202097}"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15</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00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9814"/>
            <a:ext cx="12191999" cy="523220"/>
          </a:xfrm>
          <a:prstGeom prst="rect">
            <a:avLst/>
          </a:prstGeom>
          <a:solidFill>
            <a:schemeClr val="accent1">
              <a:lumMod val="20000"/>
              <a:lumOff val="80000"/>
            </a:schemeClr>
          </a:solidFill>
        </p:spPr>
        <p:txBody>
          <a:bodyPr wrap="square">
            <a:spAutoFit/>
          </a:bodyPr>
          <a:lstStyle/>
          <a:p>
            <a:r>
              <a:rPr lang="fr-FR" sz="2800" kern="1200" noProof="1">
                <a:solidFill>
                  <a:schemeClr val="tx1"/>
                </a:solidFill>
                <a:latin typeface="Times New Roman" panose="02020603050405020304" pitchFamily="18" charset="0"/>
                <a:cs typeface="Times New Roman" panose="02020603050405020304" pitchFamily="18" charset="0"/>
              </a:rPr>
              <a:t>Etude de performance du modem OFDM:</a:t>
            </a:r>
            <a:endParaRPr lang="fr-FR" sz="2800" kern="1200" dirty="0">
              <a:solidFill>
                <a:schemeClr val="tx1"/>
              </a:solidFill>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TextBox 1">
            <a:extLst>
              <a:ext uri="{FF2B5EF4-FFF2-40B4-BE49-F238E27FC236}">
                <a16:creationId xmlns:a16="http://schemas.microsoft.com/office/drawing/2014/main" id="{D4DBD11D-D501-EE92-0AB2-C979E0A3503F}"/>
              </a:ext>
            </a:extLst>
          </p:cNvPr>
          <p:cNvSpPr txBox="1"/>
          <p:nvPr/>
        </p:nvSpPr>
        <p:spPr>
          <a:xfrm>
            <a:off x="350981" y="1998254"/>
            <a:ext cx="5965363" cy="892552"/>
          </a:xfrm>
          <a:prstGeom prst="rect">
            <a:avLst/>
          </a:prstGeom>
          <a:noFill/>
        </p:spPr>
        <p:txBody>
          <a:bodyPr wrap="square" rtlCol="0">
            <a:spAutoFit/>
          </a:bodyPr>
          <a:lstStyle/>
          <a:p>
            <a:r>
              <a:rPr lang="fr-FR" sz="2800" u="sng" dirty="0">
                <a:effectLst/>
                <a:latin typeface="Times New Roman" panose="02020603050405020304" pitchFamily="18" charset="0"/>
                <a:ea typeface="Calibri" panose="020F0502020204030204" pitchFamily="34" charset="0"/>
                <a:cs typeface="Times New Roman" panose="02020603050405020304" pitchFamily="18" charset="0"/>
              </a:rPr>
              <a:t>Encombrement spectrale:</a:t>
            </a:r>
          </a:p>
          <a:p>
            <a:pPr marL="342900" indent="-342900">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Cas de  QPSK:</a:t>
            </a:r>
          </a:p>
        </p:txBody>
      </p:sp>
      <p:pic>
        <p:nvPicPr>
          <p:cNvPr id="5" name="Picture 4">
            <a:extLst>
              <a:ext uri="{FF2B5EF4-FFF2-40B4-BE49-F238E27FC236}">
                <a16:creationId xmlns:a16="http://schemas.microsoft.com/office/drawing/2014/main" id="{DF36E897-CB28-E6DE-0B82-33559385648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27756" y="3018701"/>
            <a:ext cx="6646038" cy="3462227"/>
          </a:xfrm>
          <a:prstGeom prst="rect">
            <a:avLst/>
          </a:prstGeom>
          <a:noFill/>
          <a:ln>
            <a:noFill/>
            <a:prstDash/>
          </a:ln>
        </p:spPr>
      </p:pic>
      <p:sp>
        <p:nvSpPr>
          <p:cNvPr id="7" name="TextBox 6">
            <a:extLst>
              <a:ext uri="{FF2B5EF4-FFF2-40B4-BE49-F238E27FC236}">
                <a16:creationId xmlns:a16="http://schemas.microsoft.com/office/drawing/2014/main" id="{050B410E-3DA1-A9B4-55C1-99639ECE3C45}"/>
              </a:ext>
            </a:extLst>
          </p:cNvPr>
          <p:cNvSpPr txBox="1"/>
          <p:nvPr/>
        </p:nvSpPr>
        <p:spPr>
          <a:xfrm>
            <a:off x="9764245" y="3583709"/>
            <a:ext cx="190128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BW=55mHz</a:t>
            </a:r>
            <a:endParaRPr lang="fr-FR"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F67FE6AC-C78D-4DB6-909B-C13558537A54}"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16</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3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9814"/>
            <a:ext cx="12191999" cy="523220"/>
          </a:xfrm>
          <a:prstGeom prst="rect">
            <a:avLst/>
          </a:prstGeom>
          <a:solidFill>
            <a:schemeClr val="accent1">
              <a:lumMod val="20000"/>
              <a:lumOff val="80000"/>
            </a:schemeClr>
          </a:solidFill>
        </p:spPr>
        <p:txBody>
          <a:bodyPr wrap="square">
            <a:spAutoFit/>
          </a:bodyPr>
          <a:lstStyle/>
          <a:p>
            <a:r>
              <a:rPr lang="fr-FR" sz="2800" kern="1200" noProof="1">
                <a:solidFill>
                  <a:schemeClr val="tx1"/>
                </a:solidFill>
                <a:latin typeface="Times New Roman" panose="02020603050405020304" pitchFamily="18" charset="0"/>
                <a:cs typeface="Times New Roman" panose="02020603050405020304" pitchFamily="18" charset="0"/>
              </a:rPr>
              <a:t>Etude de performance du modem OFDM:</a:t>
            </a:r>
            <a:endParaRPr lang="fr-FR" sz="2800" kern="1200" dirty="0">
              <a:solidFill>
                <a:schemeClr val="tx1"/>
              </a:solidFill>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TextBox 1">
            <a:extLst>
              <a:ext uri="{FF2B5EF4-FFF2-40B4-BE49-F238E27FC236}">
                <a16:creationId xmlns:a16="http://schemas.microsoft.com/office/drawing/2014/main" id="{D4DBD11D-D501-EE92-0AB2-C979E0A3503F}"/>
              </a:ext>
            </a:extLst>
          </p:cNvPr>
          <p:cNvSpPr txBox="1"/>
          <p:nvPr/>
        </p:nvSpPr>
        <p:spPr>
          <a:xfrm>
            <a:off x="350981" y="1998254"/>
            <a:ext cx="5965363" cy="892552"/>
          </a:xfrm>
          <a:prstGeom prst="rect">
            <a:avLst/>
          </a:prstGeom>
          <a:noFill/>
        </p:spPr>
        <p:txBody>
          <a:bodyPr wrap="square" rtlCol="0">
            <a:spAutoFit/>
          </a:bodyPr>
          <a:lstStyle/>
          <a:p>
            <a:r>
              <a:rPr lang="fr-FR" sz="2800" u="sng" dirty="0">
                <a:effectLst/>
                <a:latin typeface="Times New Roman" panose="02020603050405020304" pitchFamily="18" charset="0"/>
                <a:ea typeface="Calibri" panose="020F0502020204030204" pitchFamily="34" charset="0"/>
                <a:cs typeface="Times New Roman" panose="02020603050405020304" pitchFamily="18" charset="0"/>
              </a:rPr>
              <a:t>Encombrement spectrale:</a:t>
            </a:r>
          </a:p>
          <a:p>
            <a:pPr marL="342900" indent="-342900">
              <a:buFont typeface="Wingdings" panose="05000000000000000000" pitchFamily="2" charset="2"/>
              <a:buChar char="Ø"/>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Cas de  16-PSK:</a:t>
            </a:r>
          </a:p>
        </p:txBody>
      </p:sp>
      <p:sp>
        <p:nvSpPr>
          <p:cNvPr id="7" name="TextBox 6">
            <a:extLst>
              <a:ext uri="{FF2B5EF4-FFF2-40B4-BE49-F238E27FC236}">
                <a16:creationId xmlns:a16="http://schemas.microsoft.com/office/drawing/2014/main" id="{050B410E-3DA1-A9B4-55C1-99639ECE3C45}"/>
              </a:ext>
            </a:extLst>
          </p:cNvPr>
          <p:cNvSpPr txBox="1"/>
          <p:nvPr/>
        </p:nvSpPr>
        <p:spPr>
          <a:xfrm>
            <a:off x="9764245" y="3583709"/>
            <a:ext cx="190128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BW=30mHz</a:t>
            </a:r>
            <a:endParaRPr lang="fr-F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97CDB3C-F7FB-4610-88BA-788A25A5A3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73648" y="3028890"/>
            <a:ext cx="6599440" cy="3362674"/>
          </a:xfrm>
          <a:prstGeom prst="rect">
            <a:avLst/>
          </a:prstGeom>
          <a:noFill/>
          <a:ln>
            <a:noFill/>
            <a:prstDash/>
          </a:ln>
        </p:spPr>
      </p:pic>
      <p:sp>
        <p:nvSpPr>
          <p:cNvPr id="4" name="Date Placeholder 3"/>
          <p:cNvSpPr>
            <a:spLocks noGrp="1"/>
          </p:cNvSpPr>
          <p:nvPr>
            <p:ph type="dt" sz="half" idx="10"/>
          </p:nvPr>
        </p:nvSpPr>
        <p:spPr/>
        <p:txBody>
          <a:bodyPr/>
          <a:lstStyle/>
          <a:p>
            <a:fld id="{03A7B6F8-0516-4D81-9B92-031A43570F23}"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17</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14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9814"/>
            <a:ext cx="12191999" cy="523220"/>
          </a:xfrm>
          <a:prstGeom prst="rect">
            <a:avLst/>
          </a:prstGeom>
          <a:solidFill>
            <a:schemeClr val="accent1">
              <a:lumMod val="20000"/>
              <a:lumOff val="80000"/>
            </a:schemeClr>
          </a:solidFill>
        </p:spPr>
        <p:txBody>
          <a:bodyPr wrap="square">
            <a:spAutoFit/>
          </a:bodyPr>
          <a:lstStyle/>
          <a:p>
            <a:r>
              <a:rPr lang="fr-FR" sz="2800" kern="1200" noProof="1">
                <a:solidFill>
                  <a:schemeClr val="tx1"/>
                </a:solidFill>
                <a:latin typeface="Times New Roman" panose="02020603050405020304" pitchFamily="18" charset="0"/>
                <a:cs typeface="Times New Roman" panose="02020603050405020304" pitchFamily="18" charset="0"/>
              </a:rPr>
              <a:t>Etude de performance du modem OFDM:</a:t>
            </a:r>
            <a:endParaRPr lang="fr-FR" sz="2800" kern="1200" dirty="0">
              <a:solidFill>
                <a:schemeClr val="tx1"/>
              </a:solidFill>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TextBox 1">
            <a:extLst>
              <a:ext uri="{FF2B5EF4-FFF2-40B4-BE49-F238E27FC236}">
                <a16:creationId xmlns:a16="http://schemas.microsoft.com/office/drawing/2014/main" id="{D4DBD11D-D501-EE92-0AB2-C979E0A3503F}"/>
              </a:ext>
            </a:extLst>
          </p:cNvPr>
          <p:cNvSpPr txBox="1"/>
          <p:nvPr/>
        </p:nvSpPr>
        <p:spPr>
          <a:xfrm>
            <a:off x="350981" y="1998254"/>
            <a:ext cx="5965363" cy="1200329"/>
          </a:xfrm>
          <a:prstGeom prst="rect">
            <a:avLst/>
          </a:prstGeom>
          <a:noFill/>
        </p:spPr>
        <p:txBody>
          <a:bodyPr wrap="square" rtlCol="0">
            <a:spAutoFit/>
          </a:bodyPr>
          <a:lstStyle/>
          <a:p>
            <a:r>
              <a:rPr lang="fr-FR" sz="2800" u="sng" dirty="0">
                <a:effectLst/>
                <a:latin typeface="Times New Roman" panose="02020603050405020304" pitchFamily="18" charset="0"/>
                <a:ea typeface="Calibri" panose="020F0502020204030204" pitchFamily="34" charset="0"/>
                <a:cs typeface="Times New Roman" panose="02020603050405020304" pitchFamily="18" charset="0"/>
              </a:rPr>
              <a:t>Constellation:</a:t>
            </a:r>
          </a:p>
          <a:p>
            <a:endParaRPr lang="fr-FR" sz="24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Cas de  </a:t>
            </a:r>
            <a:r>
              <a:rPr lang="fr-FR" sz="2000" dirty="0">
                <a:latin typeface="Times New Roman" panose="02020603050405020304" pitchFamily="18" charset="0"/>
                <a:ea typeface="Calibri" panose="020F0502020204030204" pitchFamily="34" charset="0"/>
                <a:cs typeface="Times New Roman" panose="02020603050405020304" pitchFamily="18" charset="0"/>
              </a:rPr>
              <a:t>QPSK</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050B410E-3DA1-A9B4-55C1-99639ECE3C45}"/>
              </a:ext>
            </a:extLst>
          </p:cNvPr>
          <p:cNvSpPr txBox="1"/>
          <p:nvPr/>
        </p:nvSpPr>
        <p:spPr>
          <a:xfrm>
            <a:off x="5586054" y="2703723"/>
            <a:ext cx="2183378" cy="400110"/>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Cas de  16</a:t>
            </a:r>
            <a:r>
              <a:rPr lang="fr-FR" sz="2000" dirty="0">
                <a:latin typeface="Times New Roman" panose="02020603050405020304" pitchFamily="18" charset="0"/>
                <a:ea typeface="Calibri" panose="020F0502020204030204" pitchFamily="34" charset="0"/>
                <a:cs typeface="Times New Roman" panose="02020603050405020304" pitchFamily="18" charset="0"/>
              </a:rPr>
              <a:t>PSK</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8819FA82-1E39-F9D9-7AC8-2CF7E3C737D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16165" y="2503054"/>
            <a:ext cx="2301586" cy="2075296"/>
          </a:xfrm>
          <a:prstGeom prst="rect">
            <a:avLst/>
          </a:prstGeom>
          <a:noFill/>
          <a:ln>
            <a:noFill/>
            <a:prstDash/>
          </a:ln>
        </p:spPr>
      </p:pic>
      <p:pic>
        <p:nvPicPr>
          <p:cNvPr id="5" name="Picture 4">
            <a:extLst>
              <a:ext uri="{FF2B5EF4-FFF2-40B4-BE49-F238E27FC236}">
                <a16:creationId xmlns:a16="http://schemas.microsoft.com/office/drawing/2014/main" id="{B7319100-654C-AD55-7C9B-1EC73A6AB22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43874" y="4608121"/>
            <a:ext cx="2301586" cy="2075296"/>
          </a:xfrm>
          <a:prstGeom prst="rect">
            <a:avLst/>
          </a:prstGeom>
          <a:noFill/>
          <a:ln>
            <a:noFill/>
            <a:prstDash/>
          </a:ln>
        </p:spPr>
      </p:pic>
      <p:pic>
        <p:nvPicPr>
          <p:cNvPr id="8" name="Picture 7">
            <a:extLst>
              <a:ext uri="{FF2B5EF4-FFF2-40B4-BE49-F238E27FC236}">
                <a16:creationId xmlns:a16="http://schemas.microsoft.com/office/drawing/2014/main" id="{35EB446B-B322-3519-5587-96D79795A41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769823" y="2503054"/>
            <a:ext cx="2301586" cy="2075296"/>
          </a:xfrm>
          <a:prstGeom prst="rect">
            <a:avLst/>
          </a:prstGeom>
          <a:noFill/>
          <a:ln>
            <a:noFill/>
            <a:prstDash/>
          </a:ln>
        </p:spPr>
      </p:pic>
      <p:pic>
        <p:nvPicPr>
          <p:cNvPr id="9" name="Picture 8">
            <a:extLst>
              <a:ext uri="{FF2B5EF4-FFF2-40B4-BE49-F238E27FC236}">
                <a16:creationId xmlns:a16="http://schemas.microsoft.com/office/drawing/2014/main" id="{9134551A-F71B-2C26-C4BE-E8797D8CB53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769432" y="4608121"/>
            <a:ext cx="2301586" cy="2075296"/>
          </a:xfrm>
          <a:prstGeom prst="rect">
            <a:avLst/>
          </a:prstGeom>
          <a:noFill/>
          <a:ln>
            <a:noFill/>
            <a:prstDash/>
          </a:ln>
        </p:spPr>
      </p:pic>
      <p:sp>
        <p:nvSpPr>
          <p:cNvPr id="13" name="TextBox 12">
            <a:extLst>
              <a:ext uri="{FF2B5EF4-FFF2-40B4-BE49-F238E27FC236}">
                <a16:creationId xmlns:a16="http://schemas.microsoft.com/office/drawing/2014/main" id="{29BE9117-CD2B-3405-AD2A-562FDAA35304}"/>
              </a:ext>
            </a:extLst>
          </p:cNvPr>
          <p:cNvSpPr txBox="1"/>
          <p:nvPr/>
        </p:nvSpPr>
        <p:spPr>
          <a:xfrm flipH="1">
            <a:off x="5561573" y="3761663"/>
            <a:ext cx="1464427" cy="646331"/>
          </a:xfrm>
          <a:prstGeom prst="rect">
            <a:avLst/>
          </a:prstGeom>
          <a:noFill/>
        </p:spPr>
        <p:txBody>
          <a:bodyPr wrap="square" rtlCol="0">
            <a:spAutoFit/>
          </a:bodyPr>
          <a:lstStyle/>
          <a:p>
            <a:pPr algn="ctr"/>
            <a:r>
              <a:rPr lang="en-US" dirty="0">
                <a:solidFill>
                  <a:schemeClr val="accent5">
                    <a:lumMod val="75000"/>
                  </a:schemeClr>
                </a:solidFill>
                <a:latin typeface="Times New Roman" panose="02020603050405020304" pitchFamily="18" charset="0"/>
                <a:cs typeface="Times New Roman" panose="02020603050405020304" pitchFamily="18" charset="0"/>
              </a:rPr>
              <a:t>POUR EbNo=10dB </a:t>
            </a:r>
            <a:endParaRPr lang="fr-FR"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1D2BA9E-C83C-DCA9-10E5-4678D39B2150}"/>
              </a:ext>
            </a:extLst>
          </p:cNvPr>
          <p:cNvSpPr txBox="1"/>
          <p:nvPr/>
        </p:nvSpPr>
        <p:spPr>
          <a:xfrm flipH="1">
            <a:off x="5561573" y="5645769"/>
            <a:ext cx="1464427" cy="646331"/>
          </a:xfrm>
          <a:prstGeom prst="rect">
            <a:avLst/>
          </a:prstGeom>
          <a:noFill/>
        </p:spPr>
        <p:txBody>
          <a:bodyPr wrap="square" rtlCol="0">
            <a:spAutoFit/>
          </a:bodyPr>
          <a:lstStyle/>
          <a:p>
            <a:pPr algn="ctr"/>
            <a:r>
              <a:rPr lang="en-US" dirty="0">
                <a:solidFill>
                  <a:schemeClr val="accent5">
                    <a:lumMod val="75000"/>
                  </a:schemeClr>
                </a:solidFill>
                <a:latin typeface="Times New Roman" panose="02020603050405020304" pitchFamily="18" charset="0"/>
                <a:cs typeface="Times New Roman" panose="02020603050405020304" pitchFamily="18" charset="0"/>
              </a:rPr>
              <a:t>POUR EbNo=30dB </a:t>
            </a:r>
            <a:endParaRPr lang="fr-FR"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34B9123-8C9F-4318-A33A-3E798C432DD0}"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18</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74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9814"/>
            <a:ext cx="12191999" cy="523220"/>
          </a:xfrm>
          <a:prstGeom prst="rect">
            <a:avLst/>
          </a:prstGeom>
          <a:solidFill>
            <a:schemeClr val="accent1">
              <a:lumMod val="20000"/>
              <a:lumOff val="80000"/>
            </a:schemeClr>
          </a:solidFill>
        </p:spPr>
        <p:txBody>
          <a:bodyPr wrap="square">
            <a:spAutoFit/>
          </a:bodyPr>
          <a:lstStyle/>
          <a:p>
            <a:r>
              <a:rPr lang="fr-FR" sz="2800" kern="1200" noProof="1">
                <a:solidFill>
                  <a:schemeClr val="tx1"/>
                </a:solidFill>
                <a:latin typeface="Times New Roman" panose="02020603050405020304" pitchFamily="18" charset="0"/>
                <a:cs typeface="Times New Roman" panose="02020603050405020304" pitchFamily="18" charset="0"/>
              </a:rPr>
              <a:t>Etude de performance du modem OFDM:</a:t>
            </a:r>
            <a:endParaRPr lang="fr-FR" sz="2800" kern="1200" dirty="0">
              <a:solidFill>
                <a:schemeClr val="tx1"/>
              </a:solidFill>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TextBox 1">
            <a:extLst>
              <a:ext uri="{FF2B5EF4-FFF2-40B4-BE49-F238E27FC236}">
                <a16:creationId xmlns:a16="http://schemas.microsoft.com/office/drawing/2014/main" id="{D4DBD11D-D501-EE92-0AB2-C979E0A3503F}"/>
              </a:ext>
            </a:extLst>
          </p:cNvPr>
          <p:cNvSpPr txBox="1"/>
          <p:nvPr/>
        </p:nvSpPr>
        <p:spPr>
          <a:xfrm>
            <a:off x="350981" y="1998254"/>
            <a:ext cx="5965363" cy="1200329"/>
          </a:xfrm>
          <a:prstGeom prst="rect">
            <a:avLst/>
          </a:prstGeom>
          <a:noFill/>
        </p:spPr>
        <p:txBody>
          <a:bodyPr wrap="square" rtlCol="0">
            <a:spAutoFit/>
          </a:bodyPr>
          <a:lstStyle/>
          <a:p>
            <a:r>
              <a:rPr lang="fr-FR" sz="2800" u="sng" dirty="0">
                <a:effectLst/>
                <a:latin typeface="Times New Roman" panose="02020603050405020304" pitchFamily="18" charset="0"/>
                <a:ea typeface="Calibri" panose="020F0502020204030204" pitchFamily="34" charset="0"/>
                <a:cs typeface="Arial" panose="020B0604020202020204" pitchFamily="34" charset="0"/>
              </a:rPr>
              <a:t>Qualité de transmission</a:t>
            </a:r>
            <a:r>
              <a:rPr lang="fr-FR" sz="2800" u="sng"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fr-FR" sz="24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Cas de  </a:t>
            </a:r>
            <a:r>
              <a:rPr lang="fr-FR" sz="2000" dirty="0">
                <a:latin typeface="Times New Roman" panose="02020603050405020304" pitchFamily="18" charset="0"/>
                <a:ea typeface="Calibri" panose="020F0502020204030204" pitchFamily="34" charset="0"/>
                <a:cs typeface="Times New Roman" panose="02020603050405020304" pitchFamily="18" charset="0"/>
              </a:rPr>
              <a:t>QPSK</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050B410E-3DA1-A9B4-55C1-99639ECE3C45}"/>
              </a:ext>
            </a:extLst>
          </p:cNvPr>
          <p:cNvSpPr txBox="1"/>
          <p:nvPr/>
        </p:nvSpPr>
        <p:spPr>
          <a:xfrm>
            <a:off x="5586054" y="2703723"/>
            <a:ext cx="2183378" cy="400110"/>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Cas de  16</a:t>
            </a:r>
            <a:r>
              <a:rPr lang="fr-FR" sz="2000" dirty="0">
                <a:latin typeface="Times New Roman" panose="02020603050405020304" pitchFamily="18" charset="0"/>
                <a:ea typeface="Calibri" panose="020F0502020204030204" pitchFamily="34" charset="0"/>
                <a:cs typeface="Times New Roman" panose="02020603050405020304" pitchFamily="18" charset="0"/>
              </a:rPr>
              <a:t>PSK</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 name="Date Placeholder 2"/>
          <p:cNvSpPr>
            <a:spLocks noGrp="1"/>
          </p:cNvSpPr>
          <p:nvPr>
            <p:ph type="dt" sz="half" idx="10"/>
          </p:nvPr>
        </p:nvSpPr>
        <p:spPr/>
        <p:txBody>
          <a:bodyPr/>
          <a:lstStyle/>
          <a:p>
            <a:fld id="{C34B9123-8C9F-4318-A33A-3E798C432DD0}"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19</a:t>
            </a:fld>
            <a:endParaRPr lang="fr-FR">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573F4D-398D-A6DB-ECD2-C4B2891A0B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655" y="3678916"/>
            <a:ext cx="4411980" cy="2197100"/>
          </a:xfrm>
          <a:prstGeom prst="rect">
            <a:avLst/>
          </a:prstGeom>
          <a:noFill/>
          <a:ln>
            <a:noFill/>
          </a:ln>
        </p:spPr>
      </p:pic>
      <p:pic>
        <p:nvPicPr>
          <p:cNvPr id="12" name="Picture 11">
            <a:extLst>
              <a:ext uri="{FF2B5EF4-FFF2-40B4-BE49-F238E27FC236}">
                <a16:creationId xmlns:a16="http://schemas.microsoft.com/office/drawing/2014/main" id="{ACFCB738-8557-C9BD-CA7D-54038B5716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3659418"/>
            <a:ext cx="4411980" cy="2200842"/>
          </a:xfrm>
          <a:prstGeom prst="rect">
            <a:avLst/>
          </a:prstGeom>
          <a:noFill/>
          <a:ln>
            <a:noFill/>
          </a:ln>
        </p:spPr>
      </p:pic>
    </p:spTree>
    <p:extLst>
      <p:ext uri="{BB962C8B-B14F-4D97-AF65-F5344CB8AC3E}">
        <p14:creationId xmlns:p14="http://schemas.microsoft.com/office/powerpoint/2010/main" val="360911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pPr algn="ctr"/>
            <a:r>
              <a:rPr lang="fr-FR" sz="6000" b="1" dirty="0">
                <a:latin typeface="Times New Roman" panose="02020603050405020304" pitchFamily="18" charset="0"/>
                <a:cs typeface="Times New Roman" panose="02020603050405020304" pitchFamily="18" charset="0"/>
              </a:rPr>
              <a:t>Plan</a:t>
            </a:r>
          </a:p>
        </p:txBody>
      </p:sp>
      <p:graphicFrame>
        <p:nvGraphicFramePr>
          <p:cNvPr id="5" name="Content Placeholder 7"/>
          <p:cNvGraphicFramePr>
            <a:graphicFrameLocks/>
          </p:cNvGraphicFramePr>
          <p:nvPr>
            <p:extLst>
              <p:ext uri="{D42A27DB-BD31-4B8C-83A1-F6EECF244321}">
                <p14:modId xmlns:p14="http://schemas.microsoft.com/office/powerpoint/2010/main" val="3033589994"/>
              </p:ext>
            </p:extLst>
          </p:nvPr>
        </p:nvGraphicFramePr>
        <p:xfrm>
          <a:off x="838200" y="1393562"/>
          <a:ext cx="10515600" cy="4771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0632B8F2-0D3D-4121-8894-03B43D5C1A12}"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2</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98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9814"/>
            <a:ext cx="12191999" cy="523220"/>
          </a:xfrm>
          <a:prstGeom prst="rect">
            <a:avLst/>
          </a:prstGeom>
          <a:solidFill>
            <a:schemeClr val="accent1">
              <a:lumMod val="20000"/>
              <a:lumOff val="80000"/>
            </a:schemeClr>
          </a:solidFill>
        </p:spPr>
        <p:txBody>
          <a:bodyPr wrap="square">
            <a:spAutoFit/>
          </a:bodyPr>
          <a:lstStyle/>
          <a:p>
            <a:r>
              <a:rPr lang="fr-FR" sz="2800" kern="1200" noProof="1">
                <a:solidFill>
                  <a:schemeClr val="tx1"/>
                </a:solidFill>
                <a:latin typeface="Times New Roman" panose="02020603050405020304" pitchFamily="18" charset="0"/>
                <a:cs typeface="Times New Roman" panose="02020603050405020304" pitchFamily="18" charset="0"/>
              </a:rPr>
              <a:t>Etude de performance du modem OFDM:</a:t>
            </a:r>
            <a:endParaRPr lang="fr-FR" sz="2800" kern="1200" dirty="0">
              <a:solidFill>
                <a:schemeClr val="tx1"/>
              </a:solidFill>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TextBox 1">
            <a:extLst>
              <a:ext uri="{FF2B5EF4-FFF2-40B4-BE49-F238E27FC236}">
                <a16:creationId xmlns:a16="http://schemas.microsoft.com/office/drawing/2014/main" id="{D4DBD11D-D501-EE92-0AB2-C979E0A3503F}"/>
              </a:ext>
            </a:extLst>
          </p:cNvPr>
          <p:cNvSpPr txBox="1"/>
          <p:nvPr/>
        </p:nvSpPr>
        <p:spPr>
          <a:xfrm>
            <a:off x="350981" y="1998254"/>
            <a:ext cx="5965363" cy="526426"/>
          </a:xfrm>
          <a:prstGeom prst="rect">
            <a:avLst/>
          </a:prstGeom>
          <a:noFill/>
        </p:spPr>
        <p:txBody>
          <a:bodyPr wrap="square" rtlCol="0">
            <a:spAutoFit/>
          </a:bodyPr>
          <a:lstStyle/>
          <a:p>
            <a:pPr marR="0" lvl="0" algn="just" rtl="0">
              <a:lnSpc>
                <a:spcPct val="105000"/>
              </a:lnSpc>
              <a:spcBef>
                <a:spcPts val="0"/>
              </a:spcBef>
              <a:spcAft>
                <a:spcPts val="800"/>
              </a:spcAft>
            </a:pPr>
            <a:r>
              <a:rPr lang="fr-FR" sz="2800" b="0" i="0" u="sng" dirty="0">
                <a:effectLst/>
                <a:latin typeface="Times New Roman" panose="02020603050405020304" pitchFamily="18" charset="0"/>
                <a:cs typeface="Times New Roman" panose="02020603050405020304" pitchFamily="18" charset="0"/>
              </a:rPr>
              <a:t>Taux d'Erreur Binaire</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161BC9A-73B2-81B9-E65E-D6CC605307F8}"/>
              </a:ext>
            </a:extLst>
          </p:cNvPr>
          <p:cNvPicPr/>
          <p:nvPr/>
        </p:nvPicPr>
        <p:blipFill>
          <a:blip r:embed="rId2">
            <a:extLst>
              <a:ext uri="{28A0092B-C50C-407E-A947-70E740481C1C}">
                <a14:useLocalDpi xmlns:a14="http://schemas.microsoft.com/office/drawing/2010/main" val="0"/>
              </a:ext>
            </a:extLst>
          </a:blip>
          <a:stretch>
            <a:fillRect/>
          </a:stretch>
        </p:blipFill>
        <p:spPr>
          <a:xfrm>
            <a:off x="5116885" y="2355183"/>
            <a:ext cx="5965363" cy="4303106"/>
          </a:xfrm>
          <a:prstGeom prst="rect">
            <a:avLst/>
          </a:prstGeom>
          <a:noFill/>
          <a:ln>
            <a:noFill/>
            <a:prstDash/>
          </a:ln>
        </p:spPr>
      </p:pic>
      <p:sp>
        <p:nvSpPr>
          <p:cNvPr id="11" name="TextBox 10">
            <a:extLst>
              <a:ext uri="{FF2B5EF4-FFF2-40B4-BE49-F238E27FC236}">
                <a16:creationId xmlns:a16="http://schemas.microsoft.com/office/drawing/2014/main" id="{D167E15E-A9F9-B7DE-A191-78A144E99FE1}"/>
              </a:ext>
            </a:extLst>
          </p:cNvPr>
          <p:cNvSpPr txBox="1"/>
          <p:nvPr/>
        </p:nvSpPr>
        <p:spPr>
          <a:xfrm>
            <a:off x="257062" y="2884375"/>
            <a:ext cx="4765904" cy="1015663"/>
          </a:xfrm>
          <a:prstGeom prst="rect">
            <a:avLst/>
          </a:prstGeom>
          <a:noFill/>
        </p:spPr>
        <p:txBody>
          <a:bodyPr wrap="square">
            <a:spAutoFit/>
          </a:bodyPr>
          <a:lstStyle/>
          <a:p>
            <a:pPr algn="just"/>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Les courbes représentant le taux d'erreur binaire (Bit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Error</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Rate) en fonction du rapport signal bruit (par bit)</a:t>
            </a:r>
            <a:endParaRPr lang="fr-FR"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194C909-69E9-4659-B727-EF5A0F2767F3}"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20</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61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11" name="TextBox 10">
            <a:extLst>
              <a:ext uri="{FF2B5EF4-FFF2-40B4-BE49-F238E27FC236}">
                <a16:creationId xmlns:a16="http://schemas.microsoft.com/office/drawing/2014/main" id="{D167E15E-A9F9-B7DE-A191-78A144E99FE1}"/>
              </a:ext>
            </a:extLst>
          </p:cNvPr>
          <p:cNvSpPr txBox="1"/>
          <p:nvPr/>
        </p:nvSpPr>
        <p:spPr>
          <a:xfrm>
            <a:off x="3579120" y="1646877"/>
            <a:ext cx="4765904" cy="830997"/>
          </a:xfrm>
          <a:prstGeom prst="rect">
            <a:avLst/>
          </a:prstGeom>
          <a:noFill/>
        </p:spPr>
        <p:txBody>
          <a:bodyPr wrap="square">
            <a:spAutoFit/>
          </a:bodyPr>
          <a:lstStyle/>
          <a:p>
            <a:pPr algn="ctr"/>
            <a:r>
              <a:rPr lang="en-US" sz="4800" b="1" dirty="0">
                <a:solidFill>
                  <a:schemeClr val="accent5">
                    <a:lumMod val="75000"/>
                  </a:schemeClr>
                </a:solidFill>
                <a:latin typeface="Times New Roman" panose="02020603050405020304" pitchFamily="18" charset="0"/>
                <a:cs typeface="Times New Roman" panose="02020603050405020304" pitchFamily="18" charset="0"/>
              </a:rPr>
              <a:t>CONCLUSION</a:t>
            </a:r>
            <a:endParaRPr lang="fr-FR" sz="48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1026" name="Picture 2" descr="Page 3 of OFDMA Vs OFDM &amp; OFDMA Vs MU-MIMO - Huawei Enterprise Support  Community">
            <a:extLst>
              <a:ext uri="{FF2B5EF4-FFF2-40B4-BE49-F238E27FC236}">
                <a16:creationId xmlns:a16="http://schemas.microsoft.com/office/drawing/2014/main" id="{1328D47F-0299-A7AD-99CF-D69F0B8DAC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76"/>
          <a:stretch/>
        </p:blipFill>
        <p:spPr bwMode="auto">
          <a:xfrm>
            <a:off x="1358899" y="2471416"/>
            <a:ext cx="9474201" cy="404250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8337C619-DF46-4265-A1E5-7AD6F9868E35}"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21</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951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167E15E-A9F9-B7DE-A191-78A144E99FE1}"/>
              </a:ext>
            </a:extLst>
          </p:cNvPr>
          <p:cNvSpPr txBox="1"/>
          <p:nvPr/>
        </p:nvSpPr>
        <p:spPr>
          <a:xfrm>
            <a:off x="3017996" y="2497976"/>
            <a:ext cx="6156007" cy="1862048"/>
          </a:xfrm>
          <a:prstGeom prst="rect">
            <a:avLst/>
          </a:prstGeom>
          <a:noFill/>
        </p:spPr>
        <p:txBody>
          <a:bodyPr wrap="square">
            <a:spAutoFit/>
          </a:bodyPr>
          <a:lstStyle/>
          <a:p>
            <a:pPr algn="ctr"/>
            <a:r>
              <a:rPr lang="en-US" sz="11500" b="1" dirty="0">
                <a:solidFill>
                  <a:schemeClr val="accent5">
                    <a:lumMod val="75000"/>
                  </a:schemeClr>
                </a:solidFill>
                <a:latin typeface="Times New Roman" panose="02020603050405020304" pitchFamily="18" charset="0"/>
                <a:cs typeface="Times New Roman" panose="02020603050405020304" pitchFamily="18" charset="0"/>
              </a:rPr>
              <a:t>MERCI</a:t>
            </a:r>
            <a:endParaRPr lang="fr-FR"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4FCD9D6F-2CC4-4302-A73D-F1AC81E1FE2D}" type="datetime1">
              <a:rPr lang="fr-FR" smtClean="0"/>
              <a:t>30/03/2023</a:t>
            </a:fld>
            <a:endParaRPr lang="fr-FR"/>
          </a:p>
        </p:txBody>
      </p:sp>
      <p:sp>
        <p:nvSpPr>
          <p:cNvPr id="3" name="Slide Number Placeholder 2"/>
          <p:cNvSpPr>
            <a:spLocks noGrp="1"/>
          </p:cNvSpPr>
          <p:nvPr>
            <p:ph type="sldNum" sz="quarter" idx="12"/>
          </p:nvPr>
        </p:nvSpPr>
        <p:spPr/>
        <p:txBody>
          <a:bodyPr/>
          <a:lstStyle/>
          <a:p>
            <a:fld id="{02EE66F4-5842-4609-842D-4E2D65D44F9F}" type="slidenum">
              <a:rPr lang="fr-FR" smtClean="0"/>
              <a:t>22</a:t>
            </a:fld>
            <a:endParaRPr lang="fr-FR"/>
          </a:p>
        </p:txBody>
      </p:sp>
    </p:spTree>
    <p:extLst>
      <p:ext uri="{BB962C8B-B14F-4D97-AF65-F5344CB8AC3E}">
        <p14:creationId xmlns:p14="http://schemas.microsoft.com/office/powerpoint/2010/main" val="284421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Introduction:</a:t>
            </a: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pic>
        <p:nvPicPr>
          <p:cNvPr id="2" name="Picture 1"/>
          <p:cNvPicPr>
            <a:picLocks noChangeAspect="1"/>
          </p:cNvPicPr>
          <p:nvPr/>
        </p:nvPicPr>
        <p:blipFill>
          <a:blip r:embed="rId2"/>
          <a:stretch>
            <a:fillRect/>
          </a:stretch>
        </p:blipFill>
        <p:spPr>
          <a:xfrm>
            <a:off x="12386" y="2629102"/>
            <a:ext cx="6083613" cy="1695537"/>
          </a:xfrm>
          <a:prstGeom prst="rect">
            <a:avLst/>
          </a:prstGeom>
        </p:spPr>
      </p:pic>
      <p:sp>
        <p:nvSpPr>
          <p:cNvPr id="4" name="Rectangle 3"/>
          <p:cNvSpPr/>
          <p:nvPr/>
        </p:nvSpPr>
        <p:spPr>
          <a:xfrm>
            <a:off x="583567" y="4324639"/>
            <a:ext cx="5167207" cy="923330"/>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y[n] = H x[n]</a:t>
            </a:r>
          </a:p>
          <a:p>
            <a:r>
              <a:rPr lang="fr-FR" dirty="0">
                <a:latin typeface="Times New Roman" panose="02020603050405020304" pitchFamily="18" charset="0"/>
                <a:cs typeface="Times New Roman" panose="02020603050405020304" pitchFamily="18" charset="0"/>
              </a:rPr>
              <a:t>Cette relation est validée pour les canaux a bande étroite mais pas pour les canaux large bande</a:t>
            </a:r>
          </a:p>
        </p:txBody>
      </p:sp>
      <p:pic>
        <p:nvPicPr>
          <p:cNvPr id="7" name="Picture 6"/>
          <p:cNvPicPr>
            <a:picLocks noChangeAspect="1"/>
          </p:cNvPicPr>
          <p:nvPr/>
        </p:nvPicPr>
        <p:blipFill rotWithShape="1">
          <a:blip r:embed="rId3"/>
          <a:srcRect r="15110"/>
          <a:stretch/>
        </p:blipFill>
        <p:spPr>
          <a:xfrm>
            <a:off x="6712643" y="2104593"/>
            <a:ext cx="2016244" cy="222160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565065" y="4475467"/>
            <a:ext cx="2597354" cy="2294889"/>
          </a:xfrm>
          <a:prstGeom prst="rect">
            <a:avLst/>
          </a:prstGeom>
          <a:ln>
            <a:solidFill>
              <a:schemeClr val="accent1"/>
            </a:solidFill>
          </a:ln>
        </p:spPr>
      </p:pic>
      <p:sp>
        <p:nvSpPr>
          <p:cNvPr id="9" name="Date Placeholder 8"/>
          <p:cNvSpPr>
            <a:spLocks noGrp="1"/>
          </p:cNvSpPr>
          <p:nvPr>
            <p:ph type="dt" sz="half" idx="10"/>
          </p:nvPr>
        </p:nvSpPr>
        <p:spPr/>
        <p:txBody>
          <a:bodyPr/>
          <a:lstStyle/>
          <a:p>
            <a:fld id="{090A4E61-089B-4A10-B10B-8F40D3C3EC94}"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3</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78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Introduction:</a:t>
            </a:r>
          </a:p>
        </p:txBody>
      </p:sp>
      <p:grpSp>
        <p:nvGrpSpPr>
          <p:cNvPr id="45" name="Group 44"/>
          <p:cNvGrpSpPr/>
          <p:nvPr/>
        </p:nvGrpSpPr>
        <p:grpSpPr>
          <a:xfrm>
            <a:off x="257062" y="338622"/>
            <a:ext cx="2112966" cy="845186"/>
            <a:chOff x="5680" y="499618"/>
            <a:chExt cx="2112966" cy="845186"/>
          </a:xfrm>
        </p:grpSpPr>
        <p:sp>
          <p:nvSpPr>
            <p:cNvPr id="61" name="Chevron 60"/>
            <p:cNvSpPr/>
            <p:nvPr/>
          </p:nvSpPr>
          <p:spPr>
            <a:xfrm>
              <a:off x="5680" y="499618"/>
              <a:ext cx="2112966" cy="845186"/>
            </a:xfrm>
            <a:prstGeom prst="chevron">
              <a:avLst/>
            </a:prstGeom>
            <a:solidFill>
              <a:schemeClr val="accent1">
                <a:lumMod val="20000"/>
                <a:lumOff val="8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p:grpSpPr>
        <p:sp>
          <p:nvSpPr>
            <p:cNvPr id="59" name="Chevron 58"/>
            <p:cNvSpPr/>
            <p:nvPr/>
          </p:nvSpPr>
          <p:spPr>
            <a:xfrm>
              <a:off x="190735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pic>
        <p:nvPicPr>
          <p:cNvPr id="23" name="Picture 22" descr="Figure 2.2 from OFDM-based Schemes for Next Generation Wireless Systems |  Semantic Scholar"/>
          <p:cNvPicPr/>
          <p:nvPr/>
        </p:nvPicPr>
        <p:blipFill rotWithShape="1">
          <a:blip r:embed="rId2">
            <a:extLst>
              <a:ext uri="{28A0092B-C50C-407E-A947-70E740481C1C}">
                <a14:useLocalDpi xmlns:a14="http://schemas.microsoft.com/office/drawing/2010/main" val="0"/>
              </a:ext>
            </a:extLst>
          </a:blip>
          <a:srcRect b="56527"/>
          <a:stretch/>
        </p:blipFill>
        <p:spPr bwMode="auto">
          <a:xfrm>
            <a:off x="3476963" y="3053906"/>
            <a:ext cx="4243802" cy="1477634"/>
          </a:xfrm>
          <a:prstGeom prst="rect">
            <a:avLst/>
          </a:prstGeom>
          <a:noFill/>
          <a:ln>
            <a:solidFill>
              <a:schemeClr val="tx1"/>
            </a:solidFill>
          </a:ln>
        </p:spPr>
      </p:pic>
      <p:sp>
        <p:nvSpPr>
          <p:cNvPr id="3" name="Rectangle 2"/>
          <p:cNvSpPr/>
          <p:nvPr/>
        </p:nvSpPr>
        <p:spPr>
          <a:xfrm>
            <a:off x="595227" y="4679033"/>
            <a:ext cx="11001544"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Pour éviter que ces signaux ne se chevauchent ou interfèrent les uns avec les autres, une bande de garde est laissée entre chaque bande de fréquence.</a:t>
            </a:r>
          </a:p>
        </p:txBody>
      </p:sp>
      <p:sp>
        <p:nvSpPr>
          <p:cNvPr id="5" name="Rectangle 4"/>
          <p:cNvSpPr/>
          <p:nvPr/>
        </p:nvSpPr>
        <p:spPr>
          <a:xfrm>
            <a:off x="595227" y="5472857"/>
            <a:ext cx="5756055" cy="369332"/>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Cependant  on a une efficacité spectrale relativement faible</a:t>
            </a:r>
          </a:p>
        </p:txBody>
      </p:sp>
      <p:sp>
        <p:nvSpPr>
          <p:cNvPr id="7" name="TextBox 6"/>
          <p:cNvSpPr txBox="1"/>
          <p:nvPr/>
        </p:nvSpPr>
        <p:spPr>
          <a:xfrm>
            <a:off x="3289131" y="6038203"/>
            <a:ext cx="4928884" cy="369332"/>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fr-FR" dirty="0">
                <a:latin typeface="Times New Roman" panose="02020603050405020304" pitchFamily="18" charset="0"/>
                <a:cs typeface="Times New Roman" panose="02020603050405020304" pitchFamily="18" charset="0"/>
              </a:rPr>
              <a:t>Solution </a:t>
            </a:r>
            <a:r>
              <a:rPr lang="fr-FR" dirty="0">
                <a:latin typeface="Times New Roman" panose="02020603050405020304" pitchFamily="18" charset="0"/>
                <a:cs typeface="Times New Roman" panose="02020603050405020304" pitchFamily="18" charset="0"/>
                <a:sym typeface="Wingdings" panose="05000000000000000000" pitchFamily="2" charset="2"/>
              </a:rPr>
              <a:t></a:t>
            </a:r>
            <a:r>
              <a:rPr lang="fr-FR" dirty="0">
                <a:latin typeface="Times New Roman" panose="02020603050405020304" pitchFamily="18" charset="0"/>
                <a:cs typeface="Times New Roman" panose="02020603050405020304" pitchFamily="18" charset="0"/>
              </a:rPr>
              <a:t> Nécessité d’utilisation de la OFDM</a:t>
            </a:r>
          </a:p>
        </p:txBody>
      </p:sp>
      <p:sp>
        <p:nvSpPr>
          <p:cNvPr id="8" name="Rectangle 7"/>
          <p:cNvSpPr/>
          <p:nvPr/>
        </p:nvSpPr>
        <p:spPr>
          <a:xfrm>
            <a:off x="257062" y="2124590"/>
            <a:ext cx="11744438"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Le multiplexage par répartition fréquentielle (FDM) est une technique de communication qui permet de faire passer plusieurs signaux à travers un même canal de transmission en utilisant différentes plages de fréquences.</a:t>
            </a:r>
          </a:p>
        </p:txBody>
      </p:sp>
      <p:sp>
        <p:nvSpPr>
          <p:cNvPr id="9" name="Date Placeholder 8"/>
          <p:cNvSpPr>
            <a:spLocks noGrp="1"/>
          </p:cNvSpPr>
          <p:nvPr>
            <p:ph type="dt" sz="half" idx="10"/>
          </p:nvPr>
        </p:nvSpPr>
        <p:spPr/>
        <p:txBody>
          <a:bodyPr/>
          <a:lstStyle/>
          <a:p>
            <a:fld id="{8011EDDE-7679-41D1-B794-CDA5C3ECE4FF}"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4</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7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Définition</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3" name="Rectangle 2"/>
          <p:cNvSpPr/>
          <p:nvPr/>
        </p:nvSpPr>
        <p:spPr>
          <a:xfrm>
            <a:off x="0" y="2274838"/>
            <a:ext cx="12044516" cy="120032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Le modem OFDM est une technique de modulation de signal qui permet de transmettre de grandes quantités de données numériques sur une bande passante étroite en utilisant plusieurs sous-porteuses orthogonales. </a:t>
            </a:r>
          </a:p>
          <a:p>
            <a:r>
              <a:rPr lang="fr-FR" dirty="0">
                <a:latin typeface="Times New Roman" panose="02020603050405020304" pitchFamily="18" charset="0"/>
                <a:cs typeface="Times New Roman" panose="02020603050405020304" pitchFamily="18" charset="0"/>
              </a:rPr>
              <a:t>   Cela signifie que les sous-porteuses sont configurées de manière à ne pas interférer les unes avec les autres, ce qui réduit considérablement les effets de l'interférence entre les signaux. </a:t>
            </a:r>
          </a:p>
        </p:txBody>
      </p:sp>
      <p:pic>
        <p:nvPicPr>
          <p:cNvPr id="2052" name="Picture 4" descr="2: Spectrum Usage: OFDM vs FDM [21]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732" y="3695754"/>
            <a:ext cx="6306983" cy="273797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4E7C1254-C913-4288-BD76-5E09A4EDEFDC}"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5</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36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Principe d’orthogonalit</a:t>
            </a:r>
            <a:r>
              <a:rPr lang="fr-FR" sz="2800" dirty="0">
                <a:solidFill>
                  <a:srgbClr val="000000"/>
                </a:solidFill>
                <a:latin typeface="Times New Roman" panose="02020603050405020304" pitchFamily="18" charset="0"/>
                <a:cs typeface="Times New Roman" panose="02020603050405020304" pitchFamily="18" charset="0"/>
              </a:rPr>
              <a:t>é</a:t>
            </a:r>
            <a:endParaRPr lang="fr-FR" sz="2800" dirty="0">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2" name="Rectangle 1"/>
          <p:cNvSpPr/>
          <p:nvPr/>
        </p:nvSpPr>
        <p:spPr>
          <a:xfrm>
            <a:off x="-1" y="2097316"/>
            <a:ext cx="12031579" cy="147732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L'orthogonalité est définie comme l'absence de corrélation entre les signaux transmis sur différentes sous-porteuses. Cela signifie que les signaux transmis sur chaque sous-porteuse sont indépendants ,</a:t>
            </a:r>
            <a:r>
              <a:rPr lang="fr-FR" dirty="0">
                <a:solidFill>
                  <a:srgbClr val="000000"/>
                </a:solidFill>
                <a:latin typeface="Times New Roman" panose="02020603050405020304" pitchFamily="18" charset="0"/>
                <a:cs typeface="Times New Roman" panose="02020603050405020304" pitchFamily="18" charset="0"/>
              </a:rPr>
              <a:t>déphasées entre elles de 90°</a:t>
            </a:r>
            <a:r>
              <a:rPr lang="fr-FR" dirty="0">
                <a:latin typeface="Times New Roman" panose="02020603050405020304" pitchFamily="18" charset="0"/>
                <a:cs typeface="Times New Roman" panose="02020603050405020304" pitchFamily="18" charset="0"/>
              </a:rPr>
              <a:t>et ne se chevauchent pas.</a:t>
            </a:r>
          </a:p>
          <a:p>
            <a:r>
              <a:rPr lang="fr-FR" dirty="0">
                <a:latin typeface="Times New Roman" panose="02020603050405020304" pitchFamily="18" charset="0"/>
                <a:cs typeface="Times New Roman" panose="02020603050405020304" pitchFamily="18" charset="0"/>
              </a:rPr>
              <a:t>  L'orthogonalité des signaux est généralement assurée par l'utilisation de la transformation de Fourier inverse discrète (IFFT) pour générer des signaux OFDM à partir des données modulées sur les sous-porteuses.</a:t>
            </a:r>
          </a:p>
        </p:txBody>
      </p:sp>
      <p:pic>
        <p:nvPicPr>
          <p:cNvPr id="3074" name="Picture 2" descr="2: Multi-carriers of OFDM signal [20].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51" y="3582978"/>
            <a:ext cx="3973147" cy="30990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Rectangle 3"/>
              <p:cNvSpPr/>
              <p:nvPr/>
            </p:nvSpPr>
            <p:spPr>
              <a:xfrm>
                <a:off x="4430398" y="4307979"/>
                <a:ext cx="6866688" cy="7212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a:latin typeface="Cambria Math" panose="02040503050406030204" pitchFamily="18" charset="0"/>
                            </a:rPr>
                            <m:t>1</m:t>
                          </m:r>
                        </m:num>
                        <m:den>
                          <m:r>
                            <a:rPr lang="fr-FR" i="1">
                              <a:latin typeface="Cambria Math" panose="02040503050406030204" pitchFamily="18" charset="0"/>
                            </a:rPr>
                            <m:t>𝑇</m:t>
                          </m:r>
                        </m:den>
                      </m:f>
                      <m:nary>
                        <m:naryPr>
                          <m:limLoc m:val="subSup"/>
                          <m:ctrlPr>
                            <a:rPr lang="fr-FR" i="1">
                              <a:latin typeface="Cambria Math" panose="02040503050406030204" pitchFamily="18" charset="0"/>
                            </a:rPr>
                          </m:ctrlPr>
                        </m:naryPr>
                        <m:sub>
                          <m:r>
                            <a:rPr lang="fr-FR" i="0">
                              <a:latin typeface="Cambria Math" panose="02040503050406030204" pitchFamily="18" charset="0"/>
                            </a:rPr>
                            <m:t>0</m:t>
                          </m:r>
                        </m:sub>
                        <m:sup>
                          <m:r>
                            <a:rPr lang="fr-FR" i="1">
                              <a:latin typeface="Cambria Math" panose="02040503050406030204" pitchFamily="18" charset="0"/>
                            </a:rPr>
                            <m:t>𝑇</m:t>
                          </m:r>
                        </m:sup>
                        <m:e>
                          <m:d>
                            <m:dPr>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𝑒</m:t>
                                  </m:r>
                                </m:e>
                                <m:sup>
                                  <m:f>
                                    <m:fPr>
                                      <m:ctrlPr>
                                        <a:rPr lang="fr-FR" i="1">
                                          <a:latin typeface="Cambria Math" panose="02040503050406030204" pitchFamily="18" charset="0"/>
                                        </a:rPr>
                                      </m:ctrlPr>
                                    </m:fPr>
                                    <m:num>
                                      <m:r>
                                        <a:rPr lang="fr-FR" i="1">
                                          <a:latin typeface="Cambria Math" panose="02040503050406030204" pitchFamily="18" charset="0"/>
                                        </a:rPr>
                                        <m:t>𝑖</m:t>
                                      </m:r>
                                      <m:r>
                                        <a:rPr lang="fr-FR" i="0">
                                          <a:latin typeface="Cambria Math" panose="02040503050406030204" pitchFamily="18" charset="0"/>
                                        </a:rPr>
                                        <m:t>2</m:t>
                                      </m:r>
                                      <m:r>
                                        <a:rPr lang="fr-FR" i="1">
                                          <a:latin typeface="Cambria Math" panose="02040503050406030204" pitchFamily="18" charset="0"/>
                                        </a:rPr>
                                        <m:t>𝜋</m:t>
                                      </m:r>
                                      <m:r>
                                        <a:rPr lang="fr-FR" i="1">
                                          <a:latin typeface="Cambria Math" panose="02040503050406030204" pitchFamily="18" charset="0"/>
                                        </a:rPr>
                                        <m:t>𝑘</m:t>
                                      </m:r>
                                      <m:r>
                                        <a:rPr lang="fr-FR" i="0">
                                          <a:latin typeface="Cambria Math" panose="02040503050406030204" pitchFamily="18" charset="0"/>
                                        </a:rPr>
                                        <m:t>1</m:t>
                                      </m:r>
                                      <m:r>
                                        <a:rPr lang="fr-FR" i="1">
                                          <a:latin typeface="Cambria Math" panose="02040503050406030204" pitchFamily="18" charset="0"/>
                                        </a:rPr>
                                        <m:t>𝑡</m:t>
                                      </m:r>
                                    </m:num>
                                    <m:den>
                                      <m:r>
                                        <a:rPr lang="fr-FR" i="1">
                                          <a:latin typeface="Cambria Math" panose="02040503050406030204" pitchFamily="18" charset="0"/>
                                        </a:rPr>
                                        <m:t>𝑇</m:t>
                                      </m:r>
                                    </m:den>
                                  </m:f>
                                </m:sup>
                              </m:sSup>
                            </m:e>
                          </m:d>
                          <m:r>
                            <a:rPr lang="fr-FR" i="0">
                              <a:latin typeface="Cambria Math" panose="02040503050406030204" pitchFamily="18" charset="0"/>
                            </a:rPr>
                            <m:t>∗</m:t>
                          </m:r>
                          <m:d>
                            <m:dPr>
                              <m:ctrlPr>
                                <a:rPr lang="fr-FR" i="1">
                                  <a:latin typeface="Cambria Math" panose="02040503050406030204" pitchFamily="18" charset="0"/>
                                </a:rPr>
                              </m:ctrlPr>
                            </m:dPr>
                            <m:e>
                              <m:sSup>
                                <m:sSupPr>
                                  <m:ctrlPr>
                                    <a:rPr lang="fr-FR" i="1">
                                      <a:latin typeface="Cambria Math" panose="02040503050406030204" pitchFamily="18" charset="0"/>
                                    </a:rPr>
                                  </m:ctrlPr>
                                </m:sSupPr>
                                <m:e>
                                  <m:r>
                                    <a:rPr lang="fr-FR" i="1">
                                      <a:latin typeface="Cambria Math" panose="02040503050406030204" pitchFamily="18" charset="0"/>
                                    </a:rPr>
                                    <m:t>𝑒</m:t>
                                  </m:r>
                                </m:e>
                                <m:sup>
                                  <m:f>
                                    <m:fPr>
                                      <m:ctrlPr>
                                        <a:rPr lang="fr-FR" i="1">
                                          <a:latin typeface="Cambria Math" panose="02040503050406030204" pitchFamily="18" charset="0"/>
                                        </a:rPr>
                                      </m:ctrlPr>
                                    </m:fPr>
                                    <m:num>
                                      <m:r>
                                        <a:rPr lang="fr-FR" i="1">
                                          <a:latin typeface="Cambria Math" panose="02040503050406030204" pitchFamily="18" charset="0"/>
                                        </a:rPr>
                                        <m:t>𝑖</m:t>
                                      </m:r>
                                      <m:r>
                                        <a:rPr lang="fr-FR" i="0">
                                          <a:latin typeface="Cambria Math" panose="02040503050406030204" pitchFamily="18" charset="0"/>
                                        </a:rPr>
                                        <m:t>2</m:t>
                                      </m:r>
                                      <m:r>
                                        <a:rPr lang="fr-FR" i="1">
                                          <a:latin typeface="Cambria Math" panose="02040503050406030204" pitchFamily="18" charset="0"/>
                                        </a:rPr>
                                        <m:t>𝜋</m:t>
                                      </m:r>
                                      <m:r>
                                        <a:rPr lang="fr-FR" i="1">
                                          <a:latin typeface="Cambria Math" panose="02040503050406030204" pitchFamily="18" charset="0"/>
                                        </a:rPr>
                                        <m:t>𝑘</m:t>
                                      </m:r>
                                      <m:r>
                                        <a:rPr lang="fr-FR" i="0">
                                          <a:latin typeface="Cambria Math" panose="02040503050406030204" pitchFamily="18" charset="0"/>
                                        </a:rPr>
                                        <m:t>2</m:t>
                                      </m:r>
                                      <m:r>
                                        <a:rPr lang="fr-FR" i="1">
                                          <a:latin typeface="Cambria Math" panose="02040503050406030204" pitchFamily="18" charset="0"/>
                                        </a:rPr>
                                        <m:t>𝑡</m:t>
                                      </m:r>
                                    </m:num>
                                    <m:den>
                                      <m:r>
                                        <a:rPr lang="fr-FR" i="1">
                                          <a:latin typeface="Cambria Math" panose="02040503050406030204" pitchFamily="18" charset="0"/>
                                        </a:rPr>
                                        <m:t>𝑇</m:t>
                                      </m:r>
                                    </m:den>
                                  </m:f>
                                </m:sup>
                              </m:sSup>
                            </m:e>
                          </m:d>
                          <m:r>
                            <a:rPr lang="fr-FR" i="1">
                              <a:latin typeface="Cambria Math" panose="02040503050406030204" pitchFamily="18" charset="0"/>
                            </a:rPr>
                            <m:t>𝑑𝑡</m:t>
                          </m:r>
                          <m:r>
                            <a:rPr lang="fr-FR" i="0">
                              <a:latin typeface="Cambria Math" panose="02040503050406030204" pitchFamily="18" charset="0"/>
                            </a:rPr>
                            <m:t>= </m:t>
                          </m:r>
                          <m:f>
                            <m:fPr>
                              <m:ctrlPr>
                                <a:rPr lang="fr-FR" i="1">
                                  <a:latin typeface="Cambria Math" panose="02040503050406030204" pitchFamily="18" charset="0"/>
                                </a:rPr>
                              </m:ctrlPr>
                            </m:fPr>
                            <m:num>
                              <m:r>
                                <a:rPr lang="fr-FR" i="0">
                                  <a:latin typeface="Cambria Math" panose="02040503050406030204" pitchFamily="18" charset="0"/>
                                </a:rPr>
                                <m:t>1</m:t>
                              </m:r>
                            </m:num>
                            <m:den>
                              <m:r>
                                <a:rPr lang="fr-FR" i="1">
                                  <a:latin typeface="Cambria Math" panose="02040503050406030204" pitchFamily="18" charset="0"/>
                                </a:rPr>
                                <m:t>𝑇</m:t>
                              </m:r>
                            </m:den>
                          </m:f>
                          <m:nary>
                            <m:naryPr>
                              <m:limLoc m:val="subSup"/>
                              <m:ctrlPr>
                                <a:rPr lang="fr-FR" i="1">
                                  <a:latin typeface="Cambria Math" panose="02040503050406030204" pitchFamily="18" charset="0"/>
                                </a:rPr>
                              </m:ctrlPr>
                            </m:naryPr>
                            <m:sub>
                              <m:r>
                                <a:rPr lang="fr-FR" i="0">
                                  <a:latin typeface="Cambria Math" panose="02040503050406030204" pitchFamily="18" charset="0"/>
                                </a:rPr>
                                <m:t>0</m:t>
                              </m:r>
                            </m:sub>
                            <m:sup>
                              <m:r>
                                <a:rPr lang="fr-FR" i="1">
                                  <a:latin typeface="Cambria Math" panose="02040503050406030204" pitchFamily="18" charset="0"/>
                                </a:rPr>
                                <m:t>𝑇</m:t>
                              </m:r>
                            </m:sup>
                            <m:e>
                              <m:sSup>
                                <m:sSupPr>
                                  <m:ctrlPr>
                                    <a:rPr lang="fr-FR" i="1">
                                      <a:latin typeface="Cambria Math" panose="02040503050406030204" pitchFamily="18" charset="0"/>
                                    </a:rPr>
                                  </m:ctrlPr>
                                </m:sSupPr>
                                <m:e>
                                  <m:r>
                                    <a:rPr lang="fr-FR" i="1">
                                      <a:latin typeface="Cambria Math" panose="02040503050406030204" pitchFamily="18" charset="0"/>
                                    </a:rPr>
                                    <m:t>𝑒</m:t>
                                  </m:r>
                                </m:e>
                                <m:sup>
                                  <m:r>
                                    <a:rPr lang="fr-FR" i="1">
                                      <a:latin typeface="Cambria Math" panose="02040503050406030204" pitchFamily="18" charset="0"/>
                                    </a:rPr>
                                    <m:t>𝑖</m:t>
                                  </m:r>
                                  <m:r>
                                    <a:rPr lang="fr-FR" i="0">
                                      <a:latin typeface="Cambria Math" panose="02040503050406030204" pitchFamily="18" charset="0"/>
                                    </a:rPr>
                                    <m:t>2</m:t>
                                  </m:r>
                                  <m:r>
                                    <a:rPr lang="fr-FR" i="1">
                                      <a:latin typeface="Cambria Math" panose="02040503050406030204" pitchFamily="18" charset="0"/>
                                    </a:rPr>
                                    <m:t>𝜋</m:t>
                                  </m:r>
                                  <m:d>
                                    <m:dPr>
                                      <m:ctrlPr>
                                        <a:rPr lang="fr-FR" i="1">
                                          <a:latin typeface="Cambria Math" panose="02040503050406030204" pitchFamily="18" charset="0"/>
                                        </a:rPr>
                                      </m:ctrlPr>
                                    </m:dPr>
                                    <m:e>
                                      <m:r>
                                        <a:rPr lang="fr-FR" i="1">
                                          <a:latin typeface="Cambria Math" panose="02040503050406030204" pitchFamily="18" charset="0"/>
                                        </a:rPr>
                                        <m:t>𝑘</m:t>
                                      </m:r>
                                      <m:r>
                                        <a:rPr lang="fr-FR" i="0">
                                          <a:latin typeface="Cambria Math" panose="02040503050406030204" pitchFamily="18" charset="0"/>
                                        </a:rPr>
                                        <m:t>2−</m:t>
                                      </m:r>
                                      <m:r>
                                        <a:rPr lang="fr-FR" i="1">
                                          <a:latin typeface="Cambria Math" panose="02040503050406030204" pitchFamily="18" charset="0"/>
                                        </a:rPr>
                                        <m:t>𝑘</m:t>
                                      </m:r>
                                      <m:r>
                                        <a:rPr lang="fr-FR" i="0">
                                          <a:latin typeface="Cambria Math" panose="02040503050406030204" pitchFamily="18" charset="0"/>
                                        </a:rPr>
                                        <m:t>1</m:t>
                                      </m:r>
                                    </m:e>
                                  </m:d>
                                  <m:f>
                                    <m:fPr>
                                      <m:type m:val="lin"/>
                                      <m:ctrlPr>
                                        <a:rPr lang="fr-FR" i="1">
                                          <a:latin typeface="Cambria Math" panose="02040503050406030204" pitchFamily="18" charset="0"/>
                                        </a:rPr>
                                      </m:ctrlPr>
                                    </m:fPr>
                                    <m:num>
                                      <m:r>
                                        <a:rPr lang="fr-FR" i="1">
                                          <a:latin typeface="Cambria Math" panose="02040503050406030204" pitchFamily="18" charset="0"/>
                                        </a:rPr>
                                        <m:t>𝑡</m:t>
                                      </m:r>
                                    </m:num>
                                    <m:den>
                                      <m:r>
                                        <a:rPr lang="fr-FR" i="1">
                                          <a:latin typeface="Cambria Math" panose="02040503050406030204" pitchFamily="18" charset="0"/>
                                        </a:rPr>
                                        <m:t>𝑇</m:t>
                                      </m:r>
                                    </m:den>
                                  </m:f>
                                </m:sup>
                              </m:sSup>
                              <m:r>
                                <a:rPr lang="fr-FR" i="1">
                                  <a:latin typeface="Cambria Math" panose="02040503050406030204" pitchFamily="18" charset="0"/>
                                </a:rPr>
                                <m:t>𝑑𝑡</m:t>
                              </m:r>
                              <m:r>
                                <a:rPr lang="fr-FR" i="0">
                                  <a:latin typeface="Cambria Math" panose="02040503050406030204" pitchFamily="18" charset="0"/>
                                </a:rPr>
                                <m:t>=</m:t>
                              </m:r>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&amp;1, </m:t>
                                      </m:r>
                                      <m:r>
                                        <a:rPr lang="fr-FR" i="1">
                                          <a:latin typeface="Cambria Math" panose="02040503050406030204" pitchFamily="18" charset="0"/>
                                        </a:rPr>
                                        <m:t>𝑘</m:t>
                                      </m:r>
                                      <m:r>
                                        <a:rPr lang="fr-FR" i="0">
                                          <a:latin typeface="Cambria Math" panose="02040503050406030204" pitchFamily="18" charset="0"/>
                                        </a:rPr>
                                        <m:t>1=</m:t>
                                      </m:r>
                                      <m:r>
                                        <a:rPr lang="fr-FR" i="1">
                                          <a:latin typeface="Cambria Math" panose="02040503050406030204" pitchFamily="18" charset="0"/>
                                        </a:rPr>
                                        <m:t>𝑘</m:t>
                                      </m:r>
                                      <m:r>
                                        <a:rPr lang="fr-FR" i="0">
                                          <a:latin typeface="Cambria Math" panose="02040503050406030204" pitchFamily="18" charset="0"/>
                                        </a:rPr>
                                        <m:t>2</m:t>
                                      </m:r>
                                    </m:e>
                                    <m:e>
                                      <m:r>
                                        <a:rPr lang="fr-FR" i="0">
                                          <a:latin typeface="Cambria Math" panose="02040503050406030204" pitchFamily="18" charset="0"/>
                                        </a:rPr>
                                        <m:t>&amp;0, </m:t>
                                      </m:r>
                                      <m:r>
                                        <a:rPr lang="fr-FR" i="1">
                                          <a:latin typeface="Cambria Math" panose="02040503050406030204" pitchFamily="18" charset="0"/>
                                        </a:rPr>
                                        <m:t>𝑘</m:t>
                                      </m:r>
                                      <m:r>
                                        <a:rPr lang="fr-FR" i="0">
                                          <a:latin typeface="Cambria Math" panose="02040503050406030204" pitchFamily="18" charset="0"/>
                                        </a:rPr>
                                        <m:t>1≠</m:t>
                                      </m:r>
                                      <m:r>
                                        <a:rPr lang="fr-FR" i="1">
                                          <a:latin typeface="Cambria Math" panose="02040503050406030204" pitchFamily="18" charset="0"/>
                                        </a:rPr>
                                        <m:t>𝑘</m:t>
                                      </m:r>
                                      <m:r>
                                        <a:rPr lang="fr-FR" i="0">
                                          <a:latin typeface="Cambria Math" panose="02040503050406030204" pitchFamily="18" charset="0"/>
                                        </a:rPr>
                                        <m:t>2</m:t>
                                      </m:r>
                                    </m:e>
                                  </m:eqArr>
                                </m:e>
                              </m:d>
                            </m:e>
                          </m:nary>
                        </m:e>
                      </m:nary>
                    </m:oMath>
                  </m:oMathPara>
                </a14:m>
                <a:endParaRPr lang="fr-FR"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4430398" y="4307979"/>
                <a:ext cx="6866688" cy="721223"/>
              </a:xfrm>
              <a:prstGeom prst="rect">
                <a:avLst/>
              </a:prstGeom>
              <a:blipFill>
                <a:blip r:embed="rId3"/>
                <a:stretch>
                  <a:fillRect/>
                </a:stretch>
              </a:blipFill>
            </p:spPr>
            <p:txBody>
              <a:bodyPr/>
              <a:lstStyle/>
              <a:p>
                <a:r>
                  <a:rPr lang="fr-FR">
                    <a:noFill/>
                  </a:rPr>
                  <a:t> </a:t>
                </a:r>
              </a:p>
            </p:txBody>
          </p:sp>
        </mc:Fallback>
      </mc:AlternateContent>
      <p:sp>
        <p:nvSpPr>
          <p:cNvPr id="5" name="Date Placeholder 4"/>
          <p:cNvSpPr>
            <a:spLocks noGrp="1"/>
          </p:cNvSpPr>
          <p:nvPr>
            <p:ph type="dt" sz="half" idx="10"/>
          </p:nvPr>
        </p:nvSpPr>
        <p:spPr/>
        <p:txBody>
          <a:bodyPr/>
          <a:lstStyle/>
          <a:p>
            <a:fld id="{0DB6950C-BD2E-49D7-BB63-E9DF85573547}"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6</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48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Schéma bloc du OFDM</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pic>
        <p:nvPicPr>
          <p:cNvPr id="2" name="Picture 1"/>
          <p:cNvPicPr>
            <a:picLocks noChangeAspect="1"/>
          </p:cNvPicPr>
          <p:nvPr/>
        </p:nvPicPr>
        <p:blipFill>
          <a:blip r:embed="rId2"/>
          <a:stretch>
            <a:fillRect/>
          </a:stretch>
        </p:blipFill>
        <p:spPr>
          <a:xfrm>
            <a:off x="238692" y="2289552"/>
            <a:ext cx="5512083" cy="3587934"/>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5885020" y="2289552"/>
            <a:ext cx="6223098" cy="1513319"/>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5885020" y="4508727"/>
            <a:ext cx="6147411" cy="1368759"/>
          </a:xfrm>
          <a:prstGeom prst="rect">
            <a:avLst/>
          </a:prstGeom>
          <a:ln>
            <a:solidFill>
              <a:schemeClr val="tx1"/>
            </a:solidFill>
          </a:ln>
        </p:spPr>
      </p:pic>
      <p:sp>
        <p:nvSpPr>
          <p:cNvPr id="5" name="Date Placeholder 4"/>
          <p:cNvSpPr>
            <a:spLocks noGrp="1"/>
          </p:cNvSpPr>
          <p:nvPr>
            <p:ph type="dt" sz="half" idx="10"/>
          </p:nvPr>
        </p:nvSpPr>
        <p:spPr/>
        <p:txBody>
          <a:bodyPr/>
          <a:lstStyle/>
          <a:p>
            <a:fld id="{FADB2CF4-146C-4CC7-B73F-FE5A600264C3}"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7</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06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Problème du multi-trajet (multipath-effect) </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pic>
        <p:nvPicPr>
          <p:cNvPr id="4098" name="Picture 2" descr="ScienceWithGray — Television Multipath Effects, The Reasons For Distortions  During TV Display | Boom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080" y="3160985"/>
            <a:ext cx="4702576" cy="34758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420303" y="2090078"/>
            <a:ext cx="11293642" cy="936154"/>
          </a:xfrm>
          <a:prstGeom prst="rect">
            <a:avLst/>
          </a:prstGeom>
        </p:spPr>
        <p:txBody>
          <a:bodyPr wrap="square">
            <a:spAutoFit/>
          </a:bodyPr>
          <a:lstStyle/>
          <a:p>
            <a:pPr marL="12700" marR="45720">
              <a:lnSpc>
                <a:spcPct val="100000"/>
              </a:lnSpc>
              <a:spcBef>
                <a:spcPts val="95"/>
              </a:spcBef>
            </a:pPr>
            <a:r>
              <a:rPr lang="fr-FR" dirty="0">
                <a:latin typeface="Times New Roman" panose="02020603050405020304" pitchFamily="18" charset="0"/>
                <a:cs typeface="Times New Roman" panose="02020603050405020304" pitchFamily="18" charset="0"/>
              </a:rPr>
              <a:t>   Le problème du multi-trajet est un phénomène de propagation d'ondes électromagnétiques dans lequel un signal se divise en plusieurs trajets différents, qui atteignent le récepteur à des moments différents. </a:t>
            </a:r>
          </a:p>
          <a:p>
            <a:pPr marL="12700" marR="45720">
              <a:lnSpc>
                <a:spcPct val="100000"/>
              </a:lnSpc>
              <a:spcBef>
                <a:spcPts val="95"/>
              </a:spcBef>
            </a:pPr>
            <a:r>
              <a:rPr lang="fr-FR" dirty="0">
                <a:latin typeface="Times New Roman" panose="02020603050405020304" pitchFamily="18" charset="0"/>
                <a:cs typeface="Times New Roman" panose="02020603050405020304" pitchFamily="18" charset="0"/>
              </a:rPr>
              <a:t>   Ce phénomène peut causer des interférences inter-symboles (ISI) qui perturbent la transmission de données.</a:t>
            </a:r>
          </a:p>
        </p:txBody>
      </p:sp>
      <p:sp>
        <p:nvSpPr>
          <p:cNvPr id="3" name="Date Placeholder 2"/>
          <p:cNvSpPr>
            <a:spLocks noGrp="1"/>
          </p:cNvSpPr>
          <p:nvPr>
            <p:ph type="dt" sz="half" idx="10"/>
          </p:nvPr>
        </p:nvSpPr>
        <p:spPr/>
        <p:txBody>
          <a:bodyPr/>
          <a:lstStyle/>
          <a:p>
            <a:fld id="{CEE43DB5-E077-41B3-A5D2-F8C5B806B518}"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8</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85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32105"/>
            <a:ext cx="12191999" cy="523220"/>
          </a:xfrm>
          <a:prstGeom prst="rect">
            <a:avLst/>
          </a:prstGeom>
          <a:solidFill>
            <a:schemeClr val="accent1">
              <a:lumMod val="20000"/>
              <a:lumOff val="80000"/>
            </a:schemeClr>
          </a:solidFill>
        </p:spPr>
        <p:txBody>
          <a:bodyPr wrap="square">
            <a:spAutoFit/>
          </a:bodyPr>
          <a:lstStyle/>
          <a:p>
            <a:pPr algn="ctr"/>
            <a:r>
              <a:rPr lang="fr-FR" sz="2800" dirty="0">
                <a:latin typeface="Times New Roman" panose="02020603050405020304" pitchFamily="18" charset="0"/>
                <a:cs typeface="Times New Roman" panose="02020603050405020304" pitchFamily="18" charset="0"/>
              </a:rPr>
              <a:t>Préfixe cyclique</a:t>
            </a:r>
          </a:p>
        </p:txBody>
      </p:sp>
      <p:grpSp>
        <p:nvGrpSpPr>
          <p:cNvPr id="45" name="Group 44"/>
          <p:cNvGrpSpPr/>
          <p:nvPr/>
        </p:nvGrpSpPr>
        <p:grpSpPr>
          <a:xfrm>
            <a:off x="257062" y="338622"/>
            <a:ext cx="2112966" cy="845186"/>
            <a:chOff x="5680" y="499618"/>
            <a:chExt cx="2112966" cy="845186"/>
          </a:xfrm>
          <a:noFill/>
        </p:grpSpPr>
        <p:sp>
          <p:nvSpPr>
            <p:cNvPr id="61" name="Chevron 60"/>
            <p:cNvSpPr/>
            <p:nvPr/>
          </p:nvSpPr>
          <p:spPr>
            <a:xfrm>
              <a:off x="568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2" name="Chevron 4"/>
            <p:cNvSpPr txBox="1"/>
            <p:nvPr/>
          </p:nvSpPr>
          <p:spPr>
            <a:xfrm>
              <a:off x="428273" y="499618"/>
              <a:ext cx="1267780" cy="8451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Introduction</a:t>
              </a:r>
            </a:p>
          </p:txBody>
        </p:sp>
      </p:grpSp>
      <p:grpSp>
        <p:nvGrpSpPr>
          <p:cNvPr id="46" name="Group 45"/>
          <p:cNvGrpSpPr/>
          <p:nvPr/>
        </p:nvGrpSpPr>
        <p:grpSpPr>
          <a:xfrm>
            <a:off x="2158732" y="338622"/>
            <a:ext cx="2112966" cy="845186"/>
            <a:chOff x="1907350" y="499618"/>
            <a:chExt cx="2112966" cy="845186"/>
          </a:xfrm>
          <a:solidFill>
            <a:schemeClr val="accent1">
              <a:lumMod val="40000"/>
              <a:lumOff val="60000"/>
            </a:schemeClr>
          </a:solidFill>
        </p:grpSpPr>
        <p:sp>
          <p:nvSpPr>
            <p:cNvPr id="59" name="Chevron 58"/>
            <p:cNvSpPr/>
            <p:nvPr/>
          </p:nvSpPr>
          <p:spPr>
            <a:xfrm>
              <a:off x="1907350" y="499618"/>
              <a:ext cx="2112966" cy="845186"/>
            </a:xfrm>
            <a:prstGeom prst="chevron">
              <a:avLst/>
            </a:prstGeom>
            <a:gr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0" name="Chevron 6"/>
            <p:cNvSpPr txBox="1"/>
            <p:nvPr/>
          </p:nvSpPr>
          <p:spPr>
            <a:xfrm>
              <a:off x="2329943" y="538068"/>
              <a:ext cx="1267780" cy="80673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Etude théorique</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7" name="Group 46"/>
          <p:cNvGrpSpPr/>
          <p:nvPr/>
        </p:nvGrpSpPr>
        <p:grpSpPr>
          <a:xfrm>
            <a:off x="4060402" y="338622"/>
            <a:ext cx="2112966" cy="845186"/>
            <a:chOff x="3809020" y="499618"/>
            <a:chExt cx="2112966" cy="845186"/>
          </a:xfrm>
        </p:grpSpPr>
        <p:sp>
          <p:nvSpPr>
            <p:cNvPr id="57" name="Chevron 56"/>
            <p:cNvSpPr/>
            <p:nvPr/>
          </p:nvSpPr>
          <p:spPr>
            <a:xfrm>
              <a:off x="380902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8" name="Chevron 8"/>
            <p:cNvSpPr txBox="1"/>
            <p:nvPr/>
          </p:nvSpPr>
          <p:spPr>
            <a:xfrm>
              <a:off x="4231613" y="538068"/>
              <a:ext cx="1267780" cy="806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M</a:t>
              </a:r>
              <a:r>
                <a:rPr lang="fr-FR" sz="1700" kern="1200" dirty="0">
                  <a:solidFill>
                    <a:schemeClr val="tx1"/>
                  </a:solidFill>
                  <a:latin typeface="Times New Roman" panose="02020603050405020304" pitchFamily="18" charset="0"/>
                  <a:cs typeface="Times New Roman" panose="02020603050405020304" pitchFamily="18" charset="0"/>
                </a:rPr>
                <a:t>odulateur OFDM</a:t>
              </a:r>
              <a:endParaRPr lang="fr-FR" sz="1700" kern="1200" noProof="0" dirty="0">
                <a:solidFill>
                  <a:schemeClr val="tx1"/>
                </a:solidFill>
                <a:latin typeface="Times New Roman" panose="02020603050405020304" pitchFamily="18" charset="0"/>
                <a:cs typeface="Times New Roman" panose="02020603050405020304" pitchFamily="18" charset="0"/>
              </a:endParaRPr>
            </a:p>
          </p:txBody>
        </p:sp>
      </p:grpSp>
      <p:grpSp>
        <p:nvGrpSpPr>
          <p:cNvPr id="48" name="Group 47"/>
          <p:cNvGrpSpPr/>
          <p:nvPr/>
        </p:nvGrpSpPr>
        <p:grpSpPr>
          <a:xfrm>
            <a:off x="5962072" y="338622"/>
            <a:ext cx="2112966" cy="845186"/>
            <a:chOff x="5710690" y="499618"/>
            <a:chExt cx="2112966" cy="845186"/>
          </a:xfrm>
        </p:grpSpPr>
        <p:sp>
          <p:nvSpPr>
            <p:cNvPr id="55" name="Chevron 54"/>
            <p:cNvSpPr/>
            <p:nvPr/>
          </p:nvSpPr>
          <p:spPr>
            <a:xfrm>
              <a:off x="571069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6" name="Chevron 10"/>
            <p:cNvSpPr txBox="1"/>
            <p:nvPr/>
          </p:nvSpPr>
          <p:spPr>
            <a:xfrm>
              <a:off x="6064963" y="499618"/>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Démodulateur</a:t>
              </a:r>
            </a:p>
            <a:p>
              <a:pPr lvl="0" algn="ctr" defTabSz="755650">
                <a:lnSpc>
                  <a:spcPct val="90000"/>
                </a:lnSpc>
                <a:spcBef>
                  <a:spcPct val="0"/>
                </a:spcBef>
                <a:spcAft>
                  <a:spcPct val="35000"/>
                </a:spcAft>
              </a:pPr>
              <a:r>
                <a:rPr lang="fr-FR" sz="1700" dirty="0">
                  <a:solidFill>
                    <a:schemeClr val="tx1"/>
                  </a:solidFill>
                  <a:latin typeface="Times New Roman" panose="02020603050405020304" pitchFamily="18" charset="0"/>
                  <a:cs typeface="Times New Roman" panose="02020603050405020304" pitchFamily="18" charset="0"/>
                </a:rPr>
                <a:t>OFDM</a:t>
              </a:r>
            </a:p>
          </p:txBody>
        </p:sp>
      </p:grpSp>
      <p:grpSp>
        <p:nvGrpSpPr>
          <p:cNvPr id="49" name="Group 48"/>
          <p:cNvGrpSpPr/>
          <p:nvPr/>
        </p:nvGrpSpPr>
        <p:grpSpPr>
          <a:xfrm>
            <a:off x="7863742" y="338622"/>
            <a:ext cx="2112966" cy="850643"/>
            <a:chOff x="7612360" y="499618"/>
            <a:chExt cx="2112966" cy="850643"/>
          </a:xfrm>
        </p:grpSpPr>
        <p:sp>
          <p:nvSpPr>
            <p:cNvPr id="53" name="Chevron 52"/>
            <p:cNvSpPr/>
            <p:nvPr/>
          </p:nvSpPr>
          <p:spPr>
            <a:xfrm>
              <a:off x="761236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4" name="Chevron 12"/>
            <p:cNvSpPr txBox="1"/>
            <p:nvPr/>
          </p:nvSpPr>
          <p:spPr>
            <a:xfrm>
              <a:off x="7966633" y="505075"/>
              <a:ext cx="140442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noProof="1">
                  <a:solidFill>
                    <a:schemeClr val="tx1"/>
                  </a:solidFill>
                  <a:latin typeface="Times New Roman" panose="02020603050405020304" pitchFamily="18" charset="0"/>
                  <a:cs typeface="Times New Roman" panose="02020603050405020304" pitchFamily="18" charset="0"/>
                </a:rPr>
                <a:t>Etude de performance du modem</a:t>
              </a:r>
              <a:endParaRPr lang="fr-FR" sz="17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0" name="Group 49"/>
          <p:cNvGrpSpPr/>
          <p:nvPr/>
        </p:nvGrpSpPr>
        <p:grpSpPr>
          <a:xfrm>
            <a:off x="9765412" y="338622"/>
            <a:ext cx="2112966" cy="845186"/>
            <a:chOff x="9514030" y="499618"/>
            <a:chExt cx="2112966" cy="845186"/>
          </a:xfrm>
        </p:grpSpPr>
        <p:sp>
          <p:nvSpPr>
            <p:cNvPr id="51" name="Chevron 50"/>
            <p:cNvSpPr/>
            <p:nvPr/>
          </p:nvSpPr>
          <p:spPr>
            <a:xfrm>
              <a:off x="9514030" y="499618"/>
              <a:ext cx="2112966" cy="845186"/>
            </a:xfrm>
            <a:prstGeom prst="chevron">
              <a:avLst/>
            </a:pr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2" name="Chevron 14"/>
            <p:cNvSpPr txBox="1"/>
            <p:nvPr/>
          </p:nvSpPr>
          <p:spPr>
            <a:xfrm>
              <a:off x="9936623" y="499618"/>
              <a:ext cx="1267780" cy="8451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a:solidFill>
                    <a:schemeClr val="tx1"/>
                  </a:solidFill>
                  <a:latin typeface="Times New Roman" panose="02020603050405020304" pitchFamily="18" charset="0"/>
                  <a:cs typeface="Times New Roman" panose="02020603050405020304" pitchFamily="18" charset="0"/>
                </a:rPr>
                <a:t>Conclusion</a:t>
              </a:r>
            </a:p>
          </p:txBody>
        </p:sp>
      </p:grpSp>
      <p:sp>
        <p:nvSpPr>
          <p:cNvPr id="3" name="Rectangle 2"/>
          <p:cNvSpPr/>
          <p:nvPr/>
        </p:nvSpPr>
        <p:spPr>
          <a:xfrm>
            <a:off x="0" y="1955325"/>
            <a:ext cx="12018053" cy="1754326"/>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Il s’agit d’une copie de la fin du symbole OFDM, qui est insérée au début de ce même symbole. </a:t>
            </a:r>
          </a:p>
          <a:p>
            <a:r>
              <a:rPr lang="fr-FR" dirty="0">
                <a:latin typeface="Times New Roman" panose="02020603050405020304" pitchFamily="18" charset="0"/>
                <a:cs typeface="Times New Roman" panose="02020603050405020304" pitchFamily="18" charset="0"/>
              </a:rPr>
              <a:t>   Cette copie est obtenue en prenant les derniers échantillons du symbole OFDM et en les plaçant au début du symbole OFDM </a:t>
            </a:r>
          </a:p>
          <a:p>
            <a:r>
              <a:rPr lang="fr-FR" dirty="0">
                <a:latin typeface="Times New Roman" panose="02020603050405020304" pitchFamily="18" charset="0"/>
                <a:cs typeface="Times New Roman" panose="02020603050405020304" pitchFamily="18" charset="0"/>
              </a:rPr>
              <a:t>  L'objectif du préfixe cyclique est de "lisser" le signal en supprimant les variations rapides et en créant une transition en douceur entre les symboles OFDM. </a:t>
            </a:r>
          </a:p>
          <a:p>
            <a:r>
              <a:rPr lang="fr-FR" dirty="0">
                <a:latin typeface="Times New Roman" panose="02020603050405020304" pitchFamily="18" charset="0"/>
                <a:cs typeface="Times New Roman" panose="02020603050405020304" pitchFamily="18" charset="0"/>
              </a:rPr>
              <a:t>Le préfixe cyclique est une technique de traitement du signal largement utilisée dans les modems OFDM pour réduire les effets du multi-trajet et améliorer la qualité de la transmission des données.</a:t>
            </a:r>
          </a:p>
        </p:txBody>
      </p:sp>
      <p:pic>
        <p:nvPicPr>
          <p:cNvPr id="5122" name="Picture 2" descr="Cyclic Prefix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211" y="3863654"/>
            <a:ext cx="4868268" cy="219009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40CA70AD-6DAF-4044-A809-57953DB88DE1}" type="datetime1">
              <a:rPr lang="fr-FR" smtClean="0">
                <a:latin typeface="Times New Roman" panose="02020603050405020304" pitchFamily="18" charset="0"/>
                <a:cs typeface="Times New Roman" panose="02020603050405020304" pitchFamily="18" charset="0"/>
              </a:rPr>
              <a:t>30/03/2023</a:t>
            </a:fld>
            <a:endParaRPr lang="fr-FR">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02EE66F4-5842-4609-842D-4E2D65D44F9F}" type="slidenum">
              <a:rPr lang="fr-FR" smtClean="0">
                <a:latin typeface="Times New Roman" panose="02020603050405020304" pitchFamily="18" charset="0"/>
                <a:cs typeface="Times New Roman" panose="02020603050405020304" pitchFamily="18" charset="0"/>
              </a:rPr>
              <a:t>9</a:t>
            </a:fld>
            <a:endParaRPr lang="fr-F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464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2143</TotalTime>
  <Words>1149</Words>
  <Application>Microsoft Office PowerPoint</Application>
  <PresentationFormat>Widescreen</PresentationFormat>
  <Paragraphs>272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Times New Roman</vt:lpstr>
      <vt:lpstr>Wingdings</vt:lpstr>
      <vt:lpstr>Office Theme</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ABDELLAH BOUDRAI</dc:creator>
  <cp:lastModifiedBy>ZAKARIA GUERROUCHI</cp:lastModifiedBy>
  <cp:revision>57</cp:revision>
  <dcterms:created xsi:type="dcterms:W3CDTF">2022-12-20T11:09:59Z</dcterms:created>
  <dcterms:modified xsi:type="dcterms:W3CDTF">2023-03-30T06:03:17Z</dcterms:modified>
</cp:coreProperties>
</file>