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0" d="100"/>
          <a:sy n="120" d="100"/>
        </p:scale>
        <p:origin x="37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13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4" name="Text 1"/>
          <p:cNvSpPr/>
          <p:nvPr/>
        </p:nvSpPr>
        <p:spPr>
          <a:xfrm>
            <a:off x="476567" y="1630030"/>
            <a:ext cx="4912816" cy="1885950"/>
          </a:xfrm>
          <a:prstGeom prst="rect">
            <a:avLst/>
          </a:prstGeom>
          <a:noFill/>
          <a:ln/>
        </p:spPr>
        <p:txBody>
          <a:bodyPr wrap="square" lIns="0" tIns="0" rIns="0" bIns="0" rtlCol="0" anchor="ctr"/>
          <a:lstStyle/>
          <a:p>
            <a:pPr algn="l">
              <a:lnSpc>
                <a:spcPts val="7425"/>
              </a:lnSpc>
            </a:pPr>
            <a:r>
              <a:rPr lang="en-US" sz="4500" b="0" kern="0" spc="-24" dirty="0">
                <a:solidFill>
                  <a:srgbClr val="223366"/>
                </a:solidFill>
                <a:latin typeface="Young Serif" pitchFamily="34" charset="0"/>
                <a:ea typeface="Young Serif" pitchFamily="34" charset="-122"/>
                <a:cs typeface="Young Serif" pitchFamily="34" charset="-120"/>
              </a:rPr>
              <a:t>IBM Data Science</a:t>
            </a:r>
            <a:endParaRPr lang="en-US" sz="6750" dirty="0"/>
          </a:p>
          <a:p>
            <a:pPr algn="l">
              <a:lnSpc>
                <a:spcPts val="7425"/>
              </a:lnSpc>
            </a:pPr>
            <a:r>
              <a:rPr lang="en-US" sz="4500" b="0" kern="0" spc="-24" dirty="0">
                <a:solidFill>
                  <a:srgbClr val="223366"/>
                </a:solidFill>
                <a:latin typeface="Young Serif" pitchFamily="34" charset="0"/>
                <a:ea typeface="Young Serif" pitchFamily="34" charset="-122"/>
                <a:cs typeface="Young Serif" pitchFamily="34" charset="-120"/>
              </a:rPr>
              <a:t>Final Project</a:t>
            </a:r>
            <a:endParaRPr lang="en-US" sz="6750" dirty="0"/>
          </a:p>
        </p:txBody>
      </p:sp>
      <p:pic>
        <p:nvPicPr>
          <p:cNvPr id="5" name="Image 0" descr="https://pitch-assets-ccb95893-de3f-4266-973c-20049231b248.s3.eu-west-1.amazonaws.com/5625cc3e-b925-4145-9486-f742fce200c1?pitch-bytes=88598&amp;pitch-content-type=image%2Fpng"/>
          <p:cNvPicPr>
            <a:picLocks noChangeAspect="1"/>
          </p:cNvPicPr>
          <p:nvPr/>
        </p:nvPicPr>
        <p:blipFill>
          <a:blip r:embed="rId3"/>
          <a:srcRect t="4635" b="3253"/>
          <a:stretch/>
        </p:blipFill>
        <p:spPr>
          <a:xfrm>
            <a:off x="475259" y="440591"/>
            <a:ext cx="571500" cy="526421"/>
          </a:xfrm>
          <a:prstGeom prst="rect">
            <a:avLst/>
          </a:prstGeom>
        </p:spPr>
      </p:pic>
      <p:pic>
        <p:nvPicPr>
          <p:cNvPr id="6" name="Image 1" descr="https://pitch-assets-ccb95893-de3f-4266-973c-20049231b248.s3.eu-west-1.amazonaws.com/6b27e32d-6adc-4f3d-8a2d-536460d8f712?pitch-bytes=241553&amp;pitch-content-type=image%2Fpng"/>
          <p:cNvPicPr>
            <a:picLocks noChangeAspect="1"/>
          </p:cNvPicPr>
          <p:nvPr/>
        </p:nvPicPr>
        <p:blipFill>
          <a:blip r:embed="rId4"/>
          <a:srcRect/>
          <a:stretch/>
        </p:blipFill>
        <p:spPr>
          <a:xfrm>
            <a:off x="4658239" y="559836"/>
            <a:ext cx="5138426" cy="51384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49ff464c-42a1-4c0d-9e26-b5fefd541b55?pitch-bytes=34290&amp;pitch-content-type=image%2Fpng"/>
          <p:cNvPicPr>
            <a:picLocks noChangeAspect="1"/>
          </p:cNvPicPr>
          <p:nvPr/>
        </p:nvPicPr>
        <p:blipFill>
          <a:blip r:embed="rId3"/>
          <a:srcRect/>
          <a:stretch/>
        </p:blipFill>
        <p:spPr>
          <a:xfrm>
            <a:off x="512608" y="1136670"/>
            <a:ext cx="8127775" cy="2867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76196c19-20bb-44f0-a1ff-03fa5f3b7136?pitch-bytes=59626&amp;pitch-content-type=image%2Fpng"/>
          <p:cNvPicPr>
            <a:picLocks noChangeAspect="1"/>
          </p:cNvPicPr>
          <p:nvPr/>
        </p:nvPicPr>
        <p:blipFill>
          <a:blip r:embed="rId3"/>
          <a:srcRect/>
          <a:stretch/>
        </p:blipFill>
        <p:spPr>
          <a:xfrm>
            <a:off x="746528" y="1223476"/>
            <a:ext cx="7650800" cy="26989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0e7d7e5-c633-4316-b751-94fa5d1b017d?pitch-bytes=316774&amp;pitch-content-type=image%2Fpng"/>
          <p:cNvPicPr>
            <a:picLocks noChangeAspect="1"/>
          </p:cNvPicPr>
          <p:nvPr/>
        </p:nvPicPr>
        <p:blipFill>
          <a:blip r:embed="rId3"/>
          <a:srcRect b="57263"/>
          <a:stretch/>
        </p:blipFill>
        <p:spPr>
          <a:xfrm>
            <a:off x="1493055" y="-2089"/>
            <a:ext cx="6159228" cy="51455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0e7d7e5-c633-4316-b751-94fa5d1b017d?pitch-bytes=316774&amp;pitch-content-type=image%2Fpng"/>
          <p:cNvPicPr>
            <a:picLocks noChangeAspect="1"/>
          </p:cNvPicPr>
          <p:nvPr/>
        </p:nvPicPr>
        <p:blipFill>
          <a:blip r:embed="rId3"/>
          <a:srcRect t="42843" b="14419"/>
          <a:stretch/>
        </p:blipFill>
        <p:spPr>
          <a:xfrm>
            <a:off x="1493055" y="-2089"/>
            <a:ext cx="6159228" cy="51455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dc7a9357-a2f3-434e-a88d-66e1abca4975?pitch-bytes=47076&amp;pitch-content-type=image%2Fpng"/>
          <p:cNvPicPr>
            <a:picLocks noChangeAspect="1"/>
          </p:cNvPicPr>
          <p:nvPr/>
        </p:nvPicPr>
        <p:blipFill>
          <a:blip r:embed="rId3"/>
          <a:srcRect/>
          <a:stretch/>
        </p:blipFill>
        <p:spPr>
          <a:xfrm>
            <a:off x="1022363" y="1214918"/>
            <a:ext cx="7105867" cy="27086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8f395bd5-a34a-49be-ab03-3fa1280df892?pitch-bytes=91828&amp;pitch-content-type=image%2Fpng"/>
          <p:cNvPicPr>
            <a:picLocks noChangeAspect="1"/>
          </p:cNvPicPr>
          <p:nvPr/>
        </p:nvPicPr>
        <p:blipFill>
          <a:blip r:embed="rId3"/>
          <a:srcRect/>
          <a:stretch/>
        </p:blipFill>
        <p:spPr>
          <a:xfrm>
            <a:off x="909474" y="1722777"/>
            <a:ext cx="7331604" cy="16983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
        <p:nvSpPr>
          <p:cNvPr id="6" name="Text 1"/>
          <p:cNvSpPr/>
          <p:nvPr/>
        </p:nvSpPr>
        <p:spPr>
          <a:xfrm>
            <a:off x="476250" y="2452281"/>
            <a:ext cx="3619202" cy="1371519"/>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Transform the data into a suitable format for machine learning stage</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Encoding categorical variables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Spilt the dataset into training set and testing set for model training and testing</a:t>
            </a:r>
            <a:endParaRPr lang="en-US" sz="1350" dirty="0"/>
          </a:p>
        </p:txBody>
      </p:sp>
      <p:sp>
        <p:nvSpPr>
          <p:cNvPr id="7" name="Text 2"/>
          <p:cNvSpPr/>
          <p:nvPr/>
        </p:nvSpPr>
        <p:spPr>
          <a:xfrm>
            <a:off x="476250" y="1323769"/>
            <a:ext cx="4095750" cy="548608"/>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Transformation and Preparation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585c4829-eebe-43a6-938c-ce6269a2b0db?pitch-bytes=243386&amp;pitch-content-type=image%2Fpng"/>
          <p:cNvPicPr>
            <a:picLocks noChangeAspect="1"/>
          </p:cNvPicPr>
          <p:nvPr/>
        </p:nvPicPr>
        <p:blipFill>
          <a:blip r:embed="rId3"/>
          <a:srcRect/>
          <a:stretch/>
        </p:blipFill>
        <p:spPr>
          <a:xfrm>
            <a:off x="1179291" y="604680"/>
            <a:ext cx="6792784" cy="39336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41b239c6-e1ab-4602-a4a2-b8f5535a1cbf?pitch-bytes=182993&amp;pitch-content-type=image%2Fpng"/>
          <p:cNvPicPr>
            <a:picLocks noChangeAspect="1"/>
          </p:cNvPicPr>
          <p:nvPr/>
        </p:nvPicPr>
        <p:blipFill>
          <a:blip r:embed="rId3"/>
          <a:srcRect/>
          <a:stretch/>
        </p:blipFill>
        <p:spPr>
          <a:xfrm>
            <a:off x="1071817" y="1249991"/>
            <a:ext cx="7004330" cy="2635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22f97a4e-5541-40e0-827c-18e2d2388699?pitch-bytes=292165&amp;pitch-content-type=image%2Fpng"/>
          <p:cNvPicPr>
            <a:picLocks noChangeAspect="1"/>
          </p:cNvPicPr>
          <p:nvPr/>
        </p:nvPicPr>
        <p:blipFill>
          <a:blip r:embed="rId3"/>
          <a:srcRect/>
          <a:stretch/>
        </p:blipFill>
        <p:spPr>
          <a:xfrm>
            <a:off x="1604464" y="692356"/>
            <a:ext cx="5930925" cy="3750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feac79d-4e30-4b25-9ae4-006e6dc27d0e?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t="-96" b="-96"/>
          <a:stretch/>
        </p:blipFill>
        <p:spPr>
          <a:xfrm>
            <a:off x="6787688" y="478503"/>
            <a:ext cx="1877563" cy="1297746"/>
          </a:xfrm>
          <a:prstGeom prst="rect">
            <a:avLst/>
          </a:prstGeom>
        </p:spPr>
      </p:pic>
      <p:sp>
        <p:nvSpPr>
          <p:cNvPr id="5" name="Text 1"/>
          <p:cNvSpPr/>
          <p:nvPr/>
        </p:nvSpPr>
        <p:spPr>
          <a:xfrm>
            <a:off x="470860" y="809841"/>
            <a:ext cx="9501783" cy="628650"/>
          </a:xfrm>
          <a:prstGeom prst="rect">
            <a:avLst/>
          </a:prstGeom>
          <a:noFill/>
          <a:ln/>
        </p:spPr>
        <p:txBody>
          <a:bodyPr wrap="square" lIns="0" tIns="0" rIns="0" bIns="0" rtlCol="0" anchor="t"/>
          <a:lstStyle/>
          <a:p>
            <a:pPr algn="l">
              <a:lnSpc>
                <a:spcPts val="4950"/>
              </a:lnSpc>
            </a:pPr>
            <a:r>
              <a:rPr lang="en-US" sz="4500" b="0" kern="0" spc="-24" dirty="0">
                <a:solidFill>
                  <a:srgbClr val="223366"/>
                </a:solidFill>
                <a:latin typeface="Young Serif" pitchFamily="34" charset="0"/>
                <a:ea typeface="Young Serif" pitchFamily="34" charset="-122"/>
                <a:cs typeface="Young Serif" pitchFamily="34" charset="-120"/>
              </a:rPr>
              <a:t>What is Data Science</a:t>
            </a:r>
            <a:endParaRPr lang="en-US" sz="4500" dirty="0"/>
          </a:p>
        </p:txBody>
      </p:sp>
      <p:sp>
        <p:nvSpPr>
          <p:cNvPr id="6" name="Text 2"/>
          <p:cNvSpPr/>
          <p:nvPr/>
        </p:nvSpPr>
        <p:spPr>
          <a:xfrm>
            <a:off x="476250" y="1841661"/>
            <a:ext cx="8191500" cy="1462954"/>
          </a:xfrm>
          <a:prstGeom prst="rect">
            <a:avLst/>
          </a:prstGeom>
          <a:noFill/>
          <a:ln/>
        </p:spPr>
        <p:txBody>
          <a:bodyPr wrap="square" lIns="0" tIns="0" rIns="0" bIns="0" rtlCol="0" anchor="t"/>
          <a:lstStyle/>
          <a:p>
            <a:pPr algn="l">
              <a:lnSpc>
                <a:spcPts val="2880"/>
              </a:lnSpc>
            </a:pPr>
            <a:r>
              <a:rPr lang="en-US" sz="1600" b="0" dirty="0">
                <a:solidFill>
                  <a:srgbClr val="141414"/>
                </a:solidFill>
                <a:latin typeface="Source Sans Pro" pitchFamily="34" charset="0"/>
                <a:ea typeface="Source Sans Pro" pitchFamily="34" charset="-122"/>
                <a:cs typeface="Source Sans Pro" pitchFamily="34" charset="-120"/>
              </a:rPr>
              <a:t>Data science combines math and statistics, specialized programming, advanced analytics, artificial intelligence (AI) and machine learning with specific subject matter expertise to uncover actionable insights hidden in an organization’s data. These insights can be used to guide decision making and strategic planning.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5c723f0c-9889-4292-8bf7-1b0d9a53f966?pitch-bytes=202323&amp;pitch-content-type=image%2Fpng"/>
          <p:cNvPicPr>
            <a:picLocks noChangeAspect="1"/>
          </p:cNvPicPr>
          <p:nvPr/>
        </p:nvPicPr>
        <p:blipFill>
          <a:blip r:embed="rId3"/>
          <a:srcRect/>
          <a:stretch/>
        </p:blipFill>
        <p:spPr>
          <a:xfrm>
            <a:off x="2236801" y="770481"/>
            <a:ext cx="4666848" cy="3600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
        <p:nvSpPr>
          <p:cNvPr id="6" name="Text 1"/>
          <p:cNvSpPr/>
          <p:nvPr/>
        </p:nvSpPr>
        <p:spPr>
          <a:xfrm>
            <a:off x="476250" y="1903673"/>
            <a:ext cx="3619202" cy="1920126"/>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Apply various classification models to predict whether a doctor will prescribe one of the six drugs</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Evaluate models such as decision trees, SVC, and ensample methods</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Perform model validation using techniques such as cross-validation.</a:t>
            </a:r>
            <a:endParaRPr lang="en-US" sz="1350" dirty="0"/>
          </a:p>
        </p:txBody>
      </p:sp>
      <p:sp>
        <p:nvSpPr>
          <p:cNvPr id="7" name="Text 2"/>
          <p:cNvSpPr/>
          <p:nvPr/>
        </p:nvSpPr>
        <p:spPr>
          <a:xfrm>
            <a:off x="476250" y="1323769"/>
            <a:ext cx="4095750" cy="274304"/>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Model Selection and Implementation</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08333ba4-bd77-419b-a8fa-1e60e55b47ee?pitch-bytes=299485&amp;pitch-content-type=image%2Fpng"/>
          <p:cNvPicPr>
            <a:picLocks noChangeAspect="1"/>
          </p:cNvPicPr>
          <p:nvPr/>
        </p:nvPicPr>
        <p:blipFill>
          <a:blip r:embed="rId3"/>
          <a:srcRect l="1427"/>
          <a:stretch/>
        </p:blipFill>
        <p:spPr>
          <a:xfrm>
            <a:off x="707996" y="770481"/>
            <a:ext cx="7734517" cy="3600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f1663a46-bcd7-4e85-a33f-bdb8c3b7fe5a?pitch-bytes=3437&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228044" y="908238"/>
            <a:ext cx="4686576" cy="3333750"/>
          </a:xfrm>
          <a:prstGeom prst="rect">
            <a:avLst/>
          </a:prstGeom>
        </p:spPr>
      </p:pic>
      <p:sp>
        <p:nvSpPr>
          <p:cNvPr id="5" name="Shape 1"/>
          <p:cNvSpPr/>
          <p:nvPr/>
        </p:nvSpPr>
        <p:spPr>
          <a:xfrm>
            <a:off x="3889973" y="1995158"/>
            <a:ext cx="1364054" cy="1163728"/>
          </a:xfrm>
          <a:prstGeom prst="ellipse">
            <a:avLst/>
          </a:prstGeom>
          <a:solidFill>
            <a:srgbClr val="FFFFFF"/>
          </a:solidFill>
          <a:ln/>
        </p:spPr>
        <p:txBody>
          <a:bodyPr/>
          <a:lstStyle/>
          <a:p>
            <a:endParaRPr lang="en-US"/>
          </a:p>
        </p:txBody>
      </p:sp>
      <p:pic>
        <p:nvPicPr>
          <p:cNvPr id="6" name="Image 1" descr="https://pitch-assets-ccb95893-de3f-4266-973c-20049231b248.s3.eu-west-1.amazonaws.com/cb05195d-ff04-4fe3-9e00-5331d3f13d5a?pitch-bytes=65763&amp;pitch-content-type=image%2Fpng"/>
          <p:cNvPicPr>
            <a:picLocks noChangeAspect="1"/>
          </p:cNvPicPr>
          <p:nvPr/>
        </p:nvPicPr>
        <p:blipFill>
          <a:blip r:embed="rId5"/>
          <a:srcRect/>
          <a:stretch/>
        </p:blipFill>
        <p:spPr>
          <a:xfrm>
            <a:off x="2300374" y="2136130"/>
            <a:ext cx="4537323" cy="1400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104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e2a73852-3090-447c-a8b2-cc1d9f5fb319?pitch-bytes=316582&amp;pitch-content-type=image%2Fpng"/>
          <p:cNvPicPr>
            <a:picLocks noChangeAspect="1"/>
          </p:cNvPicPr>
          <p:nvPr/>
        </p:nvPicPr>
        <p:blipFill>
          <a:blip r:embed="rId3"/>
          <a:srcRect/>
          <a:stretch/>
        </p:blipFill>
        <p:spPr>
          <a:xfrm>
            <a:off x="707996" y="85154"/>
            <a:ext cx="7734517" cy="4972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0" y="3716"/>
            <a:ext cx="9145521" cy="5144481"/>
          </a:xfrm>
          <a:prstGeom prst="roundRect">
            <a:avLst>
              <a:gd name="adj" fmla="val -17774"/>
            </a:avLst>
          </a:prstGeom>
          <a:solidFill>
            <a:srgbClr val="D3E2F2"/>
          </a:solidFill>
          <a:ln/>
        </p:spPr>
        <p:txBody>
          <a:bodyPr wrap="square" lIns="508085" tIns="607335" rIns="508085" bIns="607335" rtlCol="0" anchor="ctr"/>
          <a:lstStyle/>
          <a:p>
            <a:pPr algn="ctr">
              <a:lnSpc>
                <a:spcPts val="1800"/>
              </a:lnSpc>
            </a:pPr>
            <a:endParaRPr lang="en-US" sz="1125" dirty="0"/>
          </a:p>
        </p:txBody>
      </p:sp>
      <p:pic>
        <p:nvPicPr>
          <p:cNvPr id="4" name="Image 0" descr="https://pitch-assets-ccb95893-de3f-4266-973c-20049231b248.s3.eu-west-1.amazonaws.com/1f104b01-7d45-4406-97ed-ef372c262a02?pitch-bytes=21416&amp;pitch-content-type=image%2Fpng"/>
          <p:cNvPicPr>
            <a:picLocks noChangeAspect="1"/>
          </p:cNvPicPr>
          <p:nvPr/>
        </p:nvPicPr>
        <p:blipFill>
          <a:blip r:embed="rId3"/>
          <a:srcRect/>
          <a:stretch/>
        </p:blipFill>
        <p:spPr>
          <a:xfrm>
            <a:off x="527756" y="2243005"/>
            <a:ext cx="8087176" cy="6611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
        <p:nvSpPr>
          <p:cNvPr id="6" name="Text 1"/>
          <p:cNvSpPr/>
          <p:nvPr/>
        </p:nvSpPr>
        <p:spPr>
          <a:xfrm>
            <a:off x="476250" y="1882933"/>
            <a:ext cx="3619202" cy="1371519"/>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Evaluate the performance of the selected models using metrics like accuracy, precision, recall, and F1-score.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Tune model parameters to optimize predictive performance.</a:t>
            </a:r>
            <a:endParaRPr lang="en-US" sz="1350" dirty="0"/>
          </a:p>
        </p:txBody>
      </p:sp>
      <p:sp>
        <p:nvSpPr>
          <p:cNvPr id="7" name="Text 2"/>
          <p:cNvSpPr/>
          <p:nvPr/>
        </p:nvSpPr>
        <p:spPr>
          <a:xfrm>
            <a:off x="476250" y="1323769"/>
            <a:ext cx="4095750" cy="274304"/>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Model Evaluation and Optimization</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5722" y="2056190"/>
            <a:ext cx="8190986" cy="1028700"/>
          </a:xfrm>
          <a:prstGeom prst="rect">
            <a:avLst/>
          </a:prstGeom>
          <a:noFill/>
          <a:ln/>
        </p:spPr>
        <p:txBody>
          <a:bodyPr wrap="square" lIns="0" tIns="0" rIns="0" bIns="0" rtlCol="0" anchor="t"/>
          <a:lstStyle/>
          <a:p>
            <a:pPr algn="ctr">
              <a:lnSpc>
                <a:spcPts val="8100"/>
              </a:lnSpc>
            </a:pPr>
            <a:r>
              <a:rPr lang="en-US" sz="6800" b="0" kern="0" spc="-12" dirty="0">
                <a:solidFill>
                  <a:srgbClr val="023DC6"/>
                </a:solidFill>
                <a:latin typeface="Young Serif" pitchFamily="34" charset="0"/>
                <a:ea typeface="Young Serif" pitchFamily="34" charset="-122"/>
                <a:cs typeface="Young Serif" pitchFamily="34" charset="-120"/>
              </a:rPr>
              <a:t>Thank You</a:t>
            </a:r>
            <a:endParaRPr lang="en-US" sz="6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3116" y="477046"/>
            <a:ext cx="7742012" cy="628650"/>
          </a:xfrm>
          <a:prstGeom prst="rect">
            <a:avLst/>
          </a:prstGeom>
          <a:noFill/>
          <a:ln/>
        </p:spPr>
        <p:txBody>
          <a:bodyPr wrap="square" lIns="0" tIns="0" rIns="0" bIns="0" rtlCol="0" anchor="t"/>
          <a:lstStyle/>
          <a:p>
            <a:pPr algn="ctr">
              <a:lnSpc>
                <a:spcPts val="4950"/>
              </a:lnSpc>
            </a:pPr>
            <a:r>
              <a:rPr lang="en-US" sz="4500" b="0" kern="0" spc="-24" dirty="0">
                <a:solidFill>
                  <a:srgbClr val="223366"/>
                </a:solidFill>
                <a:latin typeface="Young Serif" pitchFamily="34" charset="0"/>
                <a:ea typeface="Young Serif" pitchFamily="34" charset="-122"/>
                <a:cs typeface="Young Serif" pitchFamily="34" charset="-120"/>
              </a:rPr>
              <a:t>Applications of Data Science</a:t>
            </a:r>
            <a:endParaRPr lang="en-US" sz="4500" dirty="0"/>
          </a:p>
        </p:txBody>
      </p:sp>
      <p:sp>
        <p:nvSpPr>
          <p:cNvPr id="4" name="Text 1"/>
          <p:cNvSpPr/>
          <p:nvPr/>
        </p:nvSpPr>
        <p:spPr>
          <a:xfrm>
            <a:off x="4609295" y="1700637"/>
            <a:ext cx="4060409" cy="2520689"/>
          </a:xfrm>
          <a:prstGeom prst="rect">
            <a:avLst/>
          </a:prstGeom>
          <a:noFill/>
          <a:ln/>
        </p:spPr>
        <p:txBody>
          <a:bodyPr wrap="none" lIns="0" tIns="0" rIns="0" bIns="0" rtlCol="0" anchor="t">
            <a:spAutoFit/>
          </a:bodyPr>
          <a:lstStyle/>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-Healthcare and Medical Diagnosis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-Fraud Detection in Finance</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-Recommendation Systems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-Natural Language Processing and Chatbots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-Autonomous Vehicles</a:t>
            </a:r>
            <a:endParaRPr lang="en-US" sz="1800" dirty="0"/>
          </a:p>
        </p:txBody>
      </p:sp>
      <p:sp>
        <p:nvSpPr>
          <p:cNvPr id="5" name="Text 2"/>
          <p:cNvSpPr/>
          <p:nvPr/>
        </p:nvSpPr>
        <p:spPr>
          <a:xfrm>
            <a:off x="518721" y="1700637"/>
            <a:ext cx="3899919" cy="2520689"/>
          </a:xfrm>
          <a:prstGeom prst="rect">
            <a:avLst/>
          </a:prstGeom>
          <a:noFill/>
          <a:ln/>
        </p:spPr>
        <p:txBody>
          <a:bodyPr wrap="none" lIns="0" tIns="0" rIns="0" bIns="0" rtlCol="0" anchor="t">
            <a:spAutoFit/>
          </a:bodyPr>
          <a:lstStyle/>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-Retail and Supply Chain Optimization</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-Marketing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-Social Media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-Sports Analytics</a:t>
            </a:r>
            <a:endParaRPr lang="en-US" sz="1800" dirty="0"/>
          </a:p>
          <a:p>
            <a:pPr algn="l">
              <a:lnSpc>
                <a:spcPts val="2160"/>
              </a:lnSpc>
            </a:pP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-Climate Science and Weather Forecasting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547" y="477046"/>
            <a:ext cx="2653127" cy="628650"/>
          </a:xfrm>
          <a:prstGeom prst="rect">
            <a:avLst/>
          </a:prstGeom>
          <a:noFill/>
          <a:ln/>
        </p:spPr>
        <p:txBody>
          <a:bodyPr wrap="square" lIns="0" tIns="0" rIns="0" bIns="0" rtlCol="0" anchor="t"/>
          <a:lstStyle/>
          <a:p>
            <a:pPr algn="ctr">
              <a:lnSpc>
                <a:spcPts val="4950"/>
              </a:lnSpc>
            </a:pPr>
            <a:r>
              <a:rPr lang="en-US" sz="4500" kern="0" spc="-24" dirty="0">
                <a:solidFill>
                  <a:srgbClr val="223366"/>
                </a:solidFill>
                <a:latin typeface="Young Serif" pitchFamily="34" charset="0"/>
                <a:ea typeface="Young Serif" pitchFamily="34" charset="-122"/>
              </a:rPr>
              <a:t>Our Project</a:t>
            </a:r>
            <a:endParaRPr lang="en-US" sz="4500" dirty="0"/>
          </a:p>
        </p:txBody>
      </p:sp>
      <p:sp>
        <p:nvSpPr>
          <p:cNvPr id="4" name="Text 1"/>
          <p:cNvSpPr/>
          <p:nvPr/>
        </p:nvSpPr>
        <p:spPr>
          <a:xfrm>
            <a:off x="476547" y="1658463"/>
            <a:ext cx="8149016" cy="2562252"/>
          </a:xfrm>
          <a:prstGeom prst="rect">
            <a:avLst/>
          </a:prstGeom>
          <a:noFill/>
          <a:ln/>
        </p:spPr>
        <p:txBody>
          <a:bodyPr wrap="square" lIns="0" tIns="0" rIns="0" bIns="0" rtlCol="0" anchor="t"/>
          <a:lstStyle/>
          <a:p>
            <a:pPr algn="l">
              <a:lnSpc>
                <a:spcPts val="2160"/>
              </a:lnSpc>
            </a:pPr>
            <a:r>
              <a:rPr lang="en-US" sz="1800" b="1" kern="0" spc="-12" dirty="0">
                <a:solidFill>
                  <a:srgbClr val="141414"/>
                </a:solidFill>
                <a:latin typeface="Source Sans Pro" pitchFamily="34" charset="0"/>
                <a:ea typeface="Source Sans Pro" pitchFamily="34" charset="-122"/>
                <a:cs typeface="Source Sans Pro" pitchFamily="34" charset="-120"/>
              </a:rPr>
              <a:t>Primary Point of Contact:</a:t>
            </a:r>
            <a:r>
              <a:rPr lang="en-US" sz="1800" b="0" kern="0" spc="-12" dirty="0">
                <a:solidFill>
                  <a:srgbClr val="FFC81A"/>
                </a:solidFill>
                <a:latin typeface="Young Serif" pitchFamily="34" charset="0"/>
                <a:ea typeface="Young Serif" pitchFamily="34" charset="-122"/>
                <a:cs typeface="Young Serif" pitchFamily="34" charset="-120"/>
              </a:rPr>
              <a:t> </a:t>
            </a:r>
          </a:p>
          <a:p>
            <a:pPr algn="l">
              <a:lnSpc>
                <a:spcPts val="2160"/>
              </a:lnSpc>
            </a:pPr>
            <a:r>
              <a:rPr lang="en-US" sz="1800" b="0" kern="0" spc="-12" dirty="0">
                <a:solidFill>
                  <a:schemeClr val="tx1">
                    <a:lumMod val="95000"/>
                    <a:lumOff val="5000"/>
                  </a:schemeClr>
                </a:solidFill>
                <a:latin typeface="Arial" panose="020B0604020202020204" pitchFamily="34" charset="0"/>
                <a:ea typeface="Young Serif" pitchFamily="34" charset="-122"/>
                <a:cs typeface="Arial" panose="020B0604020202020204" pitchFamily="34" charset="0"/>
              </a:rPr>
              <a:t>Medical representatives serve as the crucial link between pharmaceutical companies and healthcare professionals, such as doctors, nurses, and pharmacists</a:t>
            </a:r>
            <a:r>
              <a:rPr lang="en-US" sz="1800" b="0" kern="0" spc="-12" dirty="0">
                <a:solidFill>
                  <a:schemeClr val="tx1">
                    <a:lumMod val="95000"/>
                    <a:lumOff val="5000"/>
                  </a:schemeClr>
                </a:solidFill>
                <a:latin typeface="Young Serif" pitchFamily="34" charset="0"/>
                <a:ea typeface="Young Serif" pitchFamily="34" charset="-122"/>
                <a:cs typeface="Young Serif" pitchFamily="34" charset="-120"/>
              </a:rPr>
              <a:t>.</a:t>
            </a:r>
            <a:endParaRPr lang="en-US" sz="1800" dirty="0">
              <a:solidFill>
                <a:schemeClr val="tx1">
                  <a:lumMod val="95000"/>
                  <a:lumOff val="5000"/>
                </a:schemeClr>
              </a:solidFill>
            </a:endParaRPr>
          </a:p>
          <a:p>
            <a:pPr algn="l">
              <a:lnSpc>
                <a:spcPts val="2160"/>
              </a:lnSpc>
            </a:pPr>
            <a:r>
              <a:rPr lang="en-US" sz="1800" b="1" kern="0" spc="-12" dirty="0">
                <a:solidFill>
                  <a:srgbClr val="141414"/>
                </a:solidFill>
                <a:latin typeface="Source Sans Pro" pitchFamily="34" charset="0"/>
                <a:ea typeface="Source Sans Pro" pitchFamily="34" charset="-122"/>
                <a:cs typeface="Source Sans Pro" pitchFamily="34" charset="-120"/>
              </a:rPr>
              <a:t>Key Responsibilities:</a:t>
            </a:r>
            <a:endParaRPr lang="en-US" sz="1800" dirty="0"/>
          </a:p>
          <a:p>
            <a:pPr algn="l">
              <a:lnSpc>
                <a:spcPts val="2160"/>
              </a:lnSpc>
            </a:pPr>
            <a:r>
              <a:rPr lang="en-US" sz="1800" b="0" kern="0" spc="-12" dirty="0">
                <a:solidFill>
                  <a:srgbClr val="141414"/>
                </a:solidFill>
                <a:latin typeface="Source Sans Pro" pitchFamily="34" charset="0"/>
                <a:ea typeface="Source Sans Pro" pitchFamily="34" charset="-122"/>
                <a:cs typeface="Source Sans Pro" pitchFamily="34" charset="-120"/>
              </a:rPr>
              <a:t>-</a:t>
            </a: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Promote and sell pharmaceutical products, including drugs and medical equipment.</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-Increase product awareness among healthcare professionals.</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-Answer questions and provide information about their company’s products.</a:t>
            </a:r>
            <a:endParaRPr lang="en-US" sz="1800" dirty="0">
              <a:latin typeface="Arial" panose="020B0604020202020204" pitchFamily="34" charset="0"/>
              <a:cs typeface="Arial" panose="020B0604020202020204" pitchFamily="34" charset="0"/>
            </a:endParaRPr>
          </a:p>
          <a:p>
            <a:pPr algn="l">
              <a:lnSpc>
                <a:spcPts val="2160"/>
              </a:lnSpc>
            </a:pPr>
            <a:r>
              <a:rPr lang="en-US" sz="1800" b="0" kern="0" spc="-12" dirty="0">
                <a:solidFill>
                  <a:srgbClr val="141414"/>
                </a:solidFill>
                <a:latin typeface="Arial" panose="020B0604020202020204" pitchFamily="34" charset="0"/>
                <a:ea typeface="Source Sans Pro" pitchFamily="34" charset="-122"/>
                <a:cs typeface="Arial" panose="020B0604020202020204" pitchFamily="34" charset="0"/>
              </a:rPr>
              <a:t>-Generate demand for their company's products through regular interactions with healthcare professionals.</a:t>
            </a: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433" y="478084"/>
            <a:ext cx="4095561" cy="685800"/>
          </a:xfrm>
          <a:prstGeom prst="rect">
            <a:avLst/>
          </a:prstGeom>
          <a:noFill/>
          <a:ln/>
        </p:spPr>
        <p:txBody>
          <a:bodyPr wrap="square" lIns="0" tIns="0" rIns="0" bIns="0" rtlCol="0" anchor="t"/>
          <a:lstStyle/>
          <a:p>
            <a:pPr algn="ctr">
              <a:lnSpc>
                <a:spcPts val="5400"/>
              </a:lnSpc>
            </a:pPr>
            <a:r>
              <a:rPr lang="en-US" sz="4500" b="0" kern="0" spc="-12" dirty="0">
                <a:solidFill>
                  <a:srgbClr val="223366"/>
                </a:solidFill>
                <a:latin typeface="Young Serif" pitchFamily="34" charset="0"/>
                <a:ea typeface="Young Serif" pitchFamily="34" charset="-122"/>
                <a:cs typeface="Young Serif" pitchFamily="34" charset="-120"/>
              </a:rPr>
              <a:t>What we used</a:t>
            </a:r>
            <a:endParaRPr lang="en-US" sz="4500" dirty="0"/>
          </a:p>
        </p:txBody>
      </p:sp>
      <p:sp>
        <p:nvSpPr>
          <p:cNvPr id="4" name="Text 1"/>
          <p:cNvSpPr/>
          <p:nvPr/>
        </p:nvSpPr>
        <p:spPr>
          <a:xfrm>
            <a:off x="1094228" y="3009593"/>
            <a:ext cx="2857311" cy="274304"/>
          </a:xfrm>
          <a:prstGeom prst="rect">
            <a:avLst/>
          </a:prstGeom>
          <a:noFill/>
          <a:ln/>
        </p:spPr>
        <p:txBody>
          <a:bodyPr wrap="square" lIns="0" tIns="0" rIns="0" bIns="0" rtlCol="0" anchor="t"/>
          <a:lstStyle/>
          <a:p>
            <a:pPr algn="ctr">
              <a:lnSpc>
                <a:spcPts val="2160"/>
              </a:lnSpc>
            </a:pPr>
            <a:r>
              <a:rPr lang="en-US" sz="1400" b="0" dirty="0">
                <a:solidFill>
                  <a:srgbClr val="141414"/>
                </a:solidFill>
                <a:latin typeface="Source Sans Pro" pitchFamily="34" charset="0"/>
                <a:ea typeface="Source Sans Pro" pitchFamily="34" charset="-122"/>
                <a:cs typeface="Source Sans Pro" pitchFamily="34" charset="-120"/>
              </a:rPr>
              <a:t>- Laptops</a:t>
            </a:r>
            <a:endParaRPr lang="en-US" sz="1350" dirty="0"/>
          </a:p>
        </p:txBody>
      </p:sp>
      <p:sp>
        <p:nvSpPr>
          <p:cNvPr id="5" name="Text 2"/>
          <p:cNvSpPr/>
          <p:nvPr/>
        </p:nvSpPr>
        <p:spPr>
          <a:xfrm>
            <a:off x="1188344" y="2229722"/>
            <a:ext cx="2857419" cy="365738"/>
          </a:xfrm>
          <a:prstGeom prst="rect">
            <a:avLst/>
          </a:prstGeom>
          <a:noFill/>
          <a:ln/>
        </p:spPr>
        <p:txBody>
          <a:bodyPr wrap="square" lIns="0" tIns="0" rIns="0" bIns="0" rtlCol="0" anchor="t"/>
          <a:lstStyle/>
          <a:p>
            <a:pPr algn="ctr">
              <a:lnSpc>
                <a:spcPts val="2880"/>
              </a:lnSpc>
            </a:pPr>
            <a:r>
              <a:rPr lang="en-US" sz="2400" b="0" kern="0" spc="-12" dirty="0">
                <a:solidFill>
                  <a:srgbClr val="FFC81A"/>
                </a:solidFill>
                <a:latin typeface="Young Serif" pitchFamily="34" charset="0"/>
                <a:ea typeface="Young Serif" pitchFamily="34" charset="-122"/>
                <a:cs typeface="Young Serif" pitchFamily="34" charset="-120"/>
              </a:rPr>
              <a:t>Hardware</a:t>
            </a:r>
            <a:endParaRPr lang="en-US" sz="2400" dirty="0"/>
          </a:p>
        </p:txBody>
      </p:sp>
      <p:sp>
        <p:nvSpPr>
          <p:cNvPr id="6" name="Text 3"/>
          <p:cNvSpPr/>
          <p:nvPr/>
        </p:nvSpPr>
        <p:spPr>
          <a:xfrm>
            <a:off x="5097643" y="2598397"/>
            <a:ext cx="2857419" cy="1462953"/>
          </a:xfrm>
          <a:prstGeom prst="rect">
            <a:avLst/>
          </a:prstGeom>
          <a:noFill/>
          <a:ln/>
        </p:spPr>
        <p:txBody>
          <a:bodyPr wrap="square" lIns="0" tIns="0" rIns="0" bIns="0" rtlCol="0" anchor="t"/>
          <a:lstStyle/>
          <a:p>
            <a:pPr algn="l">
              <a:lnSpc>
                <a:spcPts val="2880"/>
              </a:lnSpc>
            </a:pPr>
            <a:r>
              <a:rPr lang="en-US" sz="1400" b="0" dirty="0">
                <a:solidFill>
                  <a:srgbClr val="141414"/>
                </a:solidFill>
                <a:latin typeface="Source Sans Pro" pitchFamily="34" charset="0"/>
                <a:ea typeface="Source Sans Pro" pitchFamily="34" charset="-122"/>
                <a:cs typeface="Source Sans Pro" pitchFamily="34" charset="-120"/>
              </a:rPr>
              <a:t>- Python (with libraries such as Pandas, NumPy, Scikit-learn)</a:t>
            </a:r>
            <a:endParaRPr lang="en-US" sz="1800" dirty="0"/>
          </a:p>
          <a:p>
            <a:pPr algn="l">
              <a:lnSpc>
                <a:spcPts val="2880"/>
              </a:lnSpc>
            </a:pPr>
            <a:r>
              <a:rPr lang="en-US" sz="1400" b="0" dirty="0">
                <a:solidFill>
                  <a:srgbClr val="141414"/>
                </a:solidFill>
                <a:latin typeface="Source Sans Pro" pitchFamily="34" charset="0"/>
                <a:ea typeface="Source Sans Pro" pitchFamily="34" charset="-122"/>
                <a:cs typeface="Source Sans Pro" pitchFamily="34" charset="-120"/>
              </a:rPr>
              <a:t>- Jupyter Notebook for coding and documentation</a:t>
            </a:r>
            <a:endParaRPr lang="en-US" sz="1800" dirty="0"/>
          </a:p>
        </p:txBody>
      </p:sp>
      <p:sp>
        <p:nvSpPr>
          <p:cNvPr id="7" name="Text 4"/>
          <p:cNvSpPr/>
          <p:nvPr/>
        </p:nvSpPr>
        <p:spPr>
          <a:xfrm>
            <a:off x="5096949" y="2229722"/>
            <a:ext cx="2857365" cy="365738"/>
          </a:xfrm>
          <a:prstGeom prst="rect">
            <a:avLst/>
          </a:prstGeom>
          <a:noFill/>
          <a:ln/>
        </p:spPr>
        <p:txBody>
          <a:bodyPr wrap="square" lIns="0" tIns="0" rIns="0" bIns="0" rtlCol="0" anchor="t"/>
          <a:lstStyle/>
          <a:p>
            <a:pPr algn="ctr">
              <a:lnSpc>
                <a:spcPts val="2880"/>
              </a:lnSpc>
            </a:pPr>
            <a:r>
              <a:rPr lang="en-US" sz="2400" b="0" kern="0" spc="-12" dirty="0">
                <a:solidFill>
                  <a:srgbClr val="FFC81A"/>
                </a:solidFill>
                <a:latin typeface="Young Serif" pitchFamily="34" charset="0"/>
                <a:ea typeface="Young Serif" pitchFamily="34" charset="-122"/>
                <a:cs typeface="Young Serif" pitchFamily="34" charset="-120"/>
              </a:rPr>
              <a:t>Software</a:t>
            </a:r>
            <a:endParaRPr lang="en-US" sz="2400" dirty="0"/>
          </a:p>
        </p:txBody>
      </p:sp>
      <p:sp>
        <p:nvSpPr>
          <p:cNvPr id="8" name="Shape 5"/>
          <p:cNvSpPr/>
          <p:nvPr/>
        </p:nvSpPr>
        <p:spPr>
          <a:xfrm rot="5400000">
            <a:off x="3406883" y="3149311"/>
            <a:ext cx="2357919" cy="0"/>
          </a:xfrm>
          <a:prstGeom prst="line">
            <a:avLst/>
          </a:prstGeom>
          <a:solidFill>
            <a:srgbClr val="F9FAFC"/>
          </a:solidFill>
          <a:ln w="21167">
            <a:solidFill>
              <a:srgbClr val="141414"/>
            </a:solidFill>
            <a:prstDash val="solid"/>
            <a:headEnd type="none"/>
            <a:tailEnd type="none"/>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645820" y="2740586"/>
            <a:ext cx="1935903" cy="311727"/>
          </a:xfrm>
          <a:prstGeom prst="rect">
            <a:avLst/>
          </a:prstGeom>
          <a:noFill/>
          <a:ln/>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4</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Transformation and Preparation</a:t>
            </a:r>
            <a:endParaRPr lang="en-US" sz="975" dirty="0"/>
          </a:p>
        </p:txBody>
      </p:sp>
      <p:sp>
        <p:nvSpPr>
          <p:cNvPr id="4" name="Shape 1"/>
          <p:cNvSpPr/>
          <p:nvPr/>
        </p:nvSpPr>
        <p:spPr>
          <a:xfrm>
            <a:off x="1405940" y="2571750"/>
            <a:ext cx="6334018" cy="0"/>
          </a:xfrm>
          <a:prstGeom prst="line">
            <a:avLst/>
          </a:prstGeom>
          <a:solidFill>
            <a:srgbClr val="F9FAFC"/>
          </a:solidFill>
          <a:ln w="10583">
            <a:solidFill>
              <a:srgbClr val="141414"/>
            </a:solidFill>
            <a:prstDash val="solid"/>
            <a:headEnd type="none"/>
            <a:tailEnd type="none"/>
          </a:ln>
        </p:spPr>
        <p:txBody>
          <a:bodyPr/>
          <a:lstStyle/>
          <a:p>
            <a:endParaRPr lang="en-US"/>
          </a:p>
        </p:txBody>
      </p:sp>
      <p:sp>
        <p:nvSpPr>
          <p:cNvPr id="6" name="Text 3"/>
          <p:cNvSpPr/>
          <p:nvPr/>
        </p:nvSpPr>
        <p:spPr>
          <a:xfrm>
            <a:off x="476297" y="476250"/>
            <a:ext cx="2171078" cy="685800"/>
          </a:xfrm>
          <a:prstGeom prst="rect">
            <a:avLst/>
          </a:prstGeom>
          <a:noFill/>
          <a:ln/>
        </p:spPr>
        <p:txBody>
          <a:bodyPr wrap="square" lIns="0" tIns="0" rIns="0" bIns="0" rtlCol="0" anchor="t"/>
          <a:lstStyle/>
          <a:p>
            <a:pPr algn="ctr">
              <a:lnSpc>
                <a:spcPts val="5400"/>
              </a:lnSpc>
            </a:pPr>
            <a:r>
              <a:rPr lang="en-US" sz="4500" b="0" kern="0" spc="-12" dirty="0">
                <a:solidFill>
                  <a:srgbClr val="223366"/>
                </a:solidFill>
                <a:latin typeface="Young Serif" pitchFamily="34" charset="0"/>
                <a:ea typeface="Young Serif" pitchFamily="34" charset="-122"/>
                <a:cs typeface="Young Serif" pitchFamily="34" charset="-120"/>
              </a:rPr>
              <a:t>Phases</a:t>
            </a:r>
            <a:endParaRPr lang="en-US" sz="4500" dirty="0"/>
          </a:p>
        </p:txBody>
      </p:sp>
      <p:sp>
        <p:nvSpPr>
          <p:cNvPr id="7" name="Text 4"/>
          <p:cNvSpPr/>
          <p:nvPr/>
        </p:nvSpPr>
        <p:spPr>
          <a:xfrm>
            <a:off x="2592898" y="2740586"/>
            <a:ext cx="1841599" cy="311727"/>
          </a:xfrm>
          <a:prstGeom prst="rect">
            <a:avLst/>
          </a:prstGeom>
          <a:noFill/>
          <a:ln/>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3</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Analysis and Visualization</a:t>
            </a:r>
            <a:endParaRPr lang="en-US" sz="975" dirty="0"/>
          </a:p>
        </p:txBody>
      </p:sp>
      <p:sp>
        <p:nvSpPr>
          <p:cNvPr id="8" name="Text 5"/>
          <p:cNvSpPr/>
          <p:nvPr/>
        </p:nvSpPr>
        <p:spPr>
          <a:xfrm>
            <a:off x="6825213" y="2740586"/>
            <a:ext cx="1841599" cy="311727"/>
          </a:xfrm>
          <a:prstGeom prst="rect">
            <a:avLst/>
          </a:prstGeom>
          <a:noFill/>
          <a:ln/>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6</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Model Evaluation and Optimization</a:t>
            </a:r>
            <a:endParaRPr lang="en-US" sz="975" dirty="0"/>
          </a:p>
        </p:txBody>
      </p:sp>
      <p:sp>
        <p:nvSpPr>
          <p:cNvPr id="9" name="Text 6"/>
          <p:cNvSpPr/>
          <p:nvPr/>
        </p:nvSpPr>
        <p:spPr>
          <a:xfrm>
            <a:off x="476741" y="2740586"/>
            <a:ext cx="1841599" cy="311727"/>
          </a:xfrm>
          <a:prstGeom prst="rect">
            <a:avLst/>
          </a:prstGeom>
          <a:noFill/>
          <a:ln/>
        </p:spPr>
        <p:txBody>
          <a:bodyPr wrap="square" lIns="0" tIns="0" rIns="0" bIns="0" rtlCol="0" anchor="t"/>
          <a:lstStyle/>
          <a:p>
            <a:pPr algn="ctr"/>
            <a:r>
              <a:rPr lang="en-US" sz="1000" b="1" dirty="0">
                <a:solidFill>
                  <a:srgbClr val="023DC6"/>
                </a:solidFill>
                <a:latin typeface="Source Sans Pro" pitchFamily="34" charset="0"/>
                <a:ea typeface="Source Sans Pro" pitchFamily="34" charset="-122"/>
                <a:cs typeface="Source Sans Pro" pitchFamily="34" charset="-120"/>
              </a:rPr>
              <a:t>1</a:t>
            </a:r>
            <a:endParaRPr lang="en-US" sz="975" dirty="0"/>
          </a:p>
          <a:p>
            <a:pPr algn="ctr"/>
            <a:r>
              <a:rPr lang="en-US" sz="1000" b="0" dirty="0">
                <a:solidFill>
                  <a:srgbClr val="023DC6"/>
                </a:solidFill>
                <a:latin typeface="Source Sans Pro" pitchFamily="34" charset="0"/>
                <a:ea typeface="Source Sans Pro" pitchFamily="34" charset="-122"/>
                <a:cs typeface="Source Sans Pro" pitchFamily="34" charset="-120"/>
              </a:rPr>
              <a:t>Data Collection and Exploration</a:t>
            </a:r>
            <a:endParaRPr lang="en-US" sz="975" dirty="0"/>
          </a:p>
        </p:txBody>
      </p:sp>
      <p:sp>
        <p:nvSpPr>
          <p:cNvPr id="15" name="Text 12"/>
          <p:cNvSpPr/>
          <p:nvPr/>
        </p:nvSpPr>
        <p:spPr>
          <a:xfrm>
            <a:off x="1457326" y="2112661"/>
            <a:ext cx="1841518" cy="287482"/>
          </a:xfrm>
          <a:prstGeom prst="rect">
            <a:avLst/>
          </a:prstGeom>
          <a:noFill/>
          <a:ln/>
        </p:spPr>
        <p:txBody>
          <a:bodyPr wrap="square" lIns="0" tIns="0" rIns="0" bIns="0" rtlCol="0" anchor="t"/>
          <a:lstStyle/>
          <a:p>
            <a:pPr algn="ctr"/>
            <a:r>
              <a:rPr lang="en-US" sz="900" b="1" dirty="0">
                <a:solidFill>
                  <a:srgbClr val="023DC6"/>
                </a:solidFill>
                <a:latin typeface="Source Sans Pro" pitchFamily="34" charset="0"/>
                <a:ea typeface="Source Sans Pro" pitchFamily="34" charset="-122"/>
                <a:cs typeface="Source Sans Pro" pitchFamily="34" charset="-120"/>
              </a:rPr>
              <a:t>2</a:t>
            </a:r>
            <a:endParaRPr lang="en-US" sz="900" dirty="0"/>
          </a:p>
          <a:p>
            <a:pPr algn="ctr"/>
            <a:r>
              <a:rPr lang="en-US" sz="900" b="0" dirty="0">
                <a:solidFill>
                  <a:srgbClr val="023DC6"/>
                </a:solidFill>
                <a:latin typeface="Source Sans Pro" pitchFamily="34" charset="0"/>
                <a:ea typeface="Source Sans Pro" pitchFamily="34" charset="-122"/>
                <a:cs typeface="Source Sans Pro" pitchFamily="34" charset="-120"/>
              </a:rPr>
              <a:t>Data Cleaning and Preprocessing</a:t>
            </a:r>
            <a:endParaRPr lang="en-US" sz="900" dirty="0"/>
          </a:p>
        </p:txBody>
      </p:sp>
      <p:sp>
        <p:nvSpPr>
          <p:cNvPr id="16" name="Text 13"/>
          <p:cNvSpPr/>
          <p:nvPr/>
        </p:nvSpPr>
        <p:spPr>
          <a:xfrm>
            <a:off x="5653601" y="2112661"/>
            <a:ext cx="1936471" cy="287482"/>
          </a:xfrm>
          <a:prstGeom prst="rect">
            <a:avLst/>
          </a:prstGeom>
          <a:noFill/>
          <a:ln/>
        </p:spPr>
        <p:txBody>
          <a:bodyPr wrap="square" lIns="0" tIns="0" rIns="0" bIns="0" rtlCol="0" anchor="t"/>
          <a:lstStyle/>
          <a:p>
            <a:pPr algn="ctr"/>
            <a:r>
              <a:rPr lang="en-US" sz="900" b="1" dirty="0">
                <a:solidFill>
                  <a:srgbClr val="023DC6"/>
                </a:solidFill>
                <a:latin typeface="Source Sans Pro" pitchFamily="34" charset="0"/>
                <a:ea typeface="Source Sans Pro" pitchFamily="34" charset="-122"/>
                <a:cs typeface="Source Sans Pro" pitchFamily="34" charset="-120"/>
              </a:rPr>
              <a:t>5</a:t>
            </a:r>
            <a:endParaRPr lang="en-US" sz="900" dirty="0"/>
          </a:p>
          <a:p>
            <a:pPr algn="ctr"/>
            <a:r>
              <a:rPr lang="en-US" sz="900" b="0" dirty="0">
                <a:solidFill>
                  <a:srgbClr val="023DC6"/>
                </a:solidFill>
                <a:latin typeface="Source Sans Pro" pitchFamily="34" charset="0"/>
                <a:ea typeface="Source Sans Pro" pitchFamily="34" charset="-122"/>
                <a:cs typeface="Source Sans Pro" pitchFamily="34" charset="-120"/>
              </a:rPr>
              <a:t>Model Selection and Implementation</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
        <p:nvSpPr>
          <p:cNvPr id="6" name="Text 1"/>
          <p:cNvSpPr/>
          <p:nvPr/>
        </p:nvSpPr>
        <p:spPr>
          <a:xfrm>
            <a:off x="476250" y="2157410"/>
            <a:ext cx="3619202" cy="822911"/>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Collect the data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 Perform initial data exploration</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Calculate basic statistics </a:t>
            </a:r>
            <a:endParaRPr lang="en-US" sz="1350" dirty="0"/>
          </a:p>
        </p:txBody>
      </p:sp>
      <p:sp>
        <p:nvSpPr>
          <p:cNvPr id="7" name="Text 2"/>
          <p:cNvSpPr/>
          <p:nvPr/>
        </p:nvSpPr>
        <p:spPr>
          <a:xfrm>
            <a:off x="476250" y="1323769"/>
            <a:ext cx="3619202" cy="274304"/>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Collection and Exploration</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pic>
        <p:nvPicPr>
          <p:cNvPr id="4"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5"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
        <p:nvSpPr>
          <p:cNvPr id="6" name="Text 1"/>
          <p:cNvSpPr/>
          <p:nvPr/>
        </p:nvSpPr>
        <p:spPr>
          <a:xfrm>
            <a:off x="476250" y="2146520"/>
            <a:ext cx="3619202" cy="1371519"/>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Clean the dataset </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Use techniques such as imputation for missing values (e.g., mean, median, mode)</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Transform the data into a suitable format for analysis</a:t>
            </a:r>
            <a:endParaRPr lang="en-US" sz="1350" dirty="0"/>
          </a:p>
        </p:txBody>
      </p:sp>
      <p:sp>
        <p:nvSpPr>
          <p:cNvPr id="7" name="Text 2"/>
          <p:cNvSpPr/>
          <p:nvPr/>
        </p:nvSpPr>
        <p:spPr>
          <a:xfrm>
            <a:off x="476250" y="1323769"/>
            <a:ext cx="4095750" cy="274304"/>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Cleaning and Preprocessing</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572231" y="-1046"/>
            <a:ext cx="4573290" cy="5144481"/>
          </a:xfrm>
          <a:prstGeom prst="roundRect">
            <a:avLst>
              <a:gd name="adj" fmla="val -19994"/>
            </a:avLst>
          </a:prstGeom>
          <a:solidFill>
            <a:srgbClr val="D3E2F2"/>
          </a:solidFill>
          <a:ln/>
        </p:spPr>
        <p:txBody>
          <a:bodyPr/>
          <a:lstStyle/>
          <a:p>
            <a:endParaRPr lang="en-US"/>
          </a:p>
        </p:txBody>
      </p:sp>
      <p:sp>
        <p:nvSpPr>
          <p:cNvPr id="4" name="Text 1"/>
          <p:cNvSpPr/>
          <p:nvPr/>
        </p:nvSpPr>
        <p:spPr>
          <a:xfrm>
            <a:off x="476250" y="2177977"/>
            <a:ext cx="3619202" cy="1645823"/>
          </a:xfrm>
          <a:prstGeom prst="rect">
            <a:avLst/>
          </a:prstGeom>
          <a:noFill/>
          <a:ln/>
        </p:spPr>
        <p:txBody>
          <a:bodyPr wrap="square" lIns="0" tIns="0" rIns="0" bIns="0" rtlCol="0" anchor="b"/>
          <a:lstStyle/>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Analyze the data to find hidden relations between the data (e.g., correlation)</a:t>
            </a:r>
            <a:endParaRPr lang="en-US" sz="1350" dirty="0"/>
          </a:p>
          <a:p>
            <a:pPr marL="190500" indent="-190500" algn="l">
              <a:lnSpc>
                <a:spcPts val="2160"/>
              </a:lnSpc>
              <a:buSzPct val="100000"/>
              <a:buChar char="•"/>
            </a:pPr>
            <a:r>
              <a:rPr lang="en-US" sz="1400" b="0" dirty="0">
                <a:solidFill>
                  <a:srgbClr val="141414"/>
                </a:solidFill>
                <a:latin typeface="Source Sans Pro" pitchFamily="34" charset="0"/>
                <a:ea typeface="Source Sans Pro" pitchFamily="34" charset="-122"/>
                <a:cs typeface="Source Sans Pro" pitchFamily="34" charset="-120"/>
              </a:rPr>
              <a:t>Visualizing the data to see the patterns and relations between the data by creating statistical plots (e.g., bar charts, histograms, scatter plots)</a:t>
            </a:r>
            <a:endParaRPr lang="en-US" sz="1350" dirty="0"/>
          </a:p>
        </p:txBody>
      </p:sp>
      <p:sp>
        <p:nvSpPr>
          <p:cNvPr id="5" name="Text 2"/>
          <p:cNvSpPr/>
          <p:nvPr/>
        </p:nvSpPr>
        <p:spPr>
          <a:xfrm>
            <a:off x="476250" y="1323769"/>
            <a:ext cx="4095750" cy="274304"/>
          </a:xfrm>
          <a:prstGeom prst="rect">
            <a:avLst/>
          </a:prstGeom>
          <a:noFill/>
          <a:ln/>
        </p:spPr>
        <p:txBody>
          <a:bodyPr wrap="square" lIns="0" tIns="0" rIns="0" bIns="0" rtlCol="0" anchor="t"/>
          <a:lstStyle/>
          <a:p>
            <a:pPr algn="l">
              <a:lnSpc>
                <a:spcPts val="2160"/>
              </a:lnSpc>
            </a:pPr>
            <a:r>
              <a:rPr lang="en-US" sz="1800" b="0" kern="0" spc="-12" dirty="0">
                <a:solidFill>
                  <a:srgbClr val="FFC81A"/>
                </a:solidFill>
                <a:latin typeface="Young Serif" pitchFamily="34" charset="0"/>
                <a:ea typeface="Young Serif" pitchFamily="34" charset="-122"/>
                <a:cs typeface="Young Serif" pitchFamily="34" charset="-120"/>
              </a:rPr>
              <a:t>Data Analysis and Visualization</a:t>
            </a:r>
            <a:endParaRPr lang="en-US" sz="1800" dirty="0"/>
          </a:p>
        </p:txBody>
      </p:sp>
      <p:pic>
        <p:nvPicPr>
          <p:cNvPr id="6" name="Image 0" descr="https://pitch-assets-ccb95893-de3f-4266-973c-20049231b248.s3.eu-west-1.amazonaws.com/5dcc46ea-b7bf-4260-bb86-b13c582aa479?pitch-bytes=4476&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47258" y="1318911"/>
            <a:ext cx="3621641" cy="2503228"/>
          </a:xfrm>
          <a:prstGeom prst="rect">
            <a:avLst/>
          </a:prstGeom>
        </p:spPr>
      </p:pic>
      <p:pic>
        <p:nvPicPr>
          <p:cNvPr id="7" name="Image 1" descr="https://pitch-assets-ccb95893-de3f-4266-973c-20049231b248.s3.eu-west-1.amazonaws.com/2045e0f6-faef-4461-ba78-73e3e16c7ac9?pitch-bytes=1577&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0442" y="3086861"/>
            <a:ext cx="1868381" cy="205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476</Words>
  <Application>Microsoft Office PowerPoint</Application>
  <PresentationFormat>On-screen Show (16:9)</PresentationFormat>
  <Paragraphs>100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Young Serif</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Final Project</dc:title>
  <dc:subject>PptxGenJS Presentation</dc:subject>
  <dc:creator>Pitch Software GmbH</dc:creator>
  <cp:lastModifiedBy>Karim Farhat</cp:lastModifiedBy>
  <cp:revision>2</cp:revision>
  <dcterms:created xsi:type="dcterms:W3CDTF">2024-10-23T15:54:42Z</dcterms:created>
  <dcterms:modified xsi:type="dcterms:W3CDTF">2024-10-23T16:01:30Z</dcterms:modified>
</cp:coreProperties>
</file>