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8.svg" ContentType="image/svg+xml"/>
  <Override PartName="/ppt/media/image4.svg" ContentType="image/svg+xml"/>
  <Override PartName="/ppt/media/image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20" d="100"/>
          <a:sy n="120" d="100"/>
        </p:scale>
        <p:origin x="374"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sv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 1"/>
          <p:cNvSpPr/>
          <p:nvPr/>
        </p:nvSpPr>
        <p:spPr>
          <a:xfrm>
            <a:off x="476567" y="1630030"/>
            <a:ext cx="4912816" cy="1885950"/>
          </a:xfrm>
          <a:prstGeom prst="rect">
            <a:avLst/>
          </a:prstGeom>
          <a:noFill/>
        </p:spPr>
        <p:txBody>
          <a:bodyPr wrap="square" lIns="0" tIns="0" rIns="0" bIns="0" rtlCol="0" anchor="ctr"/>
          <a:lstStyle/>
          <a:p>
            <a:pPr algn="l">
              <a:lnSpc>
                <a:spcPts val="7425"/>
              </a:lnSpc>
            </a:pPr>
            <a:r>
              <a:rPr lang="en-US" sz="4500" b="0" kern="0" spc="-24" dirty="0">
                <a:solidFill>
                  <a:srgbClr val="223366"/>
                </a:solidFill>
                <a:latin typeface="Young Serif" pitchFamily="34" charset="0"/>
                <a:ea typeface="Young Serif" pitchFamily="34" charset="-122"/>
                <a:cs typeface="Young Serif" pitchFamily="34" charset="-120"/>
              </a:rPr>
              <a:t>IBM Data Science</a:t>
            </a:r>
            <a:endParaRPr lang="en-US" sz="6750" dirty="0"/>
          </a:p>
          <a:p>
            <a:pPr algn="l">
              <a:lnSpc>
                <a:spcPts val="7425"/>
              </a:lnSpc>
            </a:pPr>
            <a:r>
              <a:rPr lang="en-US" sz="4500" b="0" kern="0" spc="-24" dirty="0">
                <a:solidFill>
                  <a:srgbClr val="223366"/>
                </a:solidFill>
                <a:latin typeface="Young Serif" pitchFamily="34" charset="0"/>
                <a:ea typeface="Young Serif" pitchFamily="34" charset="-122"/>
                <a:cs typeface="Young Serif" pitchFamily="34" charset="-120"/>
              </a:rPr>
              <a:t>Final Project</a:t>
            </a:r>
            <a:endParaRPr lang="en-US" sz="6750" dirty="0"/>
          </a:p>
        </p:txBody>
      </p:sp>
      <p:pic>
        <p:nvPicPr>
          <p:cNvPr id="5" name="Image 0" descr="https://pitch-assets-ccb95893-de3f-4266-973c-20049231b248.s3.eu-west-1.amazonaws.com/5625cc3e-b925-4145-9486-f742fce200c1?pitch-bytes=88598&amp;pitch-content-type=image%2Fpng"/>
          <p:cNvPicPr>
            <a:picLocks noChangeAspect="1"/>
          </p:cNvPicPr>
          <p:nvPr/>
        </p:nvPicPr>
        <p:blipFill>
          <a:blip r:embed="rId1"/>
          <a:srcRect t="4635" b="3253"/>
          <a:stretch>
            <a:fillRect/>
          </a:stretch>
        </p:blipFill>
        <p:spPr>
          <a:xfrm>
            <a:off x="475259" y="440591"/>
            <a:ext cx="571500" cy="526421"/>
          </a:xfrm>
          <a:prstGeom prst="rect">
            <a:avLst/>
          </a:prstGeom>
        </p:spPr>
      </p:pic>
      <p:pic>
        <p:nvPicPr>
          <p:cNvPr id="6" name="Image 1" descr="https://pitch-assets-ccb95893-de3f-4266-973c-20049231b248.s3.eu-west-1.amazonaws.com/6b27e32d-6adc-4f3d-8a2d-536460d8f712?pitch-bytes=241553&amp;pitch-content-type=image%2Fpng"/>
          <p:cNvPicPr>
            <a:picLocks noChangeAspect="1"/>
          </p:cNvPicPr>
          <p:nvPr/>
        </p:nvPicPr>
        <p:blipFill>
          <a:blip r:embed="rId2"/>
          <a:srcRect/>
          <a:stretch>
            <a:fillRect/>
          </a:stretch>
        </p:blipFill>
        <p:spPr>
          <a:xfrm>
            <a:off x="4658239" y="559836"/>
            <a:ext cx="5138426" cy="51384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49ff464c-42a1-4c0d-9e26-b5fefd541b55?pitch-bytes=34290&amp;pitch-content-type=image%2Fpng"/>
          <p:cNvPicPr>
            <a:picLocks noChangeAspect="1"/>
          </p:cNvPicPr>
          <p:nvPr/>
        </p:nvPicPr>
        <p:blipFill>
          <a:blip r:embed="rId1"/>
          <a:srcRect/>
          <a:stretch>
            <a:fillRect/>
          </a:stretch>
        </p:blipFill>
        <p:spPr>
          <a:xfrm>
            <a:off x="512608" y="1136670"/>
            <a:ext cx="8127775" cy="2867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76196c19-20bb-44f0-a1ff-03fa5f3b7136?pitch-bytes=59626&amp;pitch-content-type=image%2Fpng"/>
          <p:cNvPicPr>
            <a:picLocks noChangeAspect="1"/>
          </p:cNvPicPr>
          <p:nvPr/>
        </p:nvPicPr>
        <p:blipFill>
          <a:blip r:embed="rId1"/>
          <a:srcRect/>
          <a:stretch>
            <a:fillRect/>
          </a:stretch>
        </p:blipFill>
        <p:spPr>
          <a:xfrm>
            <a:off x="746528" y="1223476"/>
            <a:ext cx="7650800" cy="26989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80e7d7e5-c633-4316-b751-94fa5d1b017d?pitch-bytes=316774&amp;pitch-content-type=image%2Fpng"/>
          <p:cNvPicPr>
            <a:picLocks noChangeAspect="1"/>
          </p:cNvPicPr>
          <p:nvPr/>
        </p:nvPicPr>
        <p:blipFill>
          <a:blip r:embed="rId1"/>
          <a:srcRect b="57263"/>
          <a:stretch>
            <a:fillRect/>
          </a:stretch>
        </p:blipFill>
        <p:spPr>
          <a:xfrm>
            <a:off x="1493055" y="-2089"/>
            <a:ext cx="6159228" cy="514558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80e7d7e5-c633-4316-b751-94fa5d1b017d?pitch-bytes=316774&amp;pitch-content-type=image%2Fpng"/>
          <p:cNvPicPr>
            <a:picLocks noChangeAspect="1"/>
          </p:cNvPicPr>
          <p:nvPr/>
        </p:nvPicPr>
        <p:blipFill>
          <a:blip r:embed="rId1"/>
          <a:srcRect t="42843" b="14419"/>
          <a:stretch>
            <a:fillRect/>
          </a:stretch>
        </p:blipFill>
        <p:spPr>
          <a:xfrm>
            <a:off x="1493055" y="-2089"/>
            <a:ext cx="6159228" cy="514558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dc7a9357-a2f3-434e-a88d-66e1abca4975?pitch-bytes=47076&amp;pitch-content-type=image%2Fpng"/>
          <p:cNvPicPr>
            <a:picLocks noChangeAspect="1"/>
          </p:cNvPicPr>
          <p:nvPr/>
        </p:nvPicPr>
        <p:blipFill>
          <a:blip r:embed="rId1"/>
          <a:srcRect/>
          <a:stretch>
            <a:fillRect/>
          </a:stretch>
        </p:blipFill>
        <p:spPr>
          <a:xfrm>
            <a:off x="1022363" y="1214918"/>
            <a:ext cx="7105867" cy="27086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8f395bd5-a34a-49be-ab03-3fa1280df892?pitch-bytes=91828&amp;pitch-content-type=image%2Fpng"/>
          <p:cNvPicPr>
            <a:picLocks noChangeAspect="1"/>
          </p:cNvPicPr>
          <p:nvPr/>
        </p:nvPicPr>
        <p:blipFill>
          <a:blip r:embed="rId1"/>
          <a:srcRect/>
          <a:stretch>
            <a:fillRect/>
          </a:stretch>
        </p:blipFill>
        <p:spPr>
          <a:xfrm>
            <a:off x="909474" y="1722777"/>
            <a:ext cx="7331604" cy="169830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a:off x="4572231" y="-1046"/>
            <a:ext cx="4573290" cy="5144481"/>
          </a:xfrm>
          <a:prstGeom prst="roundRect">
            <a:avLst>
              <a:gd name="adj" fmla="val -19994"/>
            </a:avLst>
          </a:prstGeom>
          <a:solidFill>
            <a:srgbClr val="D3E2F2"/>
          </a:solidFill>
        </p:spPr>
        <p:txBody>
          <a:bodyPr/>
          <a:lstStyle/>
          <a:p>
            <a:endParaRPr lang="en-US"/>
          </a:p>
        </p:txBody>
      </p:sp>
      <p:pic>
        <p:nvPicPr>
          <p:cNvPr id="4" name="Image 0" descr="https://pitch-assets-ccb95893-de3f-4266-973c-20049231b248.s3.eu-west-1.amazonaws.com/5dcc46ea-b7bf-4260-bb86-b13c582aa479?pitch-bytes=4476&amp;pitch-content-type=image%2Fsvg%2Bxml"/>
          <p:cNvPicPr>
            <a:picLocks noChangeAspect="1"/>
          </p:cNvPicPr>
          <p:nvPr/>
        </p:nvPicPr>
        <p:blipFill>
          <a:blip r:embed="rId1"/>
          <a:srcRect/>
          <a:stretch>
            <a:fillRect/>
          </a:stretch>
        </p:blipFill>
        <p:spPr>
          <a:xfrm>
            <a:off x="5047258" y="1318911"/>
            <a:ext cx="3621641" cy="2503228"/>
          </a:xfrm>
          <a:prstGeom prst="rect">
            <a:avLst/>
          </a:prstGeom>
        </p:spPr>
      </p:pic>
      <p:pic>
        <p:nvPicPr>
          <p:cNvPr id="5" name="Image 1" descr="https://pitch-assets-ccb95893-de3f-4266-973c-20049231b248.s3.eu-west-1.amazonaws.com/2045e0f6-faef-4461-ba78-73e3e16c7ac9?pitch-bytes=1577&amp;pitch-content-type=image%2Fsvg%2Bxml"/>
          <p:cNvPicPr>
            <a:picLocks noChangeAspect="1"/>
          </p:cNvPicPr>
          <p:nvPr/>
        </p:nvPicPr>
        <p:blipFill>
          <a:blip r:embed="rId2"/>
          <a:srcRect/>
          <a:stretch>
            <a:fillRect/>
          </a:stretch>
        </p:blipFill>
        <p:spPr>
          <a:xfrm>
            <a:off x="4710442" y="3086861"/>
            <a:ext cx="1868381" cy="2057400"/>
          </a:xfrm>
          <a:prstGeom prst="rect">
            <a:avLst/>
          </a:prstGeom>
        </p:spPr>
      </p:pic>
      <p:sp>
        <p:nvSpPr>
          <p:cNvPr id="6" name="Text 1"/>
          <p:cNvSpPr/>
          <p:nvPr/>
        </p:nvSpPr>
        <p:spPr>
          <a:xfrm>
            <a:off x="476250" y="2452281"/>
            <a:ext cx="3619202" cy="1371519"/>
          </a:xfrm>
          <a:prstGeom prst="rect">
            <a:avLst/>
          </a:prstGeom>
          <a:noFill/>
        </p:spPr>
        <p:txBody>
          <a:bodyPr wrap="square" lIns="0" tIns="0" rIns="0" bIns="0" rtlCol="0" anchor="b"/>
          <a:lstStyle/>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Transform the data into a suitable format for machine learning stage</a:t>
            </a:r>
            <a:endParaRPr lang="en-US" sz="1350" dirty="0"/>
          </a:p>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Encoding categorical variables </a:t>
            </a:r>
            <a:endParaRPr lang="en-US" sz="1350" dirty="0"/>
          </a:p>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Spilt the dataset into training set and testing set for model training and testing</a:t>
            </a:r>
            <a:endParaRPr lang="en-US" sz="1350" dirty="0"/>
          </a:p>
        </p:txBody>
      </p:sp>
      <p:sp>
        <p:nvSpPr>
          <p:cNvPr id="7" name="Text 2"/>
          <p:cNvSpPr/>
          <p:nvPr/>
        </p:nvSpPr>
        <p:spPr>
          <a:xfrm>
            <a:off x="476250" y="1323769"/>
            <a:ext cx="4095750" cy="548608"/>
          </a:xfrm>
          <a:prstGeom prst="rect">
            <a:avLst/>
          </a:prstGeom>
          <a:noFill/>
        </p:spPr>
        <p:txBody>
          <a:bodyPr wrap="square" lIns="0" tIns="0" rIns="0" bIns="0" rtlCol="0" anchor="t"/>
          <a:lstStyle/>
          <a:p>
            <a:pPr algn="l">
              <a:lnSpc>
                <a:spcPts val="2160"/>
              </a:lnSpc>
            </a:pPr>
            <a:r>
              <a:rPr lang="en-US" sz="1800" b="0" kern="0" spc="-12" dirty="0">
                <a:solidFill>
                  <a:srgbClr val="FFC81A"/>
                </a:solidFill>
                <a:latin typeface="Young Serif" pitchFamily="34" charset="0"/>
                <a:ea typeface="Young Serif" pitchFamily="34" charset="-122"/>
                <a:cs typeface="Young Serif" pitchFamily="34" charset="-120"/>
              </a:rPr>
              <a:t>Data Transformation and Preparation</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585c4829-eebe-43a6-938c-ce6269a2b0db?pitch-bytes=243386&amp;pitch-content-type=image%2Fpng"/>
          <p:cNvPicPr>
            <a:picLocks noChangeAspect="1"/>
          </p:cNvPicPr>
          <p:nvPr/>
        </p:nvPicPr>
        <p:blipFill>
          <a:blip r:embed="rId1"/>
          <a:srcRect/>
          <a:stretch>
            <a:fillRect/>
          </a:stretch>
        </p:blipFill>
        <p:spPr>
          <a:xfrm>
            <a:off x="1179291" y="604680"/>
            <a:ext cx="6792784" cy="393369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41b239c6-e1ab-4602-a4a2-b8f5535a1cbf?pitch-bytes=182993&amp;pitch-content-type=image%2Fpng"/>
          <p:cNvPicPr>
            <a:picLocks noChangeAspect="1"/>
          </p:cNvPicPr>
          <p:nvPr/>
        </p:nvPicPr>
        <p:blipFill>
          <a:blip r:embed="rId1"/>
          <a:srcRect/>
          <a:stretch>
            <a:fillRect/>
          </a:stretch>
        </p:blipFill>
        <p:spPr>
          <a:xfrm>
            <a:off x="1071817" y="1249991"/>
            <a:ext cx="7004330" cy="26353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22f97a4e-5541-40e0-827c-18e2d2388699?pitch-bytes=292165&amp;pitch-content-type=image%2Fpng"/>
          <p:cNvPicPr>
            <a:picLocks noChangeAspect="1"/>
          </p:cNvPicPr>
          <p:nvPr/>
        </p:nvPicPr>
        <p:blipFill>
          <a:blip r:embed="rId1"/>
          <a:srcRect/>
          <a:stretch>
            <a:fillRect/>
          </a:stretch>
        </p:blipFill>
        <p:spPr>
          <a:xfrm>
            <a:off x="1604464" y="692356"/>
            <a:ext cx="5930925" cy="37508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0feac79d-4e30-4b25-9ae4-006e6dc27d0e?pitch-bytes=4476&amp;pitch-content-type=image%2Fsvg%2Bxml"/>
          <p:cNvPicPr>
            <a:picLocks noChangeAspect="1"/>
          </p:cNvPicPr>
          <p:nvPr/>
        </p:nvPicPr>
        <p:blipFill>
          <a:blip r:embed="rId1">
            <a:extLst>
              <a:ext uri="{96DAC541-7B7A-43D3-8B79-37D633B846F1}">
                <asvg:svgBlip xmlns:asvg="http://schemas.microsoft.com/office/drawing/2016/SVG/main" r:embed="rId2"/>
              </a:ext>
            </a:extLst>
          </a:blip>
          <a:srcRect t="-96" b="-96"/>
          <a:stretch>
            <a:fillRect/>
          </a:stretch>
        </p:blipFill>
        <p:spPr>
          <a:xfrm>
            <a:off x="6787688" y="478503"/>
            <a:ext cx="1877563" cy="1297746"/>
          </a:xfrm>
          <a:prstGeom prst="rect">
            <a:avLst/>
          </a:prstGeom>
        </p:spPr>
      </p:pic>
      <p:sp>
        <p:nvSpPr>
          <p:cNvPr id="5" name="Text 1"/>
          <p:cNvSpPr/>
          <p:nvPr/>
        </p:nvSpPr>
        <p:spPr>
          <a:xfrm>
            <a:off x="470860" y="809841"/>
            <a:ext cx="9501783" cy="628650"/>
          </a:xfrm>
          <a:prstGeom prst="rect">
            <a:avLst/>
          </a:prstGeom>
          <a:noFill/>
        </p:spPr>
        <p:txBody>
          <a:bodyPr wrap="square" lIns="0" tIns="0" rIns="0" bIns="0" rtlCol="0" anchor="t"/>
          <a:lstStyle/>
          <a:p>
            <a:pPr algn="l">
              <a:lnSpc>
                <a:spcPts val="4950"/>
              </a:lnSpc>
            </a:pPr>
            <a:r>
              <a:rPr lang="en-US" sz="4500" b="0" kern="0" spc="-24" dirty="0">
                <a:solidFill>
                  <a:srgbClr val="223366"/>
                </a:solidFill>
                <a:latin typeface="Young Serif" pitchFamily="34" charset="0"/>
                <a:ea typeface="Young Serif" pitchFamily="34" charset="-122"/>
                <a:cs typeface="Young Serif" pitchFamily="34" charset="-120"/>
              </a:rPr>
              <a:t>What is Data Science</a:t>
            </a:r>
            <a:endParaRPr lang="en-US" sz="4500" dirty="0"/>
          </a:p>
        </p:txBody>
      </p:sp>
      <p:sp>
        <p:nvSpPr>
          <p:cNvPr id="6" name="Text 2"/>
          <p:cNvSpPr/>
          <p:nvPr/>
        </p:nvSpPr>
        <p:spPr>
          <a:xfrm>
            <a:off x="476250" y="1841661"/>
            <a:ext cx="8191500" cy="1462954"/>
          </a:xfrm>
          <a:prstGeom prst="rect">
            <a:avLst/>
          </a:prstGeom>
          <a:noFill/>
        </p:spPr>
        <p:txBody>
          <a:bodyPr wrap="square" lIns="0" tIns="0" rIns="0" bIns="0" rtlCol="0" anchor="t"/>
          <a:lstStyle/>
          <a:p>
            <a:pPr algn="l">
              <a:lnSpc>
                <a:spcPts val="2880"/>
              </a:lnSpc>
            </a:pPr>
            <a:r>
              <a:rPr lang="en-US" sz="1600" b="0" dirty="0">
                <a:solidFill>
                  <a:srgbClr val="141414"/>
                </a:solidFill>
                <a:latin typeface="Source Sans Pro" pitchFamily="34" charset="0"/>
                <a:ea typeface="Source Sans Pro" pitchFamily="34" charset="-122"/>
                <a:cs typeface="Source Sans Pro" pitchFamily="34" charset="-120"/>
              </a:rPr>
              <a:t>Data science combines math and statistics, specialized programming, advanced analytics, artificial intelligence (AI) and machine learning with specific subject matter expertise to uncover actionable insights hidden in an organization’s data. These insights can be used to guide decision making and strategic planning.</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5c723f0c-9889-4292-8bf7-1b0d9a53f966?pitch-bytes=202323&amp;pitch-content-type=image%2Fpng"/>
          <p:cNvPicPr>
            <a:picLocks noChangeAspect="1"/>
          </p:cNvPicPr>
          <p:nvPr/>
        </p:nvPicPr>
        <p:blipFill>
          <a:blip r:embed="rId1"/>
          <a:srcRect/>
          <a:stretch>
            <a:fillRect/>
          </a:stretch>
        </p:blipFill>
        <p:spPr>
          <a:xfrm>
            <a:off x="2236801" y="770481"/>
            <a:ext cx="4666848" cy="36004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a:off x="4572231" y="-1046"/>
            <a:ext cx="4573290" cy="5144481"/>
          </a:xfrm>
          <a:prstGeom prst="roundRect">
            <a:avLst>
              <a:gd name="adj" fmla="val -19994"/>
            </a:avLst>
          </a:prstGeom>
          <a:solidFill>
            <a:srgbClr val="D3E2F2"/>
          </a:solidFill>
        </p:spPr>
        <p:txBody>
          <a:bodyPr/>
          <a:lstStyle/>
          <a:p>
            <a:endParaRPr lang="en-US"/>
          </a:p>
        </p:txBody>
      </p:sp>
      <p:pic>
        <p:nvPicPr>
          <p:cNvPr id="4" name="Image 0" descr="https://pitch-assets-ccb95893-de3f-4266-973c-20049231b248.s3.eu-west-1.amazonaws.com/5dcc46ea-b7bf-4260-bb86-b13c582aa479?pitch-bytes=4476&amp;pitch-content-type=image%2Fsvg%2Bxml"/>
          <p:cNvPicPr>
            <a:picLocks noChangeAspect="1"/>
          </p:cNvPicPr>
          <p:nvPr/>
        </p:nvPicPr>
        <p:blipFill>
          <a:blip r:embed="rId1"/>
          <a:srcRect/>
          <a:stretch>
            <a:fillRect/>
          </a:stretch>
        </p:blipFill>
        <p:spPr>
          <a:xfrm>
            <a:off x="5047258" y="1318911"/>
            <a:ext cx="3621641" cy="2503228"/>
          </a:xfrm>
          <a:prstGeom prst="rect">
            <a:avLst/>
          </a:prstGeom>
        </p:spPr>
      </p:pic>
      <p:pic>
        <p:nvPicPr>
          <p:cNvPr id="5" name="Image 1" descr="https://pitch-assets-ccb95893-de3f-4266-973c-20049231b248.s3.eu-west-1.amazonaws.com/2045e0f6-faef-4461-ba78-73e3e16c7ac9?pitch-bytes=1577&amp;pitch-content-type=image%2Fsvg%2Bxml"/>
          <p:cNvPicPr>
            <a:picLocks noChangeAspect="1"/>
          </p:cNvPicPr>
          <p:nvPr/>
        </p:nvPicPr>
        <p:blipFill>
          <a:blip r:embed="rId2"/>
          <a:srcRect/>
          <a:stretch>
            <a:fillRect/>
          </a:stretch>
        </p:blipFill>
        <p:spPr>
          <a:xfrm>
            <a:off x="4710442" y="3086861"/>
            <a:ext cx="1868381" cy="2057400"/>
          </a:xfrm>
          <a:prstGeom prst="rect">
            <a:avLst/>
          </a:prstGeom>
        </p:spPr>
      </p:pic>
      <p:sp>
        <p:nvSpPr>
          <p:cNvPr id="6" name="Text 1"/>
          <p:cNvSpPr/>
          <p:nvPr/>
        </p:nvSpPr>
        <p:spPr>
          <a:xfrm>
            <a:off x="476250" y="1903673"/>
            <a:ext cx="3619202" cy="1920126"/>
          </a:xfrm>
          <a:prstGeom prst="rect">
            <a:avLst/>
          </a:prstGeom>
          <a:noFill/>
        </p:spPr>
        <p:txBody>
          <a:bodyPr wrap="square" lIns="0" tIns="0" rIns="0" bIns="0" rtlCol="0" anchor="b"/>
          <a:lstStyle/>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Apply various classification models to predict whether a doctor will prescribe one of the six drugs</a:t>
            </a:r>
            <a:endParaRPr lang="en-US" sz="1350" dirty="0"/>
          </a:p>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Evaluate models such as decision trees, SVC, and ensample methods</a:t>
            </a:r>
            <a:endParaRPr lang="en-US" sz="1350" dirty="0"/>
          </a:p>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Perform model validation using techniques such as cross-validation.</a:t>
            </a:r>
            <a:endParaRPr lang="en-US" sz="1350" dirty="0"/>
          </a:p>
        </p:txBody>
      </p:sp>
      <p:sp>
        <p:nvSpPr>
          <p:cNvPr id="7" name="Text 2"/>
          <p:cNvSpPr/>
          <p:nvPr/>
        </p:nvSpPr>
        <p:spPr>
          <a:xfrm>
            <a:off x="476250" y="1323769"/>
            <a:ext cx="4095750" cy="274304"/>
          </a:xfrm>
          <a:prstGeom prst="rect">
            <a:avLst/>
          </a:prstGeom>
          <a:noFill/>
        </p:spPr>
        <p:txBody>
          <a:bodyPr wrap="square" lIns="0" tIns="0" rIns="0" bIns="0" rtlCol="0" anchor="t"/>
          <a:lstStyle/>
          <a:p>
            <a:pPr algn="l">
              <a:lnSpc>
                <a:spcPts val="2160"/>
              </a:lnSpc>
            </a:pPr>
            <a:r>
              <a:rPr lang="en-US" sz="1800" b="0" kern="0" spc="-12" dirty="0">
                <a:solidFill>
                  <a:srgbClr val="FFC81A"/>
                </a:solidFill>
                <a:latin typeface="Young Serif" pitchFamily="34" charset="0"/>
                <a:ea typeface="Young Serif" pitchFamily="34" charset="-122"/>
                <a:cs typeface="Young Serif" pitchFamily="34" charset="-120"/>
              </a:rPr>
              <a:t>Model Selection and Implementation</a:t>
            </a:r>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08333ba4-bd77-419b-a8fa-1e60e55b47ee?pitch-bytes=299485&amp;pitch-content-type=image%2Fpng"/>
          <p:cNvPicPr>
            <a:picLocks noChangeAspect="1"/>
          </p:cNvPicPr>
          <p:nvPr/>
        </p:nvPicPr>
        <p:blipFill>
          <a:blip r:embed="rId1"/>
          <a:srcRect l="1427"/>
          <a:stretch>
            <a:fillRect/>
          </a:stretch>
        </p:blipFill>
        <p:spPr>
          <a:xfrm>
            <a:off x="707996" y="770481"/>
            <a:ext cx="7734517" cy="36004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f1663a46-bcd7-4e85-a33f-bdb8c3b7fe5a?pitch-bytes=3437&amp;pitch-content-type=image%2Fsvg%2Bxml"/>
          <p:cNvPicPr>
            <a:picLocks noChangeAspect="1"/>
          </p:cNvPicPr>
          <p:nvPr/>
        </p:nvPicPr>
        <p:blipFill>
          <a:blip r:embed="rId1">
            <a:extLst>
              <a:ext uri="{96DAC541-7B7A-43D3-8B79-37D633B846F1}">
                <asvg:svgBlip xmlns:asvg="http://schemas.microsoft.com/office/drawing/2016/SVG/main" r:embed="rId2"/>
              </a:ext>
            </a:extLst>
          </a:blip>
          <a:srcRect/>
          <a:stretch>
            <a:fillRect/>
          </a:stretch>
        </p:blipFill>
        <p:spPr>
          <a:xfrm>
            <a:off x="2228044" y="908238"/>
            <a:ext cx="4686576" cy="3333750"/>
          </a:xfrm>
          <a:prstGeom prst="rect">
            <a:avLst/>
          </a:prstGeom>
        </p:spPr>
      </p:pic>
      <p:sp>
        <p:nvSpPr>
          <p:cNvPr id="5" name="Shape 1"/>
          <p:cNvSpPr/>
          <p:nvPr/>
        </p:nvSpPr>
        <p:spPr>
          <a:xfrm>
            <a:off x="3889973" y="1995158"/>
            <a:ext cx="1364054" cy="1163728"/>
          </a:xfrm>
          <a:prstGeom prst="ellipse">
            <a:avLst/>
          </a:prstGeom>
          <a:solidFill>
            <a:srgbClr val="FFFFFF"/>
          </a:solidFill>
        </p:spPr>
        <p:txBody>
          <a:bodyPr/>
          <a:lstStyle/>
          <a:p>
            <a:endParaRPr lang="en-US"/>
          </a:p>
        </p:txBody>
      </p:sp>
      <p:pic>
        <p:nvPicPr>
          <p:cNvPr id="6" name="Image 1" descr="https://pitch-assets-ccb95893-de3f-4266-973c-20049231b248.s3.eu-west-1.amazonaws.com/cb05195d-ff04-4fe3-9e00-5331d3f13d5a?pitch-bytes=65763&amp;pitch-content-type=image%2Fpng"/>
          <p:cNvPicPr>
            <a:picLocks noChangeAspect="1"/>
          </p:cNvPicPr>
          <p:nvPr/>
        </p:nvPicPr>
        <p:blipFill>
          <a:blip r:embed="rId3"/>
          <a:srcRect/>
          <a:stretch>
            <a:fillRect/>
          </a:stretch>
        </p:blipFill>
        <p:spPr>
          <a:xfrm>
            <a:off x="2300374" y="2136130"/>
            <a:ext cx="4537323" cy="14009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e2a73852-3090-447c-a8b2-cc1d9f5fb319?pitch-bytes=316582&amp;pitch-content-type=image%2Fpng"/>
          <p:cNvPicPr>
            <a:picLocks noChangeAspect="1"/>
          </p:cNvPicPr>
          <p:nvPr/>
        </p:nvPicPr>
        <p:blipFill>
          <a:blip r:embed="rId1"/>
          <a:srcRect/>
          <a:stretch>
            <a:fillRect/>
          </a:stretch>
        </p:blipFill>
        <p:spPr>
          <a:xfrm>
            <a:off x="707996" y="85154"/>
            <a:ext cx="7734517" cy="49721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3716"/>
            <a:ext cx="9145521" cy="5144481"/>
          </a:xfrm>
          <a:prstGeom prst="roundRect">
            <a:avLst>
              <a:gd name="adj" fmla="val -17774"/>
            </a:avLst>
          </a:prstGeom>
          <a:solidFill>
            <a:srgbClr val="D3E2F2"/>
          </a:solidFill>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1f104b01-7d45-4406-97ed-ef372c262a02?pitch-bytes=21416&amp;pitch-content-type=image%2Fpng"/>
          <p:cNvPicPr>
            <a:picLocks noChangeAspect="1"/>
          </p:cNvPicPr>
          <p:nvPr/>
        </p:nvPicPr>
        <p:blipFill>
          <a:blip r:embed="rId1"/>
          <a:srcRect/>
          <a:stretch>
            <a:fillRect/>
          </a:stretch>
        </p:blipFill>
        <p:spPr>
          <a:xfrm>
            <a:off x="527756" y="2243005"/>
            <a:ext cx="8087176" cy="66113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a:off x="4572231" y="-1046"/>
            <a:ext cx="4573290" cy="5144481"/>
          </a:xfrm>
          <a:prstGeom prst="roundRect">
            <a:avLst>
              <a:gd name="adj" fmla="val -19994"/>
            </a:avLst>
          </a:prstGeom>
          <a:solidFill>
            <a:srgbClr val="D3E2F2"/>
          </a:solidFill>
        </p:spPr>
        <p:txBody>
          <a:bodyPr/>
          <a:lstStyle/>
          <a:p>
            <a:endParaRPr lang="en-US"/>
          </a:p>
        </p:txBody>
      </p:sp>
      <p:pic>
        <p:nvPicPr>
          <p:cNvPr id="4" name="Image 0" descr="https://pitch-assets-ccb95893-de3f-4266-973c-20049231b248.s3.eu-west-1.amazonaws.com/5dcc46ea-b7bf-4260-bb86-b13c582aa479?pitch-bytes=4476&amp;pitch-content-type=image%2Fsvg%2Bxml"/>
          <p:cNvPicPr>
            <a:picLocks noChangeAspect="1"/>
          </p:cNvPicPr>
          <p:nvPr/>
        </p:nvPicPr>
        <p:blipFill>
          <a:blip r:embed="rId1"/>
          <a:srcRect/>
          <a:stretch>
            <a:fillRect/>
          </a:stretch>
        </p:blipFill>
        <p:spPr>
          <a:xfrm>
            <a:off x="5047258" y="1318911"/>
            <a:ext cx="3621641" cy="2503228"/>
          </a:xfrm>
          <a:prstGeom prst="rect">
            <a:avLst/>
          </a:prstGeom>
        </p:spPr>
      </p:pic>
      <p:pic>
        <p:nvPicPr>
          <p:cNvPr id="5" name="Image 1" descr="https://pitch-assets-ccb95893-de3f-4266-973c-20049231b248.s3.eu-west-1.amazonaws.com/2045e0f6-faef-4461-ba78-73e3e16c7ac9?pitch-bytes=1577&amp;pitch-content-type=image%2Fsvg%2Bxml"/>
          <p:cNvPicPr>
            <a:picLocks noChangeAspect="1"/>
          </p:cNvPicPr>
          <p:nvPr/>
        </p:nvPicPr>
        <p:blipFill>
          <a:blip r:embed="rId2"/>
          <a:srcRect/>
          <a:stretch>
            <a:fillRect/>
          </a:stretch>
        </p:blipFill>
        <p:spPr>
          <a:xfrm>
            <a:off x="4710442" y="3086861"/>
            <a:ext cx="1868381" cy="2057400"/>
          </a:xfrm>
          <a:prstGeom prst="rect">
            <a:avLst/>
          </a:prstGeom>
        </p:spPr>
      </p:pic>
      <p:sp>
        <p:nvSpPr>
          <p:cNvPr id="6" name="Text 1"/>
          <p:cNvSpPr/>
          <p:nvPr/>
        </p:nvSpPr>
        <p:spPr>
          <a:xfrm>
            <a:off x="476250" y="1882933"/>
            <a:ext cx="3619202" cy="1371519"/>
          </a:xfrm>
          <a:prstGeom prst="rect">
            <a:avLst/>
          </a:prstGeom>
          <a:noFill/>
        </p:spPr>
        <p:txBody>
          <a:bodyPr wrap="square" lIns="0" tIns="0" rIns="0" bIns="0" rtlCol="0" anchor="b"/>
          <a:lstStyle/>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Evaluate the performance of the selected models using metrics like accuracy, precision, recall, and F1-score. </a:t>
            </a:r>
            <a:endParaRPr lang="en-US" sz="1350" dirty="0"/>
          </a:p>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Tune model parameters to optimize predictive performance.</a:t>
            </a:r>
            <a:endParaRPr lang="en-US" sz="1350" dirty="0"/>
          </a:p>
        </p:txBody>
      </p:sp>
      <p:sp>
        <p:nvSpPr>
          <p:cNvPr id="7" name="Text 2"/>
          <p:cNvSpPr/>
          <p:nvPr/>
        </p:nvSpPr>
        <p:spPr>
          <a:xfrm>
            <a:off x="476250" y="1323769"/>
            <a:ext cx="4095750" cy="274304"/>
          </a:xfrm>
          <a:prstGeom prst="rect">
            <a:avLst/>
          </a:prstGeom>
          <a:noFill/>
        </p:spPr>
        <p:txBody>
          <a:bodyPr wrap="square" lIns="0" tIns="0" rIns="0" bIns="0" rtlCol="0" anchor="t"/>
          <a:lstStyle/>
          <a:p>
            <a:pPr algn="l">
              <a:lnSpc>
                <a:spcPts val="2160"/>
              </a:lnSpc>
            </a:pPr>
            <a:r>
              <a:rPr lang="en-US" sz="1800" b="0" kern="0" spc="-12" dirty="0">
                <a:solidFill>
                  <a:srgbClr val="FFC81A"/>
                </a:solidFill>
                <a:latin typeface="Young Serif" pitchFamily="34" charset="0"/>
                <a:ea typeface="Young Serif" pitchFamily="34" charset="-122"/>
                <a:cs typeface="Young Serif" pitchFamily="34" charset="-120"/>
              </a:rPr>
              <a:t>Model Evaluation and Optimization</a:t>
            </a:r>
            <a:endParaRPr 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5722" y="2056190"/>
            <a:ext cx="8190986" cy="1028700"/>
          </a:xfrm>
          <a:prstGeom prst="rect">
            <a:avLst/>
          </a:prstGeom>
          <a:noFill/>
        </p:spPr>
        <p:txBody>
          <a:bodyPr wrap="square" lIns="0" tIns="0" rIns="0" bIns="0" rtlCol="0" anchor="t"/>
          <a:lstStyle/>
          <a:p>
            <a:pPr algn="ctr">
              <a:lnSpc>
                <a:spcPts val="8100"/>
              </a:lnSpc>
            </a:pPr>
            <a:r>
              <a:rPr lang="en-US" sz="6800" b="0" kern="0" spc="-12" dirty="0">
                <a:solidFill>
                  <a:srgbClr val="023DC6"/>
                </a:solidFill>
                <a:latin typeface="Young Serif" pitchFamily="34" charset="0"/>
                <a:ea typeface="Young Serif" pitchFamily="34" charset="-122"/>
                <a:cs typeface="Young Serif" pitchFamily="34" charset="-120"/>
              </a:rPr>
              <a:t>Thank You</a:t>
            </a:r>
            <a:endParaRPr lang="en-US" sz="6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3075" y="476885"/>
            <a:ext cx="8149590" cy="628650"/>
          </a:xfrm>
          <a:prstGeom prst="rect">
            <a:avLst/>
          </a:prstGeom>
          <a:noFill/>
        </p:spPr>
        <p:txBody>
          <a:bodyPr wrap="square" lIns="0" tIns="0" rIns="0" bIns="0" rtlCol="0" anchor="t"/>
          <a:lstStyle/>
          <a:p>
            <a:pPr algn="ctr">
              <a:lnSpc>
                <a:spcPts val="4950"/>
              </a:lnSpc>
            </a:pPr>
            <a:r>
              <a:rPr lang="en-US" sz="4500" b="0" kern="0" spc="-24" dirty="0">
                <a:solidFill>
                  <a:srgbClr val="223366"/>
                </a:solidFill>
                <a:latin typeface="Young Serif" pitchFamily="34" charset="0"/>
                <a:ea typeface="Young Serif" pitchFamily="34" charset="-122"/>
                <a:cs typeface="Young Serif" pitchFamily="34" charset="-120"/>
              </a:rPr>
              <a:t>Applications of Data Science</a:t>
            </a:r>
            <a:endParaRPr lang="en-US" sz="4500" dirty="0"/>
          </a:p>
        </p:txBody>
      </p:sp>
      <p:sp>
        <p:nvSpPr>
          <p:cNvPr id="4" name="Text 1"/>
          <p:cNvSpPr/>
          <p:nvPr/>
        </p:nvSpPr>
        <p:spPr>
          <a:xfrm>
            <a:off x="4609295" y="1700637"/>
            <a:ext cx="4060409" cy="2520689"/>
          </a:xfrm>
          <a:prstGeom prst="rect">
            <a:avLst/>
          </a:prstGeom>
          <a:noFill/>
        </p:spPr>
        <p:txBody>
          <a:bodyPr wrap="none" lIns="0" tIns="0" rIns="0" bIns="0" rtlCol="0" anchor="t">
            <a:spAutoFit/>
          </a:bodyPr>
          <a:lstStyle/>
          <a:p>
            <a:pPr algn="l">
              <a:lnSpc>
                <a:spcPts val="2160"/>
              </a:lnSpc>
            </a:pPr>
            <a:r>
              <a:rPr lang="en-US" sz="1800" b="0" kern="0" spc="-12" dirty="0">
                <a:solidFill>
                  <a:srgbClr val="141414"/>
                </a:solidFill>
                <a:latin typeface="Source Sans Pro" pitchFamily="34" charset="0"/>
                <a:ea typeface="Source Sans Pro" pitchFamily="34" charset="-122"/>
                <a:cs typeface="Source Sans Pro" pitchFamily="34" charset="-120"/>
              </a:rPr>
              <a:t>-Healthcare and Medical Diagnosis</a:t>
            </a:r>
            <a:endParaRPr lang="en-US" sz="1800" dirty="0"/>
          </a:p>
          <a:p>
            <a:pPr algn="l">
              <a:lnSpc>
                <a:spcPts val="2160"/>
              </a:lnSpc>
            </a:pPr>
            <a:endParaRPr lang="en-US" sz="1800" dirty="0"/>
          </a:p>
          <a:p>
            <a:pPr algn="l">
              <a:lnSpc>
                <a:spcPts val="2160"/>
              </a:lnSpc>
            </a:pPr>
            <a:r>
              <a:rPr lang="en-US" sz="1800" b="0" kern="0" spc="-12" dirty="0">
                <a:solidFill>
                  <a:srgbClr val="141414"/>
                </a:solidFill>
                <a:latin typeface="Source Sans Pro" pitchFamily="34" charset="0"/>
                <a:ea typeface="Source Sans Pro" pitchFamily="34" charset="-122"/>
                <a:cs typeface="Source Sans Pro" pitchFamily="34" charset="-120"/>
              </a:rPr>
              <a:t>-Fraud Detection in Finance</a:t>
            </a:r>
            <a:endParaRPr lang="en-US" sz="1800" dirty="0"/>
          </a:p>
          <a:p>
            <a:pPr algn="l">
              <a:lnSpc>
                <a:spcPts val="2160"/>
              </a:lnSpc>
            </a:pPr>
            <a:endParaRPr lang="en-US" sz="1800" dirty="0"/>
          </a:p>
          <a:p>
            <a:pPr algn="l">
              <a:lnSpc>
                <a:spcPts val="2160"/>
              </a:lnSpc>
            </a:pPr>
            <a:r>
              <a:rPr lang="en-US" sz="1800" b="0" kern="0" spc="-12" dirty="0">
                <a:solidFill>
                  <a:srgbClr val="141414"/>
                </a:solidFill>
                <a:latin typeface="Source Sans Pro" pitchFamily="34" charset="0"/>
                <a:ea typeface="Source Sans Pro" pitchFamily="34" charset="-122"/>
                <a:cs typeface="Source Sans Pro" pitchFamily="34" charset="-120"/>
              </a:rPr>
              <a:t>-Recommendation Systems</a:t>
            </a:r>
            <a:endParaRPr lang="en-US" sz="1800" dirty="0"/>
          </a:p>
          <a:p>
            <a:pPr algn="l">
              <a:lnSpc>
                <a:spcPts val="2160"/>
              </a:lnSpc>
            </a:pPr>
            <a:endParaRPr lang="en-US" sz="1800" dirty="0"/>
          </a:p>
          <a:p>
            <a:pPr algn="l">
              <a:lnSpc>
                <a:spcPts val="2160"/>
              </a:lnSpc>
            </a:pPr>
            <a:r>
              <a:rPr lang="en-US" sz="1800" b="0" kern="0" spc="-12" dirty="0">
                <a:solidFill>
                  <a:srgbClr val="141414"/>
                </a:solidFill>
                <a:latin typeface="Source Sans Pro" pitchFamily="34" charset="0"/>
                <a:ea typeface="Source Sans Pro" pitchFamily="34" charset="-122"/>
                <a:cs typeface="Source Sans Pro" pitchFamily="34" charset="-120"/>
              </a:rPr>
              <a:t>-Natural Language Processing and Chatbots</a:t>
            </a:r>
            <a:endParaRPr lang="en-US" sz="1800" dirty="0"/>
          </a:p>
          <a:p>
            <a:pPr algn="l">
              <a:lnSpc>
                <a:spcPts val="2160"/>
              </a:lnSpc>
            </a:pPr>
            <a:endParaRPr lang="en-US" sz="1800" dirty="0"/>
          </a:p>
          <a:p>
            <a:pPr algn="l">
              <a:lnSpc>
                <a:spcPts val="2160"/>
              </a:lnSpc>
            </a:pPr>
            <a:r>
              <a:rPr lang="en-US" sz="1800" b="0" kern="0" spc="-12" dirty="0">
                <a:solidFill>
                  <a:srgbClr val="141414"/>
                </a:solidFill>
                <a:latin typeface="Source Sans Pro" pitchFamily="34" charset="0"/>
                <a:ea typeface="Source Sans Pro" pitchFamily="34" charset="-122"/>
                <a:cs typeface="Source Sans Pro" pitchFamily="34" charset="-120"/>
              </a:rPr>
              <a:t>-Autonomous Vehicles</a:t>
            </a:r>
            <a:endParaRPr lang="en-US" sz="1800" dirty="0"/>
          </a:p>
        </p:txBody>
      </p:sp>
      <p:sp>
        <p:nvSpPr>
          <p:cNvPr id="5" name="Text 2"/>
          <p:cNvSpPr/>
          <p:nvPr/>
        </p:nvSpPr>
        <p:spPr>
          <a:xfrm>
            <a:off x="518721" y="1700637"/>
            <a:ext cx="3899919" cy="2520689"/>
          </a:xfrm>
          <a:prstGeom prst="rect">
            <a:avLst/>
          </a:prstGeom>
          <a:noFill/>
        </p:spPr>
        <p:txBody>
          <a:bodyPr wrap="none" lIns="0" tIns="0" rIns="0" bIns="0" rtlCol="0" anchor="t">
            <a:spAutoFit/>
          </a:bodyPr>
          <a:lstStyle/>
          <a:p>
            <a:pPr algn="l">
              <a:lnSpc>
                <a:spcPts val="2160"/>
              </a:lnSpc>
            </a:pPr>
            <a:r>
              <a:rPr lang="en-US" sz="1800" b="0" kern="0" spc="-12" dirty="0">
                <a:solidFill>
                  <a:srgbClr val="141414"/>
                </a:solidFill>
                <a:latin typeface="Source Sans Pro" pitchFamily="34" charset="0"/>
                <a:ea typeface="Source Sans Pro" pitchFamily="34" charset="-122"/>
                <a:cs typeface="Source Sans Pro" pitchFamily="34" charset="-120"/>
              </a:rPr>
              <a:t>-Retail and Supply Chain Optimization</a:t>
            </a:r>
            <a:endParaRPr lang="en-US" sz="1800" dirty="0"/>
          </a:p>
          <a:p>
            <a:pPr algn="l">
              <a:lnSpc>
                <a:spcPts val="2160"/>
              </a:lnSpc>
            </a:pPr>
            <a:endParaRPr lang="en-US" sz="1800" dirty="0"/>
          </a:p>
          <a:p>
            <a:pPr algn="l">
              <a:lnSpc>
                <a:spcPts val="2160"/>
              </a:lnSpc>
            </a:pPr>
            <a:r>
              <a:rPr lang="en-US" sz="1800" b="0" kern="0" spc="-12" dirty="0">
                <a:solidFill>
                  <a:srgbClr val="141414"/>
                </a:solidFill>
                <a:latin typeface="Source Sans Pro" pitchFamily="34" charset="0"/>
                <a:ea typeface="Source Sans Pro" pitchFamily="34" charset="-122"/>
                <a:cs typeface="Source Sans Pro" pitchFamily="34" charset="-120"/>
              </a:rPr>
              <a:t>-Marketing Analytics</a:t>
            </a:r>
            <a:endParaRPr lang="en-US" sz="1800" dirty="0"/>
          </a:p>
          <a:p>
            <a:pPr algn="l">
              <a:lnSpc>
                <a:spcPts val="2160"/>
              </a:lnSpc>
            </a:pPr>
            <a:endParaRPr lang="en-US" sz="1800" dirty="0"/>
          </a:p>
          <a:p>
            <a:pPr algn="l">
              <a:lnSpc>
                <a:spcPts val="2160"/>
              </a:lnSpc>
            </a:pPr>
            <a:r>
              <a:rPr lang="en-US" sz="1800" b="0" kern="0" spc="-12" dirty="0">
                <a:solidFill>
                  <a:srgbClr val="141414"/>
                </a:solidFill>
                <a:latin typeface="Source Sans Pro" pitchFamily="34" charset="0"/>
                <a:ea typeface="Source Sans Pro" pitchFamily="34" charset="-122"/>
                <a:cs typeface="Source Sans Pro" pitchFamily="34" charset="-120"/>
              </a:rPr>
              <a:t>-Social Media Analytics</a:t>
            </a:r>
            <a:endParaRPr lang="en-US" sz="1800" dirty="0"/>
          </a:p>
          <a:p>
            <a:pPr algn="l">
              <a:lnSpc>
                <a:spcPts val="2160"/>
              </a:lnSpc>
            </a:pPr>
            <a:endParaRPr lang="en-US" sz="1800" dirty="0"/>
          </a:p>
          <a:p>
            <a:pPr algn="l">
              <a:lnSpc>
                <a:spcPts val="2160"/>
              </a:lnSpc>
            </a:pPr>
            <a:r>
              <a:rPr lang="en-US" sz="1800" b="0" kern="0" spc="-12" dirty="0">
                <a:solidFill>
                  <a:srgbClr val="141414"/>
                </a:solidFill>
                <a:latin typeface="Source Sans Pro" pitchFamily="34" charset="0"/>
                <a:ea typeface="Source Sans Pro" pitchFamily="34" charset="-122"/>
                <a:cs typeface="Source Sans Pro" pitchFamily="34" charset="-120"/>
              </a:rPr>
              <a:t>-Sports Analytics</a:t>
            </a:r>
            <a:endParaRPr lang="en-US" sz="1800" dirty="0"/>
          </a:p>
          <a:p>
            <a:pPr algn="l">
              <a:lnSpc>
                <a:spcPts val="2160"/>
              </a:lnSpc>
            </a:pPr>
            <a:endParaRPr lang="en-US" sz="1800" dirty="0"/>
          </a:p>
          <a:p>
            <a:pPr algn="l">
              <a:lnSpc>
                <a:spcPts val="2160"/>
              </a:lnSpc>
            </a:pPr>
            <a:r>
              <a:rPr lang="en-US" sz="1800" b="0" kern="0" spc="-12" dirty="0">
                <a:solidFill>
                  <a:srgbClr val="141414"/>
                </a:solidFill>
                <a:latin typeface="Source Sans Pro" pitchFamily="34" charset="0"/>
                <a:ea typeface="Source Sans Pro" pitchFamily="34" charset="-122"/>
                <a:cs typeface="Source Sans Pro" pitchFamily="34" charset="-120"/>
              </a:rPr>
              <a:t>-Climate Science and Weather Forecasting</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6250" y="476885"/>
            <a:ext cx="3818890" cy="628650"/>
          </a:xfrm>
          <a:prstGeom prst="rect">
            <a:avLst/>
          </a:prstGeom>
          <a:noFill/>
        </p:spPr>
        <p:txBody>
          <a:bodyPr wrap="square" lIns="0" tIns="0" rIns="0" bIns="0" rtlCol="0" anchor="t"/>
          <a:lstStyle/>
          <a:p>
            <a:pPr algn="ctr">
              <a:lnSpc>
                <a:spcPts val="4950"/>
              </a:lnSpc>
            </a:pPr>
            <a:r>
              <a:rPr lang="en-US" sz="4500" kern="0" spc="-24" dirty="0">
                <a:solidFill>
                  <a:srgbClr val="223366"/>
                </a:solidFill>
                <a:latin typeface="Young Serif" pitchFamily="34" charset="0"/>
                <a:ea typeface="Young Serif" pitchFamily="34" charset="-122"/>
              </a:rPr>
              <a:t>Our Project</a:t>
            </a:r>
            <a:endParaRPr lang="en-US" sz="4500" dirty="0"/>
          </a:p>
        </p:txBody>
      </p:sp>
      <p:sp>
        <p:nvSpPr>
          <p:cNvPr id="4" name="Text 1"/>
          <p:cNvSpPr/>
          <p:nvPr/>
        </p:nvSpPr>
        <p:spPr>
          <a:xfrm>
            <a:off x="476547" y="1658463"/>
            <a:ext cx="8149016" cy="2562252"/>
          </a:xfrm>
          <a:prstGeom prst="rect">
            <a:avLst/>
          </a:prstGeom>
          <a:noFill/>
        </p:spPr>
        <p:txBody>
          <a:bodyPr wrap="square" lIns="0" tIns="0" rIns="0" bIns="0" rtlCol="0" anchor="t"/>
          <a:lstStyle/>
          <a:p>
            <a:pPr algn="l">
              <a:lnSpc>
                <a:spcPts val="2160"/>
              </a:lnSpc>
            </a:pPr>
            <a:r>
              <a:rPr lang="en-US" sz="1800" b="1" kern="0" spc="-12" dirty="0">
                <a:solidFill>
                  <a:srgbClr val="141414"/>
                </a:solidFill>
                <a:latin typeface="Source Sans Pro" pitchFamily="34" charset="0"/>
                <a:ea typeface="Source Sans Pro" pitchFamily="34" charset="-122"/>
                <a:cs typeface="Source Sans Pro" pitchFamily="34" charset="-120"/>
              </a:rPr>
              <a:t>Primary Point of Contact:</a:t>
            </a:r>
            <a:r>
              <a:rPr lang="en-US" sz="1800" b="0" kern="0" spc="-12" dirty="0">
                <a:solidFill>
                  <a:srgbClr val="FFC81A"/>
                </a:solidFill>
                <a:latin typeface="Young Serif" pitchFamily="34" charset="0"/>
                <a:ea typeface="Young Serif" pitchFamily="34" charset="-122"/>
                <a:cs typeface="Young Serif" pitchFamily="34" charset="-120"/>
              </a:rPr>
              <a:t> </a:t>
            </a:r>
            <a:endParaRPr lang="en-US" sz="1800" b="0" kern="0" spc="-12" dirty="0">
              <a:solidFill>
                <a:srgbClr val="FFC81A"/>
              </a:solidFill>
              <a:latin typeface="Young Serif" pitchFamily="34" charset="0"/>
              <a:ea typeface="Young Serif" pitchFamily="34" charset="-122"/>
              <a:cs typeface="Young Serif" pitchFamily="34" charset="-120"/>
            </a:endParaRPr>
          </a:p>
          <a:p>
            <a:pPr algn="l">
              <a:lnSpc>
                <a:spcPts val="2160"/>
              </a:lnSpc>
            </a:pPr>
            <a:r>
              <a:rPr lang="en-US" sz="1800" b="0" kern="0" spc="-12" dirty="0">
                <a:solidFill>
                  <a:schemeClr val="tx1">
                    <a:lumMod val="95000"/>
                    <a:lumOff val="5000"/>
                  </a:schemeClr>
                </a:solidFill>
                <a:latin typeface="Arial" panose="020B0604020202020204" pitchFamily="34" charset="0"/>
                <a:ea typeface="Young Serif" pitchFamily="34" charset="-122"/>
                <a:cs typeface="Arial" panose="020B0604020202020204" pitchFamily="34" charset="0"/>
              </a:rPr>
              <a:t>Medical representatives serve as the crucial link between pharmaceutical companies and healthcare professionals, such as doctors, nurses, and pharmacists</a:t>
            </a:r>
            <a:r>
              <a:rPr lang="en-US" sz="1800" b="0" kern="0" spc="-12" dirty="0">
                <a:solidFill>
                  <a:schemeClr val="tx1">
                    <a:lumMod val="95000"/>
                    <a:lumOff val="5000"/>
                  </a:schemeClr>
                </a:solidFill>
                <a:latin typeface="Young Serif" pitchFamily="34" charset="0"/>
                <a:ea typeface="Young Serif" pitchFamily="34" charset="-122"/>
                <a:cs typeface="Young Serif" pitchFamily="34" charset="-120"/>
              </a:rPr>
              <a:t>.</a:t>
            </a:r>
            <a:endParaRPr lang="en-US" sz="1800" dirty="0">
              <a:solidFill>
                <a:schemeClr val="tx1">
                  <a:lumMod val="95000"/>
                  <a:lumOff val="5000"/>
                </a:schemeClr>
              </a:solidFill>
            </a:endParaRPr>
          </a:p>
          <a:p>
            <a:pPr algn="l">
              <a:lnSpc>
                <a:spcPts val="2160"/>
              </a:lnSpc>
            </a:pPr>
            <a:r>
              <a:rPr lang="en-US" sz="1800" b="1" kern="0" spc="-12" dirty="0">
                <a:solidFill>
                  <a:srgbClr val="141414"/>
                </a:solidFill>
                <a:latin typeface="Source Sans Pro" pitchFamily="34" charset="0"/>
                <a:ea typeface="Source Sans Pro" pitchFamily="34" charset="-122"/>
                <a:cs typeface="Source Sans Pro" pitchFamily="34" charset="-120"/>
              </a:rPr>
              <a:t>Key Responsibilities:</a:t>
            </a:r>
            <a:endParaRPr lang="en-US" sz="1800" dirty="0"/>
          </a:p>
          <a:p>
            <a:pPr algn="l">
              <a:lnSpc>
                <a:spcPts val="2160"/>
              </a:lnSpc>
            </a:pPr>
            <a:r>
              <a:rPr lang="en-US" sz="1800" b="0" kern="0" spc="-12" dirty="0">
                <a:solidFill>
                  <a:srgbClr val="141414"/>
                </a:solidFill>
                <a:latin typeface="Source Sans Pro" pitchFamily="34" charset="0"/>
                <a:ea typeface="Source Sans Pro" pitchFamily="34" charset="-122"/>
                <a:cs typeface="Source Sans Pro" pitchFamily="34" charset="-120"/>
              </a:rPr>
              <a:t>-</a:t>
            </a:r>
            <a:r>
              <a:rPr lang="en-US" sz="1800" b="0" kern="0" spc="-12" dirty="0">
                <a:solidFill>
                  <a:srgbClr val="141414"/>
                </a:solidFill>
                <a:latin typeface="Arial" panose="020B0604020202020204" pitchFamily="34" charset="0"/>
                <a:ea typeface="Source Sans Pro" pitchFamily="34" charset="-122"/>
                <a:cs typeface="Arial" panose="020B0604020202020204" pitchFamily="34" charset="0"/>
              </a:rPr>
              <a:t>Promote and sell pharmaceutical products, including drugs and medical equipment.</a:t>
            </a:r>
            <a:endParaRPr lang="en-US" sz="1800" dirty="0">
              <a:latin typeface="Arial" panose="020B0604020202020204" pitchFamily="34" charset="0"/>
              <a:cs typeface="Arial" panose="020B0604020202020204" pitchFamily="34" charset="0"/>
            </a:endParaRPr>
          </a:p>
          <a:p>
            <a:pPr algn="l">
              <a:lnSpc>
                <a:spcPts val="2160"/>
              </a:lnSpc>
            </a:pPr>
            <a:r>
              <a:rPr lang="en-US" sz="1800" b="0" kern="0" spc="-12" dirty="0">
                <a:solidFill>
                  <a:srgbClr val="141414"/>
                </a:solidFill>
                <a:latin typeface="Arial" panose="020B0604020202020204" pitchFamily="34" charset="0"/>
                <a:ea typeface="Source Sans Pro" pitchFamily="34" charset="-122"/>
                <a:cs typeface="Arial" panose="020B0604020202020204" pitchFamily="34" charset="0"/>
              </a:rPr>
              <a:t>-Increase product awareness among healthcare professionals.</a:t>
            </a:r>
            <a:endParaRPr lang="en-US" sz="1800" dirty="0">
              <a:latin typeface="Arial" panose="020B0604020202020204" pitchFamily="34" charset="0"/>
              <a:cs typeface="Arial" panose="020B0604020202020204" pitchFamily="34" charset="0"/>
            </a:endParaRPr>
          </a:p>
          <a:p>
            <a:pPr algn="l">
              <a:lnSpc>
                <a:spcPts val="2160"/>
              </a:lnSpc>
            </a:pPr>
            <a:r>
              <a:rPr lang="en-US" sz="1800" b="0" kern="0" spc="-12" dirty="0">
                <a:solidFill>
                  <a:srgbClr val="141414"/>
                </a:solidFill>
                <a:latin typeface="Arial" panose="020B0604020202020204" pitchFamily="34" charset="0"/>
                <a:ea typeface="Source Sans Pro" pitchFamily="34" charset="-122"/>
                <a:cs typeface="Arial" panose="020B0604020202020204" pitchFamily="34" charset="0"/>
              </a:rPr>
              <a:t>-Answer questions and provide information about their company’s products.</a:t>
            </a:r>
            <a:endParaRPr lang="en-US" sz="1800" dirty="0">
              <a:latin typeface="Arial" panose="020B0604020202020204" pitchFamily="34" charset="0"/>
              <a:cs typeface="Arial" panose="020B0604020202020204" pitchFamily="34" charset="0"/>
            </a:endParaRPr>
          </a:p>
          <a:p>
            <a:pPr algn="l">
              <a:lnSpc>
                <a:spcPts val="2160"/>
              </a:lnSpc>
            </a:pPr>
            <a:r>
              <a:rPr lang="en-US" sz="1800" b="0" kern="0" spc="-12" dirty="0">
                <a:solidFill>
                  <a:srgbClr val="141414"/>
                </a:solidFill>
                <a:latin typeface="Arial" panose="020B0604020202020204" pitchFamily="34" charset="0"/>
                <a:ea typeface="Source Sans Pro" pitchFamily="34" charset="-122"/>
                <a:cs typeface="Arial" panose="020B0604020202020204" pitchFamily="34" charset="0"/>
              </a:rPr>
              <a:t>-Generate demand for their company's products through regular interactions with healthcare professionals.</a:t>
            </a:r>
            <a:endParaRPr lang="en-US" sz="18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6433" y="478084"/>
            <a:ext cx="4095561" cy="685800"/>
          </a:xfrm>
          <a:prstGeom prst="rect">
            <a:avLst/>
          </a:prstGeom>
          <a:noFill/>
        </p:spPr>
        <p:txBody>
          <a:bodyPr wrap="square" lIns="0" tIns="0" rIns="0" bIns="0" rtlCol="0" anchor="t"/>
          <a:lstStyle/>
          <a:p>
            <a:pPr algn="ctr">
              <a:lnSpc>
                <a:spcPts val="5400"/>
              </a:lnSpc>
            </a:pPr>
            <a:r>
              <a:rPr lang="en-US" sz="4500" b="0" kern="0" spc="-12" dirty="0">
                <a:solidFill>
                  <a:srgbClr val="223366"/>
                </a:solidFill>
                <a:latin typeface="Young Serif" pitchFamily="34" charset="0"/>
                <a:ea typeface="Young Serif" pitchFamily="34" charset="-122"/>
                <a:cs typeface="Young Serif" pitchFamily="34" charset="-120"/>
              </a:rPr>
              <a:t>What we used</a:t>
            </a:r>
            <a:endParaRPr lang="en-US" sz="4500" dirty="0"/>
          </a:p>
        </p:txBody>
      </p:sp>
      <p:sp>
        <p:nvSpPr>
          <p:cNvPr id="4" name="Text 1"/>
          <p:cNvSpPr/>
          <p:nvPr/>
        </p:nvSpPr>
        <p:spPr>
          <a:xfrm>
            <a:off x="1094228" y="3009593"/>
            <a:ext cx="2857311" cy="274304"/>
          </a:xfrm>
          <a:prstGeom prst="rect">
            <a:avLst/>
          </a:prstGeom>
          <a:noFill/>
        </p:spPr>
        <p:txBody>
          <a:bodyPr wrap="square" lIns="0" tIns="0" rIns="0" bIns="0" rtlCol="0" anchor="t"/>
          <a:lstStyle/>
          <a:p>
            <a:pPr algn="ctr">
              <a:lnSpc>
                <a:spcPts val="2160"/>
              </a:lnSpc>
            </a:pPr>
            <a:r>
              <a:rPr lang="en-US" sz="1400" b="0" dirty="0">
                <a:solidFill>
                  <a:srgbClr val="141414"/>
                </a:solidFill>
                <a:latin typeface="Source Sans Pro" pitchFamily="34" charset="0"/>
                <a:ea typeface="Source Sans Pro" pitchFamily="34" charset="-122"/>
                <a:cs typeface="Source Sans Pro" pitchFamily="34" charset="-120"/>
              </a:rPr>
              <a:t>- Laptops</a:t>
            </a:r>
            <a:endParaRPr lang="en-US" sz="1350" dirty="0"/>
          </a:p>
        </p:txBody>
      </p:sp>
      <p:sp>
        <p:nvSpPr>
          <p:cNvPr id="5" name="Text 2"/>
          <p:cNvSpPr/>
          <p:nvPr/>
        </p:nvSpPr>
        <p:spPr>
          <a:xfrm>
            <a:off x="1188344" y="2229722"/>
            <a:ext cx="2857419" cy="365738"/>
          </a:xfrm>
          <a:prstGeom prst="rect">
            <a:avLst/>
          </a:prstGeom>
          <a:noFill/>
        </p:spPr>
        <p:txBody>
          <a:bodyPr wrap="square" lIns="0" tIns="0" rIns="0" bIns="0" rtlCol="0" anchor="t"/>
          <a:lstStyle/>
          <a:p>
            <a:pPr algn="ctr">
              <a:lnSpc>
                <a:spcPts val="2880"/>
              </a:lnSpc>
            </a:pPr>
            <a:r>
              <a:rPr lang="en-US" sz="2400" b="0" kern="0" spc="-12" dirty="0">
                <a:solidFill>
                  <a:srgbClr val="FFC81A"/>
                </a:solidFill>
                <a:latin typeface="Young Serif" pitchFamily="34" charset="0"/>
                <a:ea typeface="Young Serif" pitchFamily="34" charset="-122"/>
                <a:cs typeface="Young Serif" pitchFamily="34" charset="-120"/>
              </a:rPr>
              <a:t>Hardware</a:t>
            </a:r>
            <a:endParaRPr lang="en-US" sz="2400" dirty="0"/>
          </a:p>
        </p:txBody>
      </p:sp>
      <p:sp>
        <p:nvSpPr>
          <p:cNvPr id="6" name="Text 3"/>
          <p:cNvSpPr/>
          <p:nvPr/>
        </p:nvSpPr>
        <p:spPr>
          <a:xfrm>
            <a:off x="5097643" y="2598397"/>
            <a:ext cx="2857419" cy="1462953"/>
          </a:xfrm>
          <a:prstGeom prst="rect">
            <a:avLst/>
          </a:prstGeom>
          <a:noFill/>
        </p:spPr>
        <p:txBody>
          <a:bodyPr wrap="square" lIns="0" tIns="0" rIns="0" bIns="0" rtlCol="0" anchor="t"/>
          <a:lstStyle/>
          <a:p>
            <a:pPr algn="l">
              <a:lnSpc>
                <a:spcPts val="2880"/>
              </a:lnSpc>
            </a:pPr>
            <a:r>
              <a:rPr lang="en-US" sz="1400" b="0" dirty="0">
                <a:solidFill>
                  <a:srgbClr val="141414"/>
                </a:solidFill>
                <a:latin typeface="Source Sans Pro" pitchFamily="34" charset="0"/>
                <a:ea typeface="Source Sans Pro" pitchFamily="34" charset="-122"/>
                <a:cs typeface="Source Sans Pro" pitchFamily="34" charset="-120"/>
              </a:rPr>
              <a:t>- Python (with libraries such as Pandas, NumPy, Scikit-learn)</a:t>
            </a:r>
            <a:endParaRPr lang="en-US" sz="1800" dirty="0"/>
          </a:p>
          <a:p>
            <a:pPr algn="l">
              <a:lnSpc>
                <a:spcPts val="2880"/>
              </a:lnSpc>
            </a:pPr>
            <a:r>
              <a:rPr lang="en-US" sz="1400" b="0" dirty="0">
                <a:solidFill>
                  <a:srgbClr val="141414"/>
                </a:solidFill>
                <a:latin typeface="Source Sans Pro" pitchFamily="34" charset="0"/>
                <a:ea typeface="Source Sans Pro" pitchFamily="34" charset="-122"/>
                <a:cs typeface="Source Sans Pro" pitchFamily="34" charset="-120"/>
              </a:rPr>
              <a:t>- Jupyter Notebook for coding and documentation</a:t>
            </a:r>
            <a:endParaRPr lang="en-US" sz="1800" dirty="0"/>
          </a:p>
        </p:txBody>
      </p:sp>
      <p:sp>
        <p:nvSpPr>
          <p:cNvPr id="7" name="Text 4"/>
          <p:cNvSpPr/>
          <p:nvPr/>
        </p:nvSpPr>
        <p:spPr>
          <a:xfrm>
            <a:off x="5096949" y="2229722"/>
            <a:ext cx="2857365" cy="365738"/>
          </a:xfrm>
          <a:prstGeom prst="rect">
            <a:avLst/>
          </a:prstGeom>
          <a:noFill/>
        </p:spPr>
        <p:txBody>
          <a:bodyPr wrap="square" lIns="0" tIns="0" rIns="0" bIns="0" rtlCol="0" anchor="t"/>
          <a:lstStyle/>
          <a:p>
            <a:pPr algn="ctr">
              <a:lnSpc>
                <a:spcPts val="2880"/>
              </a:lnSpc>
            </a:pPr>
            <a:r>
              <a:rPr lang="en-US" sz="2400" b="0" kern="0" spc="-12" dirty="0">
                <a:solidFill>
                  <a:srgbClr val="FFC81A"/>
                </a:solidFill>
                <a:latin typeface="Young Serif" pitchFamily="34" charset="0"/>
                <a:ea typeface="Young Serif" pitchFamily="34" charset="-122"/>
                <a:cs typeface="Young Serif" pitchFamily="34" charset="-120"/>
              </a:rPr>
              <a:t>Software</a:t>
            </a:r>
            <a:endParaRPr lang="en-US" sz="2400" dirty="0"/>
          </a:p>
        </p:txBody>
      </p:sp>
      <p:sp>
        <p:nvSpPr>
          <p:cNvPr id="8" name="Shape 5"/>
          <p:cNvSpPr/>
          <p:nvPr/>
        </p:nvSpPr>
        <p:spPr>
          <a:xfrm rot="5400000">
            <a:off x="3406883" y="3149311"/>
            <a:ext cx="2357919" cy="0"/>
          </a:xfrm>
          <a:prstGeom prst="line">
            <a:avLst/>
          </a:prstGeom>
          <a:solidFill>
            <a:srgbClr val="F9FAFC"/>
          </a:solidFill>
          <a:ln w="21167">
            <a:solidFill>
              <a:srgbClr val="141414"/>
            </a:solidFill>
            <a:prstDash val="solid"/>
            <a:headEnd type="none"/>
            <a:tailEnd type="none"/>
          </a:ln>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645820" y="2740586"/>
            <a:ext cx="1935903" cy="311727"/>
          </a:xfrm>
          <a:prstGeom prst="rect">
            <a:avLst/>
          </a:prstGeom>
          <a:noFill/>
        </p:spPr>
        <p:txBody>
          <a:bodyPr wrap="square" lIns="0" tIns="0" rIns="0" bIns="0" rtlCol="0" anchor="t"/>
          <a:lstStyle/>
          <a:p>
            <a:pPr algn="ctr"/>
            <a:r>
              <a:rPr lang="en-US" sz="1000" b="1" dirty="0">
                <a:solidFill>
                  <a:srgbClr val="023DC6"/>
                </a:solidFill>
                <a:latin typeface="Source Sans Pro" pitchFamily="34" charset="0"/>
                <a:ea typeface="Source Sans Pro" pitchFamily="34" charset="-122"/>
                <a:cs typeface="Source Sans Pro" pitchFamily="34" charset="-120"/>
              </a:rPr>
              <a:t>4</a:t>
            </a:r>
            <a:endParaRPr lang="en-US" sz="975" dirty="0"/>
          </a:p>
          <a:p>
            <a:pPr algn="ctr"/>
            <a:r>
              <a:rPr lang="en-US" sz="1000" b="0" dirty="0">
                <a:solidFill>
                  <a:srgbClr val="023DC6"/>
                </a:solidFill>
                <a:latin typeface="Source Sans Pro" pitchFamily="34" charset="0"/>
                <a:ea typeface="Source Sans Pro" pitchFamily="34" charset="-122"/>
                <a:cs typeface="Source Sans Pro" pitchFamily="34" charset="-120"/>
              </a:rPr>
              <a:t>Data Transformation and Preparation</a:t>
            </a:r>
            <a:endParaRPr lang="en-US" sz="975" dirty="0"/>
          </a:p>
        </p:txBody>
      </p:sp>
      <p:sp>
        <p:nvSpPr>
          <p:cNvPr id="4" name="Shape 1"/>
          <p:cNvSpPr/>
          <p:nvPr/>
        </p:nvSpPr>
        <p:spPr>
          <a:xfrm>
            <a:off x="1405940" y="2571750"/>
            <a:ext cx="6334018" cy="0"/>
          </a:xfrm>
          <a:prstGeom prst="line">
            <a:avLst/>
          </a:prstGeom>
          <a:solidFill>
            <a:srgbClr val="F9FAFC"/>
          </a:solidFill>
          <a:ln w="10583">
            <a:solidFill>
              <a:srgbClr val="141414"/>
            </a:solidFill>
            <a:prstDash val="solid"/>
            <a:headEnd type="none"/>
            <a:tailEnd type="none"/>
          </a:ln>
        </p:spPr>
        <p:txBody>
          <a:bodyPr/>
          <a:lstStyle/>
          <a:p>
            <a:endParaRPr lang="en-US"/>
          </a:p>
        </p:txBody>
      </p:sp>
      <p:sp>
        <p:nvSpPr>
          <p:cNvPr id="6" name="Text 3"/>
          <p:cNvSpPr/>
          <p:nvPr/>
        </p:nvSpPr>
        <p:spPr>
          <a:xfrm>
            <a:off x="476297" y="476250"/>
            <a:ext cx="2171078" cy="685800"/>
          </a:xfrm>
          <a:prstGeom prst="rect">
            <a:avLst/>
          </a:prstGeom>
          <a:noFill/>
        </p:spPr>
        <p:txBody>
          <a:bodyPr wrap="square" lIns="0" tIns="0" rIns="0" bIns="0" rtlCol="0" anchor="t"/>
          <a:lstStyle/>
          <a:p>
            <a:pPr algn="ctr">
              <a:lnSpc>
                <a:spcPts val="5400"/>
              </a:lnSpc>
            </a:pPr>
            <a:r>
              <a:rPr lang="en-US" sz="4500" b="0" kern="0" spc="-12" dirty="0">
                <a:solidFill>
                  <a:srgbClr val="223366"/>
                </a:solidFill>
                <a:latin typeface="Young Serif" pitchFamily="34" charset="0"/>
                <a:ea typeface="Young Serif" pitchFamily="34" charset="-122"/>
                <a:cs typeface="Young Serif" pitchFamily="34" charset="-120"/>
              </a:rPr>
              <a:t>Phases</a:t>
            </a:r>
            <a:endParaRPr lang="en-US" sz="4500" dirty="0"/>
          </a:p>
        </p:txBody>
      </p:sp>
      <p:sp>
        <p:nvSpPr>
          <p:cNvPr id="7" name="Text 4"/>
          <p:cNvSpPr/>
          <p:nvPr/>
        </p:nvSpPr>
        <p:spPr>
          <a:xfrm>
            <a:off x="2592898" y="2740586"/>
            <a:ext cx="1841599" cy="311727"/>
          </a:xfrm>
          <a:prstGeom prst="rect">
            <a:avLst/>
          </a:prstGeom>
          <a:noFill/>
        </p:spPr>
        <p:txBody>
          <a:bodyPr wrap="square" lIns="0" tIns="0" rIns="0" bIns="0" rtlCol="0" anchor="t"/>
          <a:lstStyle/>
          <a:p>
            <a:pPr algn="ctr"/>
            <a:r>
              <a:rPr lang="en-US" sz="1000" b="1" dirty="0">
                <a:solidFill>
                  <a:srgbClr val="023DC6"/>
                </a:solidFill>
                <a:latin typeface="Source Sans Pro" pitchFamily="34" charset="0"/>
                <a:ea typeface="Source Sans Pro" pitchFamily="34" charset="-122"/>
                <a:cs typeface="Source Sans Pro" pitchFamily="34" charset="-120"/>
              </a:rPr>
              <a:t>3</a:t>
            </a:r>
            <a:endParaRPr lang="en-US" sz="975" dirty="0"/>
          </a:p>
          <a:p>
            <a:pPr algn="ctr"/>
            <a:r>
              <a:rPr lang="en-US" sz="1000" b="0" dirty="0">
                <a:solidFill>
                  <a:srgbClr val="023DC6"/>
                </a:solidFill>
                <a:latin typeface="Source Sans Pro" pitchFamily="34" charset="0"/>
                <a:ea typeface="Source Sans Pro" pitchFamily="34" charset="-122"/>
                <a:cs typeface="Source Sans Pro" pitchFamily="34" charset="-120"/>
              </a:rPr>
              <a:t>Data Analysis and Visualization</a:t>
            </a:r>
            <a:endParaRPr lang="en-US" sz="975" dirty="0"/>
          </a:p>
        </p:txBody>
      </p:sp>
      <p:sp>
        <p:nvSpPr>
          <p:cNvPr id="8" name="Text 5"/>
          <p:cNvSpPr/>
          <p:nvPr/>
        </p:nvSpPr>
        <p:spPr>
          <a:xfrm>
            <a:off x="6825213" y="2740586"/>
            <a:ext cx="1841599" cy="311727"/>
          </a:xfrm>
          <a:prstGeom prst="rect">
            <a:avLst/>
          </a:prstGeom>
          <a:noFill/>
        </p:spPr>
        <p:txBody>
          <a:bodyPr wrap="square" lIns="0" tIns="0" rIns="0" bIns="0" rtlCol="0" anchor="t"/>
          <a:lstStyle/>
          <a:p>
            <a:pPr algn="ctr"/>
            <a:r>
              <a:rPr lang="en-US" sz="1000" b="1" dirty="0">
                <a:solidFill>
                  <a:srgbClr val="023DC6"/>
                </a:solidFill>
                <a:latin typeface="Source Sans Pro" pitchFamily="34" charset="0"/>
                <a:ea typeface="Source Sans Pro" pitchFamily="34" charset="-122"/>
                <a:cs typeface="Source Sans Pro" pitchFamily="34" charset="-120"/>
              </a:rPr>
              <a:t>6</a:t>
            </a:r>
            <a:endParaRPr lang="en-US" sz="975" dirty="0"/>
          </a:p>
          <a:p>
            <a:pPr algn="ctr"/>
            <a:r>
              <a:rPr lang="en-US" sz="1000" b="0" dirty="0">
                <a:solidFill>
                  <a:srgbClr val="023DC6"/>
                </a:solidFill>
                <a:latin typeface="Source Sans Pro" pitchFamily="34" charset="0"/>
                <a:ea typeface="Source Sans Pro" pitchFamily="34" charset="-122"/>
                <a:cs typeface="Source Sans Pro" pitchFamily="34" charset="-120"/>
              </a:rPr>
              <a:t>Model Evaluation and Optimization</a:t>
            </a:r>
            <a:endParaRPr lang="en-US" sz="975" dirty="0"/>
          </a:p>
        </p:txBody>
      </p:sp>
      <p:sp>
        <p:nvSpPr>
          <p:cNvPr id="9" name="Text 6"/>
          <p:cNvSpPr/>
          <p:nvPr/>
        </p:nvSpPr>
        <p:spPr>
          <a:xfrm>
            <a:off x="476741" y="2740586"/>
            <a:ext cx="1841599" cy="311727"/>
          </a:xfrm>
          <a:prstGeom prst="rect">
            <a:avLst/>
          </a:prstGeom>
          <a:noFill/>
        </p:spPr>
        <p:txBody>
          <a:bodyPr wrap="square" lIns="0" tIns="0" rIns="0" bIns="0" rtlCol="0" anchor="t"/>
          <a:lstStyle/>
          <a:p>
            <a:pPr algn="ctr"/>
            <a:r>
              <a:rPr lang="en-US" sz="1000" b="1" dirty="0">
                <a:solidFill>
                  <a:srgbClr val="023DC6"/>
                </a:solidFill>
                <a:latin typeface="Source Sans Pro" pitchFamily="34" charset="0"/>
                <a:ea typeface="Source Sans Pro" pitchFamily="34" charset="-122"/>
                <a:cs typeface="Source Sans Pro" pitchFamily="34" charset="-120"/>
              </a:rPr>
              <a:t>1</a:t>
            </a:r>
            <a:endParaRPr lang="en-US" sz="975" dirty="0"/>
          </a:p>
          <a:p>
            <a:pPr algn="ctr"/>
            <a:r>
              <a:rPr lang="en-US" sz="1000" b="0" dirty="0">
                <a:solidFill>
                  <a:srgbClr val="023DC6"/>
                </a:solidFill>
                <a:latin typeface="Source Sans Pro" pitchFamily="34" charset="0"/>
                <a:ea typeface="Source Sans Pro" pitchFamily="34" charset="-122"/>
                <a:cs typeface="Source Sans Pro" pitchFamily="34" charset="-120"/>
              </a:rPr>
              <a:t>Data Collection and Exploration</a:t>
            </a:r>
            <a:endParaRPr lang="en-US" sz="975" dirty="0"/>
          </a:p>
        </p:txBody>
      </p:sp>
      <p:sp>
        <p:nvSpPr>
          <p:cNvPr id="15" name="Text 12"/>
          <p:cNvSpPr/>
          <p:nvPr/>
        </p:nvSpPr>
        <p:spPr>
          <a:xfrm>
            <a:off x="1457326" y="2112661"/>
            <a:ext cx="1841518" cy="287482"/>
          </a:xfrm>
          <a:prstGeom prst="rect">
            <a:avLst/>
          </a:prstGeom>
          <a:noFill/>
        </p:spPr>
        <p:txBody>
          <a:bodyPr wrap="square" lIns="0" tIns="0" rIns="0" bIns="0" rtlCol="0" anchor="t"/>
          <a:lstStyle/>
          <a:p>
            <a:pPr algn="ctr"/>
            <a:r>
              <a:rPr lang="en-US" sz="900" b="1" dirty="0">
                <a:solidFill>
                  <a:srgbClr val="023DC6"/>
                </a:solidFill>
                <a:latin typeface="Source Sans Pro" pitchFamily="34" charset="0"/>
                <a:ea typeface="Source Sans Pro" pitchFamily="34" charset="-122"/>
                <a:cs typeface="Source Sans Pro" pitchFamily="34" charset="-120"/>
              </a:rPr>
              <a:t>2</a:t>
            </a:r>
            <a:endParaRPr lang="en-US" sz="900" dirty="0"/>
          </a:p>
          <a:p>
            <a:pPr algn="ctr"/>
            <a:r>
              <a:rPr lang="en-US" sz="900" b="0" dirty="0">
                <a:solidFill>
                  <a:srgbClr val="023DC6"/>
                </a:solidFill>
                <a:latin typeface="Source Sans Pro" pitchFamily="34" charset="0"/>
                <a:ea typeface="Source Sans Pro" pitchFamily="34" charset="-122"/>
                <a:cs typeface="Source Sans Pro" pitchFamily="34" charset="-120"/>
              </a:rPr>
              <a:t>Data Cleaning and Preprocessing</a:t>
            </a:r>
            <a:endParaRPr lang="en-US" sz="900" dirty="0"/>
          </a:p>
        </p:txBody>
      </p:sp>
      <p:sp>
        <p:nvSpPr>
          <p:cNvPr id="16" name="Text 13"/>
          <p:cNvSpPr/>
          <p:nvPr/>
        </p:nvSpPr>
        <p:spPr>
          <a:xfrm>
            <a:off x="5653601" y="2112661"/>
            <a:ext cx="1936471" cy="287482"/>
          </a:xfrm>
          <a:prstGeom prst="rect">
            <a:avLst/>
          </a:prstGeom>
          <a:noFill/>
        </p:spPr>
        <p:txBody>
          <a:bodyPr wrap="square" lIns="0" tIns="0" rIns="0" bIns="0" rtlCol="0" anchor="t"/>
          <a:lstStyle/>
          <a:p>
            <a:pPr algn="ctr"/>
            <a:r>
              <a:rPr lang="en-US" sz="900" b="1" dirty="0">
                <a:solidFill>
                  <a:srgbClr val="023DC6"/>
                </a:solidFill>
                <a:latin typeface="Source Sans Pro" pitchFamily="34" charset="0"/>
                <a:ea typeface="Source Sans Pro" pitchFamily="34" charset="-122"/>
                <a:cs typeface="Source Sans Pro" pitchFamily="34" charset="-120"/>
              </a:rPr>
              <a:t>5</a:t>
            </a:r>
            <a:endParaRPr lang="en-US" sz="900" dirty="0"/>
          </a:p>
          <a:p>
            <a:pPr algn="ctr"/>
            <a:r>
              <a:rPr lang="en-US" sz="900" b="0" dirty="0">
                <a:solidFill>
                  <a:srgbClr val="023DC6"/>
                </a:solidFill>
                <a:latin typeface="Source Sans Pro" pitchFamily="34" charset="0"/>
                <a:ea typeface="Source Sans Pro" pitchFamily="34" charset="-122"/>
                <a:cs typeface="Source Sans Pro" pitchFamily="34" charset="-120"/>
              </a:rPr>
              <a:t>Model Selection and Implementation</a:t>
            </a:r>
            <a:endParaRPr lang="en-US"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a:off x="4572231" y="-1046"/>
            <a:ext cx="4573290" cy="5144481"/>
          </a:xfrm>
          <a:prstGeom prst="roundRect">
            <a:avLst>
              <a:gd name="adj" fmla="val -19994"/>
            </a:avLst>
          </a:prstGeom>
          <a:solidFill>
            <a:srgbClr val="D3E2F2"/>
          </a:solidFill>
        </p:spPr>
        <p:txBody>
          <a:bodyPr/>
          <a:lstStyle/>
          <a:p>
            <a:endParaRPr lang="en-US"/>
          </a:p>
        </p:txBody>
      </p:sp>
      <p:pic>
        <p:nvPicPr>
          <p:cNvPr id="4" name="Image 0" descr="https://pitch-assets-ccb95893-de3f-4266-973c-20049231b248.s3.eu-west-1.amazonaws.com/5dcc46ea-b7bf-4260-bb86-b13c582aa479?pitch-bytes=4476&amp;pitch-content-type=image%2Fsvg%2Bxml"/>
          <p:cNvPicPr>
            <a:picLocks noChangeAspect="1"/>
          </p:cNvPicPr>
          <p:nvPr/>
        </p:nvPicPr>
        <p:blipFill>
          <a:blip r:embed="rId1">
            <a:extLst>
              <a:ext uri="{96DAC541-7B7A-43D3-8B79-37D633B846F1}">
                <asvg:svgBlip xmlns:asvg="http://schemas.microsoft.com/office/drawing/2016/SVG/main" r:embed="rId2"/>
              </a:ext>
            </a:extLst>
          </a:blip>
          <a:srcRect/>
          <a:stretch>
            <a:fillRect/>
          </a:stretch>
        </p:blipFill>
        <p:spPr>
          <a:xfrm>
            <a:off x="5047258" y="1318911"/>
            <a:ext cx="3621641" cy="2503228"/>
          </a:xfrm>
          <a:prstGeom prst="rect">
            <a:avLst/>
          </a:prstGeom>
        </p:spPr>
      </p:pic>
      <p:pic>
        <p:nvPicPr>
          <p:cNvPr id="5" name="Image 1" descr="https://pitch-assets-ccb95893-de3f-4266-973c-20049231b248.s3.eu-west-1.amazonaws.com/2045e0f6-faef-4461-ba78-73e3e16c7ac9?pitch-bytes=1577&amp;pitch-content-type=image%2Fsvg%2Bxml"/>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4710442" y="3086861"/>
            <a:ext cx="1868381" cy="2057400"/>
          </a:xfrm>
          <a:prstGeom prst="rect">
            <a:avLst/>
          </a:prstGeom>
        </p:spPr>
      </p:pic>
      <p:sp>
        <p:nvSpPr>
          <p:cNvPr id="6" name="Text 1"/>
          <p:cNvSpPr/>
          <p:nvPr/>
        </p:nvSpPr>
        <p:spPr>
          <a:xfrm>
            <a:off x="476250" y="2157410"/>
            <a:ext cx="3619202" cy="822911"/>
          </a:xfrm>
          <a:prstGeom prst="rect">
            <a:avLst/>
          </a:prstGeom>
          <a:noFill/>
        </p:spPr>
        <p:txBody>
          <a:bodyPr wrap="square" lIns="0" tIns="0" rIns="0" bIns="0" rtlCol="0" anchor="b"/>
          <a:lstStyle/>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Collect the data </a:t>
            </a:r>
            <a:endParaRPr lang="en-US" sz="1350" dirty="0"/>
          </a:p>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 Perform initial data exploration</a:t>
            </a:r>
            <a:endParaRPr lang="en-US" sz="1350" dirty="0"/>
          </a:p>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Calculate basic statistics </a:t>
            </a:r>
            <a:endParaRPr lang="en-US" sz="1350" dirty="0"/>
          </a:p>
        </p:txBody>
      </p:sp>
      <p:sp>
        <p:nvSpPr>
          <p:cNvPr id="7" name="Text 2"/>
          <p:cNvSpPr/>
          <p:nvPr/>
        </p:nvSpPr>
        <p:spPr>
          <a:xfrm>
            <a:off x="476250" y="1323769"/>
            <a:ext cx="3619202" cy="274304"/>
          </a:xfrm>
          <a:prstGeom prst="rect">
            <a:avLst/>
          </a:prstGeom>
          <a:noFill/>
        </p:spPr>
        <p:txBody>
          <a:bodyPr wrap="square" lIns="0" tIns="0" rIns="0" bIns="0" rtlCol="0" anchor="t"/>
          <a:lstStyle/>
          <a:p>
            <a:pPr algn="l">
              <a:lnSpc>
                <a:spcPts val="2160"/>
              </a:lnSpc>
            </a:pPr>
            <a:r>
              <a:rPr lang="en-US" sz="1800" b="0" kern="0" spc="-12" dirty="0">
                <a:solidFill>
                  <a:srgbClr val="FFC81A"/>
                </a:solidFill>
                <a:latin typeface="Young Serif" pitchFamily="34" charset="0"/>
                <a:ea typeface="Young Serif" pitchFamily="34" charset="-122"/>
                <a:cs typeface="Young Serif" pitchFamily="34" charset="-120"/>
              </a:rPr>
              <a:t>Data Collection and Exploration</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a:off x="4572231" y="-1046"/>
            <a:ext cx="4573290" cy="5144481"/>
          </a:xfrm>
          <a:prstGeom prst="roundRect">
            <a:avLst>
              <a:gd name="adj" fmla="val -19994"/>
            </a:avLst>
          </a:prstGeom>
          <a:solidFill>
            <a:srgbClr val="D3E2F2"/>
          </a:solidFill>
        </p:spPr>
        <p:txBody>
          <a:bodyPr/>
          <a:lstStyle/>
          <a:p>
            <a:endParaRPr lang="en-US"/>
          </a:p>
        </p:txBody>
      </p:sp>
      <p:pic>
        <p:nvPicPr>
          <p:cNvPr id="4" name="Image 0" descr="https://pitch-assets-ccb95893-de3f-4266-973c-20049231b248.s3.eu-west-1.amazonaws.com/5dcc46ea-b7bf-4260-bb86-b13c582aa479?pitch-bytes=4476&amp;pitch-content-type=image%2Fsvg%2Bxml"/>
          <p:cNvPicPr>
            <a:picLocks noChangeAspect="1"/>
          </p:cNvPicPr>
          <p:nvPr/>
        </p:nvPicPr>
        <p:blipFill>
          <a:blip r:embed="rId1">
            <a:extLst>
              <a:ext uri="{96DAC541-7B7A-43D3-8B79-37D633B846F1}">
                <asvg:svgBlip xmlns:asvg="http://schemas.microsoft.com/office/drawing/2016/SVG/main" r:embed="rId2"/>
              </a:ext>
            </a:extLst>
          </a:blip>
          <a:srcRect/>
          <a:stretch>
            <a:fillRect/>
          </a:stretch>
        </p:blipFill>
        <p:spPr>
          <a:xfrm>
            <a:off x="5047258" y="1318911"/>
            <a:ext cx="3621641" cy="2503228"/>
          </a:xfrm>
          <a:prstGeom prst="rect">
            <a:avLst/>
          </a:prstGeom>
        </p:spPr>
      </p:pic>
      <p:pic>
        <p:nvPicPr>
          <p:cNvPr id="5" name="Image 1" descr="https://pitch-assets-ccb95893-de3f-4266-973c-20049231b248.s3.eu-west-1.amazonaws.com/2045e0f6-faef-4461-ba78-73e3e16c7ac9?pitch-bytes=1577&amp;pitch-content-type=image%2Fsvg%2Bxml"/>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4710442" y="3086861"/>
            <a:ext cx="1868381" cy="2057400"/>
          </a:xfrm>
          <a:prstGeom prst="rect">
            <a:avLst/>
          </a:prstGeom>
        </p:spPr>
      </p:pic>
      <p:sp>
        <p:nvSpPr>
          <p:cNvPr id="6" name="Text 1"/>
          <p:cNvSpPr/>
          <p:nvPr/>
        </p:nvSpPr>
        <p:spPr>
          <a:xfrm>
            <a:off x="476250" y="2146520"/>
            <a:ext cx="3619202" cy="1371519"/>
          </a:xfrm>
          <a:prstGeom prst="rect">
            <a:avLst/>
          </a:prstGeom>
          <a:noFill/>
        </p:spPr>
        <p:txBody>
          <a:bodyPr wrap="square" lIns="0" tIns="0" rIns="0" bIns="0" rtlCol="0" anchor="b"/>
          <a:lstStyle/>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Clean the dataset </a:t>
            </a:r>
            <a:endParaRPr lang="en-US" sz="1350" dirty="0"/>
          </a:p>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Use techniques such as imputation for missing values (e.g., mean, median, mode)</a:t>
            </a:r>
            <a:endParaRPr lang="en-US" sz="1350" dirty="0"/>
          </a:p>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Transform the data into a suitable format for analysis</a:t>
            </a:r>
            <a:endParaRPr lang="en-US" sz="1350" dirty="0"/>
          </a:p>
        </p:txBody>
      </p:sp>
      <p:sp>
        <p:nvSpPr>
          <p:cNvPr id="7" name="Text 2"/>
          <p:cNvSpPr/>
          <p:nvPr/>
        </p:nvSpPr>
        <p:spPr>
          <a:xfrm>
            <a:off x="476250" y="1323769"/>
            <a:ext cx="4095750" cy="274304"/>
          </a:xfrm>
          <a:prstGeom prst="rect">
            <a:avLst/>
          </a:prstGeom>
          <a:noFill/>
        </p:spPr>
        <p:txBody>
          <a:bodyPr wrap="square" lIns="0" tIns="0" rIns="0" bIns="0" rtlCol="0" anchor="t"/>
          <a:lstStyle/>
          <a:p>
            <a:pPr algn="l">
              <a:lnSpc>
                <a:spcPts val="2160"/>
              </a:lnSpc>
            </a:pPr>
            <a:r>
              <a:rPr lang="en-US" sz="1800" b="0" kern="0" spc="-12" dirty="0">
                <a:solidFill>
                  <a:srgbClr val="FFC81A"/>
                </a:solidFill>
                <a:latin typeface="Young Serif" pitchFamily="34" charset="0"/>
                <a:ea typeface="Young Serif" pitchFamily="34" charset="-122"/>
                <a:cs typeface="Young Serif" pitchFamily="34" charset="-120"/>
              </a:rPr>
              <a:t>Data Cleaning and Preprocessing</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a:off x="4572231" y="-1046"/>
            <a:ext cx="4573290" cy="5144481"/>
          </a:xfrm>
          <a:prstGeom prst="roundRect">
            <a:avLst>
              <a:gd name="adj" fmla="val -19994"/>
            </a:avLst>
          </a:prstGeom>
          <a:solidFill>
            <a:srgbClr val="D3E2F2"/>
          </a:solidFill>
        </p:spPr>
        <p:txBody>
          <a:bodyPr/>
          <a:lstStyle/>
          <a:p>
            <a:endParaRPr lang="en-US"/>
          </a:p>
        </p:txBody>
      </p:sp>
      <p:sp>
        <p:nvSpPr>
          <p:cNvPr id="4" name="Text 1"/>
          <p:cNvSpPr/>
          <p:nvPr/>
        </p:nvSpPr>
        <p:spPr>
          <a:xfrm>
            <a:off x="476250" y="2177977"/>
            <a:ext cx="3619202" cy="1645823"/>
          </a:xfrm>
          <a:prstGeom prst="rect">
            <a:avLst/>
          </a:prstGeom>
          <a:noFill/>
        </p:spPr>
        <p:txBody>
          <a:bodyPr wrap="square" lIns="0" tIns="0" rIns="0" bIns="0" rtlCol="0" anchor="b"/>
          <a:lstStyle/>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Analyze the data to find hidden relations between the data (e.g., correlation)</a:t>
            </a:r>
            <a:endParaRPr lang="en-US" sz="1350" dirty="0"/>
          </a:p>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Visualizing the data to see the patterns and relations between the data by creating statistical plots (e.g., bar charts, histograms, scatter plots)</a:t>
            </a:r>
            <a:endParaRPr lang="en-US" sz="1350" dirty="0"/>
          </a:p>
        </p:txBody>
      </p:sp>
      <p:sp>
        <p:nvSpPr>
          <p:cNvPr id="5" name="Text 2"/>
          <p:cNvSpPr/>
          <p:nvPr/>
        </p:nvSpPr>
        <p:spPr>
          <a:xfrm>
            <a:off x="476250" y="1323769"/>
            <a:ext cx="4095750" cy="274304"/>
          </a:xfrm>
          <a:prstGeom prst="rect">
            <a:avLst/>
          </a:prstGeom>
          <a:noFill/>
        </p:spPr>
        <p:txBody>
          <a:bodyPr wrap="square" lIns="0" tIns="0" rIns="0" bIns="0" rtlCol="0" anchor="t"/>
          <a:lstStyle/>
          <a:p>
            <a:pPr algn="l">
              <a:lnSpc>
                <a:spcPts val="2160"/>
              </a:lnSpc>
            </a:pPr>
            <a:r>
              <a:rPr lang="en-US" sz="1800" b="0" kern="0" spc="-12" dirty="0">
                <a:solidFill>
                  <a:srgbClr val="FFC81A"/>
                </a:solidFill>
                <a:latin typeface="Young Serif" pitchFamily="34" charset="0"/>
                <a:ea typeface="Young Serif" pitchFamily="34" charset="-122"/>
                <a:cs typeface="Young Serif" pitchFamily="34" charset="-120"/>
              </a:rPr>
              <a:t>Data Analysis and Visualization</a:t>
            </a:r>
            <a:endParaRPr lang="en-US" sz="1800" dirty="0"/>
          </a:p>
        </p:txBody>
      </p:sp>
      <p:pic>
        <p:nvPicPr>
          <p:cNvPr id="6" name="Image 0" descr="https://pitch-assets-ccb95893-de3f-4266-973c-20049231b248.s3.eu-west-1.amazonaws.com/5dcc46ea-b7bf-4260-bb86-b13c582aa479?pitch-bytes=4476&amp;pitch-content-type=image%2Fsvg%2Bxml"/>
          <p:cNvPicPr>
            <a:picLocks noChangeAspect="1"/>
          </p:cNvPicPr>
          <p:nvPr/>
        </p:nvPicPr>
        <p:blipFill>
          <a:blip r:embed="rId1">
            <a:extLst>
              <a:ext uri="{96DAC541-7B7A-43D3-8B79-37D633B846F1}">
                <asvg:svgBlip xmlns:asvg="http://schemas.microsoft.com/office/drawing/2016/SVG/main" r:embed="rId2"/>
              </a:ext>
            </a:extLst>
          </a:blip>
          <a:srcRect/>
          <a:stretch>
            <a:fillRect/>
          </a:stretch>
        </p:blipFill>
        <p:spPr>
          <a:xfrm>
            <a:off x="5047258" y="1318911"/>
            <a:ext cx="3621641" cy="2503228"/>
          </a:xfrm>
          <a:prstGeom prst="rect">
            <a:avLst/>
          </a:prstGeom>
        </p:spPr>
      </p:pic>
      <p:pic>
        <p:nvPicPr>
          <p:cNvPr id="7" name="Image 1" descr="https://pitch-assets-ccb95893-de3f-4266-973c-20049231b248.s3.eu-west-1.amazonaws.com/2045e0f6-faef-4461-ba78-73e3e16c7ac9?pitch-bytes=1577&amp;pitch-content-type=image%2Fsvg%2Bxml"/>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4710442" y="3086861"/>
            <a:ext cx="1868381" cy="2057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2793</Words>
  <Application>WPS Presentation</Application>
  <PresentationFormat>On-screen Show (16:9)</PresentationFormat>
  <Paragraphs>106</Paragraphs>
  <Slides>27</Slides>
  <Notes>27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27</vt:i4>
      </vt:variant>
    </vt:vector>
  </HeadingPairs>
  <TitlesOfParts>
    <vt:vector size="43" baseType="lpstr">
      <vt:lpstr>Arial</vt:lpstr>
      <vt:lpstr>SimSun</vt:lpstr>
      <vt:lpstr>Wingdings</vt:lpstr>
      <vt:lpstr>Young Serif</vt:lpstr>
      <vt:lpstr>Segoe Print</vt:lpstr>
      <vt:lpstr>Young Serif</vt:lpstr>
      <vt:lpstr>Young Serif</vt:lpstr>
      <vt:lpstr>Source Sans Pro</vt:lpstr>
      <vt:lpstr>Source Sans Pro</vt:lpstr>
      <vt:lpstr>Source Sans Pro</vt:lpstr>
      <vt:lpstr>Calibri</vt:lpstr>
      <vt:lpstr>Microsoft YaHei</vt:lpstr>
      <vt:lpstr>Arial Unicode MS</vt:lpstr>
      <vt:lpstr>Aptos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Final Project</dc:title>
  <dc:creator>Pitch Software GmbH</dc:creator>
  <dc:subject>PptxGenJS Presentation</dc:subject>
  <cp:lastModifiedBy>Abdo Halem</cp:lastModifiedBy>
  <cp:revision>4</cp:revision>
  <dcterms:created xsi:type="dcterms:W3CDTF">2024-10-23T15:54:00Z</dcterms:created>
  <dcterms:modified xsi:type="dcterms:W3CDTF">2024-10-27T16:05:44Z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B8180AA8552741D4B76679DA1A53A628_12</vt:lpwstr>
  </property>
  <property fmtid="{D5CDD505-2E9C-101B-9397-08002B2CF9AE}" pid="3" name="KSOProductBuildVer">
    <vt:lpwstr>1033-12.2.0.18607</vt:lpwstr>
  </property>
</Properties>
</file>